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026" r:id="rId1"/>
    <p:sldMasterId id="2147485684" r:id="rId2"/>
    <p:sldMasterId id="2147485696" r:id="rId3"/>
  </p:sldMasterIdLst>
  <p:notesMasterIdLst>
    <p:notesMasterId r:id="rId59"/>
  </p:notesMasterIdLst>
  <p:sldIdLst>
    <p:sldId id="462" r:id="rId4"/>
    <p:sldId id="514" r:id="rId5"/>
    <p:sldId id="757" r:id="rId6"/>
    <p:sldId id="755" r:id="rId7"/>
    <p:sldId id="756" r:id="rId8"/>
    <p:sldId id="758" r:id="rId9"/>
    <p:sldId id="716" r:id="rId10"/>
    <p:sldId id="717" r:id="rId11"/>
    <p:sldId id="718" r:id="rId12"/>
    <p:sldId id="719" r:id="rId13"/>
    <p:sldId id="720" r:id="rId14"/>
    <p:sldId id="721" r:id="rId15"/>
    <p:sldId id="722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72" r:id="rId29"/>
    <p:sldId id="735" r:id="rId30"/>
    <p:sldId id="736" r:id="rId31"/>
    <p:sldId id="737" r:id="rId32"/>
    <p:sldId id="738" r:id="rId33"/>
    <p:sldId id="739" r:id="rId34"/>
    <p:sldId id="740" r:id="rId35"/>
    <p:sldId id="759" r:id="rId36"/>
    <p:sldId id="761" r:id="rId37"/>
    <p:sldId id="760" r:id="rId38"/>
    <p:sldId id="762" r:id="rId39"/>
    <p:sldId id="763" r:id="rId40"/>
    <p:sldId id="741" r:id="rId41"/>
    <p:sldId id="742" r:id="rId42"/>
    <p:sldId id="743" r:id="rId43"/>
    <p:sldId id="773" r:id="rId44"/>
    <p:sldId id="774" r:id="rId45"/>
    <p:sldId id="744" r:id="rId46"/>
    <p:sldId id="748" r:id="rId47"/>
    <p:sldId id="752" r:id="rId48"/>
    <p:sldId id="753" r:id="rId49"/>
    <p:sldId id="754" r:id="rId50"/>
    <p:sldId id="764" r:id="rId51"/>
    <p:sldId id="765" r:id="rId52"/>
    <p:sldId id="766" r:id="rId53"/>
    <p:sldId id="769" r:id="rId54"/>
    <p:sldId id="770" r:id="rId55"/>
    <p:sldId id="776" r:id="rId56"/>
    <p:sldId id="775" r:id="rId57"/>
    <p:sldId id="771" r:id="rId58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64" y="52"/>
      </p:cViewPr>
      <p:guideLst>
        <p:guide orient="horz" pos="2391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14.xml"/><Relationship Id="rId7" Type="http://schemas.openxmlformats.org/officeDocument/2006/relationships/slide" Target="slides/slide26.xml"/><Relationship Id="rId12" Type="http://schemas.openxmlformats.org/officeDocument/2006/relationships/slide" Target="slides/slide39.xml"/><Relationship Id="rId2" Type="http://schemas.openxmlformats.org/officeDocument/2006/relationships/slide" Target="slides/slide13.xml"/><Relationship Id="rId1" Type="http://schemas.openxmlformats.org/officeDocument/2006/relationships/slide" Target="slides/slide11.xml"/><Relationship Id="rId6" Type="http://schemas.openxmlformats.org/officeDocument/2006/relationships/slide" Target="slides/slide25.xml"/><Relationship Id="rId11" Type="http://schemas.openxmlformats.org/officeDocument/2006/relationships/slide" Target="slides/slide32.xml"/><Relationship Id="rId5" Type="http://schemas.openxmlformats.org/officeDocument/2006/relationships/slide" Target="slides/slide23.xml"/><Relationship Id="rId10" Type="http://schemas.openxmlformats.org/officeDocument/2006/relationships/slide" Target="slides/slide31.xml"/><Relationship Id="rId4" Type="http://schemas.openxmlformats.org/officeDocument/2006/relationships/slide" Target="slides/slide22.xml"/><Relationship Id="rId9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B73AB5B-D74E-4701-BDB1-C062725C14AD}" type="datetimeFigureOut">
              <a:rPr lang="sk-SK"/>
              <a:pPr>
                <a:defRPr/>
              </a:pPr>
              <a:t>19. 3. 2020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Upraviť štýly predlohy textu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15A24-DD8C-4BF2-B180-38BCCB293BA9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fld id="{33DD24D6-1AD5-4CC9-AC0A-4AEE8F04277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105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38A0A-3A43-4C64-962D-D8439B525072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0689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2612D-253F-485E-AE7A-CF8FF32712C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9919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113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5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63C853-6A3F-45B3-8C55-C6C196FAC078}" type="slidenum">
              <a:rPr kumimoji="0" lang="en-US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45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94D35-4FE2-4740-895A-89051C71AECF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7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2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768" indent="0">
              <a:buNone/>
              <a:defRPr sz="2000"/>
            </a:lvl2pPr>
            <a:lvl3pPr marL="1013531" indent="0">
              <a:buNone/>
              <a:defRPr sz="1800"/>
            </a:lvl3pPr>
            <a:lvl4pPr marL="1520296" indent="0">
              <a:buNone/>
              <a:defRPr sz="1600"/>
            </a:lvl4pPr>
            <a:lvl5pPr marL="2027061" indent="0">
              <a:buNone/>
              <a:defRPr sz="1600"/>
            </a:lvl5pPr>
            <a:lvl6pPr marL="2533826" indent="0">
              <a:buNone/>
              <a:defRPr sz="1600"/>
            </a:lvl6pPr>
            <a:lvl7pPr marL="3040592" indent="0">
              <a:buNone/>
              <a:defRPr sz="1600"/>
            </a:lvl7pPr>
            <a:lvl8pPr marL="3547356" indent="0">
              <a:buNone/>
              <a:defRPr sz="1600"/>
            </a:lvl8pPr>
            <a:lvl9pPr marL="405411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BBCBE6-FFDB-4D67-986F-5961F8DCC059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13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5B4A59-768E-43C7-8FC2-F288044617C6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951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68" indent="0">
              <a:buNone/>
              <a:defRPr sz="2200" b="1"/>
            </a:lvl2pPr>
            <a:lvl3pPr marL="1013531" indent="0">
              <a:buNone/>
              <a:defRPr sz="2000" b="1"/>
            </a:lvl3pPr>
            <a:lvl4pPr marL="1520296" indent="0">
              <a:buNone/>
              <a:defRPr sz="1800" b="1"/>
            </a:lvl4pPr>
            <a:lvl5pPr marL="2027061" indent="0">
              <a:buNone/>
              <a:defRPr sz="1800" b="1"/>
            </a:lvl5pPr>
            <a:lvl6pPr marL="2533826" indent="0">
              <a:buNone/>
              <a:defRPr sz="1800" b="1"/>
            </a:lvl6pPr>
            <a:lvl7pPr marL="3040592" indent="0">
              <a:buNone/>
              <a:defRPr sz="1800" b="1"/>
            </a:lvl7pPr>
            <a:lvl8pPr marL="3547356" indent="0">
              <a:buNone/>
              <a:defRPr sz="1800" b="1"/>
            </a:lvl8pPr>
            <a:lvl9pPr marL="405411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5" y="1698934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68" indent="0">
              <a:buNone/>
              <a:defRPr sz="2200" b="1"/>
            </a:lvl2pPr>
            <a:lvl3pPr marL="1013531" indent="0">
              <a:buNone/>
              <a:defRPr sz="2000" b="1"/>
            </a:lvl3pPr>
            <a:lvl4pPr marL="1520296" indent="0">
              <a:buNone/>
              <a:defRPr sz="1800" b="1"/>
            </a:lvl4pPr>
            <a:lvl5pPr marL="2027061" indent="0">
              <a:buNone/>
              <a:defRPr sz="1800" b="1"/>
            </a:lvl5pPr>
            <a:lvl6pPr marL="2533826" indent="0">
              <a:buNone/>
              <a:defRPr sz="1800" b="1"/>
            </a:lvl6pPr>
            <a:lvl7pPr marL="3040592" indent="0">
              <a:buNone/>
              <a:defRPr sz="1800" b="1"/>
            </a:lvl7pPr>
            <a:lvl8pPr marL="3547356" indent="0">
              <a:buNone/>
              <a:defRPr sz="1800" b="1"/>
            </a:lvl8pPr>
            <a:lvl9pPr marL="405411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5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C1E9A-9026-423D-BA73-2C51C7A13BA2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70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3D934B-96C0-4BDE-928C-484051C89DCC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59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3FD16-D2C2-4840-B366-17523C89B400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157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9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768" indent="0">
              <a:buNone/>
              <a:defRPr sz="1300"/>
            </a:lvl2pPr>
            <a:lvl3pPr marL="1013531" indent="0">
              <a:buNone/>
              <a:defRPr sz="1100"/>
            </a:lvl3pPr>
            <a:lvl4pPr marL="1520296" indent="0">
              <a:buNone/>
              <a:defRPr sz="1000"/>
            </a:lvl4pPr>
            <a:lvl5pPr marL="2027061" indent="0">
              <a:buNone/>
              <a:defRPr sz="1000"/>
            </a:lvl5pPr>
            <a:lvl6pPr marL="2533826" indent="0">
              <a:buNone/>
              <a:defRPr sz="1000"/>
            </a:lvl6pPr>
            <a:lvl7pPr marL="3040592" indent="0">
              <a:buNone/>
              <a:defRPr sz="1000"/>
            </a:lvl7pPr>
            <a:lvl8pPr marL="3547356" indent="0">
              <a:buNone/>
              <a:defRPr sz="1000"/>
            </a:lvl8pPr>
            <a:lvl9pPr marL="405411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0DD1D-CCE7-40CD-8747-6DC905914792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8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FEA3E-B62B-4E93-B720-508489FF31E1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0175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768" indent="0">
              <a:buNone/>
              <a:defRPr sz="3100"/>
            </a:lvl2pPr>
            <a:lvl3pPr marL="1013531" indent="0">
              <a:buNone/>
              <a:defRPr sz="2700"/>
            </a:lvl3pPr>
            <a:lvl4pPr marL="1520296" indent="0">
              <a:buNone/>
              <a:defRPr sz="2200"/>
            </a:lvl4pPr>
            <a:lvl5pPr marL="2027061" indent="0">
              <a:buNone/>
              <a:defRPr sz="2200"/>
            </a:lvl5pPr>
            <a:lvl6pPr marL="2533826" indent="0">
              <a:buNone/>
              <a:defRPr sz="2200"/>
            </a:lvl6pPr>
            <a:lvl7pPr marL="3040592" indent="0">
              <a:buNone/>
              <a:defRPr sz="2200"/>
            </a:lvl7pPr>
            <a:lvl8pPr marL="3547356" indent="0">
              <a:buNone/>
              <a:defRPr sz="2200"/>
            </a:lvl8pPr>
            <a:lvl9pPr marL="4054119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768" indent="0">
              <a:buNone/>
              <a:defRPr sz="1300"/>
            </a:lvl2pPr>
            <a:lvl3pPr marL="1013531" indent="0">
              <a:buNone/>
              <a:defRPr sz="1100"/>
            </a:lvl3pPr>
            <a:lvl4pPr marL="1520296" indent="0">
              <a:buNone/>
              <a:defRPr sz="1000"/>
            </a:lvl4pPr>
            <a:lvl5pPr marL="2027061" indent="0">
              <a:buNone/>
              <a:defRPr sz="1000"/>
            </a:lvl5pPr>
            <a:lvl6pPr marL="2533826" indent="0">
              <a:buNone/>
              <a:defRPr sz="1000"/>
            </a:lvl6pPr>
            <a:lvl7pPr marL="3040592" indent="0">
              <a:buNone/>
              <a:defRPr sz="1000"/>
            </a:lvl7pPr>
            <a:lvl8pPr marL="3547356" indent="0">
              <a:buNone/>
              <a:defRPr sz="1000"/>
            </a:lvl8pPr>
            <a:lvl9pPr marL="405411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B7DDEC-F2A3-4AEA-BDB7-793F9CB1F688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32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811712-C451-4505-B159-C2F325C34D25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293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6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6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0B16A4-CC3F-4AAB-B0E1-C51D942DA08B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612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71EFA7-0580-40C4-9612-3011E6C7CD80}" type="slidenum">
              <a:rPr kumimoji="0" lang="en-US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755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60670B-46FE-4A3D-8317-BEB50147E8ED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71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FA1B3-71A3-4B31-93EF-5BD465289792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471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427BB4-958A-4E33-963A-90AF9150E332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780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253330-CC93-4E70-A262-FC39A92EC7AE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083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62A492-B504-4032-8DA1-1CCCAC2396E0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416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B17EB-7712-4925-85AD-1C1AD1ECB349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6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1C4BD-DEE8-481F-8261-694BAB0BFF9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740443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F7DE1E-F446-486D-97FE-F728A6739FC6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274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DF8EF6-551C-40C0-9074-0A39511F518A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809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6664C4-E661-46F4-A281-CDF01A962ADC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406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626CDC-CDF0-4E5B-A6F3-6562A2911105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0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FCBBC-7438-4334-A2E5-9D5F4D882F63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797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C578D-8F8C-419F-821B-FCF3C0759C0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0602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99A34-179A-46F8-9D5F-DFCC68DB703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9397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D8963-60A5-4BDF-96DD-08EB285B81D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8385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3E45C-D3B8-4355-A192-002BBA4A90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7765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A034D-AD40-49B5-8A9B-EBA14D06DEA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2146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 eaLnBrk="0" hangingPunct="0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 eaLnBrk="0" hangingPunct="0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DEBA816-08CF-456C-BD0C-444C95DB329A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6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901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01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01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52D19-8F90-4C6D-8FDB-2B65D9865A01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1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85" r:id="rId1"/>
    <p:sldLayoutId id="2147485686" r:id="rId2"/>
    <p:sldLayoutId id="2147485687" r:id="rId3"/>
    <p:sldLayoutId id="2147485688" r:id="rId4"/>
    <p:sldLayoutId id="2147485689" r:id="rId5"/>
    <p:sldLayoutId id="2147485690" r:id="rId6"/>
    <p:sldLayoutId id="2147485691" r:id="rId7"/>
    <p:sldLayoutId id="2147485692" r:id="rId8"/>
    <p:sldLayoutId id="2147485693" r:id="rId9"/>
    <p:sldLayoutId id="2147485694" r:id="rId10"/>
    <p:sldLayoutId id="2147485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76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531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29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061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27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3650" indent="-2492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0063" indent="-2492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6475" indent="-24923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208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3973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0739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7504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68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531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29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061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82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592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35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119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12502-A9E7-40CA-B834-7FB6BAE90BED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55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97" r:id="rId1"/>
    <p:sldLayoutId id="2147485698" r:id="rId2"/>
    <p:sldLayoutId id="2147485699" r:id="rId3"/>
    <p:sldLayoutId id="2147485700" r:id="rId4"/>
    <p:sldLayoutId id="2147485701" r:id="rId5"/>
    <p:sldLayoutId id="2147485702" r:id="rId6"/>
    <p:sldLayoutId id="2147485703" r:id="rId7"/>
    <p:sldLayoutId id="2147485704" r:id="rId8"/>
    <p:sldLayoutId id="2147485705" r:id="rId9"/>
    <p:sldLayoutId id="2147485706" r:id="rId10"/>
    <p:sldLayoutId id="2147485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2041525"/>
          </a:xfrm>
        </p:spPr>
        <p:txBody>
          <a:bodyPr/>
          <a:lstStyle/>
          <a:p>
            <a:r>
              <a:rPr lang="sk-SK" altLang="sk-SK" dirty="0" smtClean="0"/>
              <a:t>Viacrozmerné dynamické polia</a:t>
            </a: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4950" y="5319713"/>
            <a:ext cx="83454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0" indent="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sk-SK" altLang="sk-SK" dirty="0">
                <a:solidFill>
                  <a:srgbClr val="000000"/>
                </a:solidFill>
              </a:rPr>
              <a:t>Základy p</a:t>
            </a:r>
            <a:r>
              <a:rPr lang="en-US" altLang="sk-SK" dirty="0" err="1">
                <a:solidFill>
                  <a:srgbClr val="000000"/>
                </a:solidFill>
              </a:rPr>
              <a:t>rocedur</a:t>
            </a:r>
            <a:r>
              <a:rPr lang="sk-SK" altLang="sk-SK" dirty="0">
                <a:solidFill>
                  <a:srgbClr val="000000"/>
                </a:solidFill>
              </a:rPr>
              <a:t>álneho programovania </a:t>
            </a:r>
            <a:r>
              <a:rPr lang="sk-SK" altLang="sk-SK" dirty="0" smtClean="0">
                <a:solidFill>
                  <a:srgbClr val="000000"/>
                </a:solidFill>
              </a:rPr>
              <a:t>2</a:t>
            </a:r>
          </a:p>
          <a:p>
            <a:pPr>
              <a:defRPr/>
            </a:pPr>
            <a:r>
              <a:rPr lang="sk-SK" altLang="sk-SK" b="0" kern="0" dirty="0">
                <a:solidFill>
                  <a:srgbClr val="000000"/>
                </a:solidFill>
              </a:rPr>
              <a:t>4</a:t>
            </a:r>
            <a:r>
              <a:rPr lang="sk-SK" altLang="sk-SK" b="0" kern="0" dirty="0" smtClean="0">
                <a:solidFill>
                  <a:srgbClr val="000000"/>
                </a:solidFill>
              </a:rPr>
              <a:t>. prednáška, 2019/20</a:t>
            </a:r>
          </a:p>
          <a:p>
            <a:pPr>
              <a:defRPr/>
            </a:pPr>
            <a:r>
              <a:rPr lang="sk-SK" altLang="sk-SK" b="0" dirty="0">
                <a:solidFill>
                  <a:srgbClr val="000000"/>
                </a:solidFill>
              </a:rPr>
              <a:t>Gabriela Grmanová</a:t>
            </a:r>
            <a:endParaRPr lang="en-US" altLang="sk-SK" b="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altLang="sk-SK" b="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1"/>
    </mc:Choice>
    <mc:Fallback xmlns="">
      <p:transition spd="slow" advTm="588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489" x="330200" y="5438775"/>
          <p14:tracePt t="2800" x="463550" y="5249863"/>
          <p14:tracePt t="2806" x="793750" y="4911725"/>
          <p14:tracePt t="2823" x="1306513" y="4433888"/>
          <p14:tracePt t="2840" x="1763713" y="4138613"/>
          <p14:tracePt t="2856" x="2325688" y="3892550"/>
          <p14:tracePt t="2872" x="2692400" y="3709988"/>
          <p14:tracePt t="2891" x="3176588" y="3486150"/>
          <p14:tracePt t="2906" x="3422650" y="3365500"/>
          <p14:tracePt t="2923" x="3697288" y="3295650"/>
          <p14:tracePt t="2939" x="3894138" y="3260725"/>
          <p14:tracePt t="2956" x="4181475" y="3240088"/>
          <p14:tracePt t="2973" x="4343400" y="3240088"/>
          <p14:tracePt t="2989" x="4519613" y="3295650"/>
          <p14:tracePt t="3006" x="4821238" y="3365500"/>
          <p14:tracePt t="3023" x="5011738" y="3457575"/>
          <p14:tracePt t="3039" x="5165725" y="3541713"/>
          <p14:tracePt t="3057" x="5334000" y="3703638"/>
          <p14:tracePt t="3073" x="5454650" y="3871913"/>
          <p14:tracePt t="3090" x="5551488" y="4138613"/>
          <p14:tracePt t="3106" x="5643563" y="4491038"/>
          <p14:tracePt t="3123" x="5643563" y="4645025"/>
          <p14:tracePt t="3140" x="5643563" y="4757738"/>
          <p14:tracePt t="3161" x="5573713" y="5073650"/>
          <p14:tracePt t="3173" x="5481638" y="5278438"/>
          <p14:tracePt t="3190" x="5368925" y="5475288"/>
          <p14:tracePt t="3196" x="5299075" y="5565775"/>
          <p14:tracePt t="3206" x="5122863" y="5748338"/>
          <p14:tracePt t="3223" x="4940300" y="5861050"/>
          <p14:tracePt t="3241" x="4792663" y="5938838"/>
          <p14:tracePt t="3257" x="4462463" y="5973763"/>
          <p14:tracePt t="3273" x="4195763" y="5965825"/>
          <p14:tracePt t="3289" x="3836988" y="5903913"/>
          <p14:tracePt t="3306" x="3576638" y="5762625"/>
          <p14:tracePt t="3324" x="3478213" y="5670550"/>
          <p14:tracePt t="3340" x="3379788" y="5530850"/>
          <p14:tracePt t="3357" x="3289300" y="5334000"/>
          <p14:tracePt t="3373" x="3225800" y="5032375"/>
          <p14:tracePt t="3390" x="3211513" y="4849813"/>
          <p14:tracePt t="3407" x="3211513" y="4714875"/>
          <p14:tracePt t="3423" x="3330575" y="4505325"/>
          <p14:tracePt t="3440" x="3633788" y="4146550"/>
          <p14:tracePt t="3458" x="4167188" y="3746500"/>
          <p14:tracePt t="3473" x="4568825" y="3570288"/>
          <p14:tracePt t="3490" x="4849813" y="3506788"/>
          <p14:tracePt t="3507" x="5270500" y="3463925"/>
          <p14:tracePt t="3524" x="5565775" y="3478213"/>
          <p14:tracePt t="3540" x="5861050" y="3527425"/>
          <p14:tracePt t="3557" x="6107113" y="3640138"/>
          <p14:tracePt t="3574" x="6486525" y="3886200"/>
          <p14:tracePt t="3590" x="6648450" y="4083050"/>
          <p14:tracePt t="3608" x="6838950" y="4314825"/>
          <p14:tracePt t="3624" x="6908800" y="4364038"/>
          <p14:tracePt t="3640" x="6972300" y="4378325"/>
          <p14:tracePt t="3657" x="7105650" y="4364038"/>
          <p14:tracePt t="3674" x="7478713" y="4167188"/>
          <p14:tracePt t="3691" x="7702550" y="4019550"/>
          <p14:tracePt t="3709" x="7878763" y="3795713"/>
          <p14:tracePt t="3724" x="7956550" y="3562350"/>
          <p14:tracePt t="3740" x="7983538" y="3309938"/>
          <p14:tracePt t="3757" x="7934325" y="3098800"/>
          <p14:tracePt t="3774" x="7626350" y="2649538"/>
          <p14:tracePt t="3790" x="7337425" y="2403475"/>
          <p14:tracePt t="3807" x="7000875" y="2171700"/>
          <p14:tracePt t="3824" x="6402388" y="1946275"/>
          <p14:tracePt t="3840" x="6008688" y="1919288"/>
          <p14:tracePt t="3857" x="5643563" y="1925638"/>
          <p14:tracePt t="3873" x="5180013" y="2087563"/>
          <p14:tracePt t="3891" x="4905375" y="2298700"/>
          <p14:tracePt t="3908" x="4722813" y="2409825"/>
          <p14:tracePt t="3924" x="4476750" y="2713038"/>
          <p14:tracePt t="3940" x="4371975" y="2951163"/>
          <p14:tracePt t="3957" x="4329113" y="3205163"/>
          <p14:tracePt t="3974" x="4287838" y="3689350"/>
          <p14:tracePt t="3991" x="4273550" y="4125913"/>
          <p14:tracePt t="4007" x="4273550" y="4398963"/>
          <p14:tracePt t="4024" x="4210050" y="4856163"/>
          <p14:tracePt t="4041" x="4152900" y="5059363"/>
          <p14:tracePt t="4058" x="4076700" y="5172075"/>
          <p14:tracePt t="4074" x="3886200" y="5354638"/>
          <p14:tracePt t="4090" x="3697288" y="5432425"/>
          <p14:tracePt t="4108" x="3506788" y="5502275"/>
          <p14:tracePt t="4124" x="3197225" y="5510213"/>
          <p14:tracePt t="4141" x="2951163" y="5510213"/>
          <p14:tracePt t="4158" x="2670175" y="5432425"/>
          <p14:tracePt t="4175" x="2382838" y="5299075"/>
          <p14:tracePt t="4191" x="2171700" y="5122863"/>
          <p14:tracePt t="4207" x="1995488" y="4899025"/>
          <p14:tracePt t="4213" x="1931988" y="4772025"/>
          <p14:tracePt t="4224" x="1876425" y="4638675"/>
          <p14:tracePt t="4242" x="1820863" y="4335463"/>
          <p14:tracePt t="4258" x="1847850" y="4125913"/>
          <p14:tracePt t="4274" x="1939925" y="3906838"/>
          <p14:tracePt t="4291" x="2116138" y="3746500"/>
          <p14:tracePt t="4308" x="2319338" y="3625850"/>
          <p14:tracePt t="4325" x="2797175" y="3570288"/>
          <p14:tracePt t="4341" x="3190875" y="3611563"/>
          <p14:tracePt t="4358" x="3563938" y="3709988"/>
          <p14:tracePt t="4374" x="3822700" y="3816350"/>
          <p14:tracePt t="4391" x="4062413" y="3978275"/>
          <p14:tracePt t="4409" x="4378325" y="4308475"/>
          <p14:tracePt t="4424" x="4560888" y="4540250"/>
          <p14:tracePt t="4441" x="4743450" y="4778375"/>
          <p14:tracePt t="4458" x="5018088" y="5235575"/>
          <p14:tracePt t="4475" x="5145088" y="5438775"/>
          <p14:tracePt t="4491" x="5264150" y="5692775"/>
          <p14:tracePt t="4508" x="5383213" y="5832475"/>
          <p14:tracePt t="4525" x="5530850" y="5895975"/>
          <p14:tracePt t="4541" x="5686425" y="5953125"/>
          <p14:tracePt t="4558" x="6022975" y="5980113"/>
          <p14:tracePt t="4575" x="6269038" y="5930900"/>
          <p14:tracePt t="4591" x="6459538" y="5805488"/>
          <p14:tracePt t="4608" x="6634163" y="5614988"/>
          <p14:tracePt t="4625" x="6754813" y="5087938"/>
          <p14:tracePt t="4642" x="6711950" y="4525963"/>
          <p14:tracePt t="4658" x="6494463" y="4083050"/>
          <p14:tracePt t="4675" x="6129338" y="3535363"/>
          <p14:tracePt t="4691" x="5826125" y="3359150"/>
          <p14:tracePt t="4708" x="5622925" y="3330575"/>
          <p14:tracePt t="4715" x="5538788" y="3330575"/>
          <p14:tracePt t="4725" x="5411788" y="3344863"/>
          <p14:tracePt t="4741" x="5194300" y="3387725"/>
          <p14:tracePt t="4759" x="4899025" y="3562350"/>
          <p14:tracePt t="4775" x="4497388" y="3892550"/>
          <p14:tracePt t="4791" x="4181475" y="4181475"/>
          <p14:tracePt t="4808" x="3998913" y="4427538"/>
          <p14:tracePt t="4826" x="3773488" y="4919663"/>
          <p14:tracePt t="4841" x="3752850" y="5143500"/>
          <p14:tracePt t="4858" x="3732213" y="5305425"/>
          <p14:tracePt t="4875" x="3732213" y="5362575"/>
          <p14:tracePt t="4891" x="3724275" y="5368925"/>
          <p14:tracePt t="4961" x="3724275" y="5362575"/>
          <p14:tracePt t="4969" x="3732213" y="5354638"/>
          <p14:tracePt t="4977" x="3738563" y="5340350"/>
          <p14:tracePt t="4991" x="3787775" y="5291138"/>
          <p14:tracePt t="5008" x="3886200" y="5207000"/>
          <p14:tracePt t="5025" x="4056063" y="5122863"/>
          <p14:tracePt t="5041" x="4189413" y="5067300"/>
          <p14:tracePt t="5058" x="4322763" y="50387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8"/>
          <p:cNvSpPr>
            <a:spLocks noChangeArrowheads="1"/>
          </p:cNvSpPr>
          <p:nvPr/>
        </p:nvSpPr>
        <p:spPr bwMode="auto">
          <a:xfrm>
            <a:off x="254000" y="1685925"/>
            <a:ext cx="287496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ukazovateľov</a:t>
            </a:r>
            <a:endParaRPr lang="en-US" altLang="sk-SK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614613"/>
            <a:ext cx="9752013" cy="2276475"/>
          </a:xfrm>
        </p:spPr>
        <p:txBody>
          <a:bodyPr/>
          <a:lstStyle/>
          <a:p>
            <a:r>
              <a:rPr lang="sk-SK" altLang="sk-SK" sz="2800" dirty="0" smtClean="0"/>
              <a:t>pole </a:t>
            </a:r>
            <a:r>
              <a:rPr lang="sk-SK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altLang="sk-SK" dirty="0" smtClean="0"/>
              <a:t>:</a:t>
            </a:r>
          </a:p>
          <a:p>
            <a:pPr lvl="1"/>
            <a:r>
              <a:rPr lang="sk-SK" altLang="sk-SK" sz="2400" dirty="0" smtClean="0"/>
              <a:t>jednotlivé riadky nemusia nasledovať v pamäti bezprostredne za sebou</a:t>
            </a:r>
          </a:p>
          <a:p>
            <a:r>
              <a:rPr lang="sk-SK" altLang="sk-SK" sz="2400" dirty="0" smtClean="0"/>
              <a:t>ak u statického poľa 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dirty="0" smtClean="0"/>
              <a:t> priradíme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k-SK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sk-SK" sz="2400" dirty="0" smtClean="0"/>
              <a:t>, </a:t>
            </a:r>
            <a:r>
              <a:rPr lang="en-US" altLang="sk-SK" sz="2400" dirty="0" err="1" smtClean="0"/>
              <a:t>potom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sa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hodnota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prir</a:t>
            </a:r>
            <a:r>
              <a:rPr lang="sk-SK" altLang="sk-SK" sz="2400" dirty="0" smtClean="0"/>
              <a:t>a</a:t>
            </a:r>
            <a:r>
              <a:rPr lang="en-US" altLang="sk-SK" sz="2400" dirty="0" smtClean="0"/>
              <a:t>d</a:t>
            </a:r>
            <a:r>
              <a:rPr lang="sk-SK" altLang="sk-SK" sz="2400" dirty="0" smtClean="0"/>
              <a:t>í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sk-SK" sz="2400" dirty="0" smtClean="0"/>
              <a:t>, u </a:t>
            </a:r>
            <a:r>
              <a:rPr lang="en-US" altLang="sk-SK" sz="2400" dirty="0" err="1" smtClean="0"/>
              <a:t>po</a:t>
            </a:r>
            <a:r>
              <a:rPr lang="sk-SK" altLang="sk-SK" sz="2400" dirty="0" smtClean="0"/>
              <a:t>ľa </a:t>
            </a:r>
            <a:r>
              <a:rPr lang="sk-SK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altLang="sk-SK" sz="2400" dirty="0" smtClean="0"/>
              <a:t> to nemusí platiť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38138" y="1757363"/>
            <a:ext cx="2373551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grpSp>
        <p:nvGrpSpPr>
          <p:cNvPr id="99385" name="Group 57"/>
          <p:cNvGrpSpPr>
            <a:grpSpLocks/>
          </p:cNvGrpSpPr>
          <p:nvPr/>
        </p:nvGrpSpPr>
        <p:grpSpPr bwMode="auto">
          <a:xfrm>
            <a:off x="422275" y="5481638"/>
            <a:ext cx="9220200" cy="1471612"/>
            <a:chOff x="432" y="3412"/>
            <a:chExt cx="5232" cy="838"/>
          </a:xfrm>
        </p:grpSpPr>
        <p:sp>
          <p:nvSpPr>
            <p:cNvPr id="26631" name="Rectangle 14"/>
            <p:cNvSpPr>
              <a:spLocks noChangeArrowheads="1"/>
            </p:cNvSpPr>
            <p:nvPr/>
          </p:nvSpPr>
          <p:spPr bwMode="auto">
            <a:xfrm>
              <a:off x="816" y="3648"/>
              <a:ext cx="480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32" name="Text Box 16"/>
            <p:cNvSpPr txBox="1">
              <a:spLocks noChangeArrowheads="1"/>
            </p:cNvSpPr>
            <p:nvPr/>
          </p:nvSpPr>
          <p:spPr bwMode="auto">
            <a:xfrm>
              <a:off x="736" y="3838"/>
              <a:ext cx="774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xb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 xb[1]</a:t>
              </a:r>
            </a:p>
          </p:txBody>
        </p:sp>
        <p:sp>
          <p:nvSpPr>
            <p:cNvPr id="26633" name="Text Box 17"/>
            <p:cNvSpPr txBox="1">
              <a:spLocks noChangeArrowheads="1"/>
            </p:cNvSpPr>
            <p:nvPr/>
          </p:nvSpPr>
          <p:spPr bwMode="auto">
            <a:xfrm>
              <a:off x="1728" y="3845"/>
              <a:ext cx="161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xb[0][0] xb[0][1] xb[0][2]</a:t>
              </a:r>
            </a:p>
          </p:txBody>
        </p:sp>
        <p:sp>
          <p:nvSpPr>
            <p:cNvPr id="26634" name="Text Box 18"/>
            <p:cNvSpPr txBox="1">
              <a:spLocks noChangeArrowheads="1"/>
            </p:cNvSpPr>
            <p:nvPr/>
          </p:nvSpPr>
          <p:spPr bwMode="auto">
            <a:xfrm>
              <a:off x="3872" y="3845"/>
              <a:ext cx="161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xb[1][0] xb[1][1] xb[1][2]</a:t>
              </a:r>
            </a:p>
          </p:txBody>
        </p:sp>
        <p:sp>
          <p:nvSpPr>
            <p:cNvPr id="26635" name="Line 32"/>
            <p:cNvSpPr>
              <a:spLocks noChangeShapeType="1"/>
            </p:cNvSpPr>
            <p:nvPr/>
          </p:nvSpPr>
          <p:spPr bwMode="auto">
            <a:xfrm>
              <a:off x="1152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36" name="Line 33"/>
            <p:cNvSpPr>
              <a:spLocks noChangeShapeType="1"/>
            </p:cNvSpPr>
            <p:nvPr/>
          </p:nvSpPr>
          <p:spPr bwMode="auto">
            <a:xfrm>
              <a:off x="5088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37" name="Line 34"/>
            <p:cNvSpPr>
              <a:spLocks noChangeShapeType="1"/>
            </p:cNvSpPr>
            <p:nvPr/>
          </p:nvSpPr>
          <p:spPr bwMode="auto">
            <a:xfrm>
              <a:off x="4512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38" name="Line 35"/>
            <p:cNvSpPr>
              <a:spLocks noChangeShapeType="1"/>
            </p:cNvSpPr>
            <p:nvPr/>
          </p:nvSpPr>
          <p:spPr bwMode="auto">
            <a:xfrm>
              <a:off x="230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39" name="Line 36"/>
            <p:cNvSpPr>
              <a:spLocks noChangeShapeType="1"/>
            </p:cNvSpPr>
            <p:nvPr/>
          </p:nvSpPr>
          <p:spPr bwMode="auto">
            <a:xfrm>
              <a:off x="2880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40" name="Rectangle 38"/>
            <p:cNvSpPr>
              <a:spLocks noChangeArrowheads="1"/>
            </p:cNvSpPr>
            <p:nvPr/>
          </p:nvSpPr>
          <p:spPr bwMode="auto">
            <a:xfrm>
              <a:off x="1536" y="364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41" name="Rectangle 39"/>
            <p:cNvSpPr>
              <a:spLocks noChangeArrowheads="1"/>
            </p:cNvSpPr>
            <p:nvPr/>
          </p:nvSpPr>
          <p:spPr bwMode="auto">
            <a:xfrm>
              <a:off x="3456" y="3648"/>
              <a:ext cx="4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42" name="Rectangle 40"/>
            <p:cNvSpPr>
              <a:spLocks noChangeArrowheads="1"/>
            </p:cNvSpPr>
            <p:nvPr/>
          </p:nvSpPr>
          <p:spPr bwMode="auto">
            <a:xfrm>
              <a:off x="5568" y="3648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43" name="Rectangle 41"/>
            <p:cNvSpPr>
              <a:spLocks noChangeArrowheads="1"/>
            </p:cNvSpPr>
            <p:nvPr/>
          </p:nvSpPr>
          <p:spPr bwMode="auto">
            <a:xfrm>
              <a:off x="432" y="364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44" name="Text Box 42"/>
            <p:cNvSpPr txBox="1">
              <a:spLocks noChangeArrowheads="1"/>
            </p:cNvSpPr>
            <p:nvPr/>
          </p:nvSpPr>
          <p:spPr bwMode="auto">
            <a:xfrm>
              <a:off x="608" y="3414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438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26645" name="Text Box 43"/>
            <p:cNvSpPr txBox="1">
              <a:spLocks noChangeArrowheads="1"/>
            </p:cNvSpPr>
            <p:nvPr/>
          </p:nvSpPr>
          <p:spPr bwMode="auto">
            <a:xfrm>
              <a:off x="1121" y="3420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842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26646" name="Text Box 45"/>
            <p:cNvSpPr txBox="1">
              <a:spLocks noChangeArrowheads="1"/>
            </p:cNvSpPr>
            <p:nvPr/>
          </p:nvSpPr>
          <p:spPr bwMode="auto">
            <a:xfrm>
              <a:off x="1564" y="3412"/>
              <a:ext cx="22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26647" name="Text Box 46"/>
            <p:cNvSpPr txBox="1">
              <a:spLocks noChangeArrowheads="1"/>
            </p:cNvSpPr>
            <p:nvPr/>
          </p:nvSpPr>
          <p:spPr bwMode="auto">
            <a:xfrm>
              <a:off x="1775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>
                  <a:solidFill>
                    <a:srgbClr val="00B050"/>
                  </a:solidFill>
                </a:rPr>
                <a:t>5</a:t>
              </a:r>
              <a:r>
                <a:rPr lang="en-US" altLang="sk-SK" b="0" dirty="0">
                  <a:solidFill>
                    <a:srgbClr val="00B050"/>
                  </a:solidFill>
                </a:rPr>
                <a:t>2</a:t>
              </a:r>
              <a:r>
                <a:rPr lang="sk-SK" altLang="sk-SK" b="0" dirty="0">
                  <a:solidFill>
                    <a:srgbClr val="00B050"/>
                  </a:solidFill>
                </a:rPr>
                <a:t>0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26648" name="Text Box 47"/>
            <p:cNvSpPr txBox="1">
              <a:spLocks noChangeArrowheads="1"/>
            </p:cNvSpPr>
            <p:nvPr/>
          </p:nvSpPr>
          <p:spPr bwMode="auto">
            <a:xfrm>
              <a:off x="2337" y="3412"/>
              <a:ext cx="34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5</a:t>
              </a:r>
              <a:r>
                <a:rPr lang="en-US" altLang="sk-SK" b="0" dirty="0" smtClean="0">
                  <a:solidFill>
                    <a:srgbClr val="00B050"/>
                  </a:solidFill>
                </a:rPr>
                <a:t>24</a:t>
              </a:r>
              <a:endParaRPr lang="en-US" altLang="sk-SK" b="0" dirty="0">
                <a:solidFill>
                  <a:srgbClr val="00B050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49" name="Text Box 48"/>
            <p:cNvSpPr txBox="1">
              <a:spLocks noChangeArrowheads="1"/>
            </p:cNvSpPr>
            <p:nvPr/>
          </p:nvSpPr>
          <p:spPr bwMode="auto">
            <a:xfrm>
              <a:off x="2899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5</a:t>
              </a:r>
              <a:r>
                <a:rPr lang="en-US" altLang="sk-SK" b="0" dirty="0" smtClean="0">
                  <a:solidFill>
                    <a:srgbClr val="00B050"/>
                  </a:solidFill>
                </a:rPr>
                <a:t>28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26650" name="Text Box 49"/>
            <p:cNvSpPr txBox="1">
              <a:spLocks noChangeArrowheads="1"/>
            </p:cNvSpPr>
            <p:nvPr/>
          </p:nvSpPr>
          <p:spPr bwMode="auto">
            <a:xfrm>
              <a:off x="3580" y="3412"/>
              <a:ext cx="22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26651" name="Text Box 50"/>
            <p:cNvSpPr txBox="1">
              <a:spLocks noChangeArrowheads="1"/>
            </p:cNvSpPr>
            <p:nvPr/>
          </p:nvSpPr>
          <p:spPr bwMode="auto">
            <a:xfrm>
              <a:off x="3937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>
                  <a:solidFill>
                    <a:srgbClr val="00B050"/>
                  </a:solidFill>
                </a:rPr>
                <a:t>824</a:t>
              </a:r>
            </a:p>
          </p:txBody>
        </p:sp>
        <p:sp>
          <p:nvSpPr>
            <p:cNvPr id="26652" name="Text Box 51"/>
            <p:cNvSpPr txBox="1">
              <a:spLocks noChangeArrowheads="1"/>
            </p:cNvSpPr>
            <p:nvPr/>
          </p:nvSpPr>
          <p:spPr bwMode="auto">
            <a:xfrm>
              <a:off x="4499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828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26653" name="Text Box 52"/>
            <p:cNvSpPr txBox="1">
              <a:spLocks noChangeArrowheads="1"/>
            </p:cNvSpPr>
            <p:nvPr/>
          </p:nvSpPr>
          <p:spPr bwMode="auto">
            <a:xfrm>
              <a:off x="5018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832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26654" name="Text Box 56"/>
            <p:cNvSpPr txBox="1">
              <a:spLocks noChangeArrowheads="1"/>
            </p:cNvSpPr>
            <p:nvPr/>
          </p:nvSpPr>
          <p:spPr bwMode="auto">
            <a:xfrm>
              <a:off x="736" y="4022"/>
              <a:ext cx="25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xb</a:t>
              </a:r>
            </a:p>
          </p:txBody>
        </p: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062037" y="5877719"/>
            <a:ext cx="613270" cy="40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sk-SK" altLang="sk-SK" b="0" dirty="0">
                <a:solidFill>
                  <a:srgbClr val="FF0000"/>
                </a:solidFill>
              </a:rPr>
              <a:t>5</a:t>
            </a:r>
            <a:r>
              <a:rPr lang="en-US" altLang="sk-SK" b="0" dirty="0">
                <a:solidFill>
                  <a:srgbClr val="FF0000"/>
                </a:solidFill>
              </a:rPr>
              <a:t>2</a:t>
            </a:r>
            <a:r>
              <a:rPr lang="sk-SK" altLang="sk-SK" b="0" dirty="0">
                <a:solidFill>
                  <a:srgbClr val="FF0000"/>
                </a:solidFill>
              </a:rPr>
              <a:t>0</a:t>
            </a:r>
            <a:endParaRPr lang="en-US" altLang="sk-SK" b="0" dirty="0">
              <a:solidFill>
                <a:srgbClr val="FF0000"/>
              </a:solidFill>
            </a:endParaRP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1684832" y="5875077"/>
            <a:ext cx="613270" cy="40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>
                <a:solidFill>
                  <a:srgbClr val="FF0000"/>
                </a:solidFill>
              </a:rPr>
              <a:t>824</a:t>
            </a:r>
          </a:p>
        </p:txBody>
      </p:sp>
    </p:spTree>
    <p:extLst>
      <p:ext uri="{BB962C8B-B14F-4D97-AF65-F5344CB8AC3E}">
        <p14:creationId xmlns:p14="http://schemas.microsoft.com/office/powerpoint/2010/main" val="206164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Ukazovateľ na pole</a:t>
            </a:r>
            <a:endParaRPr lang="en-US" altLang="sk-SK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684463"/>
            <a:ext cx="9752013" cy="1447800"/>
          </a:xfrm>
        </p:spPr>
        <p:txBody>
          <a:bodyPr/>
          <a:lstStyle/>
          <a:p>
            <a:r>
              <a:rPr lang="sk-SK" altLang="sk-SK" sz="2800" dirty="0" smtClean="0"/>
              <a:t>pole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xc</a:t>
            </a:r>
            <a:r>
              <a:rPr lang="sk-SK" altLang="sk-SK" sz="2800" dirty="0" smtClean="0"/>
              <a:t>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xc</a:t>
            </a:r>
            <a:r>
              <a:rPr lang="en-US" altLang="sk-SK" sz="2400" dirty="0" smtClean="0"/>
              <a:t> je </a:t>
            </a:r>
            <a:r>
              <a:rPr lang="en-US" altLang="sk-SK" sz="2400" dirty="0" err="1" smtClean="0"/>
              <a:t>ukazovate</a:t>
            </a:r>
            <a:r>
              <a:rPr lang="sk-SK" altLang="sk-SK" sz="2400" dirty="0" smtClean="0"/>
              <a:t>ľ na pole troch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altLang="sk-SK" sz="2400" dirty="0" smtClean="0"/>
              <a:t>-</a:t>
            </a:r>
            <a:r>
              <a:rPr lang="sk-SK" altLang="sk-SK" sz="2400" dirty="0" err="1" smtClean="0"/>
              <a:t>ov</a:t>
            </a:r>
            <a:endParaRPr lang="sk-SK" altLang="sk-SK" sz="2400" dirty="0" smtClean="0"/>
          </a:p>
          <a:p>
            <a:pPr lvl="1"/>
            <a:r>
              <a:rPr lang="sk-SK" altLang="sk-SK" sz="2400" dirty="0" smtClean="0"/>
              <a:t>ak alokujeme dostatok pamäte - ako dvojrozmerné pole</a:t>
            </a:r>
          </a:p>
        </p:txBody>
      </p: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592138" y="4525965"/>
            <a:ext cx="8627833" cy="579776"/>
            <a:chOff x="336" y="2576"/>
            <a:chExt cx="4896" cy="330"/>
          </a:xfrm>
        </p:grpSpPr>
        <p:sp>
          <p:nvSpPr>
            <p:cNvPr id="27660" name="Rectangle 7"/>
            <p:cNvSpPr>
              <a:spLocks noChangeArrowheads="1"/>
            </p:cNvSpPr>
            <p:nvPr/>
          </p:nvSpPr>
          <p:spPr bwMode="auto">
            <a:xfrm>
              <a:off x="336" y="2576"/>
              <a:ext cx="4896" cy="3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7661" name="Text Box 8"/>
            <p:cNvSpPr txBox="1">
              <a:spLocks noChangeArrowheads="1"/>
            </p:cNvSpPr>
            <p:nvPr/>
          </p:nvSpPr>
          <p:spPr bwMode="auto">
            <a:xfrm>
              <a:off x="353" y="2608"/>
              <a:ext cx="469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xc = 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*) </a:t>
              </a:r>
              <a:r>
                <a:rPr lang="en-US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 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 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</p:txBody>
        </p:sp>
      </p:grp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254000" y="5481638"/>
            <a:ext cx="8834438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0738" indent="-31432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xc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ukaz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uje na pole 6 prvkov združených po troch</a:t>
            </a:r>
          </a:p>
          <a:p>
            <a:pPr marL="820738" marR="0" lvl="1" indent="-314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obdoba statického poľa</a:t>
            </a:r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254000" y="1685925"/>
            <a:ext cx="287496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309563" y="1757363"/>
            <a:ext cx="2767890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(*xc)[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grpSp>
        <p:nvGrpSpPr>
          <p:cNvPr id="108564" name="Group 20"/>
          <p:cNvGrpSpPr>
            <a:grpSpLocks/>
          </p:cNvGrpSpPr>
          <p:nvPr/>
        </p:nvGrpSpPr>
        <p:grpSpPr bwMode="auto">
          <a:xfrm>
            <a:off x="3382963" y="6408739"/>
            <a:ext cx="6091237" cy="928687"/>
            <a:chOff x="1920" y="3648"/>
            <a:chExt cx="3456" cy="528"/>
          </a:xfrm>
        </p:grpSpPr>
        <p:sp>
          <p:nvSpPr>
            <p:cNvPr id="27657" name="AutoShape 19"/>
            <p:cNvSpPr>
              <a:spLocks noChangeArrowheads="1"/>
            </p:cNvSpPr>
            <p:nvPr/>
          </p:nvSpPr>
          <p:spPr bwMode="auto">
            <a:xfrm>
              <a:off x="1920" y="3648"/>
              <a:ext cx="3456" cy="528"/>
            </a:xfrm>
            <a:prstGeom prst="wedgeRoundRectCallout">
              <a:avLst>
                <a:gd name="adj1" fmla="val 36343"/>
                <a:gd name="adj2" fmla="val -189014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á sa použiť: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3408" y="3768"/>
              <a:ext cx="1680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3456" y="3808"/>
              <a:ext cx="155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xb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sk-SK" sz="28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sk-SK" sz="2800" b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3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Ukazovateľ na pole</a:t>
            </a:r>
            <a:endParaRPr lang="en-US" altLang="sk-SK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684463"/>
            <a:ext cx="9752013" cy="1111250"/>
          </a:xfrm>
        </p:spPr>
        <p:txBody>
          <a:bodyPr/>
          <a:lstStyle/>
          <a:p>
            <a:r>
              <a:rPr lang="sk-SK" altLang="sk-SK" sz="2800" dirty="0" smtClean="0"/>
              <a:t>pole 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xc </a:t>
            </a:r>
            <a:r>
              <a:rPr lang="sk-SK" altLang="sk-SK" sz="2800" dirty="0" smtClean="0"/>
              <a:t>:</a:t>
            </a:r>
          </a:p>
          <a:p>
            <a:pPr lvl="1"/>
            <a:r>
              <a:rPr lang="sk-SK" altLang="sk-SK" sz="2300" dirty="0" smtClean="0"/>
              <a:t>jednotlivé riadky nasledujú v pamäti bezprostredne za sebou</a:t>
            </a:r>
          </a:p>
          <a:p>
            <a:pPr lvl="1">
              <a:buFontTx/>
              <a:buNone/>
            </a:pPr>
            <a:endParaRPr lang="sk-SK" altLang="sk-SK" sz="2300" dirty="0" smtClean="0"/>
          </a:p>
        </p:txBody>
      </p:sp>
      <p:grpSp>
        <p:nvGrpSpPr>
          <p:cNvPr id="28676" name="Group 39"/>
          <p:cNvGrpSpPr>
            <a:grpSpLocks/>
          </p:cNvGrpSpPr>
          <p:nvPr/>
        </p:nvGrpSpPr>
        <p:grpSpPr bwMode="auto">
          <a:xfrm>
            <a:off x="762000" y="5270500"/>
            <a:ext cx="9134475" cy="1181100"/>
            <a:chOff x="432" y="2926"/>
            <a:chExt cx="5184" cy="672"/>
          </a:xfrm>
        </p:grpSpPr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1728" y="3178"/>
              <a:ext cx="35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576" y="3358"/>
              <a:ext cx="25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1680" y="3370"/>
              <a:ext cx="1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[0][1]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[0][2]</a:t>
              </a: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3456" y="3370"/>
              <a:ext cx="1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[1][1]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[1][2]</a:t>
              </a:r>
            </a:p>
          </p:txBody>
        </p:sp>
        <p:sp>
          <p:nvSpPr>
            <p:cNvPr id="28683" name="Line 19"/>
            <p:cNvSpPr>
              <a:spLocks noChangeShapeType="1"/>
            </p:cNvSpPr>
            <p:nvPr/>
          </p:nvSpPr>
          <p:spPr bwMode="auto">
            <a:xfrm>
              <a:off x="4032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84" name="Line 20"/>
            <p:cNvSpPr>
              <a:spLocks noChangeShapeType="1"/>
            </p:cNvSpPr>
            <p:nvPr/>
          </p:nvSpPr>
          <p:spPr bwMode="auto">
            <a:xfrm>
              <a:off x="4656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85" name="Line 21"/>
            <p:cNvSpPr>
              <a:spLocks noChangeShapeType="1"/>
            </p:cNvSpPr>
            <p:nvPr/>
          </p:nvSpPr>
          <p:spPr bwMode="auto">
            <a:xfrm>
              <a:off x="3456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86" name="Line 22"/>
            <p:cNvSpPr>
              <a:spLocks noChangeShapeType="1"/>
            </p:cNvSpPr>
            <p:nvPr/>
          </p:nvSpPr>
          <p:spPr bwMode="auto">
            <a:xfrm>
              <a:off x="2256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87" name="Line 23"/>
            <p:cNvSpPr>
              <a:spLocks noChangeShapeType="1"/>
            </p:cNvSpPr>
            <p:nvPr/>
          </p:nvSpPr>
          <p:spPr bwMode="auto">
            <a:xfrm>
              <a:off x="2832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88" name="Rectangle 24"/>
            <p:cNvSpPr>
              <a:spLocks noChangeArrowheads="1"/>
            </p:cNvSpPr>
            <p:nvPr/>
          </p:nvSpPr>
          <p:spPr bwMode="auto">
            <a:xfrm>
              <a:off x="5280" y="317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89" name="Text Box 26"/>
            <p:cNvSpPr txBox="1">
              <a:spLocks noChangeArrowheads="1"/>
            </p:cNvSpPr>
            <p:nvPr/>
          </p:nvSpPr>
          <p:spPr bwMode="auto">
            <a:xfrm>
              <a:off x="1712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86234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28690" name="Text Box 27"/>
            <p:cNvSpPr txBox="1">
              <a:spLocks noChangeArrowheads="1"/>
            </p:cNvSpPr>
            <p:nvPr/>
          </p:nvSpPr>
          <p:spPr bwMode="auto">
            <a:xfrm>
              <a:off x="2274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86238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91" name="Text Box 28"/>
            <p:cNvSpPr txBox="1">
              <a:spLocks noChangeArrowheads="1"/>
            </p:cNvSpPr>
            <p:nvPr/>
          </p:nvSpPr>
          <p:spPr bwMode="auto">
            <a:xfrm>
              <a:off x="2880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86242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92" name="Text Box 29"/>
            <p:cNvSpPr txBox="1">
              <a:spLocks noChangeArrowheads="1"/>
            </p:cNvSpPr>
            <p:nvPr/>
          </p:nvSpPr>
          <p:spPr bwMode="auto">
            <a:xfrm>
              <a:off x="3451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86246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93" name="Text Box 30"/>
            <p:cNvSpPr txBox="1">
              <a:spLocks noChangeArrowheads="1"/>
            </p:cNvSpPr>
            <p:nvPr/>
          </p:nvSpPr>
          <p:spPr bwMode="auto">
            <a:xfrm>
              <a:off x="4091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86250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94" name="Text Box 31"/>
            <p:cNvSpPr txBox="1">
              <a:spLocks noChangeArrowheads="1"/>
            </p:cNvSpPr>
            <p:nvPr/>
          </p:nvSpPr>
          <p:spPr bwMode="auto">
            <a:xfrm>
              <a:off x="4696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86254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95" name="Rectangle 33"/>
            <p:cNvSpPr>
              <a:spLocks noChangeArrowheads="1"/>
            </p:cNvSpPr>
            <p:nvPr/>
          </p:nvSpPr>
          <p:spPr bwMode="auto">
            <a:xfrm>
              <a:off x="432" y="318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96" name="Rectangle 34"/>
            <p:cNvSpPr>
              <a:spLocks noChangeArrowheads="1"/>
            </p:cNvSpPr>
            <p:nvPr/>
          </p:nvSpPr>
          <p:spPr bwMode="auto">
            <a:xfrm>
              <a:off x="576" y="3180"/>
              <a:ext cx="580" cy="19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97" name="Rectangle 35"/>
            <p:cNvSpPr>
              <a:spLocks noChangeArrowheads="1"/>
            </p:cNvSpPr>
            <p:nvPr/>
          </p:nvSpPr>
          <p:spPr bwMode="auto">
            <a:xfrm>
              <a:off x="1148" y="3180"/>
              <a:ext cx="580" cy="1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698" name="Text Box 37"/>
            <p:cNvSpPr txBox="1">
              <a:spLocks noChangeArrowheads="1"/>
            </p:cNvSpPr>
            <p:nvPr/>
          </p:nvSpPr>
          <p:spPr bwMode="auto">
            <a:xfrm>
              <a:off x="458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83660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</p:grpSp>
      <p:sp>
        <p:nvSpPr>
          <p:cNvPr id="28677" name="Rectangle 40"/>
          <p:cNvSpPr>
            <a:spLocks noChangeArrowheads="1"/>
          </p:cNvSpPr>
          <p:nvPr/>
        </p:nvSpPr>
        <p:spPr bwMode="auto">
          <a:xfrm>
            <a:off x="254000" y="1685925"/>
            <a:ext cx="287496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09563" y="1757363"/>
            <a:ext cx="2767890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(*xc)[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112837" y="5680189"/>
            <a:ext cx="898646" cy="40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 smtClean="0">
                <a:solidFill>
                  <a:srgbClr val="FF0000"/>
                </a:solidFill>
              </a:rPr>
              <a:t>86234</a:t>
            </a:r>
            <a:endParaRPr lang="en-US" altLang="sk-SK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Ukazovateľ na ukazovateľ</a:t>
            </a:r>
            <a:endParaRPr lang="en-US" altLang="sk-SK" smtClean="0"/>
          </a:p>
        </p:txBody>
      </p:sp>
      <p:grpSp>
        <p:nvGrpSpPr>
          <p:cNvPr id="100380" name="Group 1052"/>
          <p:cNvGrpSpPr>
            <a:grpSpLocks/>
          </p:cNvGrpSpPr>
          <p:nvPr/>
        </p:nvGrpSpPr>
        <p:grpSpPr bwMode="auto">
          <a:xfrm>
            <a:off x="374650" y="5818188"/>
            <a:ext cx="8253358" cy="1012825"/>
            <a:chOff x="213" y="3312"/>
            <a:chExt cx="4683" cy="576"/>
          </a:xfrm>
        </p:grpSpPr>
        <p:sp>
          <p:nvSpPr>
            <p:cNvPr id="29712" name="Rectangle 1031"/>
            <p:cNvSpPr>
              <a:spLocks noChangeArrowheads="1"/>
            </p:cNvSpPr>
            <p:nvPr/>
          </p:nvSpPr>
          <p:spPr bwMode="auto">
            <a:xfrm>
              <a:off x="213" y="3312"/>
              <a:ext cx="4683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3" name="Text Box 1032"/>
            <p:cNvSpPr txBox="1">
              <a:spLocks noChangeArrowheads="1"/>
            </p:cNvSpPr>
            <p:nvPr/>
          </p:nvSpPr>
          <p:spPr bwMode="auto">
            <a:xfrm>
              <a:off x="261" y="3328"/>
              <a:ext cx="446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xd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*) </a:t>
              </a:r>
              <a:r>
                <a:rPr lang="en-US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 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xd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*) </a:t>
              </a:r>
              <a:r>
                <a:rPr lang="en-US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 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</p:txBody>
        </p:sp>
      </p:grpSp>
      <p:grpSp>
        <p:nvGrpSpPr>
          <p:cNvPr id="100379" name="Group 1051"/>
          <p:cNvGrpSpPr>
            <a:grpSpLocks/>
          </p:cNvGrpSpPr>
          <p:nvPr/>
        </p:nvGrpSpPr>
        <p:grpSpPr bwMode="auto">
          <a:xfrm>
            <a:off x="374650" y="4468813"/>
            <a:ext cx="8084341" cy="576262"/>
            <a:chOff x="213" y="2544"/>
            <a:chExt cx="4587" cy="328"/>
          </a:xfrm>
        </p:grpSpPr>
        <p:sp>
          <p:nvSpPr>
            <p:cNvPr id="29710" name="Rectangle 1039"/>
            <p:cNvSpPr>
              <a:spLocks noChangeArrowheads="1"/>
            </p:cNvSpPr>
            <p:nvPr/>
          </p:nvSpPr>
          <p:spPr bwMode="auto">
            <a:xfrm>
              <a:off x="213" y="2544"/>
              <a:ext cx="4587" cy="3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1" name="Text Box 1040"/>
            <p:cNvSpPr txBox="1">
              <a:spLocks noChangeArrowheads="1"/>
            </p:cNvSpPr>
            <p:nvPr/>
          </p:nvSpPr>
          <p:spPr bwMode="auto">
            <a:xfrm>
              <a:off x="261" y="2560"/>
              <a:ext cx="435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xd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(</a:t>
              </a:r>
              <a:r>
                <a:rPr lang="sk-SK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**) </a:t>
              </a:r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malloc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*));</a:t>
              </a:r>
            </a:p>
          </p:txBody>
        </p:sp>
      </p:grpSp>
      <p:sp>
        <p:nvSpPr>
          <p:cNvPr id="100370" name="Text Box 1042"/>
          <p:cNvSpPr txBox="1">
            <a:spLocks noChangeArrowheads="1"/>
          </p:cNvSpPr>
          <p:nvPr/>
        </p:nvSpPr>
        <p:spPr bwMode="auto">
          <a:xfrm>
            <a:off x="288925" y="3792538"/>
            <a:ext cx="5745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(1) alokujeme ukazovatele na riadky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2" name="Rectangle 1043"/>
          <p:cNvSpPr>
            <a:spLocks noChangeArrowheads="1"/>
          </p:cNvSpPr>
          <p:nvPr/>
        </p:nvSpPr>
        <p:spPr bwMode="auto">
          <a:xfrm>
            <a:off x="254000" y="1685925"/>
            <a:ext cx="287496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3" name="Text Box 1029"/>
          <p:cNvSpPr txBox="1">
            <a:spLocks noChangeArrowheads="1"/>
          </p:cNvSpPr>
          <p:nvPr/>
        </p:nvSpPr>
        <p:spPr bwMode="auto">
          <a:xfrm>
            <a:off x="323850" y="1743075"/>
            <a:ext cx="1979212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**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xd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9704" name="Rectangle 1045"/>
          <p:cNvSpPr>
            <a:spLocks noChangeArrowheads="1"/>
          </p:cNvSpPr>
          <p:nvPr/>
        </p:nvSpPr>
        <p:spPr bwMode="auto">
          <a:xfrm>
            <a:off x="196850" y="2684463"/>
            <a:ext cx="9752013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49" tIns="50674" rIns="101349" bIns="50674"/>
          <a:lstStyle>
            <a:lvl1pPr marL="377825" indent="-377825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0738" indent="-314325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pole </a:t>
            </a:r>
            <a:r>
              <a:rPr lang="sk-SK" sz="28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xd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  <a:p>
            <a:pPr marL="820738" marR="0" lvl="1" indent="-314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ukazovateľ na ukazovateľ, preto</a:t>
            </a:r>
          </a:p>
        </p:txBody>
      </p:sp>
      <p:sp>
        <p:nvSpPr>
          <p:cNvPr id="100376" name="Text Box 1048"/>
          <p:cNvSpPr txBox="1">
            <a:spLocks noChangeArrowheads="1"/>
          </p:cNvSpPr>
          <p:nvPr/>
        </p:nvSpPr>
        <p:spPr bwMode="auto">
          <a:xfrm>
            <a:off x="338138" y="5229225"/>
            <a:ext cx="4879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(2) alokujeme jednotlivé riadky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0378" name="Group 1050"/>
          <p:cNvGrpSpPr>
            <a:grpSpLocks/>
          </p:cNvGrpSpPr>
          <p:nvPr/>
        </p:nvGrpSpPr>
        <p:grpSpPr bwMode="auto">
          <a:xfrm>
            <a:off x="6429375" y="1855788"/>
            <a:ext cx="3636963" cy="1349375"/>
            <a:chOff x="3504" y="1104"/>
            <a:chExt cx="2064" cy="768"/>
          </a:xfrm>
        </p:grpSpPr>
        <p:sp>
          <p:nvSpPr>
            <p:cNvPr id="29707" name="AutoShape 1049"/>
            <p:cNvSpPr>
              <a:spLocks noChangeArrowheads="1"/>
            </p:cNvSpPr>
            <p:nvPr/>
          </p:nvSpPr>
          <p:spPr bwMode="auto">
            <a:xfrm>
              <a:off x="3504" y="1104"/>
              <a:ext cx="2064" cy="768"/>
            </a:xfrm>
            <a:prstGeom prst="wedgeRoundRectCallout">
              <a:avLst>
                <a:gd name="adj1" fmla="val -204023"/>
                <a:gd name="adj2" fmla="val 35013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potom sa d</a:t>
              </a: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á použiť: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8" name="Rectangle 1034"/>
            <p:cNvSpPr>
              <a:spLocks noChangeArrowheads="1"/>
            </p:cNvSpPr>
            <p:nvPr/>
          </p:nvSpPr>
          <p:spPr bwMode="auto">
            <a:xfrm>
              <a:off x="3744" y="1423"/>
              <a:ext cx="1708" cy="3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9" name="Text Box 1035"/>
            <p:cNvSpPr txBox="1">
              <a:spLocks noChangeArrowheads="1"/>
            </p:cNvSpPr>
            <p:nvPr/>
          </p:nvSpPr>
          <p:spPr bwMode="auto">
            <a:xfrm>
              <a:off x="3792" y="1440"/>
              <a:ext cx="155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xd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8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0" grpId="0" autoUpdateAnimBg="0"/>
      <p:bldP spid="10037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Ukazovateľ na ukazovateľ</a:t>
            </a:r>
            <a:endParaRPr lang="en-US" altLang="sk-SK" smtClean="0"/>
          </a:p>
        </p:txBody>
      </p:sp>
      <p:grpSp>
        <p:nvGrpSpPr>
          <p:cNvPr id="101436" name="Group 60"/>
          <p:cNvGrpSpPr>
            <a:grpSpLocks/>
          </p:cNvGrpSpPr>
          <p:nvPr/>
        </p:nvGrpSpPr>
        <p:grpSpPr bwMode="auto">
          <a:xfrm>
            <a:off x="508000" y="5312117"/>
            <a:ext cx="9134475" cy="1280769"/>
            <a:chOff x="432" y="3264"/>
            <a:chExt cx="5184" cy="728"/>
          </a:xfrm>
        </p:grpSpPr>
        <p:sp>
          <p:nvSpPr>
            <p:cNvPr id="30727" name="Rectangle 20"/>
            <p:cNvSpPr>
              <a:spLocks noChangeArrowheads="1"/>
            </p:cNvSpPr>
            <p:nvPr/>
          </p:nvSpPr>
          <p:spPr bwMode="auto">
            <a:xfrm>
              <a:off x="1872" y="3524"/>
              <a:ext cx="1728" cy="19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28" name="Text Box 21"/>
            <p:cNvSpPr txBox="1">
              <a:spLocks noChangeArrowheads="1"/>
            </p:cNvSpPr>
            <p:nvPr/>
          </p:nvSpPr>
          <p:spPr bwMode="auto">
            <a:xfrm>
              <a:off x="480" y="3742"/>
              <a:ext cx="25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29" name="Text Box 22"/>
            <p:cNvSpPr txBox="1">
              <a:spLocks noChangeArrowheads="1"/>
            </p:cNvSpPr>
            <p:nvPr/>
          </p:nvSpPr>
          <p:spPr bwMode="auto">
            <a:xfrm>
              <a:off x="1835" y="3754"/>
              <a:ext cx="161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[0][1]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[0][2]</a:t>
              </a:r>
            </a:p>
          </p:txBody>
        </p:sp>
        <p:sp>
          <p:nvSpPr>
            <p:cNvPr id="30730" name="Text Box 23"/>
            <p:cNvSpPr txBox="1">
              <a:spLocks noChangeArrowheads="1"/>
            </p:cNvSpPr>
            <p:nvPr/>
          </p:nvSpPr>
          <p:spPr bwMode="auto">
            <a:xfrm>
              <a:off x="3776" y="3762"/>
              <a:ext cx="161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[1][1]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[1][2]</a:t>
              </a:r>
            </a:p>
          </p:txBody>
        </p:sp>
        <p:sp>
          <p:nvSpPr>
            <p:cNvPr id="30731" name="Line 34"/>
            <p:cNvSpPr>
              <a:spLocks noChangeShapeType="1"/>
            </p:cNvSpPr>
            <p:nvPr/>
          </p:nvSpPr>
          <p:spPr bwMode="auto">
            <a:xfrm>
              <a:off x="2448" y="3524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32" name="Line 35"/>
            <p:cNvSpPr>
              <a:spLocks noChangeShapeType="1"/>
            </p:cNvSpPr>
            <p:nvPr/>
          </p:nvSpPr>
          <p:spPr bwMode="auto">
            <a:xfrm>
              <a:off x="3024" y="3524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33" name="Rectangle 36"/>
            <p:cNvSpPr>
              <a:spLocks noChangeArrowheads="1"/>
            </p:cNvSpPr>
            <p:nvPr/>
          </p:nvSpPr>
          <p:spPr bwMode="auto">
            <a:xfrm>
              <a:off x="5520" y="3524"/>
              <a:ext cx="96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34" name="Text Box 37"/>
            <p:cNvSpPr txBox="1">
              <a:spLocks noChangeArrowheads="1"/>
            </p:cNvSpPr>
            <p:nvPr/>
          </p:nvSpPr>
          <p:spPr bwMode="auto">
            <a:xfrm>
              <a:off x="1943" y="3264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412</a:t>
              </a:r>
              <a:endParaRPr lang="en-US" altLang="sk-SK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30735" name="Text Box 38"/>
            <p:cNvSpPr txBox="1">
              <a:spLocks noChangeArrowheads="1"/>
            </p:cNvSpPr>
            <p:nvPr/>
          </p:nvSpPr>
          <p:spPr bwMode="auto">
            <a:xfrm>
              <a:off x="2505" y="3264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416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0736" name="Text Box 39"/>
            <p:cNvSpPr txBox="1">
              <a:spLocks noChangeArrowheads="1"/>
            </p:cNvSpPr>
            <p:nvPr/>
          </p:nvSpPr>
          <p:spPr bwMode="auto">
            <a:xfrm>
              <a:off x="3110" y="3264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420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0737" name="Text Box 40"/>
            <p:cNvSpPr txBox="1">
              <a:spLocks noChangeArrowheads="1"/>
            </p:cNvSpPr>
            <p:nvPr/>
          </p:nvSpPr>
          <p:spPr bwMode="auto">
            <a:xfrm>
              <a:off x="3887" y="3272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600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0738" name="Text Box 41"/>
            <p:cNvSpPr txBox="1">
              <a:spLocks noChangeArrowheads="1"/>
            </p:cNvSpPr>
            <p:nvPr/>
          </p:nvSpPr>
          <p:spPr bwMode="auto">
            <a:xfrm>
              <a:off x="4493" y="3272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604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0739" name="Text Box 42"/>
            <p:cNvSpPr txBox="1">
              <a:spLocks noChangeArrowheads="1"/>
            </p:cNvSpPr>
            <p:nvPr/>
          </p:nvSpPr>
          <p:spPr bwMode="auto">
            <a:xfrm>
              <a:off x="5061" y="3272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608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0740" name="Rectangle 43"/>
            <p:cNvSpPr>
              <a:spLocks noChangeArrowheads="1"/>
            </p:cNvSpPr>
            <p:nvPr/>
          </p:nvSpPr>
          <p:spPr bwMode="auto">
            <a:xfrm>
              <a:off x="432" y="3528"/>
              <a:ext cx="96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41" name="Rectangle 44"/>
            <p:cNvSpPr>
              <a:spLocks noChangeArrowheads="1"/>
            </p:cNvSpPr>
            <p:nvPr/>
          </p:nvSpPr>
          <p:spPr bwMode="auto">
            <a:xfrm>
              <a:off x="528" y="3528"/>
              <a:ext cx="336" cy="19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42" name="Rectangle 45"/>
            <p:cNvSpPr>
              <a:spLocks noChangeArrowheads="1"/>
            </p:cNvSpPr>
            <p:nvPr/>
          </p:nvSpPr>
          <p:spPr bwMode="auto">
            <a:xfrm>
              <a:off x="864" y="3528"/>
              <a:ext cx="96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43" name="Text Box 46"/>
            <p:cNvSpPr txBox="1">
              <a:spLocks noChangeArrowheads="1"/>
            </p:cNvSpPr>
            <p:nvPr/>
          </p:nvSpPr>
          <p:spPr bwMode="auto">
            <a:xfrm>
              <a:off x="447" y="3278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240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44" name="Rectangle 47"/>
            <p:cNvSpPr>
              <a:spLocks noChangeArrowheads="1"/>
            </p:cNvSpPr>
            <p:nvPr/>
          </p:nvSpPr>
          <p:spPr bwMode="auto">
            <a:xfrm>
              <a:off x="960" y="3524"/>
              <a:ext cx="720" cy="19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45" name="Rectangle 48"/>
            <p:cNvSpPr>
              <a:spLocks noChangeArrowheads="1"/>
            </p:cNvSpPr>
            <p:nvPr/>
          </p:nvSpPr>
          <p:spPr bwMode="auto">
            <a:xfrm>
              <a:off x="1680" y="3524"/>
              <a:ext cx="192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46" name="Line 49"/>
            <p:cNvSpPr>
              <a:spLocks noChangeShapeType="1"/>
            </p:cNvSpPr>
            <p:nvPr/>
          </p:nvSpPr>
          <p:spPr bwMode="auto">
            <a:xfrm>
              <a:off x="1296" y="3524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47" name="Text Box 52"/>
            <p:cNvSpPr txBox="1">
              <a:spLocks noChangeArrowheads="1"/>
            </p:cNvSpPr>
            <p:nvPr/>
          </p:nvSpPr>
          <p:spPr bwMode="auto">
            <a:xfrm>
              <a:off x="864" y="3765"/>
              <a:ext cx="77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</a:t>
              </a:r>
            </a:p>
          </p:txBody>
        </p:sp>
        <p:sp>
          <p:nvSpPr>
            <p:cNvPr id="30748" name="Text Box 53"/>
            <p:cNvSpPr txBox="1">
              <a:spLocks noChangeArrowheads="1"/>
            </p:cNvSpPr>
            <p:nvPr/>
          </p:nvSpPr>
          <p:spPr bwMode="auto">
            <a:xfrm>
              <a:off x="940" y="3276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282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49" name="Text Box 54"/>
            <p:cNvSpPr txBox="1">
              <a:spLocks noChangeArrowheads="1"/>
            </p:cNvSpPr>
            <p:nvPr/>
          </p:nvSpPr>
          <p:spPr bwMode="auto">
            <a:xfrm>
              <a:off x="1329" y="3276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286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50" name="Rectangle 56"/>
            <p:cNvSpPr>
              <a:spLocks noChangeArrowheads="1"/>
            </p:cNvSpPr>
            <p:nvPr/>
          </p:nvSpPr>
          <p:spPr bwMode="auto">
            <a:xfrm>
              <a:off x="3600" y="3530"/>
              <a:ext cx="192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51" name="Rectangle 57"/>
            <p:cNvSpPr>
              <a:spLocks noChangeArrowheads="1"/>
            </p:cNvSpPr>
            <p:nvPr/>
          </p:nvSpPr>
          <p:spPr bwMode="auto">
            <a:xfrm>
              <a:off x="3792" y="3530"/>
              <a:ext cx="1728" cy="19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52" name="Line 31"/>
            <p:cNvSpPr>
              <a:spLocks noChangeShapeType="1"/>
            </p:cNvSpPr>
            <p:nvPr/>
          </p:nvSpPr>
          <p:spPr bwMode="auto">
            <a:xfrm>
              <a:off x="4389" y="3532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53" name="Line 32"/>
            <p:cNvSpPr>
              <a:spLocks noChangeShapeType="1"/>
            </p:cNvSpPr>
            <p:nvPr/>
          </p:nvSpPr>
          <p:spPr bwMode="auto">
            <a:xfrm>
              <a:off x="4965" y="3532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0724" name="Rectangle 61"/>
          <p:cNvSpPr>
            <a:spLocks noChangeArrowheads="1"/>
          </p:cNvSpPr>
          <p:nvPr/>
        </p:nvSpPr>
        <p:spPr bwMode="auto">
          <a:xfrm>
            <a:off x="254000" y="1685925"/>
            <a:ext cx="287496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23850" y="1757363"/>
            <a:ext cx="1733952" cy="47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**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0726" name="Rectangle 63"/>
          <p:cNvSpPr>
            <a:spLocks noChangeArrowheads="1"/>
          </p:cNvSpPr>
          <p:nvPr/>
        </p:nvSpPr>
        <p:spPr bwMode="auto">
          <a:xfrm>
            <a:off x="196850" y="2684463"/>
            <a:ext cx="9752013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49" tIns="50674" rIns="101349" bIns="50674"/>
          <a:lstStyle>
            <a:lvl1pPr marL="377825" indent="-377825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0738" indent="-314325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pole </a:t>
            </a: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xd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lvl="1">
              <a:defRPr/>
            </a:pP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xd</a:t>
            </a:r>
            <a:r>
              <a:rPr kumimoji="0" lang="sk-SK" alt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	je ukazovateľ na ukazovateľ na typ 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sk-SK" altLang="sk-SK" sz="23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xd</a:t>
            </a:r>
            <a:r>
              <a:rPr kumimoji="0" lang="sk-SK" alt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	je ukazovateľ na typ 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sk-SK" altLang="sk-SK" sz="23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sk-SK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xd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sk-SK" alt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je prvok typu 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sk-SK" altLang="sk-SK" sz="23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641122" y="5732358"/>
            <a:ext cx="613194" cy="39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 smtClean="0">
                <a:solidFill>
                  <a:srgbClr val="FF0000"/>
                </a:solidFill>
              </a:rPr>
              <a:t>282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420393" y="5731669"/>
            <a:ext cx="613194" cy="39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 smtClean="0">
                <a:solidFill>
                  <a:srgbClr val="FF0000"/>
                </a:solidFill>
              </a:rPr>
              <a:t>412</a:t>
            </a:r>
            <a:endParaRPr lang="en-US" altLang="sk-SK" sz="1800" b="0" dirty="0">
              <a:solidFill>
                <a:srgbClr val="FF0000"/>
              </a:solidFill>
            </a:endParaRP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2055256" y="5732358"/>
            <a:ext cx="613194" cy="39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 smtClean="0">
                <a:solidFill>
                  <a:srgbClr val="FF0000"/>
                </a:solidFill>
              </a:rPr>
              <a:t>600</a:t>
            </a:r>
            <a:endParaRPr lang="en-US" altLang="sk-SK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Výhody a nevýhody spôsobov vytvárania polí: typ poľa</a:t>
            </a:r>
            <a:endParaRPr lang="en-US" altLang="sk-SK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dirty="0" smtClean="0"/>
              <a:t>Definícia </a:t>
            </a:r>
            <a:r>
              <a:rPr lang="sk-SK" altLang="sk-SK" sz="2800" dirty="0" err="1" smtClean="0">
                <a:latin typeface="Consolas" panose="020B0609020204030204" pitchFamily="49" charset="0"/>
              </a:rPr>
              <a:t>xa</a:t>
            </a:r>
            <a:r>
              <a:rPr lang="sk-SK" altLang="sk-SK" sz="2800" dirty="0" smtClean="0"/>
              <a:t> (</a:t>
            </a:r>
            <a:r>
              <a:rPr lang="sk-SK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 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800" dirty="0" smtClean="0"/>
              <a:t>) predstavuje statické pole</a:t>
            </a:r>
          </a:p>
          <a:p>
            <a:endParaRPr lang="sk-SK" altLang="sk-SK" sz="2800" dirty="0" smtClean="0"/>
          </a:p>
          <a:p>
            <a:r>
              <a:rPr lang="sk-SK" altLang="sk-SK" sz="2800" dirty="0" smtClean="0"/>
              <a:t>Definícia </a:t>
            </a:r>
            <a:r>
              <a:rPr lang="sk-SK" altLang="sk-SK" sz="2800" dirty="0" err="1" smtClean="0">
                <a:latin typeface="Consolas" panose="020B0609020204030204" pitchFamily="49" charset="0"/>
              </a:rPr>
              <a:t>xb</a:t>
            </a:r>
            <a:r>
              <a:rPr lang="en-US" altLang="sk-SK" sz="2800" dirty="0" smtClean="0"/>
              <a:t> (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 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800" dirty="0" smtClean="0"/>
              <a:t>), </a:t>
            </a:r>
            <a:r>
              <a:rPr lang="sk-SK" altLang="sk-SK" sz="2800" dirty="0" smtClean="0">
                <a:latin typeface="Consolas" panose="020B0609020204030204" pitchFamily="49" charset="0"/>
              </a:rPr>
              <a:t>xc</a:t>
            </a:r>
            <a:r>
              <a:rPr lang="sk-SK" altLang="sk-SK" sz="2800" dirty="0" smtClean="0"/>
              <a:t> </a:t>
            </a:r>
            <a:r>
              <a:rPr lang="en-US" altLang="sk-SK" sz="2800" dirty="0" smtClean="0"/>
              <a:t>(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sk-SK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c)</a:t>
            </a:r>
            <a:r>
              <a:rPr lang="sk-SK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sk-SK" sz="2800" dirty="0" smtClean="0"/>
              <a:t>) </a:t>
            </a:r>
          </a:p>
          <a:p>
            <a:pPr marL="0" indent="0">
              <a:buNone/>
            </a:pPr>
            <a:r>
              <a:rPr lang="en-US" altLang="sk-SK" sz="2800" dirty="0"/>
              <a:t> </a:t>
            </a:r>
            <a:r>
              <a:rPr lang="en-US" altLang="sk-SK" sz="2800" dirty="0" smtClean="0"/>
              <a:t>   </a:t>
            </a:r>
            <a:r>
              <a:rPr lang="sk-SK" altLang="sk-SK" sz="2800" dirty="0" smtClean="0"/>
              <a:t>a </a:t>
            </a:r>
            <a:r>
              <a:rPr lang="sk-SK" altLang="sk-SK" sz="2800" dirty="0" err="1" smtClean="0">
                <a:latin typeface="Consolas" panose="020B0609020204030204" pitchFamily="49" charset="0"/>
              </a:rPr>
              <a:t>xd</a:t>
            </a:r>
            <a:r>
              <a:rPr lang="sk-SK" altLang="sk-SK" sz="2800" dirty="0" smtClean="0"/>
              <a:t> </a:t>
            </a:r>
            <a:r>
              <a:rPr lang="en-US" altLang="sk-SK" sz="2800" dirty="0" smtClean="0"/>
              <a:t>(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 </a:t>
            </a:r>
            <a:r>
              <a:rPr lang="en-US" altLang="sk-SK" sz="2800" dirty="0" smtClean="0">
                <a:latin typeface="Consolas" panose="020B0609020204030204" pitchFamily="49" charset="0"/>
              </a:rPr>
              <a:t>**</a:t>
            </a:r>
            <a:r>
              <a:rPr lang="en-US" altLang="sk-SK" sz="2800" dirty="0" err="1" smtClean="0">
                <a:latin typeface="Consolas" panose="020B0609020204030204" pitchFamily="49" charset="0"/>
              </a:rPr>
              <a:t>xd</a:t>
            </a:r>
            <a:r>
              <a:rPr lang="en-US" altLang="sk-SK" sz="2800" dirty="0" smtClean="0"/>
              <a:t>) </a:t>
            </a:r>
            <a:r>
              <a:rPr lang="sk-SK" altLang="sk-SK" sz="2800" dirty="0" smtClean="0"/>
              <a:t>predstavujú po alokácii dynamické polia</a:t>
            </a:r>
            <a:endParaRPr lang="en-US" alt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8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Výhody a nevýhody spôsobov vytvárania polí: </a:t>
            </a:r>
            <a:r>
              <a:rPr lang="en-US" altLang="sk-SK" smtClean="0"/>
              <a:t>pam</a:t>
            </a:r>
            <a:r>
              <a:rPr lang="sk-SK" altLang="sk-SK" smtClean="0"/>
              <a:t>äť. nároky</a:t>
            </a:r>
            <a:endParaRPr lang="en-US" altLang="sk-SK" smtClean="0"/>
          </a:p>
        </p:txBody>
      </p:sp>
      <p:sp>
        <p:nvSpPr>
          <p:cNvPr id="24" name="Rectangle 1027"/>
          <p:cNvSpPr txBox="1">
            <a:spLocks noChangeArrowheads="1"/>
          </p:cNvSpPr>
          <p:nvPr/>
        </p:nvSpPr>
        <p:spPr bwMode="auto">
          <a:xfrm>
            <a:off x="196850" y="1828800"/>
            <a:ext cx="9752013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2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3650" indent="-249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0063" indent="-2492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4923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208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3973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0739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7504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400" b="0" kern="0" dirty="0" err="1" smtClean="0">
                <a:latin typeface="Consolas" panose="020B0609020204030204" pitchFamily="49" charset="0"/>
              </a:rPr>
              <a:t>xa</a:t>
            </a:r>
            <a:r>
              <a:rPr lang="sk-SK" altLang="sk-SK" sz="2400" b="0" kern="0" dirty="0" smtClean="0"/>
              <a:t> (</a:t>
            </a:r>
            <a:r>
              <a:rPr lang="sk-SK" sz="2400" b="0" kern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kern="0" dirty="0" smtClean="0">
                <a:latin typeface="Courier New" panose="02070309020205020404" pitchFamily="49" charset="0"/>
              </a:rPr>
              <a:t> </a:t>
            </a:r>
            <a:r>
              <a:rPr lang="sk-SK" sz="2400" b="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b="0" kern="0" dirty="0" smtClean="0"/>
              <a:t>): pamäťovo najvýhodnejšia </a:t>
            </a:r>
          </a:p>
        </p:txBody>
      </p:sp>
      <p:grpSp>
        <p:nvGrpSpPr>
          <p:cNvPr id="44" name="Group 97"/>
          <p:cNvGrpSpPr>
            <a:grpSpLocks/>
          </p:cNvGrpSpPr>
          <p:nvPr/>
        </p:nvGrpSpPr>
        <p:grpSpPr bwMode="auto">
          <a:xfrm>
            <a:off x="338138" y="5362575"/>
            <a:ext cx="9220200" cy="1766888"/>
            <a:chOff x="432" y="3252"/>
            <a:chExt cx="5232" cy="1006"/>
          </a:xfrm>
        </p:grpSpPr>
        <p:sp>
          <p:nvSpPr>
            <p:cNvPr id="45" name="Rectangle 62"/>
            <p:cNvSpPr>
              <a:spLocks noChangeArrowheads="1"/>
            </p:cNvSpPr>
            <p:nvPr/>
          </p:nvSpPr>
          <p:spPr bwMode="auto">
            <a:xfrm>
              <a:off x="1776" y="3456"/>
              <a:ext cx="35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" name="Text Box 63"/>
            <p:cNvSpPr txBox="1">
              <a:spLocks noChangeArrowheads="1"/>
            </p:cNvSpPr>
            <p:nvPr/>
          </p:nvSpPr>
          <p:spPr bwMode="auto">
            <a:xfrm>
              <a:off x="1728" y="3838"/>
              <a:ext cx="217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xa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 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          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</a:t>
              </a:r>
            </a:p>
          </p:txBody>
        </p:sp>
        <p:sp>
          <p:nvSpPr>
            <p:cNvPr id="47" name="Text Box 64"/>
            <p:cNvSpPr txBox="1">
              <a:spLocks noChangeArrowheads="1"/>
            </p:cNvSpPr>
            <p:nvPr/>
          </p:nvSpPr>
          <p:spPr bwMode="auto">
            <a:xfrm>
              <a:off x="1728" y="3646"/>
              <a:ext cx="173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[0][0] 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[0][1]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[0][2]</a:t>
              </a:r>
            </a:p>
          </p:txBody>
        </p:sp>
        <p:sp>
          <p:nvSpPr>
            <p:cNvPr id="48" name="Text Box 65"/>
            <p:cNvSpPr txBox="1">
              <a:spLocks noChangeArrowheads="1"/>
            </p:cNvSpPr>
            <p:nvPr/>
          </p:nvSpPr>
          <p:spPr bwMode="auto">
            <a:xfrm>
              <a:off x="3504" y="3646"/>
              <a:ext cx="173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[1][0]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[1][1] 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[1][2]</a:t>
              </a:r>
            </a:p>
          </p:txBody>
        </p:sp>
        <p:sp>
          <p:nvSpPr>
            <p:cNvPr id="49" name="Line 74"/>
            <p:cNvSpPr>
              <a:spLocks noChangeShapeType="1"/>
            </p:cNvSpPr>
            <p:nvPr/>
          </p:nvSpPr>
          <p:spPr bwMode="auto">
            <a:xfrm>
              <a:off x="408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Line 75"/>
            <p:cNvSpPr>
              <a:spLocks noChangeShapeType="1"/>
            </p:cNvSpPr>
            <p:nvPr/>
          </p:nvSpPr>
          <p:spPr bwMode="auto">
            <a:xfrm>
              <a:off x="4704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" name="Line 76"/>
            <p:cNvSpPr>
              <a:spLocks noChangeShapeType="1"/>
            </p:cNvSpPr>
            <p:nvPr/>
          </p:nvSpPr>
          <p:spPr bwMode="auto">
            <a:xfrm>
              <a:off x="3504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Line 77"/>
            <p:cNvSpPr>
              <a:spLocks noChangeShapeType="1"/>
            </p:cNvSpPr>
            <p:nvPr/>
          </p:nvSpPr>
          <p:spPr bwMode="auto">
            <a:xfrm>
              <a:off x="2304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Line 78"/>
            <p:cNvSpPr>
              <a:spLocks noChangeShapeType="1"/>
            </p:cNvSpPr>
            <p:nvPr/>
          </p:nvSpPr>
          <p:spPr bwMode="auto">
            <a:xfrm>
              <a:off x="288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81"/>
            <p:cNvSpPr>
              <a:spLocks noChangeArrowheads="1"/>
            </p:cNvSpPr>
            <p:nvPr/>
          </p:nvSpPr>
          <p:spPr bwMode="auto">
            <a:xfrm>
              <a:off x="5328" y="34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82"/>
            <p:cNvSpPr>
              <a:spLocks noChangeArrowheads="1"/>
            </p:cNvSpPr>
            <p:nvPr/>
          </p:nvSpPr>
          <p:spPr bwMode="auto">
            <a:xfrm>
              <a:off x="432" y="3456"/>
              <a:ext cx="13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Text Box 86"/>
            <p:cNvSpPr txBox="1">
              <a:spLocks noChangeArrowheads="1"/>
            </p:cNvSpPr>
            <p:nvPr/>
          </p:nvSpPr>
          <p:spPr bwMode="auto">
            <a:xfrm>
              <a:off x="1775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64530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 Box 87"/>
            <p:cNvSpPr txBox="1">
              <a:spLocks noChangeArrowheads="1"/>
            </p:cNvSpPr>
            <p:nvPr/>
          </p:nvSpPr>
          <p:spPr bwMode="auto">
            <a:xfrm>
              <a:off x="2342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64534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Text Box 88"/>
            <p:cNvSpPr txBox="1">
              <a:spLocks noChangeArrowheads="1"/>
            </p:cNvSpPr>
            <p:nvPr/>
          </p:nvSpPr>
          <p:spPr bwMode="auto">
            <a:xfrm>
              <a:off x="2947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64538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Text Box 90"/>
            <p:cNvSpPr txBox="1">
              <a:spLocks noChangeArrowheads="1"/>
            </p:cNvSpPr>
            <p:nvPr/>
          </p:nvSpPr>
          <p:spPr bwMode="auto">
            <a:xfrm>
              <a:off x="3537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64542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Text Box 91"/>
            <p:cNvSpPr txBox="1">
              <a:spLocks noChangeArrowheads="1"/>
            </p:cNvSpPr>
            <p:nvPr/>
          </p:nvSpPr>
          <p:spPr bwMode="auto">
            <a:xfrm>
              <a:off x="4148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64546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Text Box 92"/>
            <p:cNvSpPr txBox="1">
              <a:spLocks noChangeArrowheads="1"/>
            </p:cNvSpPr>
            <p:nvPr/>
          </p:nvSpPr>
          <p:spPr bwMode="auto">
            <a:xfrm>
              <a:off x="4729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64550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Text Box 96"/>
            <p:cNvSpPr txBox="1">
              <a:spLocks noChangeArrowheads="1"/>
            </p:cNvSpPr>
            <p:nvPr/>
          </p:nvSpPr>
          <p:spPr bwMode="auto">
            <a:xfrm>
              <a:off x="1728" y="4030"/>
              <a:ext cx="25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Výhody a nevýhody spôsobov vytvárania polí: </a:t>
            </a:r>
            <a:r>
              <a:rPr lang="en-US" altLang="sk-SK" smtClean="0"/>
              <a:t>pam</a:t>
            </a:r>
            <a:r>
              <a:rPr lang="sk-SK" altLang="sk-SK" smtClean="0"/>
              <a:t>äť. nároky</a:t>
            </a:r>
            <a:endParaRPr lang="en-US" altLang="sk-SK" smtClean="0"/>
          </a:p>
        </p:txBody>
      </p:sp>
      <p:sp>
        <p:nvSpPr>
          <p:cNvPr id="30" name="Rectangle 1027"/>
          <p:cNvSpPr txBox="1">
            <a:spLocks noChangeArrowheads="1"/>
          </p:cNvSpPr>
          <p:nvPr/>
        </p:nvSpPr>
        <p:spPr bwMode="auto">
          <a:xfrm>
            <a:off x="196850" y="1828800"/>
            <a:ext cx="9752013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2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3650" indent="-249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0063" indent="-2492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4923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208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3973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0739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7504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400" b="0" kern="0" dirty="0" err="1" smtClean="0">
                <a:latin typeface="Consolas" panose="020B0609020204030204" pitchFamily="49" charset="0"/>
              </a:rPr>
              <a:t>xa</a:t>
            </a:r>
            <a:r>
              <a:rPr lang="sk-SK" altLang="sk-SK" sz="2400" b="0" kern="0" dirty="0" smtClean="0"/>
              <a:t> (</a:t>
            </a:r>
            <a:r>
              <a:rPr lang="sk-SK" sz="2400" b="0" kern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kern="0" dirty="0" smtClean="0">
                <a:latin typeface="Courier New" panose="02070309020205020404" pitchFamily="49" charset="0"/>
              </a:rPr>
              <a:t> </a:t>
            </a:r>
            <a:r>
              <a:rPr lang="sk-SK" sz="2400" b="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b="0" kern="0" dirty="0" smtClean="0"/>
              <a:t>): pamäťovo najvýhodnejšia </a:t>
            </a:r>
          </a:p>
          <a:p>
            <a:r>
              <a:rPr lang="sk-SK" altLang="sk-SK" sz="2400" b="0" kern="0" dirty="0" err="1" smtClean="0">
                <a:latin typeface="Consolas" panose="020B0609020204030204" pitchFamily="49" charset="0"/>
              </a:rPr>
              <a:t>xb</a:t>
            </a:r>
            <a:r>
              <a:rPr lang="en-US" altLang="sk-SK" sz="2400" b="0" kern="0" dirty="0" smtClean="0"/>
              <a:t> (</a:t>
            </a:r>
            <a:r>
              <a:rPr lang="sk-SK" sz="2400" b="0" kern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kern="0" dirty="0" smtClean="0">
                <a:latin typeface="Courier New" panose="02070309020205020404" pitchFamily="49" charset="0"/>
              </a:rPr>
              <a:t> 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400" b="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b="0" kern="0" dirty="0" smtClean="0"/>
              <a:t>): naviac pamäť pre 2 ukazovatele (počet riadkov </a:t>
            </a:r>
            <a:r>
              <a:rPr lang="sk-SK" sz="2400" b="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sk-SK" sz="2400" b="0" kern="0" dirty="0" smtClean="0"/>
              <a:t>, </a:t>
            </a:r>
            <a:r>
              <a:rPr lang="sk-SK" sz="2400" b="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b="0" kern="0" dirty="0" smtClean="0"/>
              <a:t>)</a:t>
            </a:r>
          </a:p>
        </p:txBody>
      </p:sp>
      <p:grpSp>
        <p:nvGrpSpPr>
          <p:cNvPr id="83" name="Group 57"/>
          <p:cNvGrpSpPr>
            <a:grpSpLocks/>
          </p:cNvGrpSpPr>
          <p:nvPr/>
        </p:nvGrpSpPr>
        <p:grpSpPr bwMode="auto">
          <a:xfrm>
            <a:off x="422275" y="5481638"/>
            <a:ext cx="9220200" cy="1471612"/>
            <a:chOff x="432" y="3412"/>
            <a:chExt cx="5232" cy="838"/>
          </a:xfrm>
        </p:grpSpPr>
        <p:sp>
          <p:nvSpPr>
            <p:cNvPr id="84" name="Rectangle 14"/>
            <p:cNvSpPr>
              <a:spLocks noChangeArrowheads="1"/>
            </p:cNvSpPr>
            <p:nvPr/>
          </p:nvSpPr>
          <p:spPr bwMode="auto">
            <a:xfrm>
              <a:off x="816" y="3648"/>
              <a:ext cx="480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5" name="Text Box 16"/>
            <p:cNvSpPr txBox="1">
              <a:spLocks noChangeArrowheads="1"/>
            </p:cNvSpPr>
            <p:nvPr/>
          </p:nvSpPr>
          <p:spPr bwMode="auto">
            <a:xfrm>
              <a:off x="736" y="3838"/>
              <a:ext cx="774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xb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 xb[1]</a:t>
              </a:r>
            </a:p>
          </p:txBody>
        </p:sp>
        <p:sp>
          <p:nvSpPr>
            <p:cNvPr id="86" name="Text Box 17"/>
            <p:cNvSpPr txBox="1">
              <a:spLocks noChangeArrowheads="1"/>
            </p:cNvSpPr>
            <p:nvPr/>
          </p:nvSpPr>
          <p:spPr bwMode="auto">
            <a:xfrm>
              <a:off x="1728" y="3845"/>
              <a:ext cx="161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xb[0][0] xb[0][1] xb[0][2]</a:t>
              </a:r>
            </a:p>
          </p:txBody>
        </p:sp>
        <p:sp>
          <p:nvSpPr>
            <p:cNvPr id="87" name="Text Box 18"/>
            <p:cNvSpPr txBox="1">
              <a:spLocks noChangeArrowheads="1"/>
            </p:cNvSpPr>
            <p:nvPr/>
          </p:nvSpPr>
          <p:spPr bwMode="auto">
            <a:xfrm>
              <a:off x="3872" y="3845"/>
              <a:ext cx="161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xb[1][0] xb[1][1] xb[1][2]</a:t>
              </a: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>
              <a:off x="1152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>
              <a:off x="5088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>
              <a:off x="4512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>
              <a:off x="230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2" name="Line 36"/>
            <p:cNvSpPr>
              <a:spLocks noChangeShapeType="1"/>
            </p:cNvSpPr>
            <p:nvPr/>
          </p:nvSpPr>
          <p:spPr bwMode="auto">
            <a:xfrm>
              <a:off x="2880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3" name="Rectangle 38"/>
            <p:cNvSpPr>
              <a:spLocks noChangeArrowheads="1"/>
            </p:cNvSpPr>
            <p:nvPr/>
          </p:nvSpPr>
          <p:spPr bwMode="auto">
            <a:xfrm>
              <a:off x="1536" y="364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4" name="Rectangle 39"/>
            <p:cNvSpPr>
              <a:spLocks noChangeArrowheads="1"/>
            </p:cNvSpPr>
            <p:nvPr/>
          </p:nvSpPr>
          <p:spPr bwMode="auto">
            <a:xfrm>
              <a:off x="3456" y="3648"/>
              <a:ext cx="4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>
              <a:off x="5568" y="3648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6" name="Rectangle 41"/>
            <p:cNvSpPr>
              <a:spLocks noChangeArrowheads="1"/>
            </p:cNvSpPr>
            <p:nvPr/>
          </p:nvSpPr>
          <p:spPr bwMode="auto">
            <a:xfrm>
              <a:off x="432" y="364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608" y="3414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438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1121" y="3420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842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1564" y="3412"/>
              <a:ext cx="22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1775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>
                  <a:solidFill>
                    <a:srgbClr val="00B050"/>
                  </a:solidFill>
                </a:rPr>
                <a:t>5</a:t>
              </a:r>
              <a:r>
                <a:rPr lang="en-US" altLang="sk-SK" b="0" dirty="0">
                  <a:solidFill>
                    <a:srgbClr val="00B050"/>
                  </a:solidFill>
                </a:rPr>
                <a:t>2</a:t>
              </a:r>
              <a:r>
                <a:rPr lang="sk-SK" altLang="sk-SK" b="0" dirty="0">
                  <a:solidFill>
                    <a:srgbClr val="00B050"/>
                  </a:solidFill>
                </a:rPr>
                <a:t>0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101" name="Text Box 47"/>
            <p:cNvSpPr txBox="1">
              <a:spLocks noChangeArrowheads="1"/>
            </p:cNvSpPr>
            <p:nvPr/>
          </p:nvSpPr>
          <p:spPr bwMode="auto">
            <a:xfrm>
              <a:off x="2337" y="3412"/>
              <a:ext cx="34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5</a:t>
              </a:r>
              <a:r>
                <a:rPr lang="en-US" altLang="sk-SK" b="0" dirty="0" smtClean="0">
                  <a:solidFill>
                    <a:srgbClr val="00B050"/>
                  </a:solidFill>
                </a:rPr>
                <a:t>24</a:t>
              </a:r>
              <a:endParaRPr lang="en-US" altLang="sk-SK" b="0" dirty="0">
                <a:solidFill>
                  <a:srgbClr val="00B050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2" name="Text Box 48"/>
            <p:cNvSpPr txBox="1">
              <a:spLocks noChangeArrowheads="1"/>
            </p:cNvSpPr>
            <p:nvPr/>
          </p:nvSpPr>
          <p:spPr bwMode="auto">
            <a:xfrm>
              <a:off x="2899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5</a:t>
              </a:r>
              <a:r>
                <a:rPr lang="en-US" altLang="sk-SK" b="0" dirty="0" smtClean="0">
                  <a:solidFill>
                    <a:srgbClr val="00B050"/>
                  </a:solidFill>
                </a:rPr>
                <a:t>28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 Box 49"/>
            <p:cNvSpPr txBox="1">
              <a:spLocks noChangeArrowheads="1"/>
            </p:cNvSpPr>
            <p:nvPr/>
          </p:nvSpPr>
          <p:spPr bwMode="auto">
            <a:xfrm>
              <a:off x="3580" y="3412"/>
              <a:ext cx="22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104" name="Text Box 50"/>
            <p:cNvSpPr txBox="1">
              <a:spLocks noChangeArrowheads="1"/>
            </p:cNvSpPr>
            <p:nvPr/>
          </p:nvSpPr>
          <p:spPr bwMode="auto">
            <a:xfrm>
              <a:off x="3937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>
                  <a:solidFill>
                    <a:srgbClr val="00B050"/>
                  </a:solidFill>
                </a:rPr>
                <a:t>824</a:t>
              </a:r>
            </a:p>
          </p:txBody>
        </p:sp>
        <p:sp>
          <p:nvSpPr>
            <p:cNvPr id="105" name="Text Box 51"/>
            <p:cNvSpPr txBox="1">
              <a:spLocks noChangeArrowheads="1"/>
            </p:cNvSpPr>
            <p:nvPr/>
          </p:nvSpPr>
          <p:spPr bwMode="auto">
            <a:xfrm>
              <a:off x="4499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828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 Box 52"/>
            <p:cNvSpPr txBox="1">
              <a:spLocks noChangeArrowheads="1"/>
            </p:cNvSpPr>
            <p:nvPr/>
          </p:nvSpPr>
          <p:spPr bwMode="auto">
            <a:xfrm>
              <a:off x="5018" y="3412"/>
              <a:ext cx="3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832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 Box 56"/>
            <p:cNvSpPr txBox="1">
              <a:spLocks noChangeArrowheads="1"/>
            </p:cNvSpPr>
            <p:nvPr/>
          </p:nvSpPr>
          <p:spPr bwMode="auto">
            <a:xfrm>
              <a:off x="736" y="4022"/>
              <a:ext cx="25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xb</a:t>
              </a:r>
            </a:p>
          </p:txBody>
        </p:sp>
      </p:grpSp>
      <p:sp>
        <p:nvSpPr>
          <p:cNvPr id="108" name="Text Box 46"/>
          <p:cNvSpPr txBox="1">
            <a:spLocks noChangeArrowheads="1"/>
          </p:cNvSpPr>
          <p:nvPr/>
        </p:nvSpPr>
        <p:spPr bwMode="auto">
          <a:xfrm>
            <a:off x="1062037" y="5877719"/>
            <a:ext cx="613270" cy="40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sk-SK" altLang="sk-SK" b="0" dirty="0">
                <a:solidFill>
                  <a:srgbClr val="00B050"/>
                </a:solidFill>
              </a:rPr>
              <a:t>5</a:t>
            </a:r>
            <a:r>
              <a:rPr lang="en-US" altLang="sk-SK" b="0" dirty="0">
                <a:solidFill>
                  <a:srgbClr val="00B050"/>
                </a:solidFill>
              </a:rPr>
              <a:t>2</a:t>
            </a:r>
            <a:r>
              <a:rPr lang="sk-SK" altLang="sk-SK" b="0" dirty="0">
                <a:solidFill>
                  <a:srgbClr val="00B050"/>
                </a:solidFill>
              </a:rPr>
              <a:t>0</a:t>
            </a:r>
            <a:endParaRPr lang="en-US" altLang="sk-SK" b="0" dirty="0">
              <a:solidFill>
                <a:srgbClr val="00B050"/>
              </a:solidFill>
            </a:endParaRPr>
          </a:p>
        </p:txBody>
      </p:sp>
      <p:sp>
        <p:nvSpPr>
          <p:cNvPr id="109" name="Text Box 50"/>
          <p:cNvSpPr txBox="1">
            <a:spLocks noChangeArrowheads="1"/>
          </p:cNvSpPr>
          <p:nvPr/>
        </p:nvSpPr>
        <p:spPr bwMode="auto">
          <a:xfrm>
            <a:off x="1684832" y="5875077"/>
            <a:ext cx="613270" cy="40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>
                <a:solidFill>
                  <a:srgbClr val="00B050"/>
                </a:solidFill>
              </a:rPr>
              <a:t>824</a:t>
            </a:r>
          </a:p>
        </p:txBody>
      </p:sp>
    </p:spTree>
    <p:extLst>
      <p:ext uri="{BB962C8B-B14F-4D97-AF65-F5344CB8AC3E}">
        <p14:creationId xmlns:p14="http://schemas.microsoft.com/office/powerpoint/2010/main" val="35928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Výhody a nevýhody spôsobov vytvárania polí: </a:t>
            </a:r>
            <a:r>
              <a:rPr lang="en-US" altLang="sk-SK" smtClean="0"/>
              <a:t>pam</a:t>
            </a:r>
            <a:r>
              <a:rPr lang="sk-SK" altLang="sk-SK" smtClean="0"/>
              <a:t>äť. nároky</a:t>
            </a:r>
            <a:endParaRPr lang="en-US" altLang="sk-SK" smtClean="0"/>
          </a:p>
        </p:txBody>
      </p:sp>
      <p:sp>
        <p:nvSpPr>
          <p:cNvPr id="26" name="Rectangle 1027"/>
          <p:cNvSpPr txBox="1">
            <a:spLocks noChangeArrowheads="1"/>
          </p:cNvSpPr>
          <p:nvPr/>
        </p:nvSpPr>
        <p:spPr bwMode="auto">
          <a:xfrm>
            <a:off x="196850" y="1828800"/>
            <a:ext cx="9752013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2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3650" indent="-249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0063" indent="-2492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4923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208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3973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0739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7504" indent="-25338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400" b="0" kern="0" dirty="0" err="1" smtClean="0">
                <a:latin typeface="Consolas" panose="020B0609020204030204" pitchFamily="49" charset="0"/>
              </a:rPr>
              <a:t>xa</a:t>
            </a:r>
            <a:r>
              <a:rPr lang="sk-SK" altLang="sk-SK" sz="2400" b="0" kern="0" dirty="0" smtClean="0"/>
              <a:t> (</a:t>
            </a:r>
            <a:r>
              <a:rPr lang="sk-SK" sz="2400" b="0" kern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kern="0" dirty="0" smtClean="0">
                <a:latin typeface="Courier New" panose="02070309020205020404" pitchFamily="49" charset="0"/>
              </a:rPr>
              <a:t> </a:t>
            </a:r>
            <a:r>
              <a:rPr lang="sk-SK" sz="2400" b="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b="0" kern="0" dirty="0" smtClean="0"/>
              <a:t>): pamäťovo najvýhodnejšia </a:t>
            </a:r>
          </a:p>
          <a:p>
            <a:r>
              <a:rPr lang="sk-SK" altLang="sk-SK" sz="2400" b="0" kern="0" dirty="0" err="1" smtClean="0">
                <a:latin typeface="Consolas" panose="020B0609020204030204" pitchFamily="49" charset="0"/>
              </a:rPr>
              <a:t>xb</a:t>
            </a:r>
            <a:r>
              <a:rPr lang="en-US" altLang="sk-SK" sz="2400" b="0" kern="0" dirty="0" smtClean="0"/>
              <a:t> (</a:t>
            </a:r>
            <a:r>
              <a:rPr lang="sk-SK" sz="2400" b="0" kern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kern="0" dirty="0" smtClean="0">
                <a:latin typeface="Courier New" panose="02070309020205020404" pitchFamily="49" charset="0"/>
              </a:rPr>
              <a:t> 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400" b="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b="0" kern="0" dirty="0" smtClean="0"/>
              <a:t>): naviac pamäť pre 2 ukazovatele (počet riadkov </a:t>
            </a:r>
            <a:r>
              <a:rPr lang="sk-SK" sz="2400" b="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sk-SK" sz="2400" b="0" kern="0" dirty="0" smtClean="0"/>
              <a:t>, </a:t>
            </a:r>
            <a:r>
              <a:rPr lang="sk-SK" sz="2400" b="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b="0" kern="0" dirty="0" smtClean="0"/>
              <a:t>)</a:t>
            </a:r>
          </a:p>
          <a:p>
            <a:r>
              <a:rPr lang="sk-SK" altLang="sk-SK" sz="2400" b="0" kern="0" dirty="0" smtClean="0">
                <a:latin typeface="Consolas" panose="020B0609020204030204" pitchFamily="49" charset="0"/>
              </a:rPr>
              <a:t>xc</a:t>
            </a:r>
            <a:r>
              <a:rPr lang="sk-SK" altLang="sk-SK" sz="2400" b="0" kern="0" dirty="0" smtClean="0"/>
              <a:t> </a:t>
            </a:r>
            <a:r>
              <a:rPr lang="en-US" altLang="sk-SK" sz="2400" b="0" kern="0" dirty="0" smtClean="0"/>
              <a:t>(</a:t>
            </a:r>
            <a:r>
              <a:rPr lang="sk-SK" sz="2400" b="0" kern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kern="0" dirty="0" smtClean="0">
                <a:latin typeface="Courier New" panose="02070309020205020404" pitchFamily="49" charset="0"/>
              </a:rPr>
              <a:t> </a:t>
            </a:r>
            <a:r>
              <a:rPr lang="en-US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c)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0" kern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sk-SK" sz="2400" b="0" kern="0" dirty="0" smtClean="0"/>
              <a:t>) : </a:t>
            </a:r>
            <a:r>
              <a:rPr lang="en-US" altLang="sk-SK" sz="2400" b="0" kern="0" dirty="0" err="1" smtClean="0"/>
              <a:t>naviac</a:t>
            </a:r>
            <a:r>
              <a:rPr lang="en-US" altLang="sk-SK" sz="2400" b="0" kern="0" dirty="0" smtClean="0"/>
              <a:t> pam</a:t>
            </a:r>
            <a:r>
              <a:rPr lang="sk-SK" altLang="sk-SK" sz="2400" b="0" kern="0" dirty="0" err="1" smtClean="0"/>
              <a:t>äť</a:t>
            </a:r>
            <a:r>
              <a:rPr lang="sk-SK" altLang="sk-SK" sz="2400" b="0" kern="0" dirty="0" smtClean="0"/>
              <a:t> pre 1 ukazovateľ na typ </a:t>
            </a:r>
            <a:r>
              <a:rPr lang="sk-SK" sz="2400" b="0" kern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kern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2400" b="0" kern="0" dirty="0" smtClean="0"/>
              <a:t>: </a:t>
            </a:r>
            <a:r>
              <a:rPr lang="sk-SK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b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sk-SK" altLang="sk-SK" sz="2400" b="0" kern="0" dirty="0" smtClean="0"/>
              <a:t> </a:t>
            </a:r>
          </a:p>
        </p:txBody>
      </p:sp>
      <p:grpSp>
        <p:nvGrpSpPr>
          <p:cNvPr id="48" name="Group 39"/>
          <p:cNvGrpSpPr>
            <a:grpSpLocks/>
          </p:cNvGrpSpPr>
          <p:nvPr/>
        </p:nvGrpSpPr>
        <p:grpSpPr bwMode="auto">
          <a:xfrm>
            <a:off x="762000" y="5270500"/>
            <a:ext cx="9134475" cy="1181100"/>
            <a:chOff x="432" y="2926"/>
            <a:chExt cx="5184" cy="672"/>
          </a:xfrm>
        </p:grpSpPr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1728" y="3178"/>
              <a:ext cx="35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576" y="3358"/>
              <a:ext cx="25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80" y="3370"/>
              <a:ext cx="1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[0][1]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[0][2]</a:t>
              </a: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3456" y="3370"/>
              <a:ext cx="1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[1][1]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[1][2]</a:t>
              </a:r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4032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4656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3456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2256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2832" y="31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5280" y="317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712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86234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274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86238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2880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86242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3451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86246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4091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86250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696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86254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Rectangle 33"/>
            <p:cNvSpPr>
              <a:spLocks noChangeArrowheads="1"/>
            </p:cNvSpPr>
            <p:nvPr/>
          </p:nvSpPr>
          <p:spPr bwMode="auto">
            <a:xfrm>
              <a:off x="432" y="318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Rectangle 34"/>
            <p:cNvSpPr>
              <a:spLocks noChangeArrowheads="1"/>
            </p:cNvSpPr>
            <p:nvPr/>
          </p:nvSpPr>
          <p:spPr bwMode="auto">
            <a:xfrm>
              <a:off x="576" y="3180"/>
              <a:ext cx="580" cy="19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Rectangle 35"/>
            <p:cNvSpPr>
              <a:spLocks noChangeArrowheads="1"/>
            </p:cNvSpPr>
            <p:nvPr/>
          </p:nvSpPr>
          <p:spPr bwMode="auto">
            <a:xfrm>
              <a:off x="1148" y="3180"/>
              <a:ext cx="580" cy="1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458" y="2926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83660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</p:grp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1112837" y="5680189"/>
            <a:ext cx="898646" cy="40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 smtClean="0">
                <a:solidFill>
                  <a:srgbClr val="00B050"/>
                </a:solidFill>
              </a:rPr>
              <a:t>86234</a:t>
            </a:r>
            <a:endParaRPr lang="en-US" altLang="sk-SK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Výhody a nevýhody spôsobov vytvárania polí: </a:t>
            </a:r>
            <a:r>
              <a:rPr lang="en-US" altLang="sk-SK" smtClean="0"/>
              <a:t>pam</a:t>
            </a:r>
            <a:r>
              <a:rPr lang="sk-SK" altLang="sk-SK" smtClean="0"/>
              <a:t>äť. nároky</a:t>
            </a:r>
            <a:endParaRPr lang="en-US" altLang="sk-SK" smtClean="0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3729038"/>
          </a:xfrm>
        </p:spPr>
        <p:txBody>
          <a:bodyPr/>
          <a:lstStyle/>
          <a:p>
            <a:r>
              <a:rPr lang="sk-SK" altLang="sk-SK" sz="2400" dirty="0" err="1">
                <a:latin typeface="Consolas" panose="020B0609020204030204" pitchFamily="49" charset="0"/>
              </a:rPr>
              <a:t>xa</a:t>
            </a:r>
            <a:r>
              <a:rPr lang="sk-SK" altLang="sk-SK" sz="2400" dirty="0"/>
              <a:t> </a:t>
            </a:r>
            <a:r>
              <a:rPr lang="sk-SK" altLang="sk-SK" sz="2400" dirty="0" smtClean="0"/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dirty="0" smtClean="0">
                <a:latin typeface="Courier New" panose="02070309020205020404" pitchFamily="49" charset="0"/>
              </a:rPr>
              <a:t>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dirty="0" smtClean="0"/>
              <a:t>): pamäťovo najvýhodnejšia </a:t>
            </a:r>
          </a:p>
          <a:p>
            <a:r>
              <a:rPr lang="sk-SK" altLang="sk-SK" sz="2400" dirty="0" err="1">
                <a:latin typeface="Consolas" panose="020B0609020204030204" pitchFamily="49" charset="0"/>
              </a:rPr>
              <a:t>xb</a:t>
            </a:r>
            <a:r>
              <a:rPr lang="en-US" altLang="sk-SK" sz="2400" dirty="0"/>
              <a:t> 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dirty="0">
                <a:latin typeface="Courier New" panose="02070309020205020404" pitchFamily="49" charset="0"/>
              </a:rPr>
              <a:t> 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dirty="0"/>
              <a:t>)</a:t>
            </a:r>
            <a:r>
              <a:rPr lang="sk-SK" altLang="sk-SK" sz="2400" dirty="0" smtClean="0"/>
              <a:t>: naviac pamäť pre 2 ukazovatele (počet riadkov </a:t>
            </a:r>
            <a:r>
              <a:rPr lang="sk-SK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sk-SK" sz="2400" dirty="0" smtClean="0"/>
              <a:t>, </a:t>
            </a:r>
            <a:r>
              <a:rPr lang="sk-SK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dirty="0" smtClean="0"/>
              <a:t>)</a:t>
            </a:r>
          </a:p>
          <a:p>
            <a:r>
              <a:rPr lang="sk-SK" altLang="sk-SK" sz="2400" dirty="0">
                <a:latin typeface="Consolas" panose="020B0609020204030204" pitchFamily="49" charset="0"/>
              </a:rPr>
              <a:t>xc</a:t>
            </a:r>
            <a:r>
              <a:rPr lang="sk-SK" altLang="sk-SK" sz="2400" dirty="0"/>
              <a:t> </a:t>
            </a:r>
            <a:r>
              <a:rPr lang="en-US" altLang="sk-SK" sz="2400" dirty="0"/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dirty="0"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c)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sk-SK" sz="2400" dirty="0"/>
              <a:t>) </a:t>
            </a:r>
            <a:r>
              <a:rPr lang="en-US" altLang="sk-SK" sz="2400" dirty="0" smtClean="0"/>
              <a:t>: </a:t>
            </a:r>
            <a:r>
              <a:rPr lang="en-US" altLang="sk-SK" sz="2400" dirty="0" err="1" smtClean="0"/>
              <a:t>naviac</a:t>
            </a:r>
            <a:r>
              <a:rPr lang="en-US" altLang="sk-SK" sz="2400" dirty="0" smtClean="0"/>
              <a:t> pam</a:t>
            </a:r>
            <a:r>
              <a:rPr lang="sk-SK" altLang="sk-SK" sz="2400" dirty="0" err="1" smtClean="0"/>
              <a:t>äť</a:t>
            </a:r>
            <a:r>
              <a:rPr lang="sk-SK" altLang="sk-SK" sz="2400" dirty="0" smtClean="0"/>
              <a:t> pre 1 ukazovateľ na typ 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2400" dirty="0" smtClean="0"/>
              <a:t>: 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sk-SK" altLang="sk-SK" sz="2400" dirty="0" smtClean="0"/>
              <a:t> </a:t>
            </a:r>
          </a:p>
          <a:p>
            <a:r>
              <a:rPr lang="sk-SK" altLang="sk-SK" sz="2400" dirty="0" err="1">
                <a:latin typeface="Consolas" panose="020B0609020204030204" pitchFamily="49" charset="0"/>
              </a:rPr>
              <a:t>xd</a:t>
            </a:r>
            <a:r>
              <a:rPr lang="sk-SK" altLang="sk-SK" sz="2400" dirty="0"/>
              <a:t> </a:t>
            </a:r>
            <a:r>
              <a:rPr lang="en-US" altLang="sk-SK" sz="2400" dirty="0"/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400" b="1" dirty="0">
                <a:latin typeface="Courier New" panose="02070309020205020404" pitchFamily="49" charset="0"/>
              </a:rPr>
              <a:t> </a:t>
            </a:r>
            <a:r>
              <a:rPr lang="en-US" altLang="sk-SK" sz="2400" dirty="0">
                <a:latin typeface="Consolas" panose="020B0609020204030204" pitchFamily="49" charset="0"/>
              </a:rPr>
              <a:t>**</a:t>
            </a:r>
            <a:r>
              <a:rPr lang="en-US" altLang="sk-SK" sz="2400" dirty="0" err="1">
                <a:latin typeface="Consolas" panose="020B0609020204030204" pitchFamily="49" charset="0"/>
              </a:rPr>
              <a:t>xd</a:t>
            </a:r>
            <a:r>
              <a:rPr lang="en-US" altLang="sk-SK" sz="2400" dirty="0" smtClean="0"/>
              <a:t>)</a:t>
            </a:r>
            <a:r>
              <a:rPr lang="sk-SK" altLang="sk-SK" sz="2400" dirty="0" smtClean="0"/>
              <a:t>: naviac 3 ukazovatele pre </a:t>
            </a:r>
            <a:r>
              <a:rPr lang="en-US" altLang="sk-SK" sz="2400" dirty="0" err="1">
                <a:latin typeface="Consolas" panose="020B0609020204030204" pitchFamily="49" charset="0"/>
              </a:rPr>
              <a:t>xd</a:t>
            </a:r>
            <a:r>
              <a:rPr lang="sk-SK" altLang="sk-SK" sz="2400" dirty="0" smtClean="0"/>
              <a:t> a  2 ukazovatele na riadky (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sk-SK" sz="2400" b="1" dirty="0" smtClean="0">
                <a:latin typeface="Courier New" panose="02070309020205020404" pitchFamily="49" charset="0"/>
              </a:rPr>
              <a:t>, 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400" dirty="0" smtClean="0"/>
              <a:t>)</a:t>
            </a:r>
            <a:endParaRPr lang="en-US" altLang="sk-SK" sz="2400" dirty="0" smtClean="0"/>
          </a:p>
        </p:txBody>
      </p:sp>
      <p:grpSp>
        <p:nvGrpSpPr>
          <p:cNvPr id="60" name="Group 60"/>
          <p:cNvGrpSpPr>
            <a:grpSpLocks/>
          </p:cNvGrpSpPr>
          <p:nvPr/>
        </p:nvGrpSpPr>
        <p:grpSpPr bwMode="auto">
          <a:xfrm>
            <a:off x="508000" y="5312117"/>
            <a:ext cx="9134475" cy="1280769"/>
            <a:chOff x="432" y="3264"/>
            <a:chExt cx="5184" cy="728"/>
          </a:xfrm>
        </p:grpSpPr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1872" y="3524"/>
              <a:ext cx="1728" cy="19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480" y="3742"/>
              <a:ext cx="25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1835" y="3754"/>
              <a:ext cx="161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[0][1]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[0][2]</a:t>
              </a: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3776" y="3762"/>
              <a:ext cx="161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[1][1]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[1][2]</a:t>
              </a:r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2448" y="3524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3024" y="3524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>
              <a:off x="5520" y="3524"/>
              <a:ext cx="96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1943" y="3264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412</a:t>
              </a:r>
              <a:endParaRPr lang="en-US" altLang="sk-SK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2505" y="3264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416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3110" y="3264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420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1" name="Text Box 40"/>
            <p:cNvSpPr txBox="1">
              <a:spLocks noChangeArrowheads="1"/>
            </p:cNvSpPr>
            <p:nvPr/>
          </p:nvSpPr>
          <p:spPr bwMode="auto">
            <a:xfrm>
              <a:off x="3887" y="3272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600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2" name="Text Box 41"/>
            <p:cNvSpPr txBox="1">
              <a:spLocks noChangeArrowheads="1"/>
            </p:cNvSpPr>
            <p:nvPr/>
          </p:nvSpPr>
          <p:spPr bwMode="auto">
            <a:xfrm>
              <a:off x="4493" y="3272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604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42"/>
            <p:cNvSpPr txBox="1">
              <a:spLocks noChangeArrowheads="1"/>
            </p:cNvSpPr>
            <p:nvPr/>
          </p:nvSpPr>
          <p:spPr bwMode="auto">
            <a:xfrm>
              <a:off x="5061" y="3272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608</a:t>
              </a:r>
              <a:endParaRPr lang="en-US" altLang="sk-SK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32" y="3528"/>
              <a:ext cx="96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5" name="Rectangle 44"/>
            <p:cNvSpPr>
              <a:spLocks noChangeArrowheads="1"/>
            </p:cNvSpPr>
            <p:nvPr/>
          </p:nvSpPr>
          <p:spPr bwMode="auto">
            <a:xfrm>
              <a:off x="528" y="3528"/>
              <a:ext cx="336" cy="19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6" name="Rectangle 45"/>
            <p:cNvSpPr>
              <a:spLocks noChangeArrowheads="1"/>
            </p:cNvSpPr>
            <p:nvPr/>
          </p:nvSpPr>
          <p:spPr bwMode="auto">
            <a:xfrm>
              <a:off x="864" y="3528"/>
              <a:ext cx="96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447" y="3278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240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Rectangle 47"/>
            <p:cNvSpPr>
              <a:spLocks noChangeArrowheads="1"/>
            </p:cNvSpPr>
            <p:nvPr/>
          </p:nvSpPr>
          <p:spPr bwMode="auto">
            <a:xfrm>
              <a:off x="960" y="3524"/>
              <a:ext cx="720" cy="19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1680" y="3524"/>
              <a:ext cx="192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>
              <a:off x="1296" y="3524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52"/>
            <p:cNvSpPr txBox="1">
              <a:spLocks noChangeArrowheads="1"/>
            </p:cNvSpPr>
            <p:nvPr/>
          </p:nvSpPr>
          <p:spPr bwMode="auto">
            <a:xfrm>
              <a:off x="864" y="3765"/>
              <a:ext cx="77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 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</a:t>
              </a:r>
            </a:p>
          </p:txBody>
        </p:sp>
        <p:sp>
          <p:nvSpPr>
            <p:cNvPr id="82" name="Text Box 53"/>
            <p:cNvSpPr txBox="1">
              <a:spLocks noChangeArrowheads="1"/>
            </p:cNvSpPr>
            <p:nvPr/>
          </p:nvSpPr>
          <p:spPr bwMode="auto">
            <a:xfrm>
              <a:off x="940" y="3276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282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3" name="Text Box 54"/>
            <p:cNvSpPr txBox="1">
              <a:spLocks noChangeArrowheads="1"/>
            </p:cNvSpPr>
            <p:nvPr/>
          </p:nvSpPr>
          <p:spPr bwMode="auto">
            <a:xfrm>
              <a:off x="1329" y="3276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en-US" altLang="sk-SK" b="0" dirty="0" smtClean="0">
                  <a:solidFill>
                    <a:srgbClr val="00B050"/>
                  </a:solidFill>
                </a:rPr>
                <a:t>286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Rectangle 56"/>
            <p:cNvSpPr>
              <a:spLocks noChangeArrowheads="1"/>
            </p:cNvSpPr>
            <p:nvPr/>
          </p:nvSpPr>
          <p:spPr bwMode="auto">
            <a:xfrm>
              <a:off x="3600" y="3530"/>
              <a:ext cx="192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5" name="Rectangle 57"/>
            <p:cNvSpPr>
              <a:spLocks noChangeArrowheads="1"/>
            </p:cNvSpPr>
            <p:nvPr/>
          </p:nvSpPr>
          <p:spPr bwMode="auto">
            <a:xfrm>
              <a:off x="3792" y="3530"/>
              <a:ext cx="1728" cy="19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6" name="Line 31"/>
            <p:cNvSpPr>
              <a:spLocks noChangeShapeType="1"/>
            </p:cNvSpPr>
            <p:nvPr/>
          </p:nvSpPr>
          <p:spPr bwMode="auto">
            <a:xfrm>
              <a:off x="4389" y="3532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>
              <a:off x="4965" y="3532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8" name="Text Box 53"/>
          <p:cNvSpPr txBox="1">
            <a:spLocks noChangeArrowheads="1"/>
          </p:cNvSpPr>
          <p:nvPr/>
        </p:nvSpPr>
        <p:spPr bwMode="auto">
          <a:xfrm>
            <a:off x="641122" y="5732358"/>
            <a:ext cx="613194" cy="39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 smtClean="0">
                <a:solidFill>
                  <a:srgbClr val="00B050"/>
                </a:solidFill>
              </a:rPr>
              <a:t>282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420393" y="5731669"/>
            <a:ext cx="613194" cy="39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 smtClean="0">
                <a:solidFill>
                  <a:srgbClr val="00B050"/>
                </a:solidFill>
              </a:rPr>
              <a:t>412</a:t>
            </a:r>
            <a:endParaRPr lang="en-US" altLang="sk-SK" sz="1800" b="0" dirty="0">
              <a:solidFill>
                <a:srgbClr val="000000"/>
              </a:solidFill>
            </a:endParaRPr>
          </a:p>
        </p:txBody>
      </p:sp>
      <p:sp>
        <p:nvSpPr>
          <p:cNvPr id="90" name="Text Box 40"/>
          <p:cNvSpPr txBox="1">
            <a:spLocks noChangeArrowheads="1"/>
          </p:cNvSpPr>
          <p:nvPr/>
        </p:nvSpPr>
        <p:spPr bwMode="auto">
          <a:xfrm>
            <a:off x="2055256" y="5732358"/>
            <a:ext cx="613194" cy="39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sk-SK" b="0" dirty="0" smtClean="0">
                <a:solidFill>
                  <a:srgbClr val="00B050"/>
                </a:solidFill>
              </a:rPr>
              <a:t>600</a:t>
            </a:r>
            <a:endParaRPr lang="en-US" altLang="sk-SK" sz="16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Viacrozmerné dynamické polia</a:t>
            </a:r>
            <a:endParaRPr lang="en-US" dirty="0" smtClean="0"/>
          </a:p>
          <a:p>
            <a:r>
              <a:rPr lang="en-US" dirty="0" err="1" smtClean="0"/>
              <a:t>Zadanie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8311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8"/>
    </mc:Choice>
    <mc:Fallback xmlns="">
      <p:transition spd="slow" advTm="827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895" x="569913" y="5446713"/>
          <p14:tracePt t="3430" x="660400" y="5383213"/>
          <p14:tracePt t="3431" x="842963" y="5256213"/>
          <p14:tracePt t="3441" x="1082675" y="5067300"/>
          <p14:tracePt t="3458" x="1601788" y="4687888"/>
          <p14:tracePt t="3475" x="1981200" y="4384675"/>
          <p14:tracePt t="3492" x="2319338" y="4146550"/>
          <p14:tracePt t="3508" x="2678113" y="3865563"/>
          <p14:tracePt t="3525" x="3303588" y="3471863"/>
          <p14:tracePt t="3542" x="3662363" y="3275013"/>
          <p14:tracePt t="3559" x="4006850" y="3205163"/>
          <p14:tracePt t="3575" x="4279900" y="3217863"/>
          <p14:tracePt t="3592" x="4491038" y="3260725"/>
          <p14:tracePt t="3609" x="4673600" y="3338513"/>
          <p14:tracePt t="3615" x="4737100" y="3379788"/>
          <p14:tracePt t="3625" x="4876800" y="3506788"/>
          <p14:tracePt t="3642" x="4975225" y="3648075"/>
          <p14:tracePt t="3658" x="5046663" y="3781425"/>
          <p14:tracePt t="3675" x="5060950" y="4068763"/>
          <p14:tracePt t="3692" x="5011738" y="4259263"/>
          <p14:tracePt t="3709" x="4933950" y="4433888"/>
          <p14:tracePt t="3725" x="4751388" y="4708525"/>
          <p14:tracePt t="3742" x="4525963" y="4870450"/>
          <p14:tracePt t="3759" x="4125913" y="4983163"/>
          <p14:tracePt t="3775" x="3521075" y="4948238"/>
          <p14:tracePt t="3792" x="3260725" y="4841875"/>
          <p14:tracePt t="3809" x="3078163" y="4679950"/>
          <p14:tracePt t="3825" x="2881313" y="4202113"/>
          <p14:tracePt t="3842" x="2895600" y="3675063"/>
          <p14:tracePt t="3860" x="2951163" y="3338513"/>
          <p14:tracePt t="3876" x="3170238" y="2901950"/>
          <p14:tracePt t="3892" x="3379788" y="2698750"/>
          <p14:tracePt t="3909" x="3697288" y="2565400"/>
          <p14:tracePt t="3925" x="4349750" y="2481263"/>
          <p14:tracePt t="3942" x="4687888" y="2522538"/>
          <p14:tracePt t="3959" x="4948238" y="2628900"/>
          <p14:tracePt t="3977" x="5221288" y="2846388"/>
          <p14:tracePt t="3992" x="5313363" y="3057525"/>
          <p14:tracePt t="4009" x="5376863" y="3344863"/>
          <p14:tracePt t="4027" x="5368925" y="3759200"/>
          <p14:tracePt t="4042" x="5214938" y="4294188"/>
          <p14:tracePt t="4059" x="5102225" y="4476750"/>
          <p14:tracePt t="4076" x="4933950" y="4630738"/>
          <p14:tracePt t="4093" x="4864100" y="4665663"/>
          <p14:tracePt t="4109" x="4814888" y="4673600"/>
          <p14:tracePt t="4112" x="4786313" y="4673600"/>
          <p14:tracePt t="4126" x="4772025" y="4673600"/>
          <p14:tracePt t="4142" x="4757738" y="4659313"/>
          <p14:tracePt t="4160" x="4765675" y="4603750"/>
          <p14:tracePt t="4176" x="5489575" y="4273550"/>
          <p14:tracePt t="4193" x="6373813" y="4322763"/>
          <p14:tracePt t="4209" x="6677025" y="4357688"/>
          <p14:tracePt t="4225" x="7000875" y="4343400"/>
          <p14:tracePt t="4243" x="7175500" y="4273550"/>
          <p14:tracePt t="4260" x="7281863" y="4181475"/>
          <p14:tracePt t="4276" x="7407275" y="3808413"/>
          <p14:tracePt t="4293" x="7478713" y="3324225"/>
          <p14:tracePt t="4309" x="7456488" y="2936875"/>
          <p14:tracePt t="4326" x="7294563" y="2551113"/>
          <p14:tracePt t="4343" x="7112000" y="2389188"/>
          <p14:tracePt t="4361" x="6761163" y="2206625"/>
          <p14:tracePt t="4376" x="6508750" y="2157413"/>
          <p14:tracePt t="4393" x="6184900" y="2200275"/>
          <p14:tracePt t="4410" x="5826125" y="2339975"/>
          <p14:tracePt t="4426" x="5376863" y="2600325"/>
          <p14:tracePt t="4443" x="5151438" y="2754313"/>
          <p14:tracePt t="4459" x="5003800" y="2936875"/>
          <p14:tracePt t="4476" x="4841875" y="3246438"/>
          <p14:tracePt t="4493" x="4779963" y="3535363"/>
          <p14:tracePt t="4510" x="4757738" y="3836988"/>
          <p14:tracePt t="4526" x="4765675" y="4419600"/>
          <p14:tracePt t="4543" x="4779963" y="4821238"/>
          <p14:tracePt t="4561" x="4772025" y="5143500"/>
          <p14:tracePt t="4577" x="4667250" y="5524500"/>
          <p14:tracePt t="4593" x="4595813" y="5621338"/>
          <p14:tracePt t="4612" x="4462463" y="5707063"/>
          <p14:tracePt t="4626" x="4216400" y="5741988"/>
          <p14:tracePt t="4643" x="3900488" y="5684838"/>
          <p14:tracePt t="4661" x="3282950" y="5418138"/>
          <p14:tracePt t="4676" x="3049588" y="5235575"/>
          <p14:tracePt t="4693" x="2860675" y="5053013"/>
          <p14:tracePt t="4709" x="2692400" y="4806950"/>
          <p14:tracePt t="4726" x="2614613" y="4645025"/>
          <p14:tracePt t="4743" x="2579688" y="4378325"/>
          <p14:tracePt t="4760" x="2593975" y="4062413"/>
          <p14:tracePt t="4777" x="2649538" y="3929063"/>
          <p14:tracePt t="4793" x="2733675" y="3787775"/>
          <p14:tracePt t="4810" x="3022600" y="3598863"/>
          <p14:tracePt t="4827" x="3289300" y="3513138"/>
          <p14:tracePt t="4843" x="3711575" y="3478213"/>
          <p14:tracePt t="4861" x="4398963" y="3590925"/>
          <p14:tracePt t="4877" x="4870450" y="3746500"/>
          <p14:tracePt t="4894" x="5200650" y="3921125"/>
          <p14:tracePt t="4910" x="5678488" y="4210050"/>
          <p14:tracePt t="4926" x="5889625" y="4349750"/>
          <p14:tracePt t="4943" x="6092825" y="4491038"/>
          <p14:tracePt t="4961" x="6324600" y="4630738"/>
          <p14:tracePt t="4977" x="6437313" y="4714875"/>
          <p14:tracePt t="4993" x="6607175" y="4764088"/>
          <p14:tracePt t="5010" x="6853238" y="4813300"/>
          <p14:tracePt t="5026" x="6958013" y="4778375"/>
          <p14:tracePt t="5043" x="7070725" y="4694238"/>
          <p14:tracePt t="5060" x="7281863" y="4294188"/>
          <p14:tracePt t="5077" x="7351713" y="3795713"/>
          <p14:tracePt t="5093" x="7358063" y="3373438"/>
          <p14:tracePt t="5110" x="7253288" y="2986088"/>
          <p14:tracePt t="5127" x="7126288" y="2762250"/>
          <p14:tracePt t="5144" x="6992938" y="2628900"/>
          <p14:tracePt t="5150" x="6943725" y="2586038"/>
          <p14:tracePt t="5160" x="6754813" y="2508250"/>
          <p14:tracePt t="5177" x="6521450" y="2466975"/>
          <p14:tracePt t="5194" x="6353175" y="2446338"/>
          <p14:tracePt t="5210" x="6037263" y="2481263"/>
          <p14:tracePt t="5227" x="5846763" y="2522538"/>
          <p14:tracePt t="5243" x="5707063" y="2614613"/>
          <p14:tracePt t="5260" x="5503863" y="2860675"/>
          <p14:tracePt t="5277" x="5418138" y="3197225"/>
          <p14:tracePt t="5294" x="5341938" y="3689350"/>
          <p14:tracePt t="5310" x="5307013" y="4244975"/>
          <p14:tracePt t="5327" x="5243513" y="4792663"/>
          <p14:tracePt t="5344" x="5180013" y="5094288"/>
          <p14:tracePt t="5360" x="5046663" y="5362575"/>
          <p14:tracePt t="5377" x="4940300" y="5481638"/>
          <p14:tracePt t="5393" x="4841875" y="5545138"/>
          <p14:tracePt t="5410" x="4497388" y="5572125"/>
          <p14:tracePt t="5427" x="4210050" y="5487988"/>
          <p14:tracePt t="5444" x="3830638" y="5305425"/>
          <p14:tracePt t="5460" x="3697288" y="5241925"/>
          <p14:tracePt t="5477" x="3576638" y="5137150"/>
          <p14:tracePt t="5494" x="3478213" y="5024438"/>
          <p14:tracePt t="5510" x="3416300" y="4926013"/>
          <p14:tracePt t="5527" x="3387725" y="4778375"/>
          <p14:tracePt t="5544" x="3387725" y="4624388"/>
          <p14:tracePt t="5560" x="3402013" y="4567238"/>
          <p14:tracePt t="5577" x="3443288" y="4505325"/>
          <p14:tracePt t="5594" x="3625850" y="4335463"/>
          <p14:tracePt t="5610" x="3914775" y="4195763"/>
          <p14:tracePt t="5627" x="4337050" y="4089400"/>
          <p14:tracePt t="5645" x="4779963" y="4117975"/>
          <p14:tracePt t="5661" x="5024438" y="4167188"/>
          <p14:tracePt t="5678" x="5214938" y="4273550"/>
          <p14:tracePt t="5695" x="5545138" y="4456113"/>
          <p14:tracePt t="5710" x="5713413" y="4581525"/>
          <p14:tracePt t="5728" x="5854700" y="4708525"/>
          <p14:tracePt t="5744" x="6080125" y="4933950"/>
          <p14:tracePt t="5761" x="6219825" y="5059363"/>
          <p14:tracePt t="5778" x="6332538" y="5108575"/>
          <p14:tracePt t="5794" x="6437313" y="5151438"/>
          <p14:tracePt t="5811" x="6494463" y="5157788"/>
          <p14:tracePt t="5828" x="6550025" y="5165725"/>
          <p14:tracePt t="5845" x="6599238" y="5165725"/>
          <p14:tracePt t="5861" x="6662738" y="5151438"/>
          <p14:tracePt t="5878" x="6691313" y="5102225"/>
          <p14:tracePt t="5894" x="6746875" y="4786313"/>
          <p14:tracePt t="5912" x="6754813" y="4532313"/>
          <p14:tracePt t="5928" x="6683375" y="4300538"/>
          <p14:tracePt t="5944" x="6543675" y="3941763"/>
          <p14:tracePt t="5961" x="6459538" y="37592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Výhody a nevýhody spôsobov vytvárania polí: charakter</a:t>
            </a:r>
            <a:endParaRPr lang="en-US" altLang="sk-SK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6738938" cy="4876800"/>
          </a:xfrm>
        </p:spPr>
        <p:txBody>
          <a:bodyPr/>
          <a:lstStyle/>
          <a:p>
            <a:r>
              <a:rPr lang="sk-SK" altLang="sk-SK" sz="2800" dirty="0" err="1">
                <a:latin typeface="Consolas" panose="020B0609020204030204" pitchFamily="49" charset="0"/>
              </a:rPr>
              <a:t>xa</a:t>
            </a:r>
            <a:r>
              <a:rPr lang="sk-SK" altLang="sk-SK" sz="2800" dirty="0"/>
              <a:t> (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800" b="1" dirty="0">
                <a:latin typeface="Courier New" panose="02070309020205020404" pitchFamily="49" charset="0"/>
              </a:rPr>
              <a:t> 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800" dirty="0"/>
              <a:t>): </a:t>
            </a:r>
            <a:r>
              <a:rPr lang="en-US" altLang="sk-SK" sz="2800" dirty="0" err="1" smtClean="0"/>
              <a:t>pravo</a:t>
            </a:r>
            <a:r>
              <a:rPr lang="sk-SK" altLang="sk-SK" sz="2800" dirty="0" err="1" smtClean="0"/>
              <a:t>úhle</a:t>
            </a:r>
            <a:r>
              <a:rPr lang="sk-SK" altLang="sk-SK" sz="2800" dirty="0" smtClean="0"/>
              <a:t> pole </a:t>
            </a:r>
          </a:p>
          <a:p>
            <a:endParaRPr lang="sk-SK" altLang="sk-SK" sz="2800" dirty="0" smtClean="0"/>
          </a:p>
          <a:p>
            <a:endParaRPr lang="sk-SK" altLang="sk-SK" sz="2300" dirty="0" smtClean="0"/>
          </a:p>
          <a:p>
            <a:r>
              <a:rPr lang="sk-SK" altLang="sk-SK" sz="2800" dirty="0" err="1">
                <a:latin typeface="Consolas" panose="020B0609020204030204" pitchFamily="49" charset="0"/>
              </a:rPr>
              <a:t>xb</a:t>
            </a:r>
            <a:r>
              <a:rPr lang="en-US" altLang="sk-SK" sz="2800" dirty="0"/>
              <a:t> (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800" b="1" dirty="0">
                <a:latin typeface="Courier New" panose="02070309020205020404" pitchFamily="49" charset="0"/>
              </a:rPr>
              <a:t> 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altLang="sk-SK" sz="2800" dirty="0"/>
              <a:t>): </a:t>
            </a:r>
            <a:r>
              <a:rPr lang="sk-SK" altLang="sk-SK" sz="2800" dirty="0" smtClean="0"/>
              <a:t>"zubaté" pole</a:t>
            </a:r>
          </a:p>
          <a:p>
            <a:endParaRPr lang="sk-SK" altLang="sk-SK" sz="2800" dirty="0" smtClean="0"/>
          </a:p>
          <a:p>
            <a:endParaRPr lang="sk-SK" altLang="sk-SK" sz="2300" dirty="0" smtClean="0"/>
          </a:p>
          <a:p>
            <a:r>
              <a:rPr lang="sk-SK" altLang="sk-SK" sz="2800" dirty="0">
                <a:latin typeface="Consolas" panose="020B0609020204030204" pitchFamily="49" charset="0"/>
              </a:rPr>
              <a:t>xc</a:t>
            </a:r>
            <a:r>
              <a:rPr lang="sk-SK" altLang="sk-SK" sz="2800" dirty="0"/>
              <a:t> </a:t>
            </a:r>
            <a:r>
              <a:rPr lang="en-US" altLang="sk-SK" sz="2800" dirty="0"/>
              <a:t>(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800" b="1" dirty="0"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c)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sk-SK" sz="2800" dirty="0"/>
              <a:t>) : </a:t>
            </a:r>
            <a:r>
              <a:rPr lang="sk-SK" altLang="sk-SK" sz="2800" dirty="0" err="1" smtClean="0"/>
              <a:t>pravoúhle</a:t>
            </a:r>
            <a:r>
              <a:rPr lang="sk-SK" altLang="sk-SK" sz="2800" dirty="0" smtClean="0"/>
              <a:t> pole</a:t>
            </a:r>
          </a:p>
          <a:p>
            <a:endParaRPr lang="sk-SK" altLang="sk-SK" sz="2800" dirty="0" smtClean="0"/>
          </a:p>
          <a:p>
            <a:endParaRPr lang="en-US" altLang="sk-SK" sz="2300" dirty="0" smtClean="0"/>
          </a:p>
          <a:p>
            <a:r>
              <a:rPr lang="sk-SK" altLang="sk-SK" sz="2800" dirty="0" err="1">
                <a:latin typeface="Consolas" panose="020B0609020204030204" pitchFamily="49" charset="0"/>
              </a:rPr>
              <a:t>xd</a:t>
            </a:r>
            <a:r>
              <a:rPr lang="sk-SK" altLang="sk-SK" sz="2800" dirty="0"/>
              <a:t> </a:t>
            </a:r>
            <a:r>
              <a:rPr lang="en-US" altLang="sk-SK" sz="2800" dirty="0"/>
              <a:t>(</a:t>
            </a:r>
            <a:r>
              <a:rPr lang="sk-SK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800" b="1" dirty="0">
                <a:latin typeface="Courier New" panose="02070309020205020404" pitchFamily="49" charset="0"/>
              </a:rPr>
              <a:t> </a:t>
            </a:r>
            <a:r>
              <a:rPr lang="en-US" altLang="sk-SK" sz="2800" dirty="0">
                <a:latin typeface="Consolas" panose="020B0609020204030204" pitchFamily="49" charset="0"/>
              </a:rPr>
              <a:t>**</a:t>
            </a:r>
            <a:r>
              <a:rPr lang="en-US" altLang="sk-SK" sz="2800" dirty="0" err="1">
                <a:latin typeface="Consolas" panose="020B0609020204030204" pitchFamily="49" charset="0"/>
              </a:rPr>
              <a:t>xd</a:t>
            </a:r>
            <a:r>
              <a:rPr lang="en-US" altLang="sk-SK" sz="2800" dirty="0"/>
              <a:t>) </a:t>
            </a:r>
            <a:r>
              <a:rPr lang="sk-SK" altLang="sk-SK" sz="2800" dirty="0" smtClean="0"/>
              <a:t>: "zubaté" pole</a:t>
            </a:r>
            <a:endParaRPr lang="en-US" altLang="sk-SK" sz="2800" dirty="0" smtClean="0"/>
          </a:p>
        </p:txBody>
      </p:sp>
      <p:grpSp>
        <p:nvGrpSpPr>
          <p:cNvPr id="36868" name="Group 25"/>
          <p:cNvGrpSpPr>
            <a:grpSpLocks/>
          </p:cNvGrpSpPr>
          <p:nvPr/>
        </p:nvGrpSpPr>
        <p:grpSpPr bwMode="auto">
          <a:xfrm>
            <a:off x="7189788" y="1771650"/>
            <a:ext cx="1522412" cy="758825"/>
            <a:chOff x="3648" y="1488"/>
            <a:chExt cx="864" cy="432"/>
          </a:xfrm>
        </p:grpSpPr>
        <p:sp>
          <p:nvSpPr>
            <p:cNvPr id="36900" name="Rectangle 4"/>
            <p:cNvSpPr>
              <a:spLocks noChangeArrowheads="1"/>
            </p:cNvSpPr>
            <p:nvPr/>
          </p:nvSpPr>
          <p:spPr bwMode="auto">
            <a:xfrm>
              <a:off x="3648" y="1488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901" name="Line 5"/>
            <p:cNvSpPr>
              <a:spLocks noChangeShapeType="1"/>
            </p:cNvSpPr>
            <p:nvPr/>
          </p:nvSpPr>
          <p:spPr bwMode="auto">
            <a:xfrm>
              <a:off x="3648" y="16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902" name="Line 6"/>
            <p:cNvSpPr>
              <a:spLocks noChangeShapeType="1"/>
            </p:cNvSpPr>
            <p:nvPr/>
          </p:nvSpPr>
          <p:spPr bwMode="auto">
            <a:xfrm>
              <a:off x="3936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903" name="Line 7"/>
            <p:cNvSpPr>
              <a:spLocks noChangeShapeType="1"/>
            </p:cNvSpPr>
            <p:nvPr/>
          </p:nvSpPr>
          <p:spPr bwMode="auto">
            <a:xfrm>
              <a:off x="4224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904" name="Line 11"/>
            <p:cNvSpPr>
              <a:spLocks noChangeShapeType="1"/>
            </p:cNvSpPr>
            <p:nvPr/>
          </p:nvSpPr>
          <p:spPr bwMode="auto">
            <a:xfrm>
              <a:off x="3648" y="177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905" name="Line 12"/>
            <p:cNvSpPr>
              <a:spLocks noChangeShapeType="1"/>
            </p:cNvSpPr>
            <p:nvPr/>
          </p:nvSpPr>
          <p:spPr bwMode="auto">
            <a:xfrm>
              <a:off x="3792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906" name="Line 13"/>
            <p:cNvSpPr>
              <a:spLocks noChangeShapeType="1"/>
            </p:cNvSpPr>
            <p:nvPr/>
          </p:nvSpPr>
          <p:spPr bwMode="auto">
            <a:xfrm>
              <a:off x="4080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907" name="Line 14"/>
            <p:cNvSpPr>
              <a:spLocks noChangeShapeType="1"/>
            </p:cNvSpPr>
            <p:nvPr/>
          </p:nvSpPr>
          <p:spPr bwMode="auto">
            <a:xfrm>
              <a:off x="4368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869" name="Group 24"/>
          <p:cNvGrpSpPr>
            <a:grpSpLocks/>
          </p:cNvGrpSpPr>
          <p:nvPr/>
        </p:nvGrpSpPr>
        <p:grpSpPr bwMode="auto">
          <a:xfrm>
            <a:off x="7273925" y="3121025"/>
            <a:ext cx="1016000" cy="674688"/>
            <a:chOff x="3696" y="2016"/>
            <a:chExt cx="576" cy="384"/>
          </a:xfrm>
        </p:grpSpPr>
        <p:sp>
          <p:nvSpPr>
            <p:cNvPr id="36890" name="Rectangle 8"/>
            <p:cNvSpPr>
              <a:spLocks noChangeArrowheads="1"/>
            </p:cNvSpPr>
            <p:nvPr/>
          </p:nvSpPr>
          <p:spPr bwMode="auto">
            <a:xfrm>
              <a:off x="3696" y="2016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1" name="Rectangle 15"/>
            <p:cNvSpPr>
              <a:spLocks noChangeArrowheads="1"/>
            </p:cNvSpPr>
            <p:nvPr/>
          </p:nvSpPr>
          <p:spPr bwMode="auto">
            <a:xfrm>
              <a:off x="3696" y="2112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2" name="Rectangle 16"/>
            <p:cNvSpPr>
              <a:spLocks noChangeArrowheads="1"/>
            </p:cNvSpPr>
            <p:nvPr/>
          </p:nvSpPr>
          <p:spPr bwMode="auto">
            <a:xfrm>
              <a:off x="3696" y="220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3" name="Rectangle 17"/>
            <p:cNvSpPr>
              <a:spLocks noChangeArrowheads="1"/>
            </p:cNvSpPr>
            <p:nvPr/>
          </p:nvSpPr>
          <p:spPr bwMode="auto">
            <a:xfrm>
              <a:off x="3696" y="230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4" name="Rectangle 18"/>
            <p:cNvSpPr>
              <a:spLocks noChangeArrowheads="1"/>
            </p:cNvSpPr>
            <p:nvPr/>
          </p:nvSpPr>
          <p:spPr bwMode="auto">
            <a:xfrm>
              <a:off x="3840" y="2112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5" name="Rectangle 19"/>
            <p:cNvSpPr>
              <a:spLocks noChangeArrowheads="1"/>
            </p:cNvSpPr>
            <p:nvPr/>
          </p:nvSpPr>
          <p:spPr bwMode="auto">
            <a:xfrm>
              <a:off x="3984" y="2112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6" name="Rectangle 20"/>
            <p:cNvSpPr>
              <a:spLocks noChangeArrowheads="1"/>
            </p:cNvSpPr>
            <p:nvPr/>
          </p:nvSpPr>
          <p:spPr bwMode="auto">
            <a:xfrm>
              <a:off x="3840" y="220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7" name="Rectangle 21"/>
            <p:cNvSpPr>
              <a:spLocks noChangeArrowheads="1"/>
            </p:cNvSpPr>
            <p:nvPr/>
          </p:nvSpPr>
          <p:spPr bwMode="auto">
            <a:xfrm>
              <a:off x="3984" y="220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8" name="Rectangle 22"/>
            <p:cNvSpPr>
              <a:spLocks noChangeArrowheads="1"/>
            </p:cNvSpPr>
            <p:nvPr/>
          </p:nvSpPr>
          <p:spPr bwMode="auto">
            <a:xfrm>
              <a:off x="4128" y="220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9" name="Rectangle 23"/>
            <p:cNvSpPr>
              <a:spLocks noChangeArrowheads="1"/>
            </p:cNvSpPr>
            <p:nvPr/>
          </p:nvSpPr>
          <p:spPr bwMode="auto">
            <a:xfrm>
              <a:off x="3840" y="230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870" name="Group 26"/>
          <p:cNvGrpSpPr>
            <a:grpSpLocks/>
          </p:cNvGrpSpPr>
          <p:nvPr/>
        </p:nvGrpSpPr>
        <p:grpSpPr bwMode="auto">
          <a:xfrm>
            <a:off x="7273925" y="4638675"/>
            <a:ext cx="1522413" cy="758825"/>
            <a:chOff x="3648" y="1488"/>
            <a:chExt cx="864" cy="432"/>
          </a:xfrm>
        </p:grpSpPr>
        <p:sp>
          <p:nvSpPr>
            <p:cNvPr id="36882" name="Rectangle 27"/>
            <p:cNvSpPr>
              <a:spLocks noChangeArrowheads="1"/>
            </p:cNvSpPr>
            <p:nvPr/>
          </p:nvSpPr>
          <p:spPr bwMode="auto">
            <a:xfrm>
              <a:off x="3648" y="1488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83" name="Line 28"/>
            <p:cNvSpPr>
              <a:spLocks noChangeShapeType="1"/>
            </p:cNvSpPr>
            <p:nvPr/>
          </p:nvSpPr>
          <p:spPr bwMode="auto">
            <a:xfrm>
              <a:off x="3648" y="16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84" name="Line 29"/>
            <p:cNvSpPr>
              <a:spLocks noChangeShapeType="1"/>
            </p:cNvSpPr>
            <p:nvPr/>
          </p:nvSpPr>
          <p:spPr bwMode="auto">
            <a:xfrm>
              <a:off x="3936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85" name="Line 30"/>
            <p:cNvSpPr>
              <a:spLocks noChangeShapeType="1"/>
            </p:cNvSpPr>
            <p:nvPr/>
          </p:nvSpPr>
          <p:spPr bwMode="auto">
            <a:xfrm>
              <a:off x="4224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86" name="Line 31"/>
            <p:cNvSpPr>
              <a:spLocks noChangeShapeType="1"/>
            </p:cNvSpPr>
            <p:nvPr/>
          </p:nvSpPr>
          <p:spPr bwMode="auto">
            <a:xfrm>
              <a:off x="3648" y="177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87" name="Line 32"/>
            <p:cNvSpPr>
              <a:spLocks noChangeShapeType="1"/>
            </p:cNvSpPr>
            <p:nvPr/>
          </p:nvSpPr>
          <p:spPr bwMode="auto">
            <a:xfrm>
              <a:off x="3792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88" name="Line 33"/>
            <p:cNvSpPr>
              <a:spLocks noChangeShapeType="1"/>
            </p:cNvSpPr>
            <p:nvPr/>
          </p:nvSpPr>
          <p:spPr bwMode="auto">
            <a:xfrm>
              <a:off x="4080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89" name="Line 34"/>
            <p:cNvSpPr>
              <a:spLocks noChangeShapeType="1"/>
            </p:cNvSpPr>
            <p:nvPr/>
          </p:nvSpPr>
          <p:spPr bwMode="auto">
            <a:xfrm>
              <a:off x="4368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871" name="Group 35"/>
          <p:cNvGrpSpPr>
            <a:grpSpLocks/>
          </p:cNvGrpSpPr>
          <p:nvPr/>
        </p:nvGrpSpPr>
        <p:grpSpPr bwMode="auto">
          <a:xfrm>
            <a:off x="7273925" y="6072188"/>
            <a:ext cx="1016000" cy="674687"/>
            <a:chOff x="3696" y="2016"/>
            <a:chExt cx="576" cy="384"/>
          </a:xfrm>
        </p:grpSpPr>
        <p:sp>
          <p:nvSpPr>
            <p:cNvPr id="36872" name="Rectangle 36"/>
            <p:cNvSpPr>
              <a:spLocks noChangeArrowheads="1"/>
            </p:cNvSpPr>
            <p:nvPr/>
          </p:nvSpPr>
          <p:spPr bwMode="auto">
            <a:xfrm>
              <a:off x="3696" y="2016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73" name="Rectangle 37"/>
            <p:cNvSpPr>
              <a:spLocks noChangeArrowheads="1"/>
            </p:cNvSpPr>
            <p:nvPr/>
          </p:nvSpPr>
          <p:spPr bwMode="auto">
            <a:xfrm>
              <a:off x="3696" y="2112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74" name="Rectangle 38"/>
            <p:cNvSpPr>
              <a:spLocks noChangeArrowheads="1"/>
            </p:cNvSpPr>
            <p:nvPr/>
          </p:nvSpPr>
          <p:spPr bwMode="auto">
            <a:xfrm>
              <a:off x="3696" y="220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7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76" name="Rectangle 40"/>
            <p:cNvSpPr>
              <a:spLocks noChangeArrowheads="1"/>
            </p:cNvSpPr>
            <p:nvPr/>
          </p:nvSpPr>
          <p:spPr bwMode="auto">
            <a:xfrm>
              <a:off x="3840" y="2112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77" name="Rectangle 41"/>
            <p:cNvSpPr>
              <a:spLocks noChangeArrowheads="1"/>
            </p:cNvSpPr>
            <p:nvPr/>
          </p:nvSpPr>
          <p:spPr bwMode="auto">
            <a:xfrm>
              <a:off x="3984" y="2112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78" name="Rectangle 42"/>
            <p:cNvSpPr>
              <a:spLocks noChangeArrowheads="1"/>
            </p:cNvSpPr>
            <p:nvPr/>
          </p:nvSpPr>
          <p:spPr bwMode="auto">
            <a:xfrm>
              <a:off x="3840" y="220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79" name="Rectangle 43"/>
            <p:cNvSpPr>
              <a:spLocks noChangeArrowheads="1"/>
            </p:cNvSpPr>
            <p:nvPr/>
          </p:nvSpPr>
          <p:spPr bwMode="auto">
            <a:xfrm>
              <a:off x="3984" y="220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80" name="Rectangle 44"/>
            <p:cNvSpPr>
              <a:spLocks noChangeArrowheads="1"/>
            </p:cNvSpPr>
            <p:nvPr/>
          </p:nvSpPr>
          <p:spPr bwMode="auto">
            <a:xfrm>
              <a:off x="4128" y="220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81" name="Rectangle 45"/>
            <p:cNvSpPr>
              <a:spLocks noChangeArrowheads="1"/>
            </p:cNvSpPr>
            <p:nvPr/>
          </p:nvSpPr>
          <p:spPr bwMode="auto">
            <a:xfrm>
              <a:off x="3840" y="230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Príklad: "zubaté" pole</a:t>
            </a:r>
            <a:endParaRPr lang="en-US" altLang="sk-SK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771650"/>
            <a:ext cx="9752013" cy="927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altLang="sk-SK" sz="2800" dirty="0" smtClean="0"/>
              <a:t>dvojrozmerné pole s rôznou dĺžkou riadkov - časť matice pod diagonálou (vrátane) - </a:t>
            </a:r>
            <a:r>
              <a:rPr lang="sk-SK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 </a:t>
            </a:r>
            <a:r>
              <a:rPr lang="sk-SK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sk-SK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sk-SK" sz="2800" b="1" dirty="0" smtClean="0">
              <a:latin typeface="Courier New" panose="02070309020205020404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66700" y="3121025"/>
            <a:ext cx="9713913" cy="16017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280988" y="3232150"/>
            <a:ext cx="2767890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*m[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], i;</a:t>
            </a:r>
          </a:p>
        </p:txBody>
      </p:sp>
      <p:grpSp>
        <p:nvGrpSpPr>
          <p:cNvPr id="106511" name="Group 15"/>
          <p:cNvGrpSpPr>
            <a:grpSpLocks/>
          </p:cNvGrpSpPr>
          <p:nvPr/>
        </p:nvGrpSpPr>
        <p:grpSpPr bwMode="auto">
          <a:xfrm>
            <a:off x="3552825" y="5973763"/>
            <a:ext cx="3468688" cy="1265237"/>
            <a:chOff x="1056" y="3120"/>
            <a:chExt cx="864" cy="720"/>
          </a:xfrm>
        </p:grpSpPr>
        <p:sp>
          <p:nvSpPr>
            <p:cNvPr id="37923" name="Rectangle 9"/>
            <p:cNvSpPr>
              <a:spLocks noChangeArrowheads="1"/>
            </p:cNvSpPr>
            <p:nvPr/>
          </p:nvSpPr>
          <p:spPr bwMode="auto">
            <a:xfrm>
              <a:off x="1056" y="3120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24" name="Rectangle 10"/>
            <p:cNvSpPr>
              <a:spLocks noChangeArrowheads="1"/>
            </p:cNvSpPr>
            <p:nvPr/>
          </p:nvSpPr>
          <p:spPr bwMode="auto">
            <a:xfrm>
              <a:off x="1056" y="3360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25" name="Rectangle 11"/>
            <p:cNvSpPr>
              <a:spLocks noChangeArrowheads="1"/>
            </p:cNvSpPr>
            <p:nvPr/>
          </p:nvSpPr>
          <p:spPr bwMode="auto">
            <a:xfrm>
              <a:off x="1056" y="3600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26" name="Rectangle 12"/>
            <p:cNvSpPr>
              <a:spLocks noChangeArrowheads="1"/>
            </p:cNvSpPr>
            <p:nvPr/>
          </p:nvSpPr>
          <p:spPr bwMode="auto">
            <a:xfrm>
              <a:off x="1344" y="3360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27" name="Rectangle 13"/>
            <p:cNvSpPr>
              <a:spLocks noChangeArrowheads="1"/>
            </p:cNvSpPr>
            <p:nvPr/>
          </p:nvSpPr>
          <p:spPr bwMode="auto">
            <a:xfrm>
              <a:off x="1344" y="3600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28" name="Rectangle 14"/>
            <p:cNvSpPr>
              <a:spLocks noChangeArrowheads="1"/>
            </p:cNvSpPr>
            <p:nvPr/>
          </p:nvSpPr>
          <p:spPr bwMode="auto">
            <a:xfrm>
              <a:off x="1632" y="3600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6538" name="Group 42"/>
          <p:cNvGrpSpPr>
            <a:grpSpLocks/>
          </p:cNvGrpSpPr>
          <p:nvPr/>
        </p:nvGrpSpPr>
        <p:grpSpPr bwMode="auto">
          <a:xfrm>
            <a:off x="2114550" y="5889625"/>
            <a:ext cx="1268413" cy="1349375"/>
            <a:chOff x="1200" y="3072"/>
            <a:chExt cx="720" cy="768"/>
          </a:xfrm>
        </p:grpSpPr>
        <p:sp>
          <p:nvSpPr>
            <p:cNvPr id="37917" name="Rectangle 6"/>
            <p:cNvSpPr>
              <a:spLocks noChangeArrowheads="1"/>
            </p:cNvSpPr>
            <p:nvPr/>
          </p:nvSpPr>
          <p:spPr bwMode="auto">
            <a:xfrm>
              <a:off x="1200" y="3120"/>
              <a:ext cx="527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8" name="Rectangle 7"/>
            <p:cNvSpPr>
              <a:spLocks noChangeArrowheads="1"/>
            </p:cNvSpPr>
            <p:nvPr/>
          </p:nvSpPr>
          <p:spPr bwMode="auto">
            <a:xfrm>
              <a:off x="1200" y="3360"/>
              <a:ext cx="527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19" name="Rectangle 8"/>
            <p:cNvSpPr>
              <a:spLocks noChangeArrowheads="1"/>
            </p:cNvSpPr>
            <p:nvPr/>
          </p:nvSpPr>
          <p:spPr bwMode="auto">
            <a:xfrm>
              <a:off x="1200" y="3600"/>
              <a:ext cx="527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20" name="Text Box 20"/>
            <p:cNvSpPr txBox="1">
              <a:spLocks noChangeArrowheads="1"/>
            </p:cNvSpPr>
            <p:nvPr/>
          </p:nvSpPr>
          <p:spPr bwMode="auto">
            <a:xfrm>
              <a:off x="1614" y="3072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21" name="Text Box 21"/>
            <p:cNvSpPr txBox="1">
              <a:spLocks noChangeArrowheads="1"/>
            </p:cNvSpPr>
            <p:nvPr/>
          </p:nvSpPr>
          <p:spPr bwMode="auto">
            <a:xfrm>
              <a:off x="1615" y="3312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22" name="Text Box 22"/>
            <p:cNvSpPr txBox="1">
              <a:spLocks noChangeArrowheads="1"/>
            </p:cNvSpPr>
            <p:nvPr/>
          </p:nvSpPr>
          <p:spPr bwMode="auto">
            <a:xfrm>
              <a:off x="1615" y="3552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268288" y="3675063"/>
            <a:ext cx="9471648" cy="137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n-NO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nn-NO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nn-NO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n-NO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nn-NO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m[i] = (</a:t>
            </a:r>
            <a:r>
              <a:rPr lang="nn-NO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malloc((i+</a:t>
            </a:r>
            <a:r>
              <a:rPr lang="nn-NO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nn-NO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nn-NO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nn-NO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106541" name="Group 45"/>
          <p:cNvGrpSpPr>
            <a:grpSpLocks/>
          </p:cNvGrpSpPr>
          <p:nvPr/>
        </p:nvGrpSpPr>
        <p:grpSpPr bwMode="auto">
          <a:xfrm>
            <a:off x="2114550" y="5940425"/>
            <a:ext cx="752475" cy="1244600"/>
            <a:chOff x="1200" y="3101"/>
            <a:chExt cx="427" cy="708"/>
          </a:xfrm>
        </p:grpSpPr>
        <p:sp>
          <p:nvSpPr>
            <p:cNvPr id="37914" name="Text Box 41"/>
            <p:cNvSpPr txBox="1">
              <a:spLocks noChangeArrowheads="1"/>
            </p:cNvSpPr>
            <p:nvPr/>
          </p:nvSpPr>
          <p:spPr bwMode="auto">
            <a:xfrm>
              <a:off x="1200" y="3101"/>
              <a:ext cx="42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m[0]</a:t>
              </a:r>
            </a:p>
          </p:txBody>
        </p:sp>
        <p:sp>
          <p:nvSpPr>
            <p:cNvPr id="37915" name="Text Box 43"/>
            <p:cNvSpPr txBox="1">
              <a:spLocks noChangeArrowheads="1"/>
            </p:cNvSpPr>
            <p:nvPr/>
          </p:nvSpPr>
          <p:spPr bwMode="auto">
            <a:xfrm>
              <a:off x="1200" y="3349"/>
              <a:ext cx="42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m[1]</a:t>
              </a:r>
            </a:p>
          </p:txBody>
        </p:sp>
        <p:sp>
          <p:nvSpPr>
            <p:cNvPr id="37916" name="Text Box 44"/>
            <p:cNvSpPr txBox="1">
              <a:spLocks noChangeArrowheads="1"/>
            </p:cNvSpPr>
            <p:nvPr/>
          </p:nvSpPr>
          <p:spPr bwMode="auto">
            <a:xfrm>
              <a:off x="1200" y="3581"/>
              <a:ext cx="42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m[2]</a:t>
              </a:r>
            </a:p>
          </p:txBody>
        </p:sp>
      </p:grpSp>
      <p:grpSp>
        <p:nvGrpSpPr>
          <p:cNvPr id="106557" name="Group 61"/>
          <p:cNvGrpSpPr>
            <a:grpSpLocks/>
          </p:cNvGrpSpPr>
          <p:nvPr/>
        </p:nvGrpSpPr>
        <p:grpSpPr bwMode="auto">
          <a:xfrm>
            <a:off x="3522663" y="5940425"/>
            <a:ext cx="3362325" cy="1258888"/>
            <a:chOff x="1999" y="3101"/>
            <a:chExt cx="1908" cy="716"/>
          </a:xfrm>
        </p:grpSpPr>
        <p:sp>
          <p:nvSpPr>
            <p:cNvPr id="37908" name="Text Box 47"/>
            <p:cNvSpPr txBox="1">
              <a:spLocks noChangeArrowheads="1"/>
            </p:cNvSpPr>
            <p:nvPr/>
          </p:nvSpPr>
          <p:spPr bwMode="auto">
            <a:xfrm>
              <a:off x="1999" y="3101"/>
              <a:ext cx="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m[0][0]</a:t>
              </a:r>
            </a:p>
          </p:txBody>
        </p:sp>
        <p:sp>
          <p:nvSpPr>
            <p:cNvPr id="37909" name="Text Box 48"/>
            <p:cNvSpPr txBox="1">
              <a:spLocks noChangeArrowheads="1"/>
            </p:cNvSpPr>
            <p:nvPr/>
          </p:nvSpPr>
          <p:spPr bwMode="auto">
            <a:xfrm>
              <a:off x="2000" y="3349"/>
              <a:ext cx="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m[1][0]</a:t>
              </a:r>
            </a:p>
          </p:txBody>
        </p:sp>
        <p:sp>
          <p:nvSpPr>
            <p:cNvPr id="37910" name="Text Box 49"/>
            <p:cNvSpPr txBox="1">
              <a:spLocks noChangeArrowheads="1"/>
            </p:cNvSpPr>
            <p:nvPr/>
          </p:nvSpPr>
          <p:spPr bwMode="auto">
            <a:xfrm>
              <a:off x="2000" y="3589"/>
              <a:ext cx="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m[2][0]</a:t>
              </a:r>
            </a:p>
          </p:txBody>
        </p:sp>
        <p:sp>
          <p:nvSpPr>
            <p:cNvPr id="37911" name="Text Box 50"/>
            <p:cNvSpPr txBox="1">
              <a:spLocks noChangeArrowheads="1"/>
            </p:cNvSpPr>
            <p:nvPr/>
          </p:nvSpPr>
          <p:spPr bwMode="auto">
            <a:xfrm>
              <a:off x="2639" y="3357"/>
              <a:ext cx="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m[1][1]</a:t>
              </a:r>
            </a:p>
          </p:txBody>
        </p:sp>
        <p:sp>
          <p:nvSpPr>
            <p:cNvPr id="37912" name="Text Box 51"/>
            <p:cNvSpPr txBox="1">
              <a:spLocks noChangeArrowheads="1"/>
            </p:cNvSpPr>
            <p:nvPr/>
          </p:nvSpPr>
          <p:spPr bwMode="auto">
            <a:xfrm>
              <a:off x="2647" y="3589"/>
              <a:ext cx="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m[2][1]</a:t>
              </a:r>
            </a:p>
          </p:txBody>
        </p:sp>
        <p:sp>
          <p:nvSpPr>
            <p:cNvPr id="37913" name="Text Box 52"/>
            <p:cNvSpPr txBox="1">
              <a:spLocks noChangeArrowheads="1"/>
            </p:cNvSpPr>
            <p:nvPr/>
          </p:nvSpPr>
          <p:spPr bwMode="auto">
            <a:xfrm>
              <a:off x="3319" y="3589"/>
              <a:ext cx="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m[2][2]</a:t>
              </a:r>
            </a:p>
          </p:txBody>
        </p:sp>
      </p:grpSp>
      <p:grpSp>
        <p:nvGrpSpPr>
          <p:cNvPr id="106553" name="Group 57"/>
          <p:cNvGrpSpPr>
            <a:grpSpLocks/>
          </p:cNvGrpSpPr>
          <p:nvPr/>
        </p:nvGrpSpPr>
        <p:grpSpPr bwMode="auto">
          <a:xfrm>
            <a:off x="4652963" y="5940425"/>
            <a:ext cx="1190625" cy="454025"/>
            <a:chOff x="2640" y="3101"/>
            <a:chExt cx="676" cy="259"/>
          </a:xfrm>
        </p:grpSpPr>
        <p:sp>
          <p:nvSpPr>
            <p:cNvPr id="37906" name="Rectangle 54"/>
            <p:cNvSpPr>
              <a:spLocks noChangeArrowheads="1"/>
            </p:cNvSpPr>
            <p:nvPr/>
          </p:nvSpPr>
          <p:spPr bwMode="auto">
            <a:xfrm>
              <a:off x="2676" y="3120"/>
              <a:ext cx="6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7" name="Text Box 56"/>
            <p:cNvSpPr txBox="1">
              <a:spLocks noChangeArrowheads="1"/>
            </p:cNvSpPr>
            <p:nvPr/>
          </p:nvSpPr>
          <p:spPr bwMode="auto">
            <a:xfrm>
              <a:off x="2640" y="3101"/>
              <a:ext cx="5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m[0][1]</a:t>
              </a:r>
            </a:p>
          </p:txBody>
        </p:sp>
      </p:grpSp>
      <p:grpSp>
        <p:nvGrpSpPr>
          <p:cNvPr id="106556" name="Group 60"/>
          <p:cNvGrpSpPr>
            <a:grpSpLocks/>
          </p:cNvGrpSpPr>
          <p:nvPr/>
        </p:nvGrpSpPr>
        <p:grpSpPr bwMode="auto">
          <a:xfrm>
            <a:off x="4737100" y="5889625"/>
            <a:ext cx="930275" cy="590550"/>
            <a:chOff x="2688" y="3072"/>
            <a:chExt cx="528" cy="336"/>
          </a:xfrm>
        </p:grpSpPr>
        <p:sp>
          <p:nvSpPr>
            <p:cNvPr id="37904" name="Line 58"/>
            <p:cNvSpPr>
              <a:spLocks noChangeShapeType="1"/>
            </p:cNvSpPr>
            <p:nvPr/>
          </p:nvSpPr>
          <p:spPr bwMode="auto">
            <a:xfrm flipV="1">
              <a:off x="2688" y="3072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5" name="Line 59"/>
            <p:cNvSpPr>
              <a:spLocks noChangeShapeType="1"/>
            </p:cNvSpPr>
            <p:nvPr/>
          </p:nvSpPr>
          <p:spPr bwMode="auto">
            <a:xfrm>
              <a:off x="2736" y="3072"/>
              <a:ext cx="4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6561" name="Group 65"/>
          <p:cNvGrpSpPr>
            <a:grpSpLocks/>
          </p:cNvGrpSpPr>
          <p:nvPr/>
        </p:nvGrpSpPr>
        <p:grpSpPr bwMode="auto">
          <a:xfrm>
            <a:off x="2538413" y="5545138"/>
            <a:ext cx="760412" cy="414337"/>
            <a:chOff x="1440" y="3156"/>
            <a:chExt cx="432" cy="236"/>
          </a:xfrm>
        </p:grpSpPr>
        <p:sp>
          <p:nvSpPr>
            <p:cNvPr id="37902" name="Text Box 62"/>
            <p:cNvSpPr txBox="1">
              <a:spLocks noChangeArrowheads="1"/>
            </p:cNvSpPr>
            <p:nvPr/>
          </p:nvSpPr>
          <p:spPr bwMode="auto">
            <a:xfrm>
              <a:off x="1440" y="3156"/>
              <a:ext cx="22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</a:t>
              </a: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3" name="Line 64"/>
            <p:cNvSpPr>
              <a:spLocks noChangeShapeType="1"/>
            </p:cNvSpPr>
            <p:nvPr/>
          </p:nvSpPr>
          <p:spPr bwMode="auto">
            <a:xfrm>
              <a:off x="1632" y="3296"/>
              <a:ext cx="24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1" name="Rounded Rectangle 1"/>
          <p:cNvSpPr>
            <a:spLocks noChangeArrowheads="1"/>
          </p:cNvSpPr>
          <p:nvPr/>
        </p:nvSpPr>
        <p:spPr bwMode="auto">
          <a:xfrm>
            <a:off x="6548068" y="49379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82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  <p:bldP spid="10652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alokovanie dynamického pravoúhleho poľa</a:t>
            </a:r>
            <a:endParaRPr lang="en-US" altLang="sk-SK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69863" y="1489075"/>
            <a:ext cx="9810750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27000" y="1587500"/>
            <a:ext cx="9668817" cy="398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**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riadky,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stlpce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k-SK" sz="2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**p, i;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p = 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**)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(riadky *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*));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riadky; i++)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p[i] = 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stlpce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p;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7532" name="Group 12"/>
          <p:cNvGrpSpPr>
            <a:grpSpLocks/>
          </p:cNvGrpSpPr>
          <p:nvPr/>
        </p:nvGrpSpPr>
        <p:grpSpPr bwMode="auto">
          <a:xfrm>
            <a:off x="169863" y="5959475"/>
            <a:ext cx="9172575" cy="1517650"/>
            <a:chOff x="96" y="3360"/>
            <a:chExt cx="4992" cy="864"/>
          </a:xfrm>
        </p:grpSpPr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96" y="3360"/>
              <a:ext cx="2496" cy="81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184" y="3405"/>
              <a:ext cx="2139" cy="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k-SK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**a, **b;</a:t>
              </a:r>
            </a:p>
            <a:p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 = </a:t>
              </a:r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create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 = </a:t>
              </a:r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create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20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38920" name="AutoShape 11"/>
            <p:cNvSpPr>
              <a:spLocks noChangeArrowheads="1"/>
            </p:cNvSpPr>
            <p:nvPr/>
          </p:nvSpPr>
          <p:spPr bwMode="auto">
            <a:xfrm>
              <a:off x="3024" y="3408"/>
              <a:ext cx="2064" cy="816"/>
            </a:xfrm>
            <a:prstGeom prst="cloudCallout">
              <a:avLst>
                <a:gd name="adj1" fmla="val -80037"/>
                <a:gd name="adj2" fmla="val -377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</a:t>
              </a: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íklad volania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funkcie: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9" name="Rounded Rectangle 1"/>
          <p:cNvSpPr>
            <a:spLocks noChangeArrowheads="1"/>
          </p:cNvSpPr>
          <p:nvPr/>
        </p:nvSpPr>
        <p:spPr bwMode="auto">
          <a:xfrm>
            <a:off x="6363272" y="502341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10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ChangeArrowheads="1"/>
          </p:cNvSpPr>
          <p:nvPr/>
        </p:nvSpPr>
        <p:spPr bwMode="auto">
          <a:xfrm>
            <a:off x="254000" y="1855788"/>
            <a:ext cx="3890963" cy="295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Prístup k prvkom statického dvojrozmerného poľa</a:t>
            </a:r>
            <a:endParaRPr lang="en-US" altLang="sk-SK" smtClean="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22275" y="1971675"/>
            <a:ext cx="3556567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**x, y[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22275" y="4164013"/>
            <a:ext cx="3162228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x = 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**) y;</a:t>
            </a:r>
          </a:p>
        </p:txBody>
      </p:sp>
      <p:sp>
        <p:nvSpPr>
          <p:cNvPr id="109591" name="AutoShape 23"/>
          <p:cNvSpPr>
            <a:spLocks noChangeArrowheads="1"/>
          </p:cNvSpPr>
          <p:nvPr/>
        </p:nvSpPr>
        <p:spPr bwMode="auto">
          <a:xfrm>
            <a:off x="4313238" y="4048125"/>
            <a:ext cx="5583237" cy="3289300"/>
          </a:xfrm>
          <a:prstGeom prst="wedgeRoundRectCallout">
            <a:avLst>
              <a:gd name="adj1" fmla="val -60986"/>
              <a:gd name="adj2" fmla="val -3872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ukazovateľ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x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 nedá používať na prístup do poľa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y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pretože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x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nie je definovaná na prístup do dvojrozmerného poľa - nemá informáciu o veľkosti riadkov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inak je potrebné riadiť sa podľa počtu riadkov a stĺpcov)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9592" name="AutoShape 24"/>
          <p:cNvSpPr>
            <a:spLocks noChangeArrowheads="1"/>
          </p:cNvSpPr>
          <p:nvPr/>
        </p:nvSpPr>
        <p:spPr bwMode="auto">
          <a:xfrm>
            <a:off x="4398963" y="2108200"/>
            <a:ext cx="5413375" cy="1517650"/>
          </a:xfrm>
          <a:prstGeom prst="wedgeRoundRectCallout">
            <a:avLst>
              <a:gd name="adj1" fmla="val -57486"/>
              <a:gd name="adj2" fmla="val -412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defin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ícia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ukazovateľa na ukazovateľ na </a:t>
            </a:r>
            <a:r>
              <a:rPr lang="sk-SK" sz="27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x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a statického poľa (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y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5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5" grpId="0" autoUpdateAnimBg="0"/>
      <p:bldP spid="109591" grpId="0" animBg="1" autoUpdateAnimBg="0"/>
      <p:bldP spid="10959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Dvojrozmerné pole ako prarameter funkcie</a:t>
            </a:r>
            <a:endParaRPr lang="en-US" altLang="sk-SK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517650"/>
            <a:ext cx="8834438" cy="3875088"/>
          </a:xfrm>
        </p:spPr>
        <p:txBody>
          <a:bodyPr/>
          <a:lstStyle/>
          <a:p>
            <a:r>
              <a:rPr lang="sk-SK" altLang="sk-SK" sz="2800" dirty="0" smtClean="0"/>
              <a:t>ako jednorozmerné pole</a:t>
            </a:r>
          </a:p>
          <a:p>
            <a:r>
              <a:rPr lang="sk-SK" altLang="sk-SK" sz="2800" dirty="0" smtClean="0"/>
              <a:t>odlišnosť: </a:t>
            </a:r>
          </a:p>
          <a:p>
            <a:pPr lvl="1"/>
            <a:r>
              <a:rPr lang="sk-SK" altLang="sk-SK" sz="2300" dirty="0" smtClean="0"/>
              <a:t>prvá dimenzia - prázdna </a:t>
            </a:r>
            <a:r>
              <a:rPr lang="en-US" altLang="sk-SK" sz="2300" dirty="0" smtClean="0">
                <a:latin typeface="Consolas" panose="020B0609020204030204" pitchFamily="49" charset="0"/>
              </a:rPr>
              <a:t>[]</a:t>
            </a:r>
            <a:endParaRPr lang="sk-SK" altLang="sk-SK" sz="2300" dirty="0" smtClean="0">
              <a:latin typeface="Consolas" panose="020B0609020204030204" pitchFamily="49" charset="0"/>
            </a:endParaRPr>
          </a:p>
          <a:p>
            <a:pPr lvl="1"/>
            <a:r>
              <a:rPr lang="sk-SK" altLang="sk-SK" sz="2300" dirty="0" smtClean="0"/>
              <a:t>druhá dimenzia musí byť uvedená, </a:t>
            </a:r>
            <a:r>
              <a:rPr lang="sk-SK" altLang="sk-SK" sz="2300" dirty="0" err="1" smtClean="0"/>
              <a:t>napr</a:t>
            </a:r>
            <a:r>
              <a:rPr lang="en-US" altLang="sk-SK" sz="2300" dirty="0" smtClean="0"/>
              <a:t>.</a:t>
            </a:r>
            <a:r>
              <a:rPr lang="sk-SK" altLang="sk-SK" sz="2300" dirty="0" smtClean="0"/>
              <a:t> </a:t>
            </a:r>
            <a:r>
              <a:rPr lang="en-US" altLang="sk-SK" sz="2300" dirty="0" smtClean="0">
                <a:latin typeface="Consolas" panose="020B0609020204030204" pitchFamily="49" charset="0"/>
              </a:rPr>
              <a:t>[10]</a:t>
            </a:r>
            <a:endParaRPr lang="sk-SK" altLang="sk-SK" sz="2300" dirty="0" smtClean="0">
              <a:latin typeface="Consolas" panose="020B0609020204030204" pitchFamily="49" charset="0"/>
            </a:endParaRPr>
          </a:p>
          <a:p>
            <a:r>
              <a:rPr lang="sk-SK" altLang="sk-SK" sz="2800" dirty="0" smtClean="0"/>
              <a:t>preto </a:t>
            </a:r>
          </a:p>
          <a:p>
            <a:pPr lvl="1"/>
            <a:r>
              <a:rPr lang="sk-SK" altLang="sk-SK" sz="2300" dirty="0" smtClean="0"/>
              <a:t>je potrebné preniesť do funkcie aj počet riadkov</a:t>
            </a:r>
          </a:p>
          <a:p>
            <a:pPr lvl="1"/>
            <a:r>
              <a:rPr lang="sk-SK" altLang="sk-SK" sz="2300" dirty="0" smtClean="0"/>
              <a:t>skutočný </a:t>
            </a:r>
            <a:r>
              <a:rPr lang="sk-SK" altLang="sk-SK" sz="2300" dirty="0" err="1" smtClean="0"/>
              <a:t>paramet</a:t>
            </a:r>
            <a:r>
              <a:rPr lang="en-US" altLang="sk-SK" sz="2300" dirty="0" smtClean="0"/>
              <a:t>e</a:t>
            </a:r>
            <a:r>
              <a:rPr lang="sk-SK" altLang="sk-SK" sz="2300" dirty="0" smtClean="0"/>
              <a:t>r</a:t>
            </a:r>
            <a:r>
              <a:rPr lang="en-US" altLang="sk-SK" sz="2300" dirty="0" smtClean="0"/>
              <a:t>:</a:t>
            </a:r>
            <a:r>
              <a:rPr lang="sk-SK" altLang="sk-SK" sz="2300" dirty="0" smtClean="0"/>
              <a:t> len pravouhlé polia (</a:t>
            </a:r>
            <a:r>
              <a:rPr lang="sk-SK" altLang="sk-SK" sz="2300" dirty="0" err="1" smtClean="0">
                <a:latin typeface="Consolas" panose="020B0609020204030204" pitchFamily="49" charset="0"/>
              </a:rPr>
              <a:t>xa</a:t>
            </a:r>
            <a:r>
              <a:rPr lang="sk-SK" altLang="sk-SK" sz="2300" dirty="0" smtClean="0"/>
              <a:t>, </a:t>
            </a:r>
            <a:r>
              <a:rPr lang="sk-SK" altLang="sk-SK" sz="2300" dirty="0" smtClean="0">
                <a:latin typeface="Consolas" panose="020B0609020204030204" pitchFamily="49" charset="0"/>
              </a:rPr>
              <a:t>xc</a:t>
            </a:r>
            <a:r>
              <a:rPr lang="sk-SK" altLang="sk-SK" sz="2300" dirty="0" smtClean="0"/>
              <a:t>)</a:t>
            </a:r>
            <a:endParaRPr lang="en-US" altLang="sk-SK" sz="2300" dirty="0" smtClean="0"/>
          </a:p>
        </p:txBody>
      </p:sp>
      <p:grpSp>
        <p:nvGrpSpPr>
          <p:cNvPr id="110622" name="Group 30"/>
          <p:cNvGrpSpPr>
            <a:grpSpLocks/>
          </p:cNvGrpSpPr>
          <p:nvPr/>
        </p:nvGrpSpPr>
        <p:grpSpPr bwMode="auto">
          <a:xfrm>
            <a:off x="254000" y="5059363"/>
            <a:ext cx="8458200" cy="2362200"/>
            <a:chOff x="144" y="2880"/>
            <a:chExt cx="4800" cy="1344"/>
          </a:xfrm>
        </p:grpSpPr>
        <p:sp>
          <p:nvSpPr>
            <p:cNvPr id="40970" name="AutoShape 26"/>
            <p:cNvSpPr>
              <a:spLocks noChangeArrowheads="1"/>
            </p:cNvSpPr>
            <p:nvPr/>
          </p:nvSpPr>
          <p:spPr bwMode="auto">
            <a:xfrm>
              <a:off x="144" y="2880"/>
              <a:ext cx="4800" cy="13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71" name="Rectangle 23"/>
            <p:cNvSpPr>
              <a:spLocks noChangeArrowheads="1"/>
            </p:cNvSpPr>
            <p:nvPr/>
          </p:nvSpPr>
          <p:spPr bwMode="auto">
            <a:xfrm>
              <a:off x="3024" y="3304"/>
              <a:ext cx="1776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72" name="Text Box 10"/>
            <p:cNvSpPr txBox="1">
              <a:spLocks noChangeArrowheads="1"/>
            </p:cNvSpPr>
            <p:nvPr/>
          </p:nvSpPr>
          <p:spPr bwMode="auto">
            <a:xfrm>
              <a:off x="392" y="2941"/>
              <a:ext cx="2176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sk-SK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pre: </a:t>
              </a:r>
              <a:r>
                <a:rPr lang="sk-SK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x[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6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0973" name="Rectangle 4"/>
            <p:cNvSpPr>
              <a:spLocks noChangeArrowheads="1"/>
            </p:cNvSpPr>
            <p:nvPr/>
          </p:nvSpPr>
          <p:spPr bwMode="auto">
            <a:xfrm>
              <a:off x="432" y="3320"/>
              <a:ext cx="1680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74" name="Text Box 5"/>
            <p:cNvSpPr txBox="1">
              <a:spLocks noChangeArrowheads="1"/>
            </p:cNvSpPr>
            <p:nvPr/>
          </p:nvSpPr>
          <p:spPr bwMode="auto">
            <a:xfrm>
              <a:off x="496" y="3352"/>
              <a:ext cx="155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x</a:t>
              </a:r>
              <a:r>
                <a:rPr lang="sk-SK" sz="28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[][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6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kumimoji="0" lang="en-US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0975" name="Text Box 13"/>
            <p:cNvSpPr txBox="1">
              <a:spLocks noChangeArrowheads="1"/>
            </p:cNvSpPr>
            <p:nvPr/>
          </p:nvSpPr>
          <p:spPr bwMode="auto">
            <a:xfrm>
              <a:off x="3072" y="3352"/>
              <a:ext cx="145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sz="24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sk-SK" sz="24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4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(*</a:t>
              </a:r>
              <a:r>
                <a:rPr lang="sk-SK" sz="24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x</a:t>
              </a:r>
              <a:r>
                <a:rPr lang="en-US" sz="24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sk-SK" sz="24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sk-SK" sz="2400" b="0" dirty="0" smtClean="0">
                  <a:solidFill>
                    <a:srgbClr val="09885A"/>
                  </a:solidFill>
                  <a:latin typeface="Consolas" panose="020B0609020204030204" pitchFamily="49" charset="0"/>
                </a:rPr>
                <a:t>6</a:t>
              </a:r>
              <a:r>
                <a:rPr lang="sk-SK" sz="24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2256" y="3352"/>
              <a:ext cx="5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alebo</a:t>
              </a:r>
            </a:p>
          </p:txBody>
        </p:sp>
      </p:grpSp>
      <p:grpSp>
        <p:nvGrpSpPr>
          <p:cNvPr id="110621" name="Group 29"/>
          <p:cNvGrpSpPr>
            <a:grpSpLocks/>
          </p:cNvGrpSpPr>
          <p:nvPr/>
        </p:nvGrpSpPr>
        <p:grpSpPr bwMode="auto">
          <a:xfrm>
            <a:off x="762000" y="6578600"/>
            <a:ext cx="2959100" cy="758825"/>
            <a:chOff x="432" y="3744"/>
            <a:chExt cx="1680" cy="432"/>
          </a:xfrm>
        </p:grpSpPr>
        <p:sp>
          <p:nvSpPr>
            <p:cNvPr id="40966" name="Rectangle 24"/>
            <p:cNvSpPr>
              <a:spLocks noChangeArrowheads="1"/>
            </p:cNvSpPr>
            <p:nvPr/>
          </p:nvSpPr>
          <p:spPr bwMode="auto">
            <a:xfrm>
              <a:off x="432" y="3792"/>
              <a:ext cx="1680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67" name="Text Box 19"/>
            <p:cNvSpPr txBox="1">
              <a:spLocks noChangeArrowheads="1"/>
            </p:cNvSpPr>
            <p:nvPr/>
          </p:nvSpPr>
          <p:spPr bwMode="auto">
            <a:xfrm>
              <a:off x="520" y="3832"/>
              <a:ext cx="144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8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sk-SK" sz="28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x[</a:t>
              </a:r>
              <a:r>
                <a:rPr lang="sk-SK" sz="2800" b="0" dirty="0" smtClean="0">
                  <a:solidFill>
                    <a:srgbClr val="09885A"/>
                  </a:solidFill>
                  <a:latin typeface="Consolas" panose="020B0609020204030204" pitchFamily="49" charset="0"/>
                </a:rPr>
                <a:t>6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lang="en-US" altLang="sk-SK" sz="32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0968" name="Line 27"/>
            <p:cNvSpPr>
              <a:spLocks noChangeShapeType="1"/>
            </p:cNvSpPr>
            <p:nvPr/>
          </p:nvSpPr>
          <p:spPr bwMode="auto">
            <a:xfrm>
              <a:off x="480" y="3744"/>
              <a:ext cx="14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69" name="Line 28"/>
            <p:cNvSpPr>
              <a:spLocks noChangeShapeType="1"/>
            </p:cNvSpPr>
            <p:nvPr/>
          </p:nvSpPr>
          <p:spPr bwMode="auto">
            <a:xfrm flipV="1">
              <a:off x="528" y="3744"/>
              <a:ext cx="14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0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Statick</a:t>
            </a:r>
            <a:r>
              <a:rPr lang="sk-SK" altLang="sk-SK" dirty="0" smtClean="0"/>
              <a:t>é dvojrozmerné pole ako </a:t>
            </a:r>
            <a:r>
              <a:rPr lang="sk-SK" altLang="sk-SK" dirty="0" err="1" smtClean="0"/>
              <a:t>prarameter</a:t>
            </a:r>
            <a:r>
              <a:rPr lang="sk-SK" altLang="sk-SK" dirty="0" smtClean="0"/>
              <a:t> funkcie: príklad</a:t>
            </a:r>
            <a:endParaRPr lang="en-US" altLang="sk-SK" dirty="0" smtClean="0"/>
          </a:p>
        </p:txBody>
      </p:sp>
      <p:sp>
        <p:nvSpPr>
          <p:cNvPr id="41987" name="Rectangle 1028"/>
          <p:cNvSpPr>
            <a:spLocks noChangeArrowheads="1"/>
          </p:cNvSpPr>
          <p:nvPr/>
        </p:nvSpPr>
        <p:spPr bwMode="auto">
          <a:xfrm>
            <a:off x="169863" y="2435225"/>
            <a:ext cx="9472612" cy="428405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693" name="Text Box 1029"/>
          <p:cNvSpPr txBox="1">
            <a:spLocks noChangeArrowheads="1"/>
          </p:cNvSpPr>
          <p:nvPr/>
        </p:nvSpPr>
        <p:spPr bwMode="auto">
          <a:xfrm>
            <a:off x="254000" y="2554288"/>
            <a:ext cx="8870521" cy="416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maximumStat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pole [][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riadky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= pole[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j;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(i =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riadky; i++)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(j =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j &lt;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j++) 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(pole[i][j] &gt;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= pole[i][j];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114694" name="AutoShape 1030"/>
          <p:cNvSpPr>
            <a:spLocks noChangeArrowheads="1"/>
          </p:cNvSpPr>
          <p:nvPr/>
        </p:nvSpPr>
        <p:spPr bwMode="auto">
          <a:xfrm>
            <a:off x="2706688" y="1265238"/>
            <a:ext cx="7359650" cy="1265237"/>
          </a:xfrm>
          <a:prstGeom prst="cloudCallout">
            <a:avLst>
              <a:gd name="adj1" fmla="val -61255"/>
              <a:gd name="adj2" fmla="val 456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funkcia vráti maximum z prvkov dvojrozmerného poľa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152400" y="690018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70779" y="6014793"/>
            <a:ext cx="4881258" cy="143333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232475" y="6093837"/>
            <a:ext cx="47195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p1[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8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sz="28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maximumStat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(p1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8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utoUpdateAnimBg="0"/>
      <p:bldP spid="11469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Dynamické dvojrozmerné pole ako </a:t>
            </a:r>
            <a:r>
              <a:rPr lang="sk-SK" altLang="sk-SK" dirty="0" err="1" smtClean="0"/>
              <a:t>prarameter</a:t>
            </a:r>
            <a:r>
              <a:rPr lang="sk-SK" altLang="sk-SK" dirty="0" smtClean="0"/>
              <a:t> funkcie: príklad</a:t>
            </a:r>
            <a:endParaRPr lang="en-US" altLang="sk-SK" dirty="0" smtClean="0"/>
          </a:p>
        </p:txBody>
      </p:sp>
      <p:sp>
        <p:nvSpPr>
          <p:cNvPr id="41987" name="Rectangle 1028"/>
          <p:cNvSpPr>
            <a:spLocks noChangeArrowheads="1"/>
          </p:cNvSpPr>
          <p:nvPr/>
        </p:nvSpPr>
        <p:spPr bwMode="auto">
          <a:xfrm>
            <a:off x="169862" y="2499520"/>
            <a:ext cx="9896475" cy="43259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693" name="Text Box 1029"/>
          <p:cNvSpPr txBox="1">
            <a:spLocks noChangeArrowheads="1"/>
          </p:cNvSpPr>
          <p:nvPr/>
        </p:nvSpPr>
        <p:spPr bwMode="auto">
          <a:xfrm>
            <a:off x="98462" y="2660465"/>
            <a:ext cx="10059950" cy="416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maximumDyn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**pole,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riadky,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stlpce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= pole[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j;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(i =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riadky; i++)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(j =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j &lt;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stlpce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j++) 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(pole[i][j] &gt;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= pole[i][j];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114694" name="AutoShape 1030"/>
          <p:cNvSpPr>
            <a:spLocks noChangeArrowheads="1"/>
          </p:cNvSpPr>
          <p:nvPr/>
        </p:nvSpPr>
        <p:spPr bwMode="auto">
          <a:xfrm>
            <a:off x="2706688" y="1265238"/>
            <a:ext cx="7359650" cy="1265237"/>
          </a:xfrm>
          <a:prstGeom prst="cloudCallout">
            <a:avLst>
              <a:gd name="adj1" fmla="val -61255"/>
              <a:gd name="adj2" fmla="val 456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funkcia vráti maximum z prvkov dvojrozmerného poľa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152400" y="690018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893237" y="6014793"/>
            <a:ext cx="5058800" cy="143333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922837" y="6093837"/>
            <a:ext cx="51139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**p2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maximum</a:t>
            </a:r>
            <a:r>
              <a:rPr lang="en-US" sz="28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Dyn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800" b="0" dirty="0" smtClean="0">
                <a:latin typeface="Consolas" panose="020B0609020204030204" pitchFamily="49" charset="0"/>
              </a:rPr>
              <a:t>, </a:t>
            </a:r>
            <a:r>
              <a:rPr lang="en-US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8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utoUpdateAnimBg="0"/>
      <p:bldP spid="11469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Inicializácia polí</a:t>
            </a:r>
            <a:endParaRPr lang="en-US" altLang="sk-SK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438275"/>
            <a:ext cx="8834438" cy="669925"/>
          </a:xfrm>
        </p:spPr>
        <p:txBody>
          <a:bodyPr/>
          <a:lstStyle/>
          <a:p>
            <a:r>
              <a:rPr lang="sk-SK" altLang="sk-SK" sz="2700" smtClean="0"/>
              <a:t>najčastejšie u reťazcov (aj pre iné polia)</a:t>
            </a:r>
            <a:endParaRPr lang="en-US" altLang="sk-SK" sz="270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38138" y="2192338"/>
            <a:ext cx="7359650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38138" y="2233613"/>
            <a:ext cx="6316938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f[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7.6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338138" y="3017838"/>
            <a:ext cx="7359650" cy="6080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338138" y="3076575"/>
            <a:ext cx="6316938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f</a:t>
            </a:r>
            <a:r>
              <a:rPr lang="fr-FR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7.6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338138" y="4595813"/>
            <a:ext cx="7443787" cy="6080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7" name="Text Box 11"/>
          <p:cNvSpPr txBox="1">
            <a:spLocks noChangeArrowheads="1"/>
          </p:cNvSpPr>
          <p:nvPr/>
        </p:nvSpPr>
        <p:spPr bwMode="auto">
          <a:xfrm>
            <a:off x="338138" y="4654550"/>
            <a:ext cx="5528261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f[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</p:txBody>
      </p:sp>
      <p:sp>
        <p:nvSpPr>
          <p:cNvPr id="43018" name="Rectangle 13"/>
          <p:cNvSpPr>
            <a:spLocks noChangeArrowheads="1"/>
          </p:cNvSpPr>
          <p:nvPr/>
        </p:nvSpPr>
        <p:spPr bwMode="auto">
          <a:xfrm>
            <a:off x="338138" y="6156325"/>
            <a:ext cx="7496175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9" name="Text Box 14"/>
          <p:cNvSpPr txBox="1">
            <a:spLocks noChangeArrowheads="1"/>
          </p:cNvSpPr>
          <p:nvPr/>
        </p:nvSpPr>
        <p:spPr bwMode="auto">
          <a:xfrm>
            <a:off x="338138" y="6196013"/>
            <a:ext cx="7302785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f[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7.6</a:t>
            </a:r>
            <a:r>
              <a:rPr lang="fr-FR" sz="2800" b="0" dirty="0" smtClean="0">
                <a:latin typeface="Consolas" panose="020B0609020204030204" pitchFamily="49" charset="0"/>
              </a:rPr>
              <a:t>, </a:t>
            </a:r>
            <a:r>
              <a:rPr lang="fr-FR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3.8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</p:txBody>
      </p:sp>
      <p:sp>
        <p:nvSpPr>
          <p:cNvPr id="43020" name="AutoShape 25"/>
          <p:cNvSpPr>
            <a:spLocks noChangeArrowheads="1"/>
          </p:cNvSpPr>
          <p:nvPr/>
        </p:nvSpPr>
        <p:spPr bwMode="auto">
          <a:xfrm>
            <a:off x="84138" y="3795713"/>
            <a:ext cx="9982200" cy="588962"/>
          </a:xfrm>
          <a:prstGeom prst="wedgeRoundRectCallout">
            <a:avLst>
              <a:gd name="adj1" fmla="val -30065"/>
              <a:gd name="adj2" fmla="val -100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nie je uveden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ý počet prvkov, určí sa podľa počtu hodnôt.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21" name="AutoShape 26"/>
          <p:cNvSpPr>
            <a:spLocks noChangeArrowheads="1"/>
          </p:cNvSpPr>
          <p:nvPr/>
        </p:nvSpPr>
        <p:spPr bwMode="auto">
          <a:xfrm>
            <a:off x="254000" y="6915150"/>
            <a:ext cx="9726613" cy="506413"/>
          </a:xfrm>
          <a:prstGeom prst="wedgeRoundRectCallout">
            <a:avLst>
              <a:gd name="adj1" fmla="val -29801"/>
              <a:gd name="adj2" fmla="val -1149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je 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hodnôt viac 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chyba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22" name="AutoShape 27"/>
          <p:cNvSpPr>
            <a:spLocks noChangeArrowheads="1"/>
          </p:cNvSpPr>
          <p:nvPr/>
        </p:nvSpPr>
        <p:spPr bwMode="auto">
          <a:xfrm>
            <a:off x="169863" y="5397500"/>
            <a:ext cx="9810750" cy="506413"/>
          </a:xfrm>
          <a:prstGeom prst="wedgeRoundRectCallout">
            <a:avLst>
              <a:gd name="adj1" fmla="val -29704"/>
              <a:gd name="adj2" fmla="val -10694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 je 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hodnôt menej, doplní sa hodnotami 0.0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6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Inicializácia dvojrozmerných polí</a:t>
            </a:r>
            <a:endParaRPr lang="en-US" altLang="sk-SK" smtClean="0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22275" y="3276600"/>
            <a:ext cx="6599238" cy="1866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533400" y="3360738"/>
            <a:ext cx="6316938" cy="182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f[][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</a:p>
          <a:p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{ 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{ 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7.6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3.8</a:t>
            </a:r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fr-FR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};</a:t>
            </a:r>
          </a:p>
        </p:txBody>
      </p:sp>
      <p:sp>
        <p:nvSpPr>
          <p:cNvPr id="113676" name="AutoShape 12"/>
          <p:cNvSpPr>
            <a:spLocks noChangeArrowheads="1"/>
          </p:cNvSpPr>
          <p:nvPr/>
        </p:nvSpPr>
        <p:spPr bwMode="auto">
          <a:xfrm>
            <a:off x="592138" y="6492875"/>
            <a:ext cx="5413375" cy="928688"/>
          </a:xfrm>
          <a:prstGeom prst="wedgeRoundRectCallout">
            <a:avLst>
              <a:gd name="adj1" fmla="val -15690"/>
              <a:gd name="adj2" fmla="val -3369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et 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riadkov môže byť uvedený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3677" name="AutoShape 13"/>
          <p:cNvSpPr>
            <a:spLocks noChangeArrowheads="1"/>
          </p:cNvSpPr>
          <p:nvPr/>
        </p:nvSpPr>
        <p:spPr bwMode="auto">
          <a:xfrm>
            <a:off x="2538413" y="1601788"/>
            <a:ext cx="5243512" cy="1012825"/>
          </a:xfrm>
          <a:prstGeom prst="wedgeRoundRectCallout">
            <a:avLst>
              <a:gd name="adj1" fmla="val -41833"/>
              <a:gd name="adj2" fmla="val 125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et st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ĺpcov musí byť uvedený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08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animBg="1" autoUpdateAnimBg="0"/>
      <p:bldP spid="11367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reťazcov</a:t>
            </a:r>
            <a:endParaRPr lang="en-US" altLang="sk-SK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608138"/>
            <a:ext cx="9304338" cy="500062"/>
          </a:xfrm>
        </p:spPr>
        <p:txBody>
          <a:bodyPr/>
          <a:lstStyle/>
          <a:p>
            <a:r>
              <a:rPr lang="sk-SK" altLang="sk-SK" sz="2700" smtClean="0"/>
              <a:t>asi najčastejšie využívané pole s rôznou dĺžkou riadkov</a:t>
            </a:r>
            <a:endParaRPr lang="en-US" altLang="sk-SK" sz="270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54000" y="3975100"/>
            <a:ext cx="6681788" cy="3036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66713" y="3963988"/>
            <a:ext cx="6514107" cy="311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8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prvy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"druhy"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8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k-SK" sz="2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(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en-US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stvrty</a:t>
            </a:r>
            <a:r>
              <a:rPr lang="en-US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2673" name="AutoShape 33"/>
          <p:cNvSpPr>
            <a:spLocks noChangeArrowheads="1"/>
          </p:cNvSpPr>
          <p:nvPr/>
        </p:nvSpPr>
        <p:spPr bwMode="auto">
          <a:xfrm>
            <a:off x="338138" y="2423319"/>
            <a:ext cx="6259512" cy="1372394"/>
          </a:xfrm>
          <a:prstGeom prst="wedgeRoundRectCallout">
            <a:avLst>
              <a:gd name="adj1" fmla="val 30888"/>
              <a:gd name="adj2" fmla="val 1865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len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re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ťazc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sk-SK" sz="27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7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7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700" b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</a:t>
            </a:r>
            <a:r>
              <a:rPr lang="sk-SK" sz="27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sú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alokované dynamicky, ostatné sú statické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ukazovatele</a:t>
            </a:r>
            <a:r>
              <a:rPr kumimoji="0" lang="en-US" altLang="sk-SK" sz="27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</a:t>
            </a:r>
            <a:r>
              <a:rPr kumimoji="0" lang="en-US" altLang="sk-SK" sz="27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kon</a:t>
            </a:r>
            <a:r>
              <a:rPr kumimoji="0" lang="sk-SK" altLang="sk-SK" sz="27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štanty</a:t>
            </a:r>
            <a:r>
              <a:rPr kumimoji="0" lang="sk-SK" altLang="sk-SK" sz="27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12699" name="Group 59"/>
          <p:cNvGrpSpPr>
            <a:grpSpLocks/>
          </p:cNvGrpSpPr>
          <p:nvPr/>
        </p:nvGrpSpPr>
        <p:grpSpPr bwMode="auto">
          <a:xfrm>
            <a:off x="6851650" y="2614613"/>
            <a:ext cx="3101975" cy="4722812"/>
            <a:chOff x="3888" y="1488"/>
            <a:chExt cx="1760" cy="2688"/>
          </a:xfrm>
        </p:grpSpPr>
        <p:sp>
          <p:nvSpPr>
            <p:cNvPr id="45064" name="Rectangle 35"/>
            <p:cNvSpPr>
              <a:spLocks noChangeArrowheads="1"/>
            </p:cNvSpPr>
            <p:nvPr/>
          </p:nvSpPr>
          <p:spPr bwMode="auto">
            <a:xfrm>
              <a:off x="4608" y="1488"/>
              <a:ext cx="768" cy="26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4608" y="2958"/>
              <a:ext cx="760" cy="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prvy\0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druhy\0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treti\0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stvrty\0</a:t>
              </a:r>
            </a:p>
          </p:txBody>
        </p:sp>
        <p:sp>
          <p:nvSpPr>
            <p:cNvPr id="45066" name="Text Box 22"/>
            <p:cNvSpPr txBox="1">
              <a:spLocks noChangeArrowheads="1"/>
            </p:cNvSpPr>
            <p:nvPr/>
          </p:nvSpPr>
          <p:spPr bwMode="auto">
            <a:xfrm>
              <a:off x="3888" y="1527"/>
              <a:ext cx="62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p_text</a:t>
              </a:r>
            </a:p>
          </p:txBody>
        </p:sp>
        <p:sp>
          <p:nvSpPr>
            <p:cNvPr id="45067" name="Text Box 23"/>
            <p:cNvSpPr txBox="1">
              <a:spLocks noChangeArrowheads="1"/>
            </p:cNvSpPr>
            <p:nvPr/>
          </p:nvSpPr>
          <p:spPr bwMode="auto">
            <a:xfrm>
              <a:off x="4229" y="1680"/>
              <a:ext cx="26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</a:t>
              </a:r>
            </a:p>
          </p:txBody>
        </p:sp>
        <p:sp>
          <p:nvSpPr>
            <p:cNvPr id="45068" name="Text Box 24"/>
            <p:cNvSpPr txBox="1">
              <a:spLocks noChangeArrowheads="1"/>
            </p:cNvSpPr>
            <p:nvPr/>
          </p:nvSpPr>
          <p:spPr bwMode="auto">
            <a:xfrm>
              <a:off x="4224" y="1920"/>
              <a:ext cx="26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</a:t>
              </a:r>
            </a:p>
          </p:txBody>
        </p:sp>
        <p:sp>
          <p:nvSpPr>
            <p:cNvPr id="45069" name="Text Box 25"/>
            <p:cNvSpPr txBox="1">
              <a:spLocks noChangeArrowheads="1"/>
            </p:cNvSpPr>
            <p:nvPr/>
          </p:nvSpPr>
          <p:spPr bwMode="auto">
            <a:xfrm>
              <a:off x="4229" y="2160"/>
              <a:ext cx="26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[2]</a:t>
              </a:r>
            </a:p>
          </p:txBody>
        </p: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4229" y="2400"/>
              <a:ext cx="26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[3]</a:t>
              </a:r>
            </a:p>
          </p:txBody>
        </p:sp>
        <p:sp>
          <p:nvSpPr>
            <p:cNvPr id="45071" name="Line 20"/>
            <p:cNvSpPr>
              <a:spLocks noChangeShapeType="1"/>
            </p:cNvSpPr>
            <p:nvPr/>
          </p:nvSpPr>
          <p:spPr bwMode="auto">
            <a:xfrm>
              <a:off x="4464" y="18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4464" y="20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4176" y="17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4464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4464" y="25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76" name="Line 36"/>
            <p:cNvSpPr>
              <a:spLocks noChangeShapeType="1"/>
            </p:cNvSpPr>
            <p:nvPr/>
          </p:nvSpPr>
          <p:spPr bwMode="auto">
            <a:xfrm>
              <a:off x="4608" y="16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77" name="Line 37"/>
            <p:cNvSpPr>
              <a:spLocks noChangeShapeType="1"/>
            </p:cNvSpPr>
            <p:nvPr/>
          </p:nvSpPr>
          <p:spPr bwMode="auto">
            <a:xfrm>
              <a:off x="4608" y="19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78" name="Line 38"/>
            <p:cNvSpPr>
              <a:spLocks noChangeShapeType="1"/>
            </p:cNvSpPr>
            <p:nvPr/>
          </p:nvSpPr>
          <p:spPr bwMode="auto">
            <a:xfrm>
              <a:off x="4608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79" name="Line 39"/>
            <p:cNvSpPr>
              <a:spLocks noChangeShapeType="1"/>
            </p:cNvSpPr>
            <p:nvPr/>
          </p:nvSpPr>
          <p:spPr bwMode="auto">
            <a:xfrm>
              <a:off x="4608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0" name="Line 40"/>
            <p:cNvSpPr>
              <a:spLocks noChangeShapeType="1"/>
            </p:cNvSpPr>
            <p:nvPr/>
          </p:nvSpPr>
          <p:spPr bwMode="auto">
            <a:xfrm>
              <a:off x="4608" y="26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1" name="Line 41"/>
            <p:cNvSpPr>
              <a:spLocks noChangeShapeType="1"/>
            </p:cNvSpPr>
            <p:nvPr/>
          </p:nvSpPr>
          <p:spPr bwMode="auto">
            <a:xfrm>
              <a:off x="4608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2" name="Line 42"/>
            <p:cNvSpPr>
              <a:spLocks noChangeShapeType="1"/>
            </p:cNvSpPr>
            <p:nvPr/>
          </p:nvSpPr>
          <p:spPr bwMode="auto">
            <a:xfrm>
              <a:off x="4608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3" name="Line 43"/>
            <p:cNvSpPr>
              <a:spLocks noChangeShapeType="1"/>
            </p:cNvSpPr>
            <p:nvPr/>
          </p:nvSpPr>
          <p:spPr bwMode="auto">
            <a:xfrm>
              <a:off x="4608" y="34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4" name="Line 44"/>
            <p:cNvSpPr>
              <a:spLocks noChangeShapeType="1"/>
            </p:cNvSpPr>
            <p:nvPr/>
          </p:nvSpPr>
          <p:spPr bwMode="auto">
            <a:xfrm>
              <a:off x="4608" y="36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5" name="Line 45"/>
            <p:cNvSpPr>
              <a:spLocks noChangeShapeType="1"/>
            </p:cNvSpPr>
            <p:nvPr/>
          </p:nvSpPr>
          <p:spPr bwMode="auto">
            <a:xfrm>
              <a:off x="4608" y="39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6" name="Line 47"/>
            <p:cNvSpPr>
              <a:spLocks noChangeShapeType="1"/>
            </p:cNvSpPr>
            <p:nvPr/>
          </p:nvSpPr>
          <p:spPr bwMode="auto">
            <a:xfrm>
              <a:off x="5088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7" name="Line 48"/>
            <p:cNvSpPr>
              <a:spLocks noChangeShapeType="1"/>
            </p:cNvSpPr>
            <p:nvPr/>
          </p:nvSpPr>
          <p:spPr bwMode="auto">
            <a:xfrm>
              <a:off x="5424" y="1824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8" name="Line 49"/>
            <p:cNvSpPr>
              <a:spLocks noChangeShapeType="1"/>
            </p:cNvSpPr>
            <p:nvPr/>
          </p:nvSpPr>
          <p:spPr bwMode="auto">
            <a:xfrm flipH="1">
              <a:off x="5232" y="31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89" name="Line 50"/>
            <p:cNvSpPr>
              <a:spLocks noChangeShapeType="1"/>
            </p:cNvSpPr>
            <p:nvPr/>
          </p:nvSpPr>
          <p:spPr bwMode="auto">
            <a:xfrm>
              <a:off x="5088" y="2064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90" name="Line 51"/>
            <p:cNvSpPr>
              <a:spLocks noChangeShapeType="1"/>
            </p:cNvSpPr>
            <p:nvPr/>
          </p:nvSpPr>
          <p:spPr bwMode="auto">
            <a:xfrm>
              <a:off x="5496" y="2064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91" name="Line 52"/>
            <p:cNvSpPr>
              <a:spLocks noChangeShapeType="1"/>
            </p:cNvSpPr>
            <p:nvPr/>
          </p:nvSpPr>
          <p:spPr bwMode="auto">
            <a:xfrm flipH="1">
              <a:off x="5304" y="33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92" name="Line 53"/>
            <p:cNvSpPr>
              <a:spLocks noChangeShapeType="1"/>
            </p:cNvSpPr>
            <p:nvPr/>
          </p:nvSpPr>
          <p:spPr bwMode="auto">
            <a:xfrm>
              <a:off x="5088" y="23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93" name="Line 54"/>
            <p:cNvSpPr>
              <a:spLocks noChangeShapeType="1"/>
            </p:cNvSpPr>
            <p:nvPr/>
          </p:nvSpPr>
          <p:spPr bwMode="auto">
            <a:xfrm>
              <a:off x="5568" y="2304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94" name="Line 55"/>
            <p:cNvSpPr>
              <a:spLocks noChangeShapeType="1"/>
            </p:cNvSpPr>
            <p:nvPr/>
          </p:nvSpPr>
          <p:spPr bwMode="auto">
            <a:xfrm flipH="1">
              <a:off x="5280" y="36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95" name="Line 56"/>
            <p:cNvSpPr>
              <a:spLocks noChangeShapeType="1"/>
            </p:cNvSpPr>
            <p:nvPr/>
          </p:nvSpPr>
          <p:spPr bwMode="auto">
            <a:xfrm>
              <a:off x="5088" y="2544"/>
              <a:ext cx="5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96" name="Line 57"/>
            <p:cNvSpPr>
              <a:spLocks noChangeShapeType="1"/>
            </p:cNvSpPr>
            <p:nvPr/>
          </p:nvSpPr>
          <p:spPr bwMode="auto">
            <a:xfrm>
              <a:off x="5648" y="2544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097" name="Line 58"/>
            <p:cNvSpPr>
              <a:spLocks noChangeShapeType="1"/>
            </p:cNvSpPr>
            <p:nvPr/>
          </p:nvSpPr>
          <p:spPr bwMode="auto">
            <a:xfrm flipH="1">
              <a:off x="5280" y="3840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2" name="Rounded Rectangle 1"/>
          <p:cNvSpPr>
            <a:spLocks noChangeArrowheads="1"/>
          </p:cNvSpPr>
          <p:nvPr/>
        </p:nvSpPr>
        <p:spPr bwMode="auto">
          <a:xfrm>
            <a:off x="6196393" y="31551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lang="en-US" altLang="sk-SK" sz="2400" b="0" dirty="0">
                <a:solidFill>
                  <a:srgbClr val="000000"/>
                </a:solidFill>
              </a:rPr>
              <a:t>5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sk-SK" dirty="0" err="1" smtClean="0"/>
              <a:t>íklad</a:t>
            </a:r>
            <a:r>
              <a:rPr lang="sk-SK" dirty="0" smtClean="0"/>
              <a:t>: zídenie kopca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585119"/>
            <a:ext cx="9753600" cy="2133600"/>
          </a:xfrm>
        </p:spPr>
        <p:txBody>
          <a:bodyPr/>
          <a:lstStyle/>
          <a:p>
            <a:r>
              <a:rPr lang="sk-SK" sz="2800" dirty="0" smtClean="0"/>
              <a:t>Predpokladajte 2-rozmerné štvorcové statické pole </a:t>
            </a:r>
            <a:r>
              <a:rPr lang="sk-SK" sz="2800" dirty="0" smtClean="0">
                <a:latin typeface="Consolas" panose="020B0609020204030204" pitchFamily="49" charset="0"/>
              </a:rPr>
              <a:t>mapa</a:t>
            </a:r>
            <a:r>
              <a:rPr lang="sk-SK" sz="2800" dirty="0" smtClean="0"/>
              <a:t> obsahujúce nadmorské výšky</a:t>
            </a:r>
          </a:p>
          <a:p>
            <a:r>
              <a:rPr lang="sk-SK" sz="2800" dirty="0" smtClean="0"/>
              <a:t>Mapa obsahuje 1 kopec</a:t>
            </a:r>
          </a:p>
          <a:p>
            <a:r>
              <a:rPr lang="sk-SK" sz="2800" dirty="0" err="1" smtClean="0">
                <a:latin typeface="Consolas" panose="020B0609020204030204" pitchFamily="49" charset="0"/>
              </a:rPr>
              <a:t>ki</a:t>
            </a:r>
            <a:r>
              <a:rPr lang="sk-SK" sz="2800" dirty="0" smtClean="0"/>
              <a:t>, </a:t>
            </a:r>
            <a:r>
              <a:rPr lang="sk-SK" sz="2800" dirty="0" err="1" smtClean="0">
                <a:latin typeface="Consolas" panose="020B0609020204030204" pitchFamily="49" charset="0"/>
              </a:rPr>
              <a:t>kj</a:t>
            </a:r>
            <a:r>
              <a:rPr lang="sk-SK" sz="2800" dirty="0" smtClean="0"/>
              <a:t> sú súradnice najvyššieho miesta</a:t>
            </a:r>
          </a:p>
        </p:txBody>
      </p:sp>
      <p:sp>
        <p:nvSpPr>
          <p:cNvPr id="5" name="Zástupný objekt pre obsah 2"/>
          <p:cNvSpPr txBox="1">
            <a:spLocks/>
          </p:cNvSpPr>
          <p:nvPr/>
        </p:nvSpPr>
        <p:spPr bwMode="auto">
          <a:xfrm>
            <a:off x="196850" y="3566319"/>
            <a:ext cx="541178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kern="0" dirty="0" smtClean="0"/>
              <a:t>Napíšte funkciu na zídenie kopca tak, že si zo 4-och smerov (S, V, J, Z) vyberie prvú, kde je najmenší rozdiel (vyberieme cestu, kde lokálne ideme najmenej strmo)</a:t>
            </a:r>
            <a:endParaRPr lang="sk-SK" sz="2800" b="0" kern="0" dirty="0"/>
          </a:p>
        </p:txBody>
      </p:sp>
      <p:sp>
        <p:nvSpPr>
          <p:cNvPr id="11" name="Obdĺžnik 10"/>
          <p:cNvSpPr/>
          <p:nvPr/>
        </p:nvSpPr>
        <p:spPr>
          <a:xfrm>
            <a:off x="6370637" y="3794919"/>
            <a:ext cx="3276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>
                <a:latin typeface="Consolas" panose="020B0609020204030204" pitchFamily="49" charset="0"/>
              </a:rPr>
              <a:t>1 2 1 2 2 1 2 1</a:t>
            </a:r>
          </a:p>
          <a:p>
            <a:r>
              <a:rPr lang="sk-SK" sz="2800" dirty="0">
                <a:latin typeface="Consolas" panose="020B0609020204030204" pitchFamily="49" charset="0"/>
              </a:rPr>
              <a:t>2 4 5 3 1 4 2 </a:t>
            </a:r>
            <a:r>
              <a:rPr lang="sk-SK" sz="2800" dirty="0">
                <a:latin typeface="Consolas" panose="020B0609020204030204" pitchFamily="49" charset="0"/>
              </a:rPr>
              <a:t>1</a:t>
            </a:r>
            <a:endParaRPr lang="sk-SK" sz="2800" dirty="0">
              <a:latin typeface="Consolas" panose="020B0609020204030204" pitchFamily="49" charset="0"/>
            </a:endParaRPr>
          </a:p>
          <a:p>
            <a:r>
              <a:rPr lang="sk-SK" sz="2800" dirty="0">
                <a:latin typeface="Consolas" panose="020B0609020204030204" pitchFamily="49" charset="0"/>
              </a:rPr>
              <a:t>2 3 5 5 4 4 3 2</a:t>
            </a:r>
          </a:p>
          <a:p>
            <a:r>
              <a:rPr lang="sk-SK" sz="2800" dirty="0">
                <a:latin typeface="Consolas" panose="020B0609020204030204" pitchFamily="49" charset="0"/>
              </a:rPr>
              <a:t>3 4 6 7 6 5 4 1</a:t>
            </a:r>
          </a:p>
          <a:p>
            <a:r>
              <a:rPr lang="sk-SK" sz="2800" dirty="0">
                <a:latin typeface="Consolas" panose="020B0609020204030204" pitchFamily="49" charset="0"/>
              </a:rPr>
              <a:t>3 4 6 </a:t>
            </a:r>
            <a:r>
              <a:rPr lang="sk-SK" sz="28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sk-SK" sz="2800" dirty="0">
                <a:latin typeface="Consolas" panose="020B0609020204030204" pitchFamily="49" charset="0"/>
              </a:rPr>
              <a:t> 7 5 4 1</a:t>
            </a:r>
          </a:p>
          <a:p>
            <a:r>
              <a:rPr lang="sk-SK" sz="2800" dirty="0">
                <a:latin typeface="Consolas" panose="020B0609020204030204" pitchFamily="49" charset="0"/>
              </a:rPr>
              <a:t>2 3 5 6 4 4 3 2</a:t>
            </a:r>
          </a:p>
          <a:p>
            <a:r>
              <a:rPr lang="sk-SK" sz="2800" dirty="0">
                <a:latin typeface="Consolas" panose="020B0609020204030204" pitchFamily="49" charset="0"/>
              </a:rPr>
              <a:t>2 1 3 2 1 4 2 1</a:t>
            </a:r>
          </a:p>
          <a:p>
            <a:r>
              <a:rPr lang="sk-SK" sz="2800" dirty="0">
                <a:latin typeface="Consolas" panose="020B0609020204030204" pitchFamily="49" charset="0"/>
              </a:rPr>
              <a:t>1 2 1 2 2 1 2 1</a:t>
            </a:r>
          </a:p>
        </p:txBody>
      </p:sp>
      <p:cxnSp>
        <p:nvCxnSpPr>
          <p:cNvPr id="12" name="Rovná spojovacia šípka 11"/>
          <p:cNvCxnSpPr/>
          <p:nvPr/>
        </p:nvCxnSpPr>
        <p:spPr bwMode="auto">
          <a:xfrm flipV="1">
            <a:off x="7723187" y="5454204"/>
            <a:ext cx="0" cy="16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Rovná spojovacia šípka 14"/>
          <p:cNvCxnSpPr/>
          <p:nvPr/>
        </p:nvCxnSpPr>
        <p:spPr bwMode="auto">
          <a:xfrm flipH="1">
            <a:off x="7813674" y="5327650"/>
            <a:ext cx="157163" cy="39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Rovná spojovacia šípka 15"/>
          <p:cNvCxnSpPr/>
          <p:nvPr/>
        </p:nvCxnSpPr>
        <p:spPr bwMode="auto">
          <a:xfrm flipV="1">
            <a:off x="8504237" y="5056580"/>
            <a:ext cx="0" cy="16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Rovná spojovacia šípka 16"/>
          <p:cNvCxnSpPr/>
          <p:nvPr/>
        </p:nvCxnSpPr>
        <p:spPr bwMode="auto">
          <a:xfrm flipH="1">
            <a:off x="8250326" y="5329193"/>
            <a:ext cx="157163" cy="39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Rovná spojovacia šípka 17"/>
          <p:cNvCxnSpPr/>
          <p:nvPr/>
        </p:nvCxnSpPr>
        <p:spPr bwMode="auto">
          <a:xfrm flipH="1">
            <a:off x="8596222" y="4903128"/>
            <a:ext cx="157163" cy="39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Rovná spojovacia šípka 18"/>
          <p:cNvCxnSpPr/>
          <p:nvPr/>
        </p:nvCxnSpPr>
        <p:spPr bwMode="auto">
          <a:xfrm flipV="1">
            <a:off x="8885237" y="4633119"/>
            <a:ext cx="0" cy="16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Rovná spojovacia šípka 19"/>
          <p:cNvCxnSpPr/>
          <p:nvPr/>
        </p:nvCxnSpPr>
        <p:spPr bwMode="auto">
          <a:xfrm flipH="1">
            <a:off x="9012326" y="4480719"/>
            <a:ext cx="157163" cy="39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24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reťazcov</a:t>
            </a:r>
            <a:endParaRPr lang="en-US" altLang="sk-SK" smtClean="0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69863" y="1855788"/>
            <a:ext cx="5835650" cy="413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254000" y="1828800"/>
            <a:ext cx="4739583" cy="96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], c, *p;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54000" y="2587625"/>
            <a:ext cx="3556567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c =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246063" y="3262313"/>
            <a:ext cx="3753736" cy="139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p = &amp;</a:t>
            </a:r>
            <a:r>
              <a:rPr lang="en-US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(*p != </a:t>
            </a:r>
            <a:r>
              <a:rPr lang="en-US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(*p++);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254000" y="4594225"/>
            <a:ext cx="5528261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"%s \n"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254000" y="5268913"/>
            <a:ext cx="3359397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puts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338138" y="6578600"/>
            <a:ext cx="6259512" cy="674688"/>
          </a:xfrm>
          <a:prstGeom prst="wedgeRoundRectCallout">
            <a:avLst>
              <a:gd name="adj1" fmla="val -45157"/>
              <a:gd name="adj2" fmla="val -175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vytlačenie reťazca pomocou 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puts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5741" name="AutoShape 29"/>
          <p:cNvSpPr>
            <a:spLocks noChangeArrowheads="1"/>
          </p:cNvSpPr>
          <p:nvPr/>
        </p:nvSpPr>
        <p:spPr bwMode="auto">
          <a:xfrm>
            <a:off x="6681788" y="3709988"/>
            <a:ext cx="2792412" cy="1433512"/>
          </a:xfrm>
          <a:prstGeom prst="wedgeRoundRectCallout">
            <a:avLst>
              <a:gd name="adj1" fmla="val -142931"/>
              <a:gd name="adj2" fmla="val -3468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vytla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čenie reťazca po znakoch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6597650" y="1939925"/>
            <a:ext cx="2790825" cy="1433513"/>
          </a:xfrm>
          <a:prstGeom prst="wedgeRoundRectCallout">
            <a:avLst>
              <a:gd name="adj1" fmla="val -146593"/>
              <a:gd name="adj2" fmla="val 121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ístup k jednotlivým prvkom reťazca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6681788" y="5411788"/>
            <a:ext cx="2792412" cy="1854200"/>
          </a:xfrm>
          <a:prstGeom prst="wedgeRoundRectCallout">
            <a:avLst>
              <a:gd name="adj1" fmla="val -193056"/>
              <a:gd name="adj2" fmla="val -702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vytlačenie reťazca pomocou 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utoUpdateAnimBg="0"/>
      <p:bldP spid="115724" grpId="0" autoUpdateAnimBg="0"/>
      <p:bldP spid="115725" grpId="0" autoUpdateAnimBg="0"/>
      <p:bldP spid="115726" grpId="0" autoUpdateAnimBg="0"/>
      <p:bldP spid="115740" grpId="0" animBg="1" autoUpdateAnimBg="0"/>
      <p:bldP spid="115741" grpId="0" animBg="1" autoUpdateAnimBg="0"/>
      <p:bldP spid="115742" grpId="0" animBg="1" autoUpdateAnimBg="0"/>
      <p:bldP spid="11574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reťazcov</a:t>
            </a:r>
            <a:endParaRPr lang="en-US" altLang="sk-SK" smtClean="0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69863" y="1797050"/>
            <a:ext cx="4651375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254000" y="1771650"/>
            <a:ext cx="4345245" cy="139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], **p;</a:t>
            </a:r>
          </a:p>
          <a:p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p = </a:t>
            </a:r>
            <a:r>
              <a:rPr lang="en-US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54000" y="3035300"/>
            <a:ext cx="2373551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puts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(++*p);</a:t>
            </a:r>
          </a:p>
        </p:txBody>
      </p:sp>
      <p:sp>
        <p:nvSpPr>
          <p:cNvPr id="116780" name="AutoShape 44"/>
          <p:cNvSpPr>
            <a:spLocks noChangeArrowheads="1"/>
          </p:cNvSpPr>
          <p:nvPr/>
        </p:nvSpPr>
        <p:spPr bwMode="auto">
          <a:xfrm>
            <a:off x="4905375" y="1771650"/>
            <a:ext cx="5160963" cy="2444750"/>
          </a:xfrm>
          <a:prstGeom prst="wedgeRoundRectCallout">
            <a:avLst>
              <a:gd name="adj1" fmla="val -79269"/>
              <a:gd name="adj2" fmla="val -107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ukazuja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na 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p_text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</a:p>
          <a:p>
            <a:pPr lvl="0" eaLnBrk="1" hangingPunct="1">
              <a:buFontTx/>
              <a:buChar char="•"/>
              <a:defRPr/>
            </a:pP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*p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ukazuje na </a:t>
            </a:r>
            <a:r>
              <a:rPr lang="en-US" sz="27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kumimoji="0" lang="sk-SK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16800" name="Group 64"/>
          <p:cNvGrpSpPr>
            <a:grpSpLocks/>
          </p:cNvGrpSpPr>
          <p:nvPr/>
        </p:nvGrpSpPr>
        <p:grpSpPr bwMode="auto">
          <a:xfrm>
            <a:off x="4905375" y="5308600"/>
            <a:ext cx="4991100" cy="1146175"/>
            <a:chOff x="298" y="2494"/>
            <a:chExt cx="2832" cy="652"/>
          </a:xfrm>
        </p:grpSpPr>
        <p:sp>
          <p:nvSpPr>
            <p:cNvPr id="47122" name="Line 46"/>
            <p:cNvSpPr>
              <a:spLocks noChangeShapeType="1"/>
            </p:cNvSpPr>
            <p:nvPr/>
          </p:nvSpPr>
          <p:spPr bwMode="auto">
            <a:xfrm>
              <a:off x="1392" y="27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47123" name="Group 63"/>
            <p:cNvGrpSpPr>
              <a:grpSpLocks/>
            </p:cNvGrpSpPr>
            <p:nvPr/>
          </p:nvGrpSpPr>
          <p:grpSpPr bwMode="auto">
            <a:xfrm>
              <a:off x="298" y="2494"/>
              <a:ext cx="2832" cy="652"/>
              <a:chOff x="298" y="2494"/>
              <a:chExt cx="2832" cy="652"/>
            </a:xfrm>
          </p:grpSpPr>
          <p:grpSp>
            <p:nvGrpSpPr>
              <p:cNvPr id="47124" name="Group 53"/>
              <p:cNvGrpSpPr>
                <a:grpSpLocks/>
              </p:cNvGrpSpPr>
              <p:nvPr/>
            </p:nvGrpSpPr>
            <p:grpSpPr bwMode="auto">
              <a:xfrm>
                <a:off x="298" y="2494"/>
                <a:ext cx="2832" cy="386"/>
                <a:chOff x="298" y="2494"/>
                <a:chExt cx="2832" cy="386"/>
              </a:xfrm>
            </p:grpSpPr>
            <p:sp>
              <p:nvSpPr>
                <p:cNvPr id="471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8" y="2494"/>
                  <a:ext cx="500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sk-SK" sz="2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p_text</a:t>
                  </a:r>
                </a:p>
              </p:txBody>
            </p:sp>
            <p:sp>
              <p:nvSpPr>
                <p:cNvPr id="471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88" y="2624"/>
                  <a:ext cx="266" cy="2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sk-SK" sz="2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[0]</a:t>
                  </a:r>
                </a:p>
              </p:txBody>
            </p:sp>
            <p:sp>
              <p:nvSpPr>
                <p:cNvPr id="47131" name="Line 22"/>
                <p:cNvSpPr>
                  <a:spLocks noChangeShapeType="1"/>
                </p:cNvSpPr>
                <p:nvPr/>
              </p:nvSpPr>
              <p:spPr bwMode="auto">
                <a:xfrm>
                  <a:off x="874" y="2625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32" name="Rectangle 23"/>
                <p:cNvSpPr>
                  <a:spLocks noChangeArrowheads="1"/>
                </p:cNvSpPr>
                <p:nvPr/>
              </p:nvSpPr>
              <p:spPr bwMode="auto">
                <a:xfrm>
                  <a:off x="1162" y="2633"/>
                  <a:ext cx="28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k-SK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33" name="Rectangle 24"/>
                <p:cNvSpPr>
                  <a:spLocks noChangeArrowheads="1"/>
                </p:cNvSpPr>
                <p:nvPr/>
              </p:nvSpPr>
              <p:spPr bwMode="auto">
                <a:xfrm>
                  <a:off x="1690" y="2640"/>
                  <a:ext cx="28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k-SK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34" name="Rectangle 25"/>
                <p:cNvSpPr>
                  <a:spLocks noChangeArrowheads="1"/>
                </p:cNvSpPr>
                <p:nvPr/>
              </p:nvSpPr>
              <p:spPr bwMode="auto">
                <a:xfrm>
                  <a:off x="1978" y="2640"/>
                  <a:ext cx="28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k-SK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35" name="Rectangle 26"/>
                <p:cNvSpPr>
                  <a:spLocks noChangeArrowheads="1"/>
                </p:cNvSpPr>
                <p:nvPr/>
              </p:nvSpPr>
              <p:spPr bwMode="auto">
                <a:xfrm>
                  <a:off x="2266" y="2640"/>
                  <a:ext cx="28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k-SK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36" name="Rectangle 31"/>
                <p:cNvSpPr>
                  <a:spLocks noChangeArrowheads="1"/>
                </p:cNvSpPr>
                <p:nvPr/>
              </p:nvSpPr>
              <p:spPr bwMode="auto">
                <a:xfrm>
                  <a:off x="2554" y="2640"/>
                  <a:ext cx="28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k-SK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37" name="Rectangle 32"/>
                <p:cNvSpPr>
                  <a:spLocks noChangeArrowheads="1"/>
                </p:cNvSpPr>
                <p:nvPr/>
              </p:nvSpPr>
              <p:spPr bwMode="auto">
                <a:xfrm>
                  <a:off x="2842" y="2640"/>
                  <a:ext cx="28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k-SK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3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38" y="2622"/>
                  <a:ext cx="186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k-SK" altLang="sk-SK" sz="2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p</a:t>
                  </a:r>
                  <a:endParaRPr kumimoji="0" lang="en-US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3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26" y="2630"/>
                  <a:ext cx="153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k-SK" altLang="sk-SK" sz="2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</a:t>
                  </a:r>
                  <a:endParaRPr kumimoji="0" lang="en-US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4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314" y="2630"/>
                  <a:ext cx="178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k-SK" altLang="sk-SK" sz="2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v</a:t>
                  </a:r>
                  <a:endParaRPr kumimoji="0" lang="en-US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4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602" y="2622"/>
                  <a:ext cx="178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k-SK" altLang="sk-SK" sz="2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y</a:t>
                  </a:r>
                  <a:endParaRPr kumimoji="0" lang="en-US" alt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4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90" y="2638"/>
                  <a:ext cx="226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sk-SK" sz="2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\0</a:t>
                  </a:r>
                </a:p>
              </p:txBody>
            </p:sp>
          </p:grpSp>
          <p:grpSp>
            <p:nvGrpSpPr>
              <p:cNvPr id="47125" name="Group 54"/>
              <p:cNvGrpSpPr>
                <a:grpSpLocks/>
              </p:cNvGrpSpPr>
              <p:nvPr/>
            </p:nvGrpSpPr>
            <p:grpSpPr bwMode="auto">
              <a:xfrm>
                <a:off x="659" y="2880"/>
                <a:ext cx="637" cy="266"/>
                <a:chOff x="659" y="2880"/>
                <a:chExt cx="637" cy="266"/>
              </a:xfrm>
            </p:grpSpPr>
            <p:sp>
              <p:nvSpPr>
                <p:cNvPr id="4712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659" y="2918"/>
                  <a:ext cx="186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sk-SK" sz="2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p</a:t>
                  </a:r>
                </a:p>
              </p:txBody>
            </p:sp>
            <p:sp>
              <p:nvSpPr>
                <p:cNvPr id="4712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864" y="307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12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296" y="288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k-SK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16791" name="Text Box 55"/>
          <p:cNvSpPr txBox="1">
            <a:spLocks noChangeArrowheads="1"/>
          </p:cNvSpPr>
          <p:nvPr/>
        </p:nvSpPr>
        <p:spPr bwMode="auto">
          <a:xfrm>
            <a:off x="5724525" y="2705100"/>
            <a:ext cx="4321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príkaz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++*p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zväčší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hodnotu na tej adrese o 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 eaLnBrk="1" hangingPunct="1">
              <a:defRPr/>
            </a:pP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teda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zv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äčší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27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16804" name="Group 68"/>
          <p:cNvGrpSpPr>
            <a:grpSpLocks/>
          </p:cNvGrpSpPr>
          <p:nvPr/>
        </p:nvGrpSpPr>
        <p:grpSpPr bwMode="auto">
          <a:xfrm>
            <a:off x="6518275" y="4975225"/>
            <a:ext cx="1601788" cy="885825"/>
            <a:chOff x="1213" y="2304"/>
            <a:chExt cx="909" cy="504"/>
          </a:xfrm>
        </p:grpSpPr>
        <p:grpSp>
          <p:nvGrpSpPr>
            <p:cNvPr id="47115" name="Group 48"/>
            <p:cNvGrpSpPr>
              <a:grpSpLocks/>
            </p:cNvGrpSpPr>
            <p:nvPr/>
          </p:nvGrpSpPr>
          <p:grpSpPr bwMode="auto">
            <a:xfrm>
              <a:off x="1306" y="2304"/>
              <a:ext cx="816" cy="432"/>
              <a:chOff x="1306" y="2304"/>
              <a:chExt cx="816" cy="432"/>
            </a:xfrm>
          </p:grpSpPr>
          <p:sp>
            <p:nvSpPr>
              <p:cNvPr id="47119" name="Line 38"/>
              <p:cNvSpPr>
                <a:spLocks noChangeShapeType="1"/>
              </p:cNvSpPr>
              <p:nvPr/>
            </p:nvSpPr>
            <p:spPr bwMode="auto">
              <a:xfrm flipV="1">
                <a:off x="1306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120" name="Line 39"/>
              <p:cNvSpPr>
                <a:spLocks noChangeShapeType="1"/>
              </p:cNvSpPr>
              <p:nvPr/>
            </p:nvSpPr>
            <p:spPr bwMode="auto">
              <a:xfrm>
                <a:off x="1306" y="2304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121" name="Line 47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116" name="Line 57"/>
            <p:cNvSpPr>
              <a:spLocks noChangeShapeType="1"/>
            </p:cNvSpPr>
            <p:nvPr/>
          </p:nvSpPr>
          <p:spPr bwMode="auto">
            <a:xfrm>
              <a:off x="1392" y="2784"/>
              <a:ext cx="28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17" name="Rectangle 59"/>
            <p:cNvSpPr>
              <a:spLocks noChangeArrowheads="1"/>
            </p:cNvSpPr>
            <p:nvPr/>
          </p:nvSpPr>
          <p:spPr bwMode="auto">
            <a:xfrm>
              <a:off x="1213" y="2712"/>
              <a:ext cx="240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18" name="Line 60"/>
            <p:cNvSpPr>
              <a:spLocks noChangeShapeType="1"/>
            </p:cNvSpPr>
            <p:nvPr/>
          </p:nvSpPr>
          <p:spPr bwMode="auto">
            <a:xfrm flipV="1">
              <a:off x="1451" y="2712"/>
              <a:ext cx="0" cy="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16805" name="AutoShape 69"/>
          <p:cNvSpPr>
            <a:spLocks noChangeArrowheads="1"/>
          </p:cNvSpPr>
          <p:nvPr/>
        </p:nvSpPr>
        <p:spPr bwMode="auto">
          <a:xfrm>
            <a:off x="169863" y="4048125"/>
            <a:ext cx="4651375" cy="3205163"/>
          </a:xfrm>
          <a:prstGeom prst="wedgeRoundRectCallout">
            <a:avLst>
              <a:gd name="adj1" fmla="val 29773"/>
              <a:gd name="adj2" fmla="val -63597"/>
              <a:gd name="adj3" fmla="val 16667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vytla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 sa 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8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rvy</a:t>
            </a:r>
            <a:r>
              <a:rPr lang="sk-SK" sz="28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retože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*p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ukazuje na nultý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prvok poľa 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p_text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 eaLnBrk="1" hangingPunct="1">
              <a:buFontTx/>
              <a:buChar char="•"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27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7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7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700" b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potom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ukazuje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sk-SK" sz="27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7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rvy</a:t>
            </a:r>
            <a:r>
              <a:rPr lang="sk-SK" sz="27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t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áto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zmena je trvalá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 autoUpdateAnimBg="0"/>
      <p:bldP spid="116780" grpId="0" animBg="1" autoUpdateAnimBg="0"/>
      <p:bldP spid="116791" grpId="0" autoUpdateAnimBg="0"/>
      <p:bldP spid="11680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reťazcov</a:t>
            </a:r>
            <a:endParaRPr lang="en-US" altLang="sk-SK" smtClean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69863" y="1601788"/>
            <a:ext cx="4905375" cy="17716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4000" y="1576388"/>
            <a:ext cx="4345245" cy="182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], **p;</a:t>
            </a:r>
          </a:p>
          <a:p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p = </a:t>
            </a:r>
            <a:r>
              <a:rPr lang="en-US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p_text</a:t>
            </a:r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puts(*++p);</a:t>
            </a:r>
          </a:p>
        </p:txBody>
      </p:sp>
      <p:grpSp>
        <p:nvGrpSpPr>
          <p:cNvPr id="117801" name="Group 41"/>
          <p:cNvGrpSpPr>
            <a:grpSpLocks/>
          </p:cNvGrpSpPr>
          <p:nvPr/>
        </p:nvGrpSpPr>
        <p:grpSpPr bwMode="auto">
          <a:xfrm>
            <a:off x="169863" y="4275138"/>
            <a:ext cx="5000895" cy="2247540"/>
            <a:chOff x="96" y="2433"/>
            <a:chExt cx="2838" cy="1280"/>
          </a:xfrm>
        </p:grpSpPr>
        <p:sp>
          <p:nvSpPr>
            <p:cNvPr id="48136" name="Rectangle 28"/>
            <p:cNvSpPr>
              <a:spLocks noChangeArrowheads="1"/>
            </p:cNvSpPr>
            <p:nvPr/>
          </p:nvSpPr>
          <p:spPr bwMode="auto">
            <a:xfrm>
              <a:off x="96" y="2448"/>
              <a:ext cx="2784" cy="1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8137" name="Text Box 29"/>
            <p:cNvSpPr txBox="1">
              <a:spLocks noChangeArrowheads="1"/>
            </p:cNvSpPr>
            <p:nvPr/>
          </p:nvSpPr>
          <p:spPr bwMode="auto">
            <a:xfrm>
              <a:off x="144" y="2433"/>
              <a:ext cx="2790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k-SK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</a:t>
              </a:r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p_text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4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 **p;</a:t>
              </a:r>
            </a:p>
            <a:p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...</a:t>
              </a:r>
            </a:p>
            <a:p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 = </a:t>
              </a:r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p_text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sk-SK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(i = 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i &lt; 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4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i++) </a:t>
              </a:r>
            </a:p>
            <a:p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puts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(*p++);</a:t>
              </a:r>
            </a:p>
          </p:txBody>
        </p:sp>
      </p:grpSp>
      <p:sp>
        <p:nvSpPr>
          <p:cNvPr id="117799" name="AutoShape 39"/>
          <p:cNvSpPr>
            <a:spLocks noChangeArrowheads="1"/>
          </p:cNvSpPr>
          <p:nvPr/>
        </p:nvSpPr>
        <p:spPr bwMode="auto">
          <a:xfrm>
            <a:off x="5413375" y="1433513"/>
            <a:ext cx="4483100" cy="2698750"/>
          </a:xfrm>
          <a:prstGeom prst="wedgeRoundRectCallout">
            <a:avLst>
              <a:gd name="adj1" fmla="val -60222"/>
              <a:gd name="adj2" fmla="val -36134"/>
              <a:gd name="adj3" fmla="val 16667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vytla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 sa 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8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druhy“</a:t>
            </a:r>
            <a:r>
              <a:rPr lang="en-US" sz="28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pretože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sme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najprv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z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výšili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 1 (posunuli sme ho na druhý riadok a pot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 vytlačili 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režazec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kam ukazuje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800" name="AutoShape 40"/>
          <p:cNvSpPr>
            <a:spLocks noChangeArrowheads="1"/>
          </p:cNvSpPr>
          <p:nvPr/>
        </p:nvSpPr>
        <p:spPr bwMode="auto">
          <a:xfrm>
            <a:off x="5497513" y="4722813"/>
            <a:ext cx="4398962" cy="2360612"/>
          </a:xfrm>
          <a:prstGeom prst="wedgeRoundRectCallout">
            <a:avLst>
              <a:gd name="adj1" fmla="val -62458"/>
              <a:gd name="adj2" fmla="val -59523"/>
              <a:gd name="adj3" fmla="val 16667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++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äčš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iu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prioritu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ako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*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riadok sa najprv vypíše a ukazovateľ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 posunie na druhý riadok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...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4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99" grpId="0" animBg="1" autoUpdateAnimBg="0"/>
      <p:bldP spid="11780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sk-SK" dirty="0" smtClean="0"/>
              <a:t>čítanie slov do poľa ukazovateľov na reťazce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508919"/>
            <a:ext cx="3963844" cy="5410200"/>
          </a:xfrm>
        </p:spPr>
        <p:txBody>
          <a:bodyPr/>
          <a:lstStyle/>
          <a:p>
            <a:r>
              <a:rPr lang="sk-SK" sz="2800" dirty="0" smtClean="0"/>
              <a:t>Načítajte do slovníka </a:t>
            </a:r>
            <a:r>
              <a:rPr lang="en-US" sz="2800" dirty="0" err="1" smtClean="0">
                <a:latin typeface="Consolas" panose="020B0609020204030204" pitchFamily="49" charset="0"/>
              </a:rPr>
              <a:t>slovnik</a:t>
            </a:r>
            <a:r>
              <a:rPr lang="en-US" sz="2800" dirty="0" smtClean="0"/>
              <a:t> </a:t>
            </a:r>
            <a:r>
              <a:rPr lang="sk-SK" sz="2800" dirty="0" smtClean="0"/>
              <a:t>prvých </a:t>
            </a:r>
            <a:r>
              <a:rPr lang="sk-SK" sz="2800" dirty="0" smtClean="0">
                <a:latin typeface="Consolas" panose="020B0609020204030204" pitchFamily="49" charset="0"/>
              </a:rPr>
              <a:t>N</a:t>
            </a:r>
            <a:r>
              <a:rPr lang="sk-SK" sz="2800" dirty="0" smtClean="0"/>
              <a:t> odlišných slov zo súboru</a:t>
            </a:r>
          </a:p>
          <a:p>
            <a:r>
              <a:rPr lang="sk-SK" sz="2800" dirty="0" smtClean="0"/>
              <a:t>Počty výskytov do poľa </a:t>
            </a:r>
            <a:r>
              <a:rPr lang="sk-SK" sz="2800" dirty="0" smtClean="0">
                <a:latin typeface="Consolas" panose="020B0609020204030204" pitchFamily="49" charset="0"/>
              </a:rPr>
              <a:t>pocty</a:t>
            </a:r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/>
              <a:t>Pre </a:t>
            </a:r>
            <a:r>
              <a:rPr lang="en-US" sz="2800" dirty="0" smtClean="0">
                <a:latin typeface="Consolas" panose="020B0609020204030204" pitchFamily="49" charset="0"/>
              </a:rPr>
              <a:t>N=8</a:t>
            </a:r>
            <a:r>
              <a:rPr lang="en-US" sz="2800" dirty="0" smtClean="0"/>
              <a:t> a s</a:t>
            </a:r>
            <a:r>
              <a:rPr lang="sk-SK" sz="2800" dirty="0" smtClean="0"/>
              <a:t>úbor:</a:t>
            </a:r>
            <a:endParaRPr lang="en-US" sz="2800" dirty="0" smtClean="0"/>
          </a:p>
          <a:p>
            <a:pPr marL="442912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so they say</a:t>
            </a:r>
          </a:p>
          <a:p>
            <a:pPr marL="442912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dance for me</a:t>
            </a:r>
          </a:p>
          <a:p>
            <a:pPr marL="442912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dance for me</a:t>
            </a:r>
          </a:p>
          <a:p>
            <a:pPr marL="442912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dance for me </a:t>
            </a:r>
            <a:r>
              <a:rPr lang="en-US" sz="2400" dirty="0" smtClean="0">
                <a:solidFill>
                  <a:srgbClr val="FF0000"/>
                </a:solidFill>
              </a:rPr>
              <a:t>oh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oh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oh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442912" lvl="1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i've</a:t>
            </a:r>
            <a:r>
              <a:rPr lang="en-US" sz="2400" dirty="0" smtClean="0"/>
              <a:t> never seen</a:t>
            </a:r>
            <a:endParaRPr lang="sk-SK" sz="2400" dirty="0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4082277" y="2106217"/>
            <a:ext cx="1172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slovnik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098244" y="2100683"/>
            <a:ext cx="607859" cy="336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[0]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[6]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[7]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6121363" y="2284008"/>
            <a:ext cx="651597" cy="1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6121363" y="2721075"/>
            <a:ext cx="591091" cy="3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6121363" y="3100587"/>
            <a:ext cx="609600" cy="14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6730962" y="2061369"/>
            <a:ext cx="730140" cy="4005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so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6730962" y="2501975"/>
            <a:ext cx="990600" cy="389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they\0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6730962" y="2935003"/>
            <a:ext cx="866776" cy="38167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ay\0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72" name="Skupina 71"/>
          <p:cNvGrpSpPr/>
          <p:nvPr/>
        </p:nvGrpSpPr>
        <p:grpSpPr>
          <a:xfrm>
            <a:off x="5661713" y="1724026"/>
            <a:ext cx="688250" cy="4722812"/>
            <a:chOff x="5485352" y="1724026"/>
            <a:chExt cx="864611" cy="4722812"/>
          </a:xfrm>
        </p:grpSpPr>
        <p:sp>
          <p:nvSpPr>
            <p:cNvPr id="5" name="Rectangle 35"/>
            <p:cNvSpPr>
              <a:spLocks noChangeArrowheads="1"/>
            </p:cNvSpPr>
            <p:nvPr/>
          </p:nvSpPr>
          <p:spPr bwMode="auto">
            <a:xfrm>
              <a:off x="5485353" y="1724026"/>
              <a:ext cx="864610" cy="47228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5485352" y="2089482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5485352" y="2503951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5485352" y="2904729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5485352" y="3326409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5485352" y="3748088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5485352" y="4167742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5485352" y="4589421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5485352" y="5011101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5485352" y="5432781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>
              <a:off x="5485352" y="5854460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" name="Obdĺžnik 42"/>
            <p:cNvSpPr/>
            <p:nvPr/>
          </p:nvSpPr>
          <p:spPr bwMode="auto">
            <a:xfrm>
              <a:off x="5494166" y="2089482"/>
              <a:ext cx="855797" cy="3343299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Line 19"/>
          <p:cNvSpPr>
            <a:spLocks noChangeShapeType="1"/>
          </p:cNvSpPr>
          <p:nvPr/>
        </p:nvSpPr>
        <p:spPr bwMode="auto">
          <a:xfrm flipV="1">
            <a:off x="6123131" y="3515722"/>
            <a:ext cx="609600" cy="14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6732730" y="3350138"/>
            <a:ext cx="1217432" cy="376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dance\0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6723087" y="3756131"/>
            <a:ext cx="885284" cy="4116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6712454" y="4209674"/>
            <a:ext cx="730140" cy="4005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me\0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6723087" y="4652203"/>
            <a:ext cx="730140" cy="4005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o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h\0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9" name="Rectangle 35"/>
          <p:cNvSpPr>
            <a:spLocks noChangeArrowheads="1"/>
          </p:cNvSpPr>
          <p:nvPr/>
        </p:nvSpPr>
        <p:spPr bwMode="auto">
          <a:xfrm>
            <a:off x="6738812" y="5085199"/>
            <a:ext cx="885284" cy="4116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sk-SK" b="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’ve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V="1">
            <a:off x="6121362" y="3939142"/>
            <a:ext cx="651597" cy="1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6121362" y="4392809"/>
            <a:ext cx="591091" cy="3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 flipV="1">
            <a:off x="6121362" y="4853542"/>
            <a:ext cx="609600" cy="14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6121362" y="5293198"/>
            <a:ext cx="611368" cy="2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66" name="Skupina 65"/>
          <p:cNvGrpSpPr/>
          <p:nvPr/>
        </p:nvGrpSpPr>
        <p:grpSpPr>
          <a:xfrm>
            <a:off x="9191641" y="1662907"/>
            <a:ext cx="636011" cy="4722812"/>
            <a:chOff x="8858826" y="1813719"/>
            <a:chExt cx="864611" cy="4722812"/>
          </a:xfrm>
        </p:grpSpPr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8858827" y="1813719"/>
              <a:ext cx="864610" cy="47228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8858826" y="2179175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Line 37"/>
            <p:cNvSpPr>
              <a:spLocks noChangeShapeType="1"/>
            </p:cNvSpPr>
            <p:nvPr/>
          </p:nvSpPr>
          <p:spPr bwMode="auto">
            <a:xfrm>
              <a:off x="8858826" y="2593644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>
              <a:off x="8858826" y="2994422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Line 39"/>
            <p:cNvSpPr>
              <a:spLocks noChangeShapeType="1"/>
            </p:cNvSpPr>
            <p:nvPr/>
          </p:nvSpPr>
          <p:spPr bwMode="auto">
            <a:xfrm>
              <a:off x="8858826" y="3416102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>
              <a:off x="8858826" y="3837781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Line 41"/>
            <p:cNvSpPr>
              <a:spLocks noChangeShapeType="1"/>
            </p:cNvSpPr>
            <p:nvPr/>
          </p:nvSpPr>
          <p:spPr bwMode="auto">
            <a:xfrm>
              <a:off x="8858826" y="4257435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>
              <a:off x="8858826" y="4679114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8858826" y="5100794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8858826" y="5522474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>
              <a:off x="8858826" y="5944153"/>
              <a:ext cx="864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Obdĺžnik 64"/>
            <p:cNvSpPr/>
            <p:nvPr/>
          </p:nvSpPr>
          <p:spPr bwMode="auto">
            <a:xfrm>
              <a:off x="8867640" y="2179175"/>
              <a:ext cx="855797" cy="3343299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7" name="BlokTextu 66"/>
          <p:cNvSpPr txBox="1"/>
          <p:nvPr/>
        </p:nvSpPr>
        <p:spPr>
          <a:xfrm>
            <a:off x="9346781" y="2038530"/>
            <a:ext cx="325730" cy="336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1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1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1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3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3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3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3</a:t>
            </a:r>
          </a:p>
          <a:p>
            <a:pPr>
              <a:spcBef>
                <a:spcPts val="900"/>
              </a:spcBef>
            </a:pPr>
            <a:r>
              <a:rPr lang="sk-SK" sz="2000" b="0" dirty="0">
                <a:latin typeface="Consolas" panose="020B0609020204030204" pitchFamily="49" charset="0"/>
              </a:rPr>
              <a:t>1</a:t>
            </a:r>
            <a:endParaRPr lang="sk-SK" sz="2000" b="0" dirty="0" smtClean="0">
              <a:latin typeface="Consolas" panose="020B0609020204030204" pitchFamily="49" charset="0"/>
            </a:endParaRP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8659112" y="2029868"/>
            <a:ext cx="607859" cy="336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[0]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[6]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[7]</a:t>
            </a:r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7915903" y="2071129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pocty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0" name="Bublina v tvare zaobleného obdĺžnika 69"/>
          <p:cNvSpPr/>
          <p:nvPr/>
        </p:nvSpPr>
        <p:spPr bwMode="auto">
          <a:xfrm>
            <a:off x="1893346" y="6680168"/>
            <a:ext cx="4456617" cy="803342"/>
          </a:xfrm>
          <a:prstGeom prst="wedgeRoundRectCallout">
            <a:avLst>
              <a:gd name="adj1" fmla="val 34040"/>
              <a:gd name="adj2" fmla="val -76472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ukazovate</a:t>
            </a:r>
            <a:r>
              <a:rPr kumimoji="0" lang="sk-SK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ľov</a:t>
            </a:r>
            <a:r>
              <a:rPr kumimoji="0" lang="sk-SK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na dynamicky vytvorené polia pre reťazce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Bublina v tvare zaobleného obdĺžnika 70"/>
          <p:cNvSpPr/>
          <p:nvPr/>
        </p:nvSpPr>
        <p:spPr bwMode="auto">
          <a:xfrm>
            <a:off x="6518471" y="6690518"/>
            <a:ext cx="3309181" cy="792991"/>
          </a:xfrm>
          <a:prstGeom prst="wedgeRoundRectCallout">
            <a:avLst>
              <a:gd name="adj1" fmla="val 29933"/>
              <a:gd name="adj2" fmla="val -85350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Pole </a:t>
            </a: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počtov výskytov slov zo slovníka v súbore</a:t>
            </a:r>
          </a:p>
        </p:txBody>
      </p:sp>
    </p:spTree>
    <p:extLst>
      <p:ext uri="{BB962C8B-B14F-4D97-AF65-F5344CB8AC3E}">
        <p14:creationId xmlns:p14="http://schemas.microsoft.com/office/powerpoint/2010/main" val="21128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2237" y="1356519"/>
            <a:ext cx="8229600" cy="62478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N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maximalna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dlzka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slovnika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NSLOVA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maximalna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dlzka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slova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SUBOR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0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slova.txt“</a:t>
            </a:r>
            <a:endParaRPr lang="en-US" sz="2000" b="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uvolni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n;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n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"%i: %s (%d)\n"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i,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[i],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ounded Rectangle 1"/>
          <p:cNvSpPr>
            <a:spLocks noChangeArrowheads="1"/>
          </p:cNvSpPr>
          <p:nvPr/>
        </p:nvSpPr>
        <p:spPr bwMode="auto">
          <a:xfrm>
            <a:off x="6294437" y="6766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1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2237" y="-25354"/>
            <a:ext cx="9906000" cy="80483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[])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n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*p, slovo[NSLOVA];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FILE *f;</a:t>
            </a:r>
          </a:p>
          <a:p>
            <a: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n-NO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 {</a:t>
            </a:r>
          </a:p>
          <a:p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pocet[i] = </a:t>
            </a:r>
            <a:r>
              <a:rPr lang="nn-NO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slovnik[i] = NULL;</a:t>
            </a:r>
          </a:p>
          <a:p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(SUBOR,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"r</a:t>
            </a:r>
            <a:r>
              <a:rPr lang="sk-SK" sz="20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slovo) ==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[i], slovo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i &lt; n)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k-SK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slovo sa v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slovniku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nachadza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n&lt;N){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len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(slovo);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p = 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(len+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(p, slovo);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[n] = p;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[n]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n++;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n;</a:t>
            </a:r>
          </a:p>
          <a:p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03237" y="4099719"/>
            <a:ext cx="624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uvolni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[]) {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[i] != NULL) 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slovnik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9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Vytvorte ...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277301"/>
            <a:ext cx="9953625" cy="4876800"/>
          </a:xfrm>
        </p:spPr>
        <p:txBody>
          <a:bodyPr/>
          <a:lstStyle/>
          <a:p>
            <a:r>
              <a:rPr lang="sk-SK" sz="2400" dirty="0" smtClean="0"/>
              <a:t>Vytvorte ďalšie </a:t>
            </a:r>
            <a:r>
              <a:rPr lang="sk-SK" sz="2400" dirty="0" smtClean="0">
                <a:latin typeface="Consolas" panose="020B0609020204030204" pitchFamily="49" charset="0"/>
              </a:rPr>
              <a:t>N</a:t>
            </a:r>
            <a:r>
              <a:rPr lang="sk-SK" sz="2400" dirty="0" smtClean="0"/>
              <a:t>-prvkové pole </a:t>
            </a:r>
            <a:r>
              <a:rPr lang="sk-SK" sz="2400" dirty="0" err="1" smtClean="0">
                <a:latin typeface="Consolas" panose="020B0609020204030204" pitchFamily="49" charset="0"/>
              </a:rPr>
              <a:t>pozicie</a:t>
            </a:r>
            <a:r>
              <a:rPr lang="sk-SK" sz="2400" dirty="0" smtClean="0"/>
              <a:t>: pole ukazovateľov na dynamicky vytvorené polia celých čísel, kde budú zaznamenané pozície, teda o koľké slovo v poradí ide (dĺžka po</a:t>
            </a:r>
            <a:r>
              <a:rPr lang="sk-SK" sz="2400" dirty="0"/>
              <a:t>ľ</a:t>
            </a:r>
            <a:r>
              <a:rPr lang="sk-SK" sz="2400" dirty="0" smtClean="0"/>
              <a:t>a je daná príslušným prvkom poľa </a:t>
            </a:r>
            <a:r>
              <a:rPr lang="sk-SK" sz="2400" dirty="0" smtClean="0">
                <a:latin typeface="Consolas" panose="020B0609020204030204" pitchFamily="49" charset="0"/>
              </a:rPr>
              <a:t>pocty</a:t>
            </a:r>
            <a:r>
              <a:rPr lang="sk-SK" sz="2400" dirty="0" smtClean="0"/>
              <a:t>)</a:t>
            </a:r>
            <a:endParaRPr lang="sk-SK" sz="2400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4937772" y="3338910"/>
            <a:ext cx="1172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pozicie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5924970" y="3333376"/>
            <a:ext cx="607859" cy="336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[0]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[6]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[7]</a:t>
            </a: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V="1">
            <a:off x="6948089" y="3516701"/>
            <a:ext cx="651597" cy="1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6948089" y="3953768"/>
            <a:ext cx="591091" cy="3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V="1">
            <a:off x="6948089" y="4333280"/>
            <a:ext cx="609600" cy="14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557688" y="3294062"/>
            <a:ext cx="440791" cy="38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7557688" y="3734669"/>
            <a:ext cx="440791" cy="3410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557688" y="4167696"/>
            <a:ext cx="440791" cy="3540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3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6488440" y="2956719"/>
            <a:ext cx="688249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6488439" y="3322175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Line 37"/>
          <p:cNvSpPr>
            <a:spLocks noChangeShapeType="1"/>
          </p:cNvSpPr>
          <p:nvPr/>
        </p:nvSpPr>
        <p:spPr bwMode="auto">
          <a:xfrm>
            <a:off x="6488439" y="3736644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6488439" y="4137422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6488439" y="4559102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Line 40"/>
          <p:cNvSpPr>
            <a:spLocks noChangeShapeType="1"/>
          </p:cNvSpPr>
          <p:nvPr/>
        </p:nvSpPr>
        <p:spPr bwMode="auto">
          <a:xfrm>
            <a:off x="6488439" y="4980781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Line 41"/>
          <p:cNvSpPr>
            <a:spLocks noChangeShapeType="1"/>
          </p:cNvSpPr>
          <p:nvPr/>
        </p:nvSpPr>
        <p:spPr bwMode="auto">
          <a:xfrm>
            <a:off x="6488439" y="5400435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42"/>
          <p:cNvSpPr>
            <a:spLocks noChangeShapeType="1"/>
          </p:cNvSpPr>
          <p:nvPr/>
        </p:nvSpPr>
        <p:spPr bwMode="auto">
          <a:xfrm>
            <a:off x="6488439" y="5822114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>
            <a:off x="6488439" y="6243794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44"/>
          <p:cNvSpPr>
            <a:spLocks noChangeShapeType="1"/>
          </p:cNvSpPr>
          <p:nvPr/>
        </p:nvSpPr>
        <p:spPr bwMode="auto">
          <a:xfrm>
            <a:off x="6488439" y="6665474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6488439" y="7087153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Obdĺžnik 23"/>
          <p:cNvSpPr/>
          <p:nvPr/>
        </p:nvSpPr>
        <p:spPr bwMode="auto">
          <a:xfrm>
            <a:off x="6495455" y="3322175"/>
            <a:ext cx="681234" cy="33432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6949857" y="4748415"/>
            <a:ext cx="609600" cy="14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7559456" y="4582831"/>
            <a:ext cx="1217432" cy="376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4 7 10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7549812" y="4988824"/>
            <a:ext cx="1227075" cy="396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5 8 11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7539179" y="5442367"/>
            <a:ext cx="1237707" cy="38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6 9 12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7549812" y="5884896"/>
            <a:ext cx="1227074" cy="3990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13 14 15 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565538" y="6317892"/>
            <a:ext cx="422308" cy="47080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6948088" y="5171835"/>
            <a:ext cx="651597" cy="1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6948088" y="5625502"/>
            <a:ext cx="591091" cy="3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6948088" y="6086235"/>
            <a:ext cx="609600" cy="14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6948088" y="6525891"/>
            <a:ext cx="611368" cy="2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443027" y="2973388"/>
            <a:ext cx="636010" cy="43267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9443026" y="3338844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9443026" y="3753313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9443026" y="4154091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9443026" y="4575771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9443026" y="4997450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9443026" y="5417104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9443026" y="5838783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9443026" y="6260463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9443026" y="6682143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9443026" y="7103822"/>
            <a:ext cx="63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Obdĺžnik 46"/>
          <p:cNvSpPr/>
          <p:nvPr/>
        </p:nvSpPr>
        <p:spPr bwMode="auto">
          <a:xfrm>
            <a:off x="9449510" y="3338844"/>
            <a:ext cx="629527" cy="33432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BlokTextu 47"/>
          <p:cNvSpPr txBox="1"/>
          <p:nvPr/>
        </p:nvSpPr>
        <p:spPr>
          <a:xfrm>
            <a:off x="9598166" y="3349011"/>
            <a:ext cx="325730" cy="336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1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1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1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3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3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3</a:t>
            </a:r>
          </a:p>
          <a:p>
            <a:pPr>
              <a:spcBef>
                <a:spcPts val="900"/>
              </a:spcBef>
            </a:pPr>
            <a:r>
              <a:rPr lang="sk-SK" sz="2000" b="0" dirty="0" smtClean="0">
                <a:latin typeface="Consolas" panose="020B0609020204030204" pitchFamily="49" charset="0"/>
              </a:rPr>
              <a:t>3</a:t>
            </a:r>
          </a:p>
          <a:p>
            <a:pPr>
              <a:spcBef>
                <a:spcPts val="900"/>
              </a:spcBef>
            </a:pPr>
            <a:r>
              <a:rPr lang="sk-SK" sz="2000" b="0" dirty="0">
                <a:latin typeface="Consolas" panose="020B0609020204030204" pitchFamily="49" charset="0"/>
              </a:rPr>
              <a:t>1</a:t>
            </a:r>
            <a:endParaRPr lang="sk-SK" sz="2000" b="0" dirty="0" smtClean="0">
              <a:latin typeface="Consolas" panose="020B0609020204030204" pitchFamily="49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8910497" y="3340349"/>
            <a:ext cx="607859" cy="336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[0]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[6]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[7]</a:t>
            </a: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167288" y="3381610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pocty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1480003" y="3415110"/>
            <a:ext cx="1172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slovnik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2495970" y="3409576"/>
            <a:ext cx="607859" cy="336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[0]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[6]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[7]</a:t>
            </a: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 flipV="1">
            <a:off x="3519089" y="3592901"/>
            <a:ext cx="651597" cy="1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>
            <a:off x="3519089" y="4029968"/>
            <a:ext cx="591091" cy="3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3519089" y="4409480"/>
            <a:ext cx="609600" cy="14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Rectangle 35"/>
          <p:cNvSpPr>
            <a:spLocks noChangeArrowheads="1"/>
          </p:cNvSpPr>
          <p:nvPr/>
        </p:nvSpPr>
        <p:spPr bwMode="auto">
          <a:xfrm>
            <a:off x="4128688" y="3370262"/>
            <a:ext cx="730140" cy="4005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so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4128688" y="3810868"/>
            <a:ext cx="990600" cy="389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they\0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128688" y="4243896"/>
            <a:ext cx="866776" cy="38167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ay\0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3059440" y="3032919"/>
            <a:ext cx="688249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>
            <a:off x="3059439" y="3398375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" name="Line 37"/>
          <p:cNvSpPr>
            <a:spLocks noChangeShapeType="1"/>
          </p:cNvSpPr>
          <p:nvPr/>
        </p:nvSpPr>
        <p:spPr bwMode="auto">
          <a:xfrm>
            <a:off x="3059439" y="3812844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>
            <a:off x="3059439" y="4213622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>
            <a:off x="3059439" y="4635302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>
            <a:off x="3059439" y="5056981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>
            <a:off x="3059439" y="5476635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" name="Line 42"/>
          <p:cNvSpPr>
            <a:spLocks noChangeShapeType="1"/>
          </p:cNvSpPr>
          <p:nvPr/>
        </p:nvSpPr>
        <p:spPr bwMode="auto">
          <a:xfrm>
            <a:off x="3059439" y="5898314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3059439" y="6319994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" name="Line 44"/>
          <p:cNvSpPr>
            <a:spLocks noChangeShapeType="1"/>
          </p:cNvSpPr>
          <p:nvPr/>
        </p:nvSpPr>
        <p:spPr bwMode="auto">
          <a:xfrm>
            <a:off x="3059439" y="6741674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" name="Line 45"/>
          <p:cNvSpPr>
            <a:spLocks noChangeShapeType="1"/>
          </p:cNvSpPr>
          <p:nvPr/>
        </p:nvSpPr>
        <p:spPr bwMode="auto">
          <a:xfrm>
            <a:off x="3059439" y="7163353"/>
            <a:ext cx="68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Obdĺžnik 70"/>
          <p:cNvSpPr/>
          <p:nvPr/>
        </p:nvSpPr>
        <p:spPr bwMode="auto">
          <a:xfrm>
            <a:off x="3066455" y="3398375"/>
            <a:ext cx="681234" cy="33432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auto">
          <a:xfrm flipV="1">
            <a:off x="3520857" y="4824615"/>
            <a:ext cx="609600" cy="14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4130456" y="4659031"/>
            <a:ext cx="1217432" cy="3768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dance\0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4120813" y="5065024"/>
            <a:ext cx="885284" cy="4116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4110180" y="5518567"/>
            <a:ext cx="730140" cy="4005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me\0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4120813" y="5961096"/>
            <a:ext cx="730140" cy="4005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o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h\0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7" name="Rectangle 35"/>
          <p:cNvSpPr>
            <a:spLocks noChangeArrowheads="1"/>
          </p:cNvSpPr>
          <p:nvPr/>
        </p:nvSpPr>
        <p:spPr bwMode="auto">
          <a:xfrm>
            <a:off x="4136538" y="6394092"/>
            <a:ext cx="885284" cy="4116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sk-SK" b="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’ve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\0</a:t>
            </a:r>
            <a:endParaRPr kumimoji="0" lang="sk-SK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 flipV="1">
            <a:off x="3519088" y="5248035"/>
            <a:ext cx="651597" cy="1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9" name="Line 18"/>
          <p:cNvSpPr>
            <a:spLocks noChangeShapeType="1"/>
          </p:cNvSpPr>
          <p:nvPr/>
        </p:nvSpPr>
        <p:spPr bwMode="auto">
          <a:xfrm>
            <a:off x="3519088" y="5701702"/>
            <a:ext cx="591091" cy="3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flipV="1">
            <a:off x="3519088" y="6162435"/>
            <a:ext cx="609600" cy="14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" name="Line 19"/>
          <p:cNvSpPr>
            <a:spLocks noChangeShapeType="1"/>
          </p:cNvSpPr>
          <p:nvPr/>
        </p:nvSpPr>
        <p:spPr bwMode="auto">
          <a:xfrm>
            <a:off x="3519088" y="6602091"/>
            <a:ext cx="611368" cy="2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" name="Obdĺžnik 82"/>
          <p:cNvSpPr/>
          <p:nvPr/>
        </p:nvSpPr>
        <p:spPr>
          <a:xfrm>
            <a:off x="1601" y="5598633"/>
            <a:ext cx="38544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b="0" kern="0" dirty="0">
                <a:solidFill>
                  <a:srgbClr val="000000"/>
                </a:solidFill>
                <a:latin typeface="Arial"/>
              </a:rPr>
              <a:t>Pre 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N=8</a:t>
            </a:r>
            <a:r>
              <a:rPr lang="en-US" b="0" kern="0" dirty="0">
                <a:solidFill>
                  <a:srgbClr val="000000"/>
                </a:solidFill>
                <a:latin typeface="Arial"/>
              </a:rPr>
              <a:t> a s</a:t>
            </a:r>
            <a:r>
              <a:rPr lang="sk-SK" b="0" kern="0" dirty="0">
                <a:solidFill>
                  <a:srgbClr val="000000"/>
                </a:solidFill>
                <a:latin typeface="Arial"/>
              </a:rPr>
              <a:t>úbor:</a:t>
            </a:r>
            <a:endParaRPr lang="en-US" b="0" kern="0" dirty="0">
              <a:solidFill>
                <a:srgbClr val="000000"/>
              </a:solidFill>
              <a:latin typeface="Arial"/>
            </a:endParaRPr>
          </a:p>
          <a:p>
            <a:pPr indent="-12701">
              <a:spcBef>
                <a:spcPts val="0"/>
              </a:spcBef>
            </a:pPr>
            <a:r>
              <a:rPr lang="en-US" sz="2000" b="0" kern="0" dirty="0" smtClean="0">
                <a:solidFill>
                  <a:srgbClr val="FF0000"/>
                </a:solidFill>
                <a:latin typeface="Arial"/>
              </a:rPr>
              <a:t>so </a:t>
            </a:r>
            <a:r>
              <a:rPr lang="en-US" sz="2000" b="0" kern="0" dirty="0">
                <a:solidFill>
                  <a:srgbClr val="FF0000"/>
                </a:solidFill>
                <a:latin typeface="Arial"/>
              </a:rPr>
              <a:t>they say</a:t>
            </a:r>
          </a:p>
          <a:p>
            <a:pPr indent="-12701">
              <a:spcBef>
                <a:spcPts val="0"/>
              </a:spcBef>
            </a:pPr>
            <a:r>
              <a:rPr lang="en-US" sz="2000" b="0" kern="0" dirty="0" smtClean="0">
                <a:solidFill>
                  <a:srgbClr val="FF0000"/>
                </a:solidFill>
                <a:latin typeface="Arial"/>
              </a:rPr>
              <a:t>dance </a:t>
            </a:r>
            <a:r>
              <a:rPr lang="en-US" sz="2000" b="0" kern="0" dirty="0">
                <a:solidFill>
                  <a:srgbClr val="FF0000"/>
                </a:solidFill>
                <a:latin typeface="Arial"/>
              </a:rPr>
              <a:t>for me</a:t>
            </a:r>
          </a:p>
          <a:p>
            <a:pPr indent="-12701">
              <a:spcBef>
                <a:spcPts val="0"/>
              </a:spcBef>
            </a:pPr>
            <a:r>
              <a:rPr lang="en-US" sz="2000" b="0" kern="0" dirty="0">
                <a:solidFill>
                  <a:srgbClr val="00B050"/>
                </a:solidFill>
                <a:latin typeface="Arial"/>
              </a:rPr>
              <a:t>dance for me</a:t>
            </a:r>
          </a:p>
          <a:p>
            <a:pPr indent="-12701">
              <a:spcBef>
                <a:spcPts val="0"/>
              </a:spcBef>
            </a:pPr>
            <a:r>
              <a:rPr lang="en-US" sz="2000" b="0" kern="0" dirty="0">
                <a:solidFill>
                  <a:srgbClr val="00B050"/>
                </a:solidFill>
                <a:latin typeface="Arial"/>
              </a:rPr>
              <a:t>dance for me </a:t>
            </a:r>
            <a:r>
              <a:rPr lang="en-US" sz="2000" b="0" kern="0" dirty="0">
                <a:solidFill>
                  <a:srgbClr val="FF0000"/>
                </a:solidFill>
                <a:latin typeface="Arial"/>
              </a:rPr>
              <a:t>oh</a:t>
            </a: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kern="0" dirty="0" err="1">
                <a:solidFill>
                  <a:srgbClr val="00B050"/>
                </a:solidFill>
                <a:latin typeface="Arial"/>
              </a:rPr>
              <a:t>oh</a:t>
            </a:r>
            <a:r>
              <a:rPr lang="en-US" sz="2000" b="0" kern="0" dirty="0">
                <a:solidFill>
                  <a:srgbClr val="00B050"/>
                </a:solidFill>
                <a:latin typeface="Arial"/>
              </a:rPr>
              <a:t> </a:t>
            </a:r>
            <a:r>
              <a:rPr lang="en-US" sz="2000" b="0" kern="0" dirty="0" err="1">
                <a:solidFill>
                  <a:srgbClr val="00B050"/>
                </a:solidFill>
                <a:latin typeface="Arial"/>
              </a:rPr>
              <a:t>oh</a:t>
            </a:r>
            <a:endParaRPr lang="en-US" sz="2000" b="0" kern="0" dirty="0">
              <a:solidFill>
                <a:srgbClr val="00B050"/>
              </a:solidFill>
              <a:latin typeface="Arial"/>
            </a:endParaRPr>
          </a:p>
          <a:p>
            <a:pPr indent="-12701">
              <a:spcBef>
                <a:spcPts val="0"/>
              </a:spcBef>
            </a:pPr>
            <a:r>
              <a:rPr lang="en-US" sz="2000" b="0" kern="0" dirty="0" err="1">
                <a:solidFill>
                  <a:srgbClr val="FF0000"/>
                </a:solidFill>
                <a:latin typeface="Arial"/>
              </a:rPr>
              <a:t>i've</a:t>
            </a: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 never seen</a:t>
            </a:r>
            <a:endParaRPr lang="sk-SK" sz="2000" b="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7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333375" y="2024063"/>
            <a:ext cx="2457450" cy="4778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Parametre funkcie </a:t>
            </a:r>
            <a:r>
              <a:rPr lang="sk-SK" altLang="sk-SK" b="0" dirty="0" err="1">
                <a:latin typeface="Consolas" panose="020B0609020204030204" pitchFamily="49" charset="0"/>
              </a:rPr>
              <a:t>main</a:t>
            </a:r>
            <a:r>
              <a:rPr lang="sk-SK" altLang="sk-SK" b="0" dirty="0">
                <a:latin typeface="Consolas" panose="020B0609020204030204" pitchFamily="49" charset="0"/>
              </a:rPr>
              <a:t>()</a:t>
            </a:r>
            <a:endParaRPr lang="en-US" altLang="sk-SK" dirty="0" smtClean="0">
              <a:latin typeface="Courier New" panose="02070309020205020404" pitchFamily="49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781300"/>
            <a:ext cx="9752013" cy="3159125"/>
          </a:xfrm>
        </p:spPr>
        <p:txBody>
          <a:bodyPr/>
          <a:lstStyle/>
          <a:p>
            <a:r>
              <a:rPr lang="sk-SK" altLang="sk-SK" sz="2800" dirty="0" smtClean="0"/>
              <a:t>návratová hodnota: vracia správu operačnému </a:t>
            </a:r>
            <a:r>
              <a:rPr lang="sk-SK" altLang="sk-SK" sz="2800" dirty="0" err="1" smtClean="0"/>
              <a:t>sytému</a:t>
            </a:r>
            <a:endParaRPr lang="sk-SK" altLang="sk-SK" sz="2800" dirty="0" smtClean="0"/>
          </a:p>
          <a:p>
            <a:r>
              <a:rPr lang="sk-SK" altLang="sk-SK" sz="2800" dirty="0" smtClean="0"/>
              <a:t>argumenty:</a:t>
            </a:r>
          </a:p>
          <a:p>
            <a:pPr lvl="1"/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sk-SK" altLang="sk-SK" sz="2400" dirty="0" smtClean="0"/>
              <a:t>: počet reťazcov vstupného poľa</a:t>
            </a:r>
          </a:p>
          <a:p>
            <a:pPr lvl="1"/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sk-SK" altLang="sk-SK" sz="2400" dirty="0" smtClean="0"/>
              <a:t>: vstupné pole</a:t>
            </a:r>
            <a:endParaRPr lang="en-US" altLang="sk-SK" sz="2400" dirty="0" smtClean="0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422275" y="2024063"/>
            <a:ext cx="2176381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63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Parametre funkcie </a:t>
            </a:r>
            <a:r>
              <a:rPr lang="sk-SK" altLang="sk-SK" b="0" dirty="0" err="1">
                <a:latin typeface="Consolas" panose="020B0609020204030204" pitchFamily="49" charset="0"/>
              </a:rPr>
              <a:t>main</a:t>
            </a:r>
            <a:r>
              <a:rPr lang="sk-SK" altLang="sk-SK" b="0" dirty="0">
                <a:latin typeface="Consolas" panose="020B0609020204030204" pitchFamily="49" charset="0"/>
              </a:rPr>
              <a:t>()</a:t>
            </a:r>
            <a:endParaRPr lang="en-US" altLang="sk-SK" dirty="0" smtClean="0">
              <a:latin typeface="Courier New" panose="02070309020205020404" pitchFamily="49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33375" y="1827213"/>
            <a:ext cx="6940550" cy="4778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22275" y="1798638"/>
            <a:ext cx="6514107" cy="94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0" eaLnBrk="1" hangingPunct="1">
              <a:defRPr/>
            </a:pP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38138" y="2887663"/>
            <a:ext cx="6453193" cy="305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program nazveme napr.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volanie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test parameter1 parameter2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	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argc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: 3 </a:t>
            </a:r>
          </a:p>
          <a:p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		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: test</a:t>
            </a:r>
          </a:p>
          <a:p>
            <a:pPr lvl="0" eaLnBrk="1" hangingPunct="1"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		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argv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[</a:t>
            </a:r>
            <a:r>
              <a:rPr lang="sk-SK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]: parameter1</a:t>
            </a:r>
          </a:p>
          <a:p>
            <a:pPr lvl="0" eaLnBrk="1" hangingPunct="1"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		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argv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[</a:t>
            </a:r>
            <a:r>
              <a:rPr lang="sk-SK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]: parameter2</a:t>
            </a:r>
          </a:p>
          <a:p>
            <a:pPr lvl="0" eaLnBrk="1" hangingPunct="1">
              <a:defRPr/>
            </a:pP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pozn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.: n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ázov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je v 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422275" y="6430963"/>
            <a:ext cx="8003297" cy="51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volanie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test "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ahoj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nazdar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"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cau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	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argc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22361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2237" y="1508919"/>
            <a:ext cx="8351837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zidi_kopec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mapa[][N],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j, max;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!= n-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!= n-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max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 sever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(ki-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&gt;=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mapa[ki-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&gt; max &amp;&amp; </a:t>
            </a:r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mapa[ki-</a:t>
            </a:r>
            <a:r>
              <a:rPr lang="sk-SK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&lt; mapa[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i = ki-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j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max = mapa[i][j];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vychod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(kj+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&lt;n &amp;&amp; mapa[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][kj+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&gt; max &amp;&amp; 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mapa[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][kj+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&lt; mapa[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i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j = kj+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max = mapa[i][j];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936625"/>
          </a:xfrm>
        </p:spPr>
        <p:txBody>
          <a:bodyPr/>
          <a:lstStyle/>
          <a:p>
            <a:r>
              <a:rPr lang="en-US" dirty="0" err="1" smtClean="0"/>
              <a:t>Funkcia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z</a:t>
            </a:r>
            <a:r>
              <a:rPr lang="sk-SK" dirty="0" err="1" smtClean="0"/>
              <a:t>ídenie</a:t>
            </a:r>
            <a:r>
              <a:rPr lang="sk-SK" dirty="0" smtClean="0"/>
              <a:t> </a:t>
            </a:r>
            <a:r>
              <a:rPr lang="en-US" dirty="0" err="1" smtClean="0"/>
              <a:t>kopca</a:t>
            </a:r>
            <a:r>
              <a:rPr lang="sk-SK" dirty="0" smtClean="0"/>
              <a:t> 1</a:t>
            </a:r>
            <a:r>
              <a:rPr lang="en-US" dirty="0" smtClean="0"/>
              <a:t>/2</a:t>
            </a:r>
            <a:endParaRPr lang="sk-SK" dirty="0"/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294437" y="6766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Parametre funkcie </a:t>
            </a:r>
            <a:r>
              <a:rPr lang="sk-SK" altLang="sk-SK" b="0" dirty="0" err="1" smtClean="0">
                <a:latin typeface="Consolas" panose="020B0609020204030204" pitchFamily="49" charset="0"/>
              </a:rPr>
              <a:t>main</a:t>
            </a:r>
            <a:r>
              <a:rPr lang="sk-SK" altLang="sk-SK" b="0" dirty="0" smtClean="0">
                <a:latin typeface="Consolas" panose="020B0609020204030204" pitchFamily="49" charset="0"/>
              </a:rPr>
              <a:t>()</a:t>
            </a:r>
            <a:r>
              <a:rPr lang="sk-SK" altLang="sk-SK" dirty="0" smtClean="0"/>
              <a:t>: príklad</a:t>
            </a:r>
            <a:endParaRPr lang="en-US" altLang="sk-SK" dirty="0" smtClean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54000" y="1692275"/>
            <a:ext cx="9388475" cy="88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 marL="377825" indent="-37782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argument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"-h"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program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íše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help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inak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"program"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41313" y="2770188"/>
            <a:ext cx="8963025" cy="384413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08000" y="2895600"/>
            <a:ext cx="8288632" cy="354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!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"-h"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8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help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sk-SK" sz="2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"program\n"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294437" y="6766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Spustenie programu s </a:t>
            </a:r>
            <a:r>
              <a:rPr lang="sk-SK" altLang="sk-SK" dirty="0" err="1" smtClean="0"/>
              <a:t>parmetrami</a:t>
            </a:r>
            <a:endParaRPr lang="sk-SK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4000" y="1692275"/>
            <a:ext cx="9388475" cy="88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 marL="377825" indent="-37782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íkazového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riadku: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</a:t>
            </a:r>
            <a:r>
              <a:rPr lang="sk-SK" altLang="sk-SK" sz="2400" b="0" noProof="0" dirty="0" err="1" smtClean="0">
                <a:solidFill>
                  <a:srgbClr val="000000"/>
                </a:solidFill>
              </a:rPr>
              <a:t>úšťní</a:t>
            </a:r>
            <a:r>
              <a:rPr lang="sk-SK" altLang="sk-SK" sz="2400" b="0" noProof="0" dirty="0" smtClean="0">
                <a:solidFill>
                  <a:srgbClr val="000000"/>
                </a:solidFill>
              </a:rPr>
              <a:t> </a:t>
            </a:r>
            <a:r>
              <a:rPr lang="sk-SK" altLang="sk-SK" sz="2400" b="0" noProof="0" dirty="0" err="1" smtClean="0">
                <a:solidFill>
                  <a:srgbClr val="000000"/>
                </a:solidFill>
              </a:rPr>
              <a:t>exe</a:t>
            </a:r>
            <a:r>
              <a:rPr lang="sk-SK" altLang="sk-SK" sz="2400" b="0" noProof="0" dirty="0" smtClean="0">
                <a:solidFill>
                  <a:srgbClr val="000000"/>
                </a:solidFill>
              </a:rPr>
              <a:t>-súboru</a:t>
            </a:r>
            <a:r>
              <a:rPr lang="en-US" altLang="sk-SK" sz="2400" b="0" noProof="0" dirty="0" smtClean="0">
                <a:solidFill>
                  <a:srgbClr val="000000"/>
                </a:solidFill>
              </a:rPr>
              <a:t> </a:t>
            </a:r>
            <a:r>
              <a:rPr lang="en-US" altLang="sk-SK" sz="2400" b="0" noProof="0" dirty="0" err="1" smtClean="0">
                <a:solidFill>
                  <a:srgbClr val="000000"/>
                </a:solidFill>
              </a:rPr>
              <a:t>za</a:t>
            </a:r>
            <a:r>
              <a:rPr lang="en-US" altLang="sk-SK" sz="2400" b="0" noProof="0" dirty="0" smtClean="0">
                <a:solidFill>
                  <a:srgbClr val="000000"/>
                </a:solidFill>
              </a:rPr>
              <a:t> </a:t>
            </a:r>
            <a:r>
              <a:rPr lang="en-US" altLang="sk-SK" sz="2400" b="0" noProof="0" dirty="0" err="1" smtClean="0">
                <a:solidFill>
                  <a:srgbClr val="000000"/>
                </a:solidFill>
              </a:rPr>
              <a:t>jeho</a:t>
            </a:r>
            <a:r>
              <a:rPr lang="en-US" altLang="sk-SK" sz="2400" b="0" noProof="0" dirty="0" smtClean="0">
                <a:solidFill>
                  <a:srgbClr val="000000"/>
                </a:solidFill>
              </a:rPr>
              <a:t> </a:t>
            </a:r>
            <a:r>
              <a:rPr lang="en-US" altLang="sk-SK" sz="2400" b="0" noProof="0" dirty="0" err="1" smtClean="0">
                <a:solidFill>
                  <a:srgbClr val="000000"/>
                </a:solidFill>
              </a:rPr>
              <a:t>meno</a:t>
            </a:r>
            <a:r>
              <a:rPr lang="en-US" altLang="sk-SK" sz="2400" b="0" noProof="0" dirty="0" smtClean="0">
                <a:solidFill>
                  <a:srgbClr val="000000"/>
                </a:solidFill>
              </a:rPr>
              <a:t> nap</a:t>
            </a:r>
            <a:r>
              <a:rPr lang="sk-SK" altLang="sk-SK" sz="2400" b="0" noProof="0" dirty="0" err="1" smtClean="0">
                <a:solidFill>
                  <a:srgbClr val="000000"/>
                </a:solidFill>
              </a:rPr>
              <a:t>íšeme</a:t>
            </a:r>
            <a:r>
              <a:rPr lang="sk-SK" altLang="sk-SK" sz="2400" b="0" noProof="0" dirty="0" smtClean="0">
                <a:solidFill>
                  <a:srgbClr val="000000"/>
                </a:solidFill>
              </a:rPr>
              <a:t> parametre </a:t>
            </a:r>
          </a:p>
          <a:p>
            <a:pPr marL="879475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sk-SK" alt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Spustenie program</a:t>
            </a:r>
            <a:r>
              <a:rPr lang="en-US" altLang="sk-SK" sz="2400" b="0" dirty="0" smtClean="0">
                <a:solidFill>
                  <a:srgbClr val="000000"/>
                </a:solidFill>
              </a:rPr>
              <a:t> 04p07</a:t>
            </a:r>
            <a:r>
              <a:rPr kumimoji="0" lang="en-US" alt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 </a:t>
            </a:r>
            <a:r>
              <a:rPr kumimoji="0" lang="en-US" altLang="sk-SK" sz="2400" b="0" i="0" u="none" strike="noStrike" kern="120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parametrom</a:t>
            </a:r>
            <a:r>
              <a:rPr kumimoji="0" lang="en-US" altLang="sk-SK" sz="24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–h: </a:t>
            </a:r>
            <a:r>
              <a:rPr kumimoji="0" lang="sk-SK" alt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04p07</a:t>
            </a:r>
            <a:r>
              <a:rPr kumimoji="0" lang="en-US" altLang="sk-SK" sz="24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-h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1" y="3014663"/>
            <a:ext cx="9714286" cy="4437856"/>
          </a:xfrm>
          <a:prstGeom prst="rect">
            <a:avLst/>
          </a:prstGeom>
        </p:spPr>
      </p:pic>
      <p:sp>
        <p:nvSpPr>
          <p:cNvPr id="7" name="Zaoblený obdĺžnik 6"/>
          <p:cNvSpPr/>
          <p:nvPr/>
        </p:nvSpPr>
        <p:spPr bwMode="auto">
          <a:xfrm>
            <a:off x="7437437" y="4480719"/>
            <a:ext cx="1066800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aoblený obdĺžnik 7"/>
          <p:cNvSpPr/>
          <p:nvPr/>
        </p:nvSpPr>
        <p:spPr bwMode="auto">
          <a:xfrm>
            <a:off x="261937" y="4709319"/>
            <a:ext cx="698500" cy="4572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/>
              <a:t>Spustenie programu s </a:t>
            </a:r>
            <a:r>
              <a:rPr lang="sk-SK" altLang="sk-SK" dirty="0" err="1"/>
              <a:t>parmetrami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7" y="2804319"/>
            <a:ext cx="5721644" cy="3937202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37" y="5090319"/>
            <a:ext cx="3194214" cy="222896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4000" y="1692275"/>
            <a:ext cx="9388475" cy="88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 marL="377825" indent="-37782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 vývojového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prostredia – </a:t>
            </a:r>
            <a:r>
              <a:rPr kumimoji="0" lang="sk-SK" alt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DevC</a:t>
            </a:r>
            <a:r>
              <a:rPr lang="en-US" altLang="sk-SK" sz="2400" b="0" noProof="0" dirty="0" smtClean="0">
                <a:solidFill>
                  <a:srgbClr val="000000"/>
                </a:solidFill>
              </a:rPr>
              <a:t>++: 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 menu Execute → Parameters:</a:t>
            </a:r>
            <a:r>
              <a:rPr kumimoji="0" lang="en-US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v </a:t>
            </a:r>
            <a:r>
              <a:rPr kumimoji="0" lang="en-US" alt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hornom</a:t>
            </a:r>
            <a:r>
              <a:rPr kumimoji="0" lang="en-US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riadku</a:t>
            </a:r>
            <a:r>
              <a:rPr kumimoji="0" lang="en-US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</a:t>
            </a:r>
            <a:r>
              <a:rPr kumimoji="0" lang="en-US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vyplnia</a:t>
            </a:r>
            <a:r>
              <a:rPr kumimoji="0" lang="en-US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parametre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práca s maticami</a:t>
            </a:r>
            <a:endParaRPr lang="en-US" altLang="sk-SK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3100" dirty="0" smtClean="0"/>
              <a:t>načítanie matice zo súboru </a:t>
            </a:r>
          </a:p>
          <a:p>
            <a:pPr lvl="1"/>
            <a:r>
              <a:rPr lang="sk-SK" altLang="sk-SK" sz="2700" dirty="0" smtClean="0"/>
              <a:t>názov súboru ako argument programu</a:t>
            </a:r>
          </a:p>
          <a:p>
            <a:pPr lvl="1"/>
            <a:r>
              <a:rPr lang="sk-SK" altLang="sk-SK" sz="2700" dirty="0" smtClean="0"/>
              <a:t>3 matice: </a:t>
            </a:r>
            <a:r>
              <a:rPr lang="sk-SK" altLang="sk-SK" sz="2700" dirty="0" smtClean="0">
                <a:latin typeface="Consolas" panose="020B0609020204030204" pitchFamily="49" charset="0"/>
              </a:rPr>
              <a:t>m1, m2, m3</a:t>
            </a:r>
          </a:p>
          <a:p>
            <a:r>
              <a:rPr lang="sk-SK" altLang="sk-SK" sz="3100" dirty="0" smtClean="0"/>
              <a:t>menu:</a:t>
            </a:r>
          </a:p>
          <a:p>
            <a:pPr lvl="1"/>
            <a:r>
              <a:rPr lang="sk-SK" altLang="sk-SK" sz="2700" dirty="0" smtClean="0"/>
              <a:t>výpis matíc: inak</a:t>
            </a:r>
          </a:p>
          <a:p>
            <a:endParaRPr lang="en-US" altLang="sk-SK" sz="3100" dirty="0" smtClean="0"/>
          </a:p>
        </p:txBody>
      </p:sp>
    </p:spTree>
    <p:extLst>
      <p:ext uri="{BB962C8B-B14F-4D97-AF65-F5344CB8AC3E}">
        <p14:creationId xmlns:p14="http://schemas.microsoft.com/office/powerpoint/2010/main" val="14891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6037" y="137319"/>
            <a:ext cx="9040440" cy="7427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m1[N][N],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m2[N][N],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m3[N][N])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j, k, (*m)[N];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(k=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k&lt;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k++)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(k)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: m = m1;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: m = m2;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: m =  m3;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"Matica 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c.%d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 k+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(j=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j&lt;N; j++)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 m[i][j]);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}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294437" y="6766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0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Ukazovatele</a:t>
            </a:r>
            <a:endParaRPr lang="en-US" altLang="sk-SK" smtClean="0"/>
          </a:p>
        </p:txBody>
      </p:sp>
      <p:sp>
        <p:nvSpPr>
          <p:cNvPr id="60419" name="Rectangle 1027"/>
          <p:cNvSpPr>
            <a:spLocks noChangeArrowheads="1"/>
          </p:cNvSpPr>
          <p:nvPr/>
        </p:nvSpPr>
        <p:spPr bwMode="auto">
          <a:xfrm>
            <a:off x="306388" y="6619875"/>
            <a:ext cx="9558337" cy="506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0" name="Text Box 1029"/>
          <p:cNvSpPr txBox="1">
            <a:spLocks noChangeArrowheads="1"/>
          </p:cNvSpPr>
          <p:nvPr/>
        </p:nvSpPr>
        <p:spPr bwMode="auto">
          <a:xfrm>
            <a:off x="169863" y="1416050"/>
            <a:ext cx="2847974" cy="44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k-SK" sz="2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**p, *q, r</a:t>
            </a:r>
            <a:r>
              <a:rPr lang="sk-SK" sz="2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2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0421" name="Rectangle 1030"/>
          <p:cNvSpPr>
            <a:spLocks noChangeArrowheads="1"/>
          </p:cNvSpPr>
          <p:nvPr/>
        </p:nvSpPr>
        <p:spPr bwMode="auto">
          <a:xfrm>
            <a:off x="898525" y="6619875"/>
            <a:ext cx="676275" cy="506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2" name="Rectangle 1031"/>
          <p:cNvSpPr>
            <a:spLocks noChangeArrowheads="1"/>
          </p:cNvSpPr>
          <p:nvPr/>
        </p:nvSpPr>
        <p:spPr bwMode="auto">
          <a:xfrm>
            <a:off x="3351213" y="6619875"/>
            <a:ext cx="677862" cy="5064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3" name="Rectangle 1032"/>
          <p:cNvSpPr>
            <a:spLocks noChangeArrowheads="1"/>
          </p:cNvSpPr>
          <p:nvPr/>
        </p:nvSpPr>
        <p:spPr bwMode="auto">
          <a:xfrm>
            <a:off x="7158038" y="6619875"/>
            <a:ext cx="676275" cy="506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4" name="AutoShape 1033"/>
          <p:cNvSpPr>
            <a:spLocks noChangeArrowheads="1"/>
          </p:cNvSpPr>
          <p:nvPr/>
        </p:nvSpPr>
        <p:spPr bwMode="auto">
          <a:xfrm>
            <a:off x="169863" y="4806950"/>
            <a:ext cx="1944687" cy="1138238"/>
          </a:xfrm>
          <a:prstGeom prst="wedgeRoundRectCallout">
            <a:avLst>
              <a:gd name="adj1" fmla="val -2444"/>
              <a:gd name="adj2" fmla="val 10941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ľ na ukazovateľ na 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0425" name="AutoShape 1034"/>
          <p:cNvSpPr>
            <a:spLocks noChangeArrowheads="1"/>
          </p:cNvSpPr>
          <p:nvPr/>
        </p:nvSpPr>
        <p:spPr bwMode="auto">
          <a:xfrm>
            <a:off x="2790825" y="4806950"/>
            <a:ext cx="1946275" cy="1244600"/>
          </a:xfrm>
          <a:prstGeom prst="wedgeRoundRectCallout">
            <a:avLst>
              <a:gd name="adj1" fmla="val 815"/>
              <a:gd name="adj2" fmla="val 95056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q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ľ na 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0426" name="AutoShape 1035"/>
          <p:cNvSpPr>
            <a:spLocks noChangeArrowheads="1"/>
          </p:cNvSpPr>
          <p:nvPr/>
        </p:nvSpPr>
        <p:spPr bwMode="auto">
          <a:xfrm>
            <a:off x="6597650" y="4806950"/>
            <a:ext cx="1776413" cy="1244600"/>
          </a:xfrm>
          <a:prstGeom prst="wedgeRoundRectCallout">
            <a:avLst>
              <a:gd name="adj1" fmla="val 5653"/>
              <a:gd name="adj2" fmla="val 950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r: 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0427" name="Text Box 1036"/>
          <p:cNvSpPr txBox="1">
            <a:spLocks noChangeArrowheads="1"/>
          </p:cNvSpPr>
          <p:nvPr/>
        </p:nvSpPr>
        <p:spPr bwMode="auto">
          <a:xfrm>
            <a:off x="1014413" y="7126288"/>
            <a:ext cx="461962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endParaRPr kumimoji="0" lang="en-US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8" name="Text Box 1037"/>
          <p:cNvSpPr txBox="1">
            <a:spLocks noChangeArrowheads="1"/>
          </p:cNvSpPr>
          <p:nvPr/>
        </p:nvSpPr>
        <p:spPr bwMode="auto">
          <a:xfrm>
            <a:off x="3468688" y="7126288"/>
            <a:ext cx="4603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9" name="Text Box 1038"/>
          <p:cNvSpPr txBox="1">
            <a:spLocks noChangeArrowheads="1"/>
          </p:cNvSpPr>
          <p:nvPr/>
        </p:nvSpPr>
        <p:spPr bwMode="auto">
          <a:xfrm>
            <a:off x="7273925" y="7126288"/>
            <a:ext cx="461963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67</a:t>
            </a:r>
            <a:endParaRPr kumimoji="0" lang="en-US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903" name="Text Box 1039"/>
          <p:cNvSpPr txBox="1">
            <a:spLocks noChangeArrowheads="1"/>
          </p:cNvSpPr>
          <p:nvPr/>
        </p:nvSpPr>
        <p:spPr bwMode="auto">
          <a:xfrm>
            <a:off x="219075" y="1771650"/>
            <a:ext cx="1293151" cy="44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&amp;q;</a:t>
            </a:r>
          </a:p>
        </p:txBody>
      </p:sp>
      <p:sp>
        <p:nvSpPr>
          <p:cNvPr id="37905" name="Text Box 1041"/>
          <p:cNvSpPr txBox="1">
            <a:spLocks noChangeArrowheads="1"/>
          </p:cNvSpPr>
          <p:nvPr/>
        </p:nvSpPr>
        <p:spPr bwMode="auto">
          <a:xfrm>
            <a:off x="1014413" y="6704013"/>
            <a:ext cx="461962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</a:p>
        </p:txBody>
      </p:sp>
      <p:sp>
        <p:nvSpPr>
          <p:cNvPr id="37907" name="Text Box 1043"/>
          <p:cNvSpPr txBox="1">
            <a:spLocks noChangeArrowheads="1"/>
          </p:cNvSpPr>
          <p:nvPr/>
        </p:nvSpPr>
        <p:spPr bwMode="auto">
          <a:xfrm>
            <a:off x="201613" y="2174875"/>
            <a:ext cx="1293151" cy="44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q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&amp;r;</a:t>
            </a:r>
          </a:p>
        </p:txBody>
      </p:sp>
      <p:sp>
        <p:nvSpPr>
          <p:cNvPr id="37908" name="Text Box 1044"/>
          <p:cNvSpPr txBox="1">
            <a:spLocks noChangeArrowheads="1"/>
          </p:cNvSpPr>
          <p:nvPr/>
        </p:nvSpPr>
        <p:spPr bwMode="auto">
          <a:xfrm>
            <a:off x="3468688" y="6704013"/>
            <a:ext cx="4603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67</a:t>
            </a:r>
          </a:p>
        </p:txBody>
      </p:sp>
      <p:sp>
        <p:nvSpPr>
          <p:cNvPr id="37909" name="Text Box 1045"/>
          <p:cNvSpPr txBox="1">
            <a:spLocks noChangeArrowheads="1"/>
          </p:cNvSpPr>
          <p:nvPr/>
        </p:nvSpPr>
        <p:spPr bwMode="auto">
          <a:xfrm>
            <a:off x="7335838" y="6704013"/>
            <a:ext cx="3333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37910" name="Rectangle 1046"/>
          <p:cNvSpPr>
            <a:spLocks noChangeArrowheads="1"/>
          </p:cNvSpPr>
          <p:nvPr/>
        </p:nvSpPr>
        <p:spPr bwMode="auto">
          <a:xfrm>
            <a:off x="211138" y="2593975"/>
            <a:ext cx="1137660" cy="44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r = </a:t>
            </a:r>
            <a:r>
              <a:rPr lang="sk-SK" sz="22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7912" name="Rectangle 1048"/>
          <p:cNvSpPr>
            <a:spLocks noChangeArrowheads="1"/>
          </p:cNvSpPr>
          <p:nvPr/>
        </p:nvSpPr>
        <p:spPr bwMode="auto">
          <a:xfrm>
            <a:off x="211138" y="2951163"/>
            <a:ext cx="8020954" cy="91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"%p  %p  %p  %p  %p  %d  %p  %d  %d"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buNone/>
            </a:pP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&amp;p, &amp;q, &amp;r,  p,  q,  r, *p, *q, **p);</a:t>
            </a:r>
          </a:p>
        </p:txBody>
      </p:sp>
      <p:sp>
        <p:nvSpPr>
          <p:cNvPr id="37913" name="Rectangle 1049"/>
          <p:cNvSpPr>
            <a:spLocks noChangeArrowheads="1"/>
          </p:cNvSpPr>
          <p:nvPr/>
        </p:nvSpPr>
        <p:spPr bwMode="auto">
          <a:xfrm>
            <a:off x="1646238" y="3952081"/>
            <a:ext cx="5491415" cy="4409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17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51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67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51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67  5 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67   5   5</a:t>
            </a:r>
          </a:p>
        </p:txBody>
      </p:sp>
      <p:sp>
        <p:nvSpPr>
          <p:cNvPr id="37914" name="AutoShape 1050"/>
          <p:cNvSpPr>
            <a:spLocks noChangeArrowheads="1"/>
          </p:cNvSpPr>
          <p:nvPr/>
        </p:nvSpPr>
        <p:spPr bwMode="auto">
          <a:xfrm>
            <a:off x="3636963" y="84138"/>
            <a:ext cx="3552825" cy="506412"/>
          </a:xfrm>
          <a:prstGeom prst="wedgeRoundRectCallout">
            <a:avLst>
              <a:gd name="adj1" fmla="val -81000"/>
              <a:gd name="adj2" fmla="val 596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&amp;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vr</a:t>
            </a:r>
            <a:r>
              <a:rPr kumimoji="0" lang="sk-SK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áti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adresu premennej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915" name="AutoShape 1051"/>
          <p:cNvSpPr>
            <a:spLocks noChangeArrowheads="1"/>
          </p:cNvSpPr>
          <p:nvPr/>
        </p:nvSpPr>
        <p:spPr bwMode="auto">
          <a:xfrm>
            <a:off x="5075238" y="674688"/>
            <a:ext cx="3721100" cy="1011237"/>
          </a:xfrm>
          <a:prstGeom prst="wedgeRoundRectCallout">
            <a:avLst>
              <a:gd name="adj1" fmla="val -78505"/>
              <a:gd name="adj2" fmla="val 2190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bez operátora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hodnota premennej (ak je hodnotou adresa, tak je to adresa)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916" name="AutoShape 1052"/>
          <p:cNvSpPr>
            <a:spLocks noChangeArrowheads="1"/>
          </p:cNvSpPr>
          <p:nvPr/>
        </p:nvSpPr>
        <p:spPr bwMode="auto">
          <a:xfrm>
            <a:off x="6851650" y="1771650"/>
            <a:ext cx="3044825" cy="1433513"/>
          </a:xfrm>
          <a:prstGeom prst="wedgeRoundRectCallout">
            <a:avLst>
              <a:gd name="adj1" fmla="val -81426"/>
              <a:gd name="adj2" fmla="val 623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*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hodnotu premennej vezme ako adresu a z tej adresy vráti hodnotu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34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utoUpdateAnimBg="0"/>
      <p:bldP spid="37905" grpId="0" autoUpdateAnimBg="0"/>
      <p:bldP spid="37907" grpId="0" autoUpdateAnimBg="0"/>
      <p:bldP spid="37908" grpId="0" autoUpdateAnimBg="0"/>
      <p:bldP spid="37909" grpId="0" autoUpdateAnimBg="0"/>
      <p:bldP spid="37910" grpId="0" autoUpdateAnimBg="0"/>
      <p:bldP spid="37912" grpId="0" autoUpdateAnimBg="0"/>
      <p:bldP spid="37913" grpId="0" animBg="1" autoUpdateAnimBg="0"/>
      <p:bldP spid="37914" grpId="0" animBg="1" autoUpdateAnimBg="0"/>
      <p:bldP spid="37915" grpId="0" animBg="1" autoUpdateAnimBg="0"/>
      <p:bldP spid="3791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Ukazovatele a polia</a:t>
            </a:r>
            <a:endParaRPr lang="en-US" altLang="sk-SK" smtClean="0"/>
          </a:p>
        </p:txBody>
      </p:sp>
      <p:sp>
        <p:nvSpPr>
          <p:cNvPr id="61443" name="Text Box 1029"/>
          <p:cNvSpPr txBox="1">
            <a:spLocks noChangeArrowheads="1"/>
          </p:cNvSpPr>
          <p:nvPr/>
        </p:nvSpPr>
        <p:spPr bwMode="auto">
          <a:xfrm>
            <a:off x="169863" y="1416050"/>
            <a:ext cx="5132343" cy="91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nn-NO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*p, q[</a:t>
            </a:r>
            <a:r>
              <a:rPr lang="nn-NO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], i=</a:t>
            </a:r>
            <a:r>
              <a:rPr lang="nn-NO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nn-NO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nn-NO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</a:t>
            </a:r>
            <a:r>
              <a:rPr lang="nn-NO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i++) q[i] = i;</a:t>
            </a:r>
          </a:p>
        </p:txBody>
      </p:sp>
      <p:sp>
        <p:nvSpPr>
          <p:cNvPr id="61444" name="Rectangle 1030"/>
          <p:cNvSpPr>
            <a:spLocks noChangeArrowheads="1"/>
          </p:cNvSpPr>
          <p:nvPr/>
        </p:nvSpPr>
        <p:spPr bwMode="auto">
          <a:xfrm>
            <a:off x="306388" y="6619875"/>
            <a:ext cx="9558337" cy="506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5" name="Rectangle 1032"/>
          <p:cNvSpPr>
            <a:spLocks noChangeArrowheads="1"/>
          </p:cNvSpPr>
          <p:nvPr/>
        </p:nvSpPr>
        <p:spPr bwMode="auto">
          <a:xfrm>
            <a:off x="898525" y="6619875"/>
            <a:ext cx="676275" cy="5064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6" name="Text Box 1034"/>
          <p:cNvSpPr txBox="1">
            <a:spLocks noChangeArrowheads="1"/>
          </p:cNvSpPr>
          <p:nvPr/>
        </p:nvSpPr>
        <p:spPr bwMode="auto">
          <a:xfrm>
            <a:off x="1014413" y="7126288"/>
            <a:ext cx="461962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19</a:t>
            </a:r>
          </a:p>
        </p:txBody>
      </p:sp>
      <p:sp>
        <p:nvSpPr>
          <p:cNvPr id="61447" name="Text Box 1035"/>
          <p:cNvSpPr txBox="1">
            <a:spLocks noChangeArrowheads="1"/>
          </p:cNvSpPr>
          <p:nvPr/>
        </p:nvSpPr>
        <p:spPr bwMode="auto">
          <a:xfrm>
            <a:off x="3044825" y="7083425"/>
            <a:ext cx="3218357" cy="37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58</a:t>
            </a:r>
            <a:r>
              <a:rPr kumimoji="0" lang="en-US" alt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</a:t>
            </a:r>
            <a:r>
              <a:rPr lang="en-US" altLang="sk-SK" sz="1800" b="0" dirty="0" smtClean="0">
                <a:solidFill>
                  <a:srgbClr val="00B050"/>
                </a:solidFill>
              </a:rPr>
              <a:t>62</a:t>
            </a:r>
            <a:r>
              <a:rPr kumimoji="0" lang="en-US" alt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66      70       74</a:t>
            </a:r>
          </a:p>
        </p:txBody>
      </p:sp>
      <p:sp>
        <p:nvSpPr>
          <p:cNvPr id="61448" name="Text Box 1036"/>
          <p:cNvSpPr txBox="1">
            <a:spLocks noChangeArrowheads="1"/>
          </p:cNvSpPr>
          <p:nvPr/>
        </p:nvSpPr>
        <p:spPr bwMode="auto">
          <a:xfrm>
            <a:off x="9220200" y="7083425"/>
            <a:ext cx="588963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103</a:t>
            </a:r>
          </a:p>
        </p:txBody>
      </p:sp>
      <p:sp>
        <p:nvSpPr>
          <p:cNvPr id="38926" name="Text Box 1038"/>
          <p:cNvSpPr txBox="1">
            <a:spLocks noChangeArrowheads="1"/>
          </p:cNvSpPr>
          <p:nvPr/>
        </p:nvSpPr>
        <p:spPr bwMode="auto">
          <a:xfrm>
            <a:off x="1014413" y="6704013"/>
            <a:ext cx="461962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57</a:t>
            </a:r>
          </a:p>
        </p:txBody>
      </p:sp>
      <p:sp>
        <p:nvSpPr>
          <p:cNvPr id="61450" name="AutoShape 1040"/>
          <p:cNvSpPr>
            <a:spLocks noChangeArrowheads="1"/>
          </p:cNvSpPr>
          <p:nvPr/>
        </p:nvSpPr>
        <p:spPr bwMode="auto">
          <a:xfrm>
            <a:off x="338138" y="4806950"/>
            <a:ext cx="1946275" cy="1244600"/>
          </a:xfrm>
          <a:prstGeom prst="wedgeRoundRectCallout">
            <a:avLst>
              <a:gd name="adj1" fmla="val 815"/>
              <a:gd name="adj2" fmla="val 95056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ľ na 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1451" name="Rectangle 1041"/>
          <p:cNvSpPr>
            <a:spLocks noChangeArrowheads="1"/>
          </p:cNvSpPr>
          <p:nvPr/>
        </p:nvSpPr>
        <p:spPr bwMode="auto">
          <a:xfrm>
            <a:off x="2960688" y="6619875"/>
            <a:ext cx="676275" cy="506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52" name="Rectangle 1042"/>
          <p:cNvSpPr>
            <a:spLocks noChangeArrowheads="1"/>
          </p:cNvSpPr>
          <p:nvPr/>
        </p:nvSpPr>
        <p:spPr bwMode="auto">
          <a:xfrm>
            <a:off x="3636963" y="6619875"/>
            <a:ext cx="676275" cy="506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53" name="Rectangle 1043"/>
          <p:cNvSpPr>
            <a:spLocks noChangeArrowheads="1"/>
          </p:cNvSpPr>
          <p:nvPr/>
        </p:nvSpPr>
        <p:spPr bwMode="auto">
          <a:xfrm>
            <a:off x="4313238" y="6619875"/>
            <a:ext cx="677862" cy="506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54" name="Rectangle 1044"/>
          <p:cNvSpPr>
            <a:spLocks noChangeArrowheads="1"/>
          </p:cNvSpPr>
          <p:nvPr/>
        </p:nvSpPr>
        <p:spPr bwMode="auto">
          <a:xfrm>
            <a:off x="4991100" y="6619875"/>
            <a:ext cx="676275" cy="506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55" name="Rectangle 1045"/>
          <p:cNvSpPr>
            <a:spLocks noChangeArrowheads="1"/>
          </p:cNvSpPr>
          <p:nvPr/>
        </p:nvSpPr>
        <p:spPr bwMode="auto">
          <a:xfrm>
            <a:off x="5667375" y="6619875"/>
            <a:ext cx="676275" cy="506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56" name="Rectangle 1046"/>
          <p:cNvSpPr>
            <a:spLocks noChangeArrowheads="1"/>
          </p:cNvSpPr>
          <p:nvPr/>
        </p:nvSpPr>
        <p:spPr bwMode="auto">
          <a:xfrm>
            <a:off x="2971800" y="6619875"/>
            <a:ext cx="3382963" cy="5064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57" name="AutoShape 1047"/>
          <p:cNvSpPr>
            <a:spLocks noChangeArrowheads="1"/>
          </p:cNvSpPr>
          <p:nvPr/>
        </p:nvSpPr>
        <p:spPr bwMode="auto">
          <a:xfrm>
            <a:off x="2622550" y="3625850"/>
            <a:ext cx="1944688" cy="1096963"/>
          </a:xfrm>
          <a:prstGeom prst="wedgeRoundRectCallout">
            <a:avLst>
              <a:gd name="adj1" fmla="val -29620"/>
              <a:gd name="adj2" fmla="val 218431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q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statick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ý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ľ na 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1458" name="AutoShape 1048"/>
          <p:cNvSpPr>
            <a:spLocks noChangeArrowheads="1"/>
          </p:cNvSpPr>
          <p:nvPr/>
        </p:nvSpPr>
        <p:spPr bwMode="auto">
          <a:xfrm>
            <a:off x="3468688" y="4821238"/>
            <a:ext cx="1944687" cy="506412"/>
          </a:xfrm>
          <a:prstGeom prst="wedgeRoundRectCallout">
            <a:avLst>
              <a:gd name="adj1" fmla="val -59690"/>
              <a:gd name="adj2" fmla="val 32118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q[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]: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1459" name="AutoShape 1049"/>
          <p:cNvSpPr>
            <a:spLocks noChangeArrowheads="1"/>
          </p:cNvSpPr>
          <p:nvPr/>
        </p:nvSpPr>
        <p:spPr bwMode="auto">
          <a:xfrm>
            <a:off x="4229100" y="5368925"/>
            <a:ext cx="1946275" cy="506413"/>
          </a:xfrm>
          <a:prstGeom prst="wedgeRoundRectCallout">
            <a:avLst>
              <a:gd name="adj1" fmla="val -61231"/>
              <a:gd name="adj2" fmla="val 2152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q[</a:t>
            </a:r>
            <a:r>
              <a:rPr lang="en-US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1460" name="AutoShape 1050"/>
          <p:cNvSpPr>
            <a:spLocks noChangeArrowheads="1"/>
          </p:cNvSpPr>
          <p:nvPr/>
        </p:nvSpPr>
        <p:spPr bwMode="auto">
          <a:xfrm>
            <a:off x="5497513" y="5903913"/>
            <a:ext cx="1946275" cy="504825"/>
          </a:xfrm>
          <a:prstGeom prst="wedgeRoundRectCallout">
            <a:avLst>
              <a:gd name="adj1" fmla="val -35056"/>
              <a:gd name="adj2" fmla="val 1128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q[</a:t>
            </a:r>
            <a:r>
              <a:rPr lang="en-US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1461" name="Rectangle 1051"/>
          <p:cNvSpPr>
            <a:spLocks noChangeArrowheads="1"/>
          </p:cNvSpPr>
          <p:nvPr/>
        </p:nvSpPr>
        <p:spPr bwMode="auto">
          <a:xfrm>
            <a:off x="9209088" y="6619875"/>
            <a:ext cx="676275" cy="506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62" name="AutoShape 1052"/>
          <p:cNvSpPr>
            <a:spLocks noChangeArrowheads="1"/>
          </p:cNvSpPr>
          <p:nvPr/>
        </p:nvSpPr>
        <p:spPr bwMode="auto">
          <a:xfrm>
            <a:off x="7951788" y="5143500"/>
            <a:ext cx="1944687" cy="506413"/>
          </a:xfrm>
          <a:prstGeom prst="wedgeRoundRectCallout">
            <a:avLst>
              <a:gd name="adj1" fmla="val 27444"/>
              <a:gd name="adj2" fmla="val 23368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i: 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8941" name="Text Box 1053"/>
          <p:cNvSpPr txBox="1">
            <a:spLocks noChangeArrowheads="1"/>
          </p:cNvSpPr>
          <p:nvPr/>
        </p:nvSpPr>
        <p:spPr bwMode="auto">
          <a:xfrm>
            <a:off x="219075" y="2360613"/>
            <a:ext cx="1137660" cy="44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q;</a:t>
            </a:r>
          </a:p>
        </p:txBody>
      </p:sp>
      <p:sp>
        <p:nvSpPr>
          <p:cNvPr id="61464" name="Text Box 1039"/>
          <p:cNvSpPr txBox="1">
            <a:spLocks noChangeArrowheads="1"/>
          </p:cNvSpPr>
          <p:nvPr/>
        </p:nvSpPr>
        <p:spPr bwMode="auto">
          <a:xfrm>
            <a:off x="9388475" y="6662738"/>
            <a:ext cx="3333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8942" name="Text Box 1054"/>
          <p:cNvSpPr txBox="1">
            <a:spLocks noChangeArrowheads="1"/>
          </p:cNvSpPr>
          <p:nvPr/>
        </p:nvSpPr>
        <p:spPr bwMode="auto">
          <a:xfrm>
            <a:off x="219075" y="2733675"/>
            <a:ext cx="6661608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l-PL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p = q+</a:t>
            </a:r>
            <a:r>
              <a:rPr lang="pl-PL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l-PL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pl-PL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/* to iste ako p = &amp;q[2] */</a:t>
            </a:r>
            <a:endParaRPr lang="pl-PL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8943" name="Text Box 1055"/>
          <p:cNvSpPr txBox="1">
            <a:spLocks noChangeArrowheads="1"/>
          </p:cNvSpPr>
          <p:nvPr/>
        </p:nvSpPr>
        <p:spPr bwMode="auto">
          <a:xfrm>
            <a:off x="1028700" y="6718300"/>
            <a:ext cx="461963" cy="3794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</a:p>
        </p:txBody>
      </p:sp>
      <p:sp>
        <p:nvSpPr>
          <p:cNvPr id="38944" name="Text Box 1056"/>
          <p:cNvSpPr txBox="1">
            <a:spLocks noChangeArrowheads="1"/>
          </p:cNvSpPr>
          <p:nvPr/>
        </p:nvSpPr>
        <p:spPr bwMode="auto">
          <a:xfrm>
            <a:off x="225425" y="3159125"/>
            <a:ext cx="7001444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l-PL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i = *(q+</a:t>
            </a:r>
            <a:r>
              <a:rPr lang="pl-PL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l-PL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pl-PL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/* to iste ako i = q[2] */</a:t>
            </a:r>
            <a:endParaRPr lang="pl-PL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8946" name="Text Box 1058"/>
          <p:cNvSpPr txBox="1">
            <a:spLocks noChangeArrowheads="1"/>
          </p:cNvSpPr>
          <p:nvPr/>
        </p:nvSpPr>
        <p:spPr bwMode="auto">
          <a:xfrm>
            <a:off x="9388475" y="6718300"/>
            <a:ext cx="333375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1469" name="Text Box 1059"/>
          <p:cNvSpPr txBox="1">
            <a:spLocks noChangeArrowheads="1"/>
          </p:cNvSpPr>
          <p:nvPr/>
        </p:nvSpPr>
        <p:spPr bwMode="auto">
          <a:xfrm>
            <a:off x="3044825" y="6746875"/>
            <a:ext cx="3154363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0       1         2         3         4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13361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41" grpId="0" autoUpdateAnimBg="0"/>
      <p:bldP spid="38942" grpId="0" autoUpdateAnimBg="0"/>
      <p:bldP spid="38943" grpId="0" animBg="1" autoUpdateAnimBg="0"/>
      <p:bldP spid="38944" grpId="0" autoUpdateAnimBg="0"/>
      <p:bldP spid="3894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Ukazovatele</a:t>
            </a:r>
            <a:endParaRPr lang="en-US" altLang="sk-SK" smtClean="0"/>
          </a:p>
        </p:txBody>
      </p:sp>
      <p:sp>
        <p:nvSpPr>
          <p:cNvPr id="62467" name="Text Box 1029"/>
          <p:cNvSpPr txBox="1">
            <a:spLocks noChangeArrowheads="1"/>
          </p:cNvSpPr>
          <p:nvPr/>
        </p:nvSpPr>
        <p:spPr bwMode="auto">
          <a:xfrm>
            <a:off x="169863" y="1643063"/>
            <a:ext cx="6834732" cy="505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Jednorozmern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é pole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sk-SK" altLang="sk-SK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&amp;pole[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     pole+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pole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&amp;pole[i]   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pole+i</a:t>
            </a:r>
            <a:endParaRPr lang="sk-SK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pole[i]        *(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pole+i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pole[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   *pole=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pole[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70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  *(pole+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70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Dvojrozmerné pole</a:t>
            </a: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sk-SK" altLang="sk-SK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l-PL" b="0" dirty="0">
                <a:solidFill>
                  <a:srgbClr val="000000"/>
                </a:solidFill>
                <a:latin typeface="Consolas" panose="020B0609020204030204" pitchFamily="49" charset="0"/>
              </a:rPr>
              <a:t>pole2[i][j]    *(pole2[i]+j)    *(*(pole2+i)+j)</a:t>
            </a:r>
          </a:p>
          <a:p>
            <a:r>
              <a:rPr lang="pl-PL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00"/>
                </a:solidFill>
                <a:latin typeface="Consolas" panose="020B0609020204030204" pitchFamily="49" charset="0"/>
              </a:rPr>
              <a:t>&amp;pole2[i][j]    pole2[i]+j      *(pole2+i)+j</a:t>
            </a:r>
          </a:p>
        </p:txBody>
      </p:sp>
      <p:sp>
        <p:nvSpPr>
          <p:cNvPr id="25" name="AutoShape 1050"/>
          <p:cNvSpPr>
            <a:spLocks noChangeArrowheads="1"/>
          </p:cNvSpPr>
          <p:nvPr/>
        </p:nvSpPr>
        <p:spPr bwMode="auto">
          <a:xfrm>
            <a:off x="6327775" y="2051050"/>
            <a:ext cx="3552825" cy="398463"/>
          </a:xfrm>
          <a:prstGeom prst="wedgeRoundRectCallout">
            <a:avLst>
              <a:gd name="adj1" fmla="val -64486"/>
              <a:gd name="adj2" fmla="val 358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Adresa začiatku poľa</a:t>
            </a: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AutoShape 1050"/>
          <p:cNvSpPr>
            <a:spLocks noChangeArrowheads="1"/>
          </p:cNvSpPr>
          <p:nvPr/>
        </p:nvSpPr>
        <p:spPr bwMode="auto">
          <a:xfrm>
            <a:off x="6354763" y="2687638"/>
            <a:ext cx="3552825" cy="398462"/>
          </a:xfrm>
          <a:prstGeom prst="wedgeRoundRectCallout">
            <a:avLst>
              <a:gd name="adj1" fmla="val -99088"/>
              <a:gd name="adj2" fmla="val 33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Adresa </a:t>
            </a:r>
            <a:r>
              <a: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-teho prvku poľa</a:t>
            </a: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AutoShape 1050"/>
          <p:cNvSpPr>
            <a:spLocks noChangeArrowheads="1"/>
          </p:cNvSpPr>
          <p:nvPr/>
        </p:nvSpPr>
        <p:spPr bwMode="auto">
          <a:xfrm>
            <a:off x="6354763" y="3405188"/>
            <a:ext cx="3552825" cy="398462"/>
          </a:xfrm>
          <a:prstGeom prst="wedgeRoundRectCallout">
            <a:avLst>
              <a:gd name="adj1" fmla="val -99088"/>
              <a:gd name="adj2" fmla="val 33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Hodnota </a:t>
            </a:r>
            <a:r>
              <a:rPr kumimoji="0" lang="sk-SK" altLang="sk-SK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-teho prvku poľa</a:t>
            </a: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AutoShape 1050"/>
          <p:cNvSpPr>
            <a:spLocks noChangeArrowheads="1"/>
          </p:cNvSpPr>
          <p:nvPr/>
        </p:nvSpPr>
        <p:spPr bwMode="auto">
          <a:xfrm>
            <a:off x="6354763" y="4033838"/>
            <a:ext cx="3552825" cy="398462"/>
          </a:xfrm>
          <a:prstGeom prst="wedgeRoundRectCallout">
            <a:avLst>
              <a:gd name="adj1" fmla="val -99088"/>
              <a:gd name="adj2" fmla="val 33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Priradenie do 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prvku poľa</a:t>
            </a: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AutoShape 1050"/>
          <p:cNvSpPr>
            <a:spLocks noChangeArrowheads="1"/>
          </p:cNvSpPr>
          <p:nvPr/>
        </p:nvSpPr>
        <p:spPr bwMode="auto">
          <a:xfrm>
            <a:off x="6354763" y="4672013"/>
            <a:ext cx="3552825" cy="398462"/>
          </a:xfrm>
          <a:prstGeom prst="wedgeRoundRectCallout">
            <a:avLst>
              <a:gd name="adj1" fmla="val -80477"/>
              <a:gd name="adj2" fmla="val 311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Priradenie do 10. prvku poľa</a:t>
            </a: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AutoShape 1050"/>
          <p:cNvSpPr>
            <a:spLocks noChangeArrowheads="1"/>
          </p:cNvSpPr>
          <p:nvPr/>
        </p:nvSpPr>
        <p:spPr bwMode="auto">
          <a:xfrm>
            <a:off x="8015288" y="5627688"/>
            <a:ext cx="2068512" cy="398462"/>
          </a:xfrm>
          <a:prstGeom prst="wedgeRoundRectCallout">
            <a:avLst>
              <a:gd name="adj1" fmla="val -73363"/>
              <a:gd name="adj2" fmla="val -697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Hodnota prvku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AutoShape 1050"/>
          <p:cNvSpPr>
            <a:spLocks noChangeArrowheads="1"/>
          </p:cNvSpPr>
          <p:nvPr/>
        </p:nvSpPr>
        <p:spPr bwMode="auto">
          <a:xfrm>
            <a:off x="8307388" y="6503988"/>
            <a:ext cx="1776412" cy="398462"/>
          </a:xfrm>
          <a:prstGeom prst="wedgeRoundRectCallout">
            <a:avLst>
              <a:gd name="adj1" fmla="val -94784"/>
              <a:gd name="adj2" fmla="val -50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Adresa prvku</a:t>
            </a: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7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9" grpId="0" animBg="1" autoUpdateAnimBg="0"/>
      <p:bldP spid="10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1813" cy="936625"/>
          </a:xfrm>
        </p:spPr>
        <p:txBody>
          <a:bodyPr/>
          <a:lstStyle/>
          <a:p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sk-SK" dirty="0" smtClean="0"/>
              <a:t>č.1 </a:t>
            </a:r>
            <a:r>
              <a:rPr lang="sk-SK" dirty="0" err="1" smtClean="0"/>
              <a:t>Štvorsmerovka</a:t>
            </a:r>
            <a:r>
              <a:rPr lang="sk-SK" dirty="0" smtClean="0"/>
              <a:t>/</a:t>
            </a:r>
            <a:r>
              <a:rPr lang="sk-SK" dirty="0" err="1" smtClean="0"/>
              <a:t>Osemsmerovka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 bwMode="auto">
          <a:xfrm>
            <a:off x="617537" y="3642519"/>
            <a:ext cx="914400" cy="1143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Zaoblený obdĺžnik 5"/>
          <p:cNvSpPr/>
          <p:nvPr/>
        </p:nvSpPr>
        <p:spPr bwMode="auto">
          <a:xfrm>
            <a:off x="579437" y="4861719"/>
            <a:ext cx="914400" cy="198120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242049" y="3665538"/>
            <a:ext cx="2566987" cy="167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sk-SK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sk-SK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sk-SK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sk-SK" sz="3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sk-SK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sk-SK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sk-SK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sk-SK" sz="3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k-SK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sk-SK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k-SK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sk-SK" sz="3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Rovná spojnica 8"/>
          <p:cNvCxnSpPr/>
          <p:nvPr/>
        </p:nvCxnSpPr>
        <p:spPr bwMode="auto">
          <a:xfrm flipH="1">
            <a:off x="6599237" y="3972719"/>
            <a:ext cx="198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Rovná spojnica 9"/>
          <p:cNvCxnSpPr/>
          <p:nvPr/>
        </p:nvCxnSpPr>
        <p:spPr bwMode="auto">
          <a:xfrm flipH="1" flipV="1">
            <a:off x="6751637" y="3794919"/>
            <a:ext cx="1219200" cy="1447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Rovná spojnica 14"/>
          <p:cNvCxnSpPr/>
          <p:nvPr/>
        </p:nvCxnSpPr>
        <p:spPr bwMode="auto">
          <a:xfrm flipH="1" flipV="1">
            <a:off x="6886574" y="3698950"/>
            <a:ext cx="17463" cy="154376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850" y="1828800"/>
            <a:ext cx="9953625" cy="4876800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dirty="0"/>
              <a:t>Vytvorte program na riešenie </a:t>
            </a:r>
            <a:r>
              <a:rPr lang="sk-SK" sz="2800" b="0" dirty="0" err="1" smtClean="0"/>
              <a:t>štvorsmerovky-osemsmerovky</a:t>
            </a:r>
            <a:r>
              <a:rPr lang="sk-SK" sz="2800" b="0" dirty="0"/>
              <a:t>. </a:t>
            </a:r>
          </a:p>
          <a:p>
            <a:r>
              <a:rPr lang="sk-SK" sz="2800" b="0" dirty="0" smtClean="0"/>
              <a:t>4/8-smerovka </a:t>
            </a:r>
            <a:r>
              <a:rPr lang="sk-SK" sz="2800" b="0" dirty="0"/>
              <a:t>bude zadaná v súbore</a:t>
            </a:r>
            <a:r>
              <a:rPr lang="sk-SK" sz="2800" b="0" dirty="0">
                <a:latin typeface="Consolas" panose="020B0609020204030204" pitchFamily="49" charset="0"/>
              </a:rPr>
              <a:t> osemsmerovka.txt</a:t>
            </a:r>
            <a:r>
              <a:rPr lang="sk-SK" sz="2800" b="0" dirty="0"/>
              <a:t>. </a:t>
            </a:r>
            <a:endParaRPr lang="sk-SK" sz="2800" b="0" dirty="0" smtClean="0"/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b="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sk-SK" sz="2400" b="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sk-SK" sz="2400" b="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LATA</a:t>
            </a:r>
            <a:endParaRPr lang="sk-SK" sz="3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EIIX</a:t>
            </a:r>
            <a:r>
              <a:rPr lang="sk-SK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SISA</a:t>
            </a:r>
            <a:endParaRPr lang="sk-SK" sz="3200" b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LATA</a:t>
            </a:r>
            <a:endParaRPr lang="sk-SK" sz="3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</a:t>
            </a:r>
            <a:endParaRPr lang="sk-SK" sz="3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LES</a:t>
            </a:r>
            <a:r>
              <a:rPr lang="sk-SK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TIS</a:t>
            </a:r>
            <a:r>
              <a:rPr lang="sk-SK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</a:p>
          <a:p>
            <a:pPr marL="442912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ASI</a:t>
            </a:r>
            <a:endParaRPr lang="sk-SK" sz="3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800" b="0" dirty="0" smtClean="0"/>
          </a:p>
        </p:txBody>
      </p:sp>
      <p:cxnSp>
        <p:nvCxnSpPr>
          <p:cNvPr id="17" name="Rovná spojnica 16"/>
          <p:cNvCxnSpPr/>
          <p:nvPr/>
        </p:nvCxnSpPr>
        <p:spPr bwMode="auto">
          <a:xfrm flipH="1" flipV="1">
            <a:off x="7775574" y="3718719"/>
            <a:ext cx="17463" cy="154376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Rovná spojnica 17"/>
          <p:cNvCxnSpPr/>
          <p:nvPr/>
        </p:nvCxnSpPr>
        <p:spPr bwMode="auto">
          <a:xfrm flipH="1">
            <a:off x="7132637" y="5014119"/>
            <a:ext cx="1447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ál 19"/>
          <p:cNvSpPr/>
          <p:nvPr/>
        </p:nvSpPr>
        <p:spPr bwMode="auto">
          <a:xfrm>
            <a:off x="7980362" y="4214019"/>
            <a:ext cx="533400" cy="5461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1884361" y="5338688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sk-SK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→ slová, ktoré sa</a:t>
            </a:r>
            <a:endParaRPr lang="sk-SK" sz="32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/>
            <a:r>
              <a:rPr lang="sk-SK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en-US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4/</a:t>
            </a:r>
            <a:r>
              <a:rPr lang="sk-SK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8-smerovke </a:t>
            </a:r>
            <a:r>
              <a:rPr lang="sk-SK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vyškrtávajú</a:t>
            </a:r>
            <a:endParaRPr lang="sk-SK" sz="32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1860442" y="3237285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>
                <a:latin typeface="+mn-lt"/>
              </a:rPr>
              <a:t>→ rozmery matice </a:t>
            </a:r>
            <a:r>
              <a:rPr lang="sk-SK" b="0" dirty="0" err="1" smtClean="0">
                <a:latin typeface="Consolas" panose="020B0609020204030204" pitchFamily="49" charset="0"/>
              </a:rPr>
              <a:t>m</a:t>
            </a:r>
            <a:r>
              <a:rPr lang="sk-SK" b="0" dirty="0" err="1" smtClean="0">
                <a:latin typeface="+mn-lt"/>
              </a:rPr>
              <a:t>x</a:t>
            </a:r>
            <a:r>
              <a:rPr lang="sk-SK" b="0" dirty="0" err="1" smtClean="0">
                <a:latin typeface="Consolas" panose="020B0609020204030204" pitchFamily="49" charset="0"/>
              </a:rPr>
              <a:t>n</a:t>
            </a:r>
            <a:endParaRPr lang="sk-SK" b="0" dirty="0">
              <a:latin typeface="+mn-lt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1860442" y="4040448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>
                <a:latin typeface="+mn-lt"/>
              </a:rPr>
              <a:t>→ </a:t>
            </a:r>
            <a:r>
              <a:rPr lang="en-US" b="0" dirty="0" smtClean="0">
                <a:latin typeface="+mn-lt"/>
              </a:rPr>
              <a:t>4/8-s</a:t>
            </a:r>
            <a:r>
              <a:rPr lang="sk-SK" b="0" dirty="0" err="1" smtClean="0">
                <a:latin typeface="+mn-lt"/>
              </a:rPr>
              <a:t>merovka</a:t>
            </a:r>
            <a:endParaRPr lang="sk-SK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04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20" grpId="0" animBg="1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sk-SK" dirty="0" smtClean="0"/>
              <a:t>č.1: Vytvorte polia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850" y="1828800"/>
            <a:ext cx="9752013" cy="4876800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i="1" dirty="0" smtClean="0">
                <a:solidFill>
                  <a:srgbClr val="FF0000"/>
                </a:solidFill>
              </a:rPr>
              <a:t>Dvojrozmerné </a:t>
            </a:r>
            <a:r>
              <a:rPr lang="en-US" sz="2800" b="0" i="1" dirty="0" err="1" smtClean="0">
                <a:solidFill>
                  <a:srgbClr val="FF0000"/>
                </a:solidFill>
              </a:rPr>
              <a:t>dynamick</a:t>
            </a:r>
            <a:r>
              <a:rPr lang="sk-SK" sz="2800" b="0" i="1" dirty="0" smtClean="0">
                <a:solidFill>
                  <a:srgbClr val="FF0000"/>
                </a:solidFill>
              </a:rPr>
              <a:t>é obdĺžnikové </a:t>
            </a:r>
            <a:r>
              <a:rPr lang="sk-SK" sz="2800" b="0" i="1" dirty="0">
                <a:solidFill>
                  <a:srgbClr val="FF0000"/>
                </a:solidFill>
              </a:rPr>
              <a:t>pole</a:t>
            </a:r>
            <a:r>
              <a:rPr lang="sk-SK" sz="2800" b="0" dirty="0">
                <a:solidFill>
                  <a:srgbClr val="FF0000"/>
                </a:solidFill>
              </a:rPr>
              <a:t> </a:t>
            </a:r>
            <a:r>
              <a:rPr lang="sk-SK" sz="2800" b="0" dirty="0"/>
              <a:t>s rozmermi </a:t>
            </a:r>
            <a:r>
              <a:rPr lang="sk-SK" sz="2800" b="0" dirty="0" err="1"/>
              <a:t>mxn</a:t>
            </a:r>
            <a:r>
              <a:rPr lang="sk-SK" sz="2800" b="0" dirty="0"/>
              <a:t>, kam načítate </a:t>
            </a:r>
            <a:r>
              <a:rPr lang="sk-SK" sz="2800" b="0" dirty="0" smtClean="0"/>
              <a:t>4/8-smerovku.</a:t>
            </a:r>
            <a:endParaRPr lang="sk-SK" sz="2800" b="0" dirty="0"/>
          </a:p>
          <a:p>
            <a:r>
              <a:rPr lang="sk-SK" sz="2800" b="0" i="1" dirty="0">
                <a:solidFill>
                  <a:srgbClr val="00B050"/>
                </a:solidFill>
              </a:rPr>
              <a:t>Index</a:t>
            </a:r>
            <a:r>
              <a:rPr lang="sk-SK" sz="2800" b="0" dirty="0"/>
              <a:t>, v ktorom si budete pamätať výskyty jednotlivých písmen. Bude to </a:t>
            </a:r>
            <a:r>
              <a:rPr lang="sk-SK" sz="2800" b="0" i="1" dirty="0">
                <a:solidFill>
                  <a:srgbClr val="00B050"/>
                </a:solidFill>
              </a:rPr>
              <a:t>26-prvkové pole</a:t>
            </a:r>
            <a:r>
              <a:rPr lang="sk-SK" sz="2800" b="0" dirty="0">
                <a:solidFill>
                  <a:srgbClr val="00B050"/>
                </a:solidFill>
              </a:rPr>
              <a:t> </a:t>
            </a:r>
            <a:r>
              <a:rPr lang="sk-SK" sz="2800" b="0" i="1" dirty="0" smtClean="0">
                <a:solidFill>
                  <a:srgbClr val="00B050"/>
                </a:solidFill>
              </a:rPr>
              <a:t>ukazovateľov </a:t>
            </a:r>
            <a:r>
              <a:rPr lang="sk-SK" sz="2800" b="0" i="1" dirty="0">
                <a:solidFill>
                  <a:srgbClr val="00B050"/>
                </a:solidFill>
              </a:rPr>
              <a:t>na polia obsahujúce indexy</a:t>
            </a:r>
            <a:r>
              <a:rPr lang="sk-SK" sz="2800" b="0" dirty="0">
                <a:solidFill>
                  <a:srgbClr val="00B050"/>
                </a:solidFill>
              </a:rPr>
              <a:t> </a:t>
            </a:r>
            <a:r>
              <a:rPr lang="sk-SK" sz="2800" b="0" dirty="0"/>
              <a:t>pre výskyty daného písmena v </a:t>
            </a:r>
            <a:r>
              <a:rPr lang="en-US" sz="2800" b="0" dirty="0" smtClean="0"/>
              <a:t>4/8-</a:t>
            </a:r>
            <a:r>
              <a:rPr lang="sk-SK" sz="2800" b="0" dirty="0" smtClean="0"/>
              <a:t>smerovke</a:t>
            </a:r>
            <a:r>
              <a:rPr lang="sk-SK" sz="2800" b="0" dirty="0"/>
              <a:t>. Výskyty môžu byť v poli napríklad reprezentované vždy dvojicou indexov – pre riadok a stĺpec. Polia obsahujúce indexy pre 1 písmeno dynamicky vytvárajte a </a:t>
            </a:r>
            <a:r>
              <a:rPr lang="sk-SK" sz="2800" b="0" dirty="0" smtClean="0"/>
              <a:t>predlžujte (vždy o N záznamov). N </a:t>
            </a:r>
            <a:r>
              <a:rPr lang="sk-SK" sz="2800" b="0" dirty="0"/>
              <a:t>definujte ako konštantu, napr. s hodnotou 3. </a:t>
            </a:r>
            <a:endParaRPr lang="sk-SK" sz="2800" b="0" dirty="0" smtClean="0"/>
          </a:p>
          <a:p>
            <a:r>
              <a:rPr lang="sk-SK" sz="2800" b="0" dirty="0" smtClean="0"/>
              <a:t>(</a:t>
            </a:r>
            <a:r>
              <a:rPr lang="sk-SK" sz="2800" b="0" i="1" dirty="0" smtClean="0">
                <a:solidFill>
                  <a:srgbClr val="0070C0"/>
                </a:solidFill>
              </a:rPr>
              <a:t>Pole dĺžok alokovaných </a:t>
            </a:r>
            <a:r>
              <a:rPr lang="sk-SK" sz="2800" b="0" i="1" dirty="0">
                <a:solidFill>
                  <a:srgbClr val="0070C0"/>
                </a:solidFill>
              </a:rPr>
              <a:t>polí </a:t>
            </a:r>
            <a:r>
              <a:rPr lang="sk-SK" sz="2800" b="0" i="1" dirty="0" smtClean="0">
                <a:solidFill>
                  <a:srgbClr val="0070C0"/>
                </a:solidFill>
              </a:rPr>
              <a:t>v indexe</a:t>
            </a:r>
            <a:r>
              <a:rPr lang="sk-SK" sz="2800" b="0" dirty="0" smtClean="0">
                <a:solidFill>
                  <a:srgbClr val="0070C0"/>
                </a:solidFill>
              </a:rPr>
              <a:t> </a:t>
            </a:r>
            <a:r>
              <a:rPr lang="sk-SK" sz="2800" b="0" dirty="0" smtClean="0"/>
              <a:t>si </a:t>
            </a:r>
            <a:r>
              <a:rPr lang="sk-SK" sz="2800" b="0" dirty="0"/>
              <a:t>pamätajte v jednorozmernom 26-prvkovom </a:t>
            </a:r>
            <a:r>
              <a:rPr lang="sk-SK" sz="2800" b="0" dirty="0" smtClean="0"/>
              <a:t>poli.)</a:t>
            </a:r>
            <a:endParaRPr lang="sk-SK" sz="2800" b="0" dirty="0"/>
          </a:p>
          <a:p>
            <a:endParaRPr lang="sk-SK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9008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2237" y="1508919"/>
            <a:ext cx="8428037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 juh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(ki+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&lt;n &amp;&amp; mapa[ki+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&gt; max &amp;&amp; </a:t>
            </a:r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mapa[ki+</a:t>
            </a:r>
            <a:r>
              <a:rPr lang="sk-SK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&lt; mapa[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i = ki+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j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max = mapa[i][j];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zapad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(kj-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&gt;=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mapa[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][kj-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&gt; max &amp;&amp; 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mapa[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][kj-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&lt; mapa[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i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j = kj-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max = mapa[i][j];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"i: %d, j: %d,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vyska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: %d\n"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i, j, max);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j;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936625"/>
          </a:xfrm>
        </p:spPr>
        <p:txBody>
          <a:bodyPr/>
          <a:lstStyle/>
          <a:p>
            <a:r>
              <a:rPr lang="en-US" dirty="0" err="1" smtClean="0"/>
              <a:t>Funkcia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z</a:t>
            </a:r>
            <a:r>
              <a:rPr lang="sk-SK" dirty="0" err="1" smtClean="0"/>
              <a:t>ídenie</a:t>
            </a:r>
            <a:r>
              <a:rPr lang="sk-SK" dirty="0" smtClean="0"/>
              <a:t> </a:t>
            </a:r>
            <a:r>
              <a:rPr lang="en-US" dirty="0" err="1" smtClean="0"/>
              <a:t>kopca</a:t>
            </a:r>
            <a:r>
              <a:rPr lang="sk-SK" dirty="0" smtClean="0"/>
              <a:t> 2</a:t>
            </a:r>
            <a:r>
              <a:rPr lang="en-US" dirty="0" smtClean="0"/>
              <a:t>/2</a:t>
            </a:r>
            <a:endParaRPr lang="sk-SK" dirty="0"/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294437" y="6766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5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1837" cy="936625"/>
          </a:xfrm>
        </p:spPr>
        <p:txBody>
          <a:bodyPr/>
          <a:lstStyle/>
          <a:p>
            <a:r>
              <a:rPr lang="sk-SK" dirty="0" smtClean="0"/>
              <a:t>Projekt č.1: Ukážka </a:t>
            </a:r>
            <a:r>
              <a:rPr lang="sk-SK" dirty="0"/>
              <a:t>4/8-</a:t>
            </a:r>
            <a:r>
              <a:rPr lang="sk-SK" dirty="0" smtClean="0"/>
              <a:t>smerovky a indexu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" y="1508918"/>
            <a:ext cx="6934200" cy="5917405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 bwMode="auto">
          <a:xfrm>
            <a:off x="5989637" y="1902619"/>
            <a:ext cx="381000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Zaoblený obdĺžnik 5"/>
          <p:cNvSpPr/>
          <p:nvPr/>
        </p:nvSpPr>
        <p:spPr bwMode="auto">
          <a:xfrm>
            <a:off x="6904037" y="1902619"/>
            <a:ext cx="381000" cy="4572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aoblený obdĺžnik 6"/>
          <p:cNvSpPr/>
          <p:nvPr/>
        </p:nvSpPr>
        <p:spPr bwMode="auto">
          <a:xfrm>
            <a:off x="2319337" y="1470819"/>
            <a:ext cx="698500" cy="431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aoblený obdĺžnik 7"/>
          <p:cNvSpPr/>
          <p:nvPr/>
        </p:nvSpPr>
        <p:spPr bwMode="auto">
          <a:xfrm>
            <a:off x="3055937" y="1483519"/>
            <a:ext cx="647700" cy="4572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Zaoblený obdĺžnik 8"/>
          <p:cNvSpPr/>
          <p:nvPr/>
        </p:nvSpPr>
        <p:spPr bwMode="auto">
          <a:xfrm>
            <a:off x="6899274" y="2936477"/>
            <a:ext cx="381000" cy="457200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Zaoblený obdĺžnik 9"/>
          <p:cNvSpPr/>
          <p:nvPr/>
        </p:nvSpPr>
        <p:spPr bwMode="auto">
          <a:xfrm>
            <a:off x="3729037" y="1493837"/>
            <a:ext cx="647700" cy="457200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aoblený obdĺžnik 10"/>
          <p:cNvSpPr/>
          <p:nvPr/>
        </p:nvSpPr>
        <p:spPr bwMode="auto">
          <a:xfrm>
            <a:off x="2964655" y="2807096"/>
            <a:ext cx="1577181" cy="390923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446271" y="6157119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 smtClean="0">
                <a:latin typeface="Consolas" panose="020B0609020204030204" pitchFamily="49" charset="0"/>
              </a:rPr>
              <a:t>N = 3</a:t>
            </a:r>
            <a:r>
              <a:rPr lang="sk-SK" b="0" dirty="0" smtClean="0">
                <a:latin typeface="+mn-lt"/>
              </a:rPr>
              <a:t> pre záznamy </a:t>
            </a:r>
          </a:p>
          <a:p>
            <a:r>
              <a:rPr lang="sk-SK" b="0" dirty="0" smtClean="0">
                <a:latin typeface="+mn-lt"/>
              </a:rPr>
              <a:t>o 3 písmenách</a:t>
            </a:r>
            <a:endParaRPr lang="sk-SK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9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Projekt č.1: Zadanie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13719"/>
            <a:ext cx="9752013" cy="4876800"/>
          </a:xfrm>
        </p:spPr>
        <p:txBody>
          <a:bodyPr/>
          <a:lstStyle/>
          <a:p>
            <a:r>
              <a:rPr lang="sk-SK" sz="2800" dirty="0" smtClean="0"/>
              <a:t>Program načíta </a:t>
            </a:r>
            <a:r>
              <a:rPr lang="sk-SK" sz="2800" i="1" dirty="0">
                <a:solidFill>
                  <a:srgbClr val="FF0000"/>
                </a:solidFill>
              </a:rPr>
              <a:t>4/8-</a:t>
            </a:r>
            <a:r>
              <a:rPr lang="sk-SK" sz="2800" i="1" dirty="0" smtClean="0">
                <a:solidFill>
                  <a:srgbClr val="FF0000"/>
                </a:solidFill>
              </a:rPr>
              <a:t>smerovku</a:t>
            </a:r>
            <a:r>
              <a:rPr lang="sk-SK" sz="2800" dirty="0" smtClean="0"/>
              <a:t> a vytvorí </a:t>
            </a:r>
            <a:r>
              <a:rPr lang="sk-SK" sz="2800" i="1" dirty="0" smtClean="0">
                <a:solidFill>
                  <a:srgbClr val="FF0000"/>
                </a:solidFill>
              </a:rPr>
              <a:t>index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Potom načítava </a:t>
            </a:r>
            <a:r>
              <a:rPr lang="sk-SK" sz="2800" dirty="0"/>
              <a:t>slová zo súboru. V </a:t>
            </a:r>
            <a:r>
              <a:rPr lang="sk-SK" sz="2800" i="1" dirty="0"/>
              <a:t>indexe</a:t>
            </a:r>
            <a:r>
              <a:rPr lang="sk-SK" sz="2800" dirty="0"/>
              <a:t> nájde výskyty prvého písmena slova a od týchto výskytov hľadá slovo vo všetkých </a:t>
            </a:r>
            <a:r>
              <a:rPr lang="en-US" sz="2800" dirty="0" smtClean="0"/>
              <a:t>4/8</a:t>
            </a:r>
            <a:r>
              <a:rPr lang="sk-SK" sz="2800" dirty="0" smtClean="0"/>
              <a:t> </a:t>
            </a:r>
            <a:r>
              <a:rPr lang="sk-SK" sz="2800" dirty="0"/>
              <a:t>smeroch. </a:t>
            </a:r>
            <a:r>
              <a:rPr lang="sk-SK" sz="2800" dirty="0" smtClean="0"/>
              <a:t>Nájdené </a:t>
            </a:r>
            <a:r>
              <a:rPr lang="sk-SK" sz="2800" dirty="0"/>
              <a:t>slovo vyškrtnite tak, aby ste však nestratili informáciu o písmenách vyškrtnutého slova, zmeňte veľké písmeno na malé. </a:t>
            </a:r>
            <a:r>
              <a:rPr lang="sk-SK" sz="2800" dirty="0">
                <a:solidFill>
                  <a:srgbClr val="00B050"/>
                </a:solidFill>
              </a:rPr>
              <a:t>Po každom vyškrtnutí slova vypíšte aktuálny stav 4/8-</a:t>
            </a:r>
            <a:r>
              <a:rPr lang="sk-SK" sz="2800" dirty="0" smtClean="0">
                <a:solidFill>
                  <a:srgbClr val="00B050"/>
                </a:solidFill>
              </a:rPr>
              <a:t>smerovky</a:t>
            </a:r>
            <a:r>
              <a:rPr lang="sk-SK" sz="2800" dirty="0"/>
              <a:t>.</a:t>
            </a:r>
          </a:p>
          <a:p>
            <a:r>
              <a:rPr lang="sk-SK" sz="2800" dirty="0"/>
              <a:t>Nakoniec, po vyškrtnutí všetkých slov zo súboru vypíšte po riadkoch všetky nevyškrtané písmená, ktoré tvoria </a:t>
            </a:r>
            <a:r>
              <a:rPr lang="sk-SK" sz="2800" dirty="0" smtClean="0">
                <a:solidFill>
                  <a:srgbClr val="00B050"/>
                </a:solidFill>
              </a:rPr>
              <a:t>tajničku</a:t>
            </a:r>
            <a:r>
              <a:rPr lang="sk-SK" sz="2800" dirty="0" smtClean="0"/>
              <a:t>, </a:t>
            </a:r>
            <a:r>
              <a:rPr lang="sk-SK" sz="2800" dirty="0"/>
              <a:t>prázdny riadok a </a:t>
            </a:r>
            <a:r>
              <a:rPr lang="sk-SK" sz="2800" dirty="0">
                <a:solidFill>
                  <a:srgbClr val="00B050"/>
                </a:solidFill>
              </a:rPr>
              <a:t>vyškrtanú 4/8-</a:t>
            </a:r>
            <a:r>
              <a:rPr lang="sk-SK" sz="2800" dirty="0" smtClean="0">
                <a:solidFill>
                  <a:srgbClr val="00B050"/>
                </a:solidFill>
              </a:rPr>
              <a:t>smerovku</a:t>
            </a:r>
            <a:r>
              <a:rPr lang="sk-SK" sz="2800" dirty="0"/>
              <a:t>. </a:t>
            </a:r>
            <a:endParaRPr lang="sk-SK" sz="2800" dirty="0" smtClean="0"/>
          </a:p>
          <a:p>
            <a:r>
              <a:rPr lang="sk-SK" sz="2800" dirty="0" smtClean="0">
                <a:solidFill>
                  <a:srgbClr val="FF0000"/>
                </a:solidFill>
              </a:rPr>
              <a:t>Uvoľnite všetku </a:t>
            </a:r>
            <a:r>
              <a:rPr lang="sk-SK" sz="2800" dirty="0">
                <a:solidFill>
                  <a:srgbClr val="FF0000"/>
                </a:solidFill>
              </a:rPr>
              <a:t>dynamicky alokovanú pamäť.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5305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Projekt č.1 Funkcie a ošetrenia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>
                <a:solidFill>
                  <a:srgbClr val="FF0000"/>
                </a:solidFill>
              </a:rPr>
              <a:t>Program vhodne rozdeľte do funkcií.</a:t>
            </a:r>
          </a:p>
          <a:p>
            <a:r>
              <a:rPr lang="sk-SK" sz="2800" dirty="0"/>
              <a:t>Ošetrite prípady:</a:t>
            </a:r>
          </a:p>
          <a:p>
            <a:pPr lvl="1"/>
            <a:r>
              <a:rPr lang="sk-SK" sz="2400" dirty="0"/>
              <a:t>keď sa nepodarí otvoriť súbor, vypíšte chybovú správu </a:t>
            </a:r>
            <a:r>
              <a:rPr lang="sk-SK" sz="2400" dirty="0" err="1">
                <a:latin typeface="Consolas" panose="020B0609020204030204" pitchFamily="49" charset="0"/>
              </a:rPr>
              <a:t>Subor</a:t>
            </a:r>
            <a:r>
              <a:rPr lang="sk-SK" sz="2400" dirty="0">
                <a:latin typeface="Consolas" panose="020B0609020204030204" pitchFamily="49" charset="0"/>
              </a:rPr>
              <a:t> sa nepodarilo </a:t>
            </a:r>
            <a:r>
              <a:rPr lang="sk-SK" sz="2400" dirty="0" err="1">
                <a:latin typeface="Consolas" panose="020B0609020204030204" pitchFamily="49" charset="0"/>
              </a:rPr>
              <a:t>otvorit</a:t>
            </a:r>
            <a:r>
              <a:rPr lang="sk-SK" sz="2400" dirty="0"/>
              <a:t> a ukončite program.</a:t>
            </a:r>
          </a:p>
          <a:p>
            <a:pPr lvl="1"/>
            <a:r>
              <a:rPr lang="sk-SK" sz="2400" dirty="0"/>
              <a:t>keď sa slovo nenachádza v </a:t>
            </a:r>
            <a:r>
              <a:rPr lang="en-US" sz="2400" dirty="0" smtClean="0"/>
              <a:t>4/8-</a:t>
            </a:r>
            <a:r>
              <a:rPr lang="sk-SK" sz="2400" dirty="0" err="1" smtClean="0"/>
              <a:t>osemsmerovke</a:t>
            </a:r>
            <a:r>
              <a:rPr lang="sk-SK" sz="2400" dirty="0" smtClean="0"/>
              <a:t> </a:t>
            </a:r>
            <a:r>
              <a:rPr lang="sk-SK" sz="2400" dirty="0"/>
              <a:t>– vypíšte chybovú správu </a:t>
            </a:r>
            <a:r>
              <a:rPr lang="sk-SK" sz="2400" dirty="0">
                <a:latin typeface="Consolas" panose="020B0609020204030204" pitchFamily="49" charset="0"/>
              </a:rPr>
              <a:t>Slovo X sa nepodarilo </a:t>
            </a:r>
            <a:r>
              <a:rPr lang="sk-SK" sz="2400" dirty="0" err="1">
                <a:latin typeface="Consolas" panose="020B0609020204030204" pitchFamily="49" charset="0"/>
              </a:rPr>
              <a:t>najst</a:t>
            </a:r>
            <a:r>
              <a:rPr lang="sk-SK" sz="2400" dirty="0"/>
              <a:t>, kde </a:t>
            </a:r>
            <a:r>
              <a:rPr lang="sk-SK" sz="2400" dirty="0">
                <a:latin typeface="Consolas" panose="020B0609020204030204" pitchFamily="49" charset="0"/>
              </a:rPr>
              <a:t>X</a:t>
            </a:r>
            <a:r>
              <a:rPr lang="sk-SK" sz="2400" dirty="0"/>
              <a:t> je nenájdené slovo a pokračujte v hľadaní ďalších slov.</a:t>
            </a:r>
          </a:p>
          <a:p>
            <a:pPr lvl="1"/>
            <a:r>
              <a:rPr lang="sk-SK" sz="2400" dirty="0"/>
              <a:t>keď na konci nezostane žiadne nevyškrtnuté písmeno – vypíšte správu </a:t>
            </a:r>
            <a:r>
              <a:rPr lang="sk-SK" sz="2400" dirty="0" err="1">
                <a:latin typeface="Consolas" panose="020B0609020204030204" pitchFamily="49" charset="0"/>
              </a:rPr>
              <a:t>Tajnicka</a:t>
            </a:r>
            <a:r>
              <a:rPr lang="sk-SK" sz="2400" dirty="0">
                <a:latin typeface="Consolas" panose="020B0609020204030204" pitchFamily="49" charset="0"/>
              </a:rPr>
              <a:t> je </a:t>
            </a:r>
            <a:r>
              <a:rPr lang="sk-SK" sz="2400" dirty="0" err="1">
                <a:latin typeface="Consolas" panose="020B0609020204030204" pitchFamily="49" charset="0"/>
              </a:rPr>
              <a:t>prazdna</a:t>
            </a:r>
            <a:r>
              <a:rPr lang="sk-SK" sz="2400" dirty="0"/>
              <a:t>.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Všetky </a:t>
            </a:r>
            <a:r>
              <a:rPr lang="sk-SK" sz="2800" dirty="0"/>
              <a:t>správy sú nasledované znakom konca riadku</a:t>
            </a:r>
            <a:r>
              <a:rPr lang="sk-SK" sz="2800" dirty="0" smtClean="0"/>
              <a:t>.</a:t>
            </a:r>
          </a:p>
          <a:p>
            <a:pPr marL="0" indent="0">
              <a:buNone/>
            </a:pPr>
            <a:endParaRPr lang="sk-SK" sz="2800" dirty="0" smtClean="0"/>
          </a:p>
          <a:p>
            <a:pPr marL="0" indent="0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Presné </a:t>
            </a:r>
            <a:r>
              <a:rPr lang="sk-SK" sz="2800" dirty="0" smtClean="0">
                <a:solidFill>
                  <a:srgbClr val="FF0000"/>
                </a:solidFill>
              </a:rPr>
              <a:t>zadanie projektu nájdete v AIS</a:t>
            </a:r>
            <a:r>
              <a:rPr lang="sk-SK" sz="2800" dirty="0" smtClean="0">
                <a:solidFill>
                  <a:srgbClr val="FF0000"/>
                </a:solidFill>
              </a:rPr>
              <a:t>.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3073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Cvičenia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potrebné vyriešiť všetky úlohy a odovzdať do AIS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Ak</a:t>
            </a:r>
            <a:r>
              <a:rPr lang="sk-SK" dirty="0" smtClean="0"/>
              <a:t> niečo predsa </a:t>
            </a:r>
            <a:r>
              <a:rPr lang="sk-SK" dirty="0" smtClean="0">
                <a:solidFill>
                  <a:srgbClr val="FF0000"/>
                </a:solidFill>
              </a:rPr>
              <a:t>nedokážete vyriešiť</a:t>
            </a:r>
            <a:r>
              <a:rPr lang="sk-SK" dirty="0" smtClean="0"/>
              <a:t>, do </a:t>
            </a:r>
            <a:r>
              <a:rPr lang="sk-SK" dirty="0" err="1" smtClean="0"/>
              <a:t>zip</a:t>
            </a:r>
            <a:r>
              <a:rPr lang="sk-SK" dirty="0" smtClean="0"/>
              <a:t> súboru, ktorý </a:t>
            </a:r>
            <a:r>
              <a:rPr lang="sk-SK" dirty="0" smtClean="0">
                <a:solidFill>
                  <a:srgbClr val="FF0000"/>
                </a:solidFill>
              </a:rPr>
              <a:t>odovzdávate do AIS </a:t>
            </a:r>
            <a:r>
              <a:rPr lang="sk-SK" dirty="0" smtClean="0"/>
              <a:t>pridáte </a:t>
            </a:r>
            <a:r>
              <a:rPr lang="sk-SK" dirty="0" smtClean="0">
                <a:solidFill>
                  <a:srgbClr val="FF0000"/>
                </a:solidFill>
              </a:rPr>
              <a:t>textový súbor, kde vysvetlíte, čo sa Vám nepodarilo vyriešiť, s čím ste mali problém a aký </a:t>
            </a:r>
            <a:r>
              <a:rPr lang="sk-SK" dirty="0" smtClean="0"/>
              <a:t>– skúste to napísať výstižne a stručne</a:t>
            </a:r>
          </a:p>
          <a:p>
            <a:pPr lvl="1"/>
            <a:r>
              <a:rPr lang="sk-SK" dirty="0" smtClean="0"/>
              <a:t>Napr. príklad č. 2: nevedel som </a:t>
            </a:r>
            <a:r>
              <a:rPr lang="sk-SK" dirty="0" err="1" smtClean="0"/>
              <a:t>realokovať</a:t>
            </a:r>
            <a:r>
              <a:rPr lang="sk-SK" dirty="0" smtClean="0"/>
              <a:t> dynamické pole pozícií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54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Konzultovanie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508919"/>
            <a:ext cx="9752013" cy="5196681"/>
          </a:xfrm>
        </p:spPr>
        <p:txBody>
          <a:bodyPr/>
          <a:lstStyle/>
          <a:p>
            <a:r>
              <a:rPr lang="sk-SK" sz="2800" dirty="0" smtClean="0"/>
              <a:t>V prípade, keď niečomu nerozumiete! </a:t>
            </a:r>
          </a:p>
          <a:p>
            <a:r>
              <a:rPr lang="sk-SK" sz="2800" dirty="0" smtClean="0"/>
              <a:t>bezodkladne pošlite mail </a:t>
            </a:r>
            <a:r>
              <a:rPr lang="sk-SK" sz="2800" dirty="0" err="1" smtClean="0"/>
              <a:t>gabriela</a:t>
            </a:r>
            <a:r>
              <a:rPr lang="sk-SK" sz="2800" dirty="0" smtClean="0"/>
              <a:t>.</a:t>
            </a:r>
            <a:r>
              <a:rPr lang="en-US" sz="2800" dirty="0" smtClean="0"/>
              <a:t>g</a:t>
            </a:r>
            <a:r>
              <a:rPr lang="sk-SK" sz="2800" dirty="0" err="1" smtClean="0"/>
              <a:t>rmanova</a:t>
            </a:r>
            <a:r>
              <a:rPr lang="en-US" sz="2800" dirty="0" smtClean="0"/>
              <a:t>@stuba.sk</a:t>
            </a:r>
            <a:r>
              <a:rPr lang="sk-SK" sz="2800" dirty="0" smtClean="0"/>
              <a:t>, kde uvediete</a:t>
            </a:r>
            <a:r>
              <a:rPr lang="en-US" sz="2800" dirty="0"/>
              <a:t>:</a:t>
            </a:r>
            <a:endParaRPr lang="sk-SK" sz="2800" dirty="0" smtClean="0"/>
          </a:p>
          <a:p>
            <a:pPr lvl="1"/>
            <a:r>
              <a:rPr lang="sk-SK" sz="2400" dirty="0" smtClean="0">
                <a:solidFill>
                  <a:srgbClr val="FF0000"/>
                </a:solidFill>
              </a:rPr>
              <a:t>Vaše meno</a:t>
            </a:r>
          </a:p>
          <a:p>
            <a:pPr lvl="1"/>
            <a:r>
              <a:rPr lang="sk-SK" sz="2400" dirty="0" smtClean="0"/>
              <a:t>Či potrebujete konzultovať učivo </a:t>
            </a:r>
            <a:r>
              <a:rPr lang="sk-SK" sz="2400" dirty="0" smtClean="0">
                <a:solidFill>
                  <a:srgbClr val="FF0000"/>
                </a:solidFill>
              </a:rPr>
              <a:t>z prednášky alebo </a:t>
            </a:r>
            <a:r>
              <a:rPr lang="sk-SK" sz="2400" dirty="0" smtClean="0"/>
              <a:t>úlohu </a:t>
            </a:r>
            <a:r>
              <a:rPr lang="sk-SK" sz="2400" dirty="0" smtClean="0">
                <a:solidFill>
                  <a:srgbClr val="FF0000"/>
                </a:solidFill>
              </a:rPr>
              <a:t>z cvičení</a:t>
            </a:r>
            <a:r>
              <a:rPr lang="sk-SK" sz="2400" dirty="0" smtClean="0"/>
              <a:t> </a:t>
            </a:r>
          </a:p>
          <a:p>
            <a:pPr lvl="2"/>
            <a:r>
              <a:rPr lang="sk-SK" sz="2000" dirty="0" smtClean="0"/>
              <a:t>V prípade cvičení uveďte aj meno cvičiaceho</a:t>
            </a:r>
          </a:p>
          <a:p>
            <a:pPr lvl="1"/>
            <a:r>
              <a:rPr lang="sk-SK" sz="2400" dirty="0" smtClean="0">
                <a:solidFill>
                  <a:srgbClr val="FF0000"/>
                </a:solidFill>
              </a:rPr>
              <a:t>Čo potrebujete konzultovať </a:t>
            </a:r>
          </a:p>
          <a:p>
            <a:pPr lvl="2"/>
            <a:r>
              <a:rPr lang="sk-SK" sz="2000" dirty="0" smtClean="0"/>
              <a:t>Napr. v pre</a:t>
            </a:r>
            <a:r>
              <a:rPr lang="en-US" sz="2000" dirty="0" smtClean="0"/>
              <a:t>d</a:t>
            </a:r>
            <a:r>
              <a:rPr lang="sk-SK" sz="2000" dirty="0" err="1" smtClean="0"/>
              <a:t>náške</a:t>
            </a:r>
            <a:r>
              <a:rPr lang="sk-SK" sz="2000" dirty="0" smtClean="0"/>
              <a:t> č. 4 nerozumiete učivu na </a:t>
            </a:r>
            <a:r>
              <a:rPr lang="sk-SK" sz="2000" dirty="0" err="1" smtClean="0"/>
              <a:t>slajdoch</a:t>
            </a:r>
            <a:r>
              <a:rPr lang="sk-SK" sz="2000" dirty="0" smtClean="0"/>
              <a:t> 30-32 </a:t>
            </a:r>
          </a:p>
          <a:p>
            <a:pPr lvl="2"/>
            <a:r>
              <a:rPr lang="sk-SK" sz="2000" dirty="0" smtClean="0"/>
              <a:t>Alebo nerozumiem riešeniu úlohy na </a:t>
            </a:r>
            <a:r>
              <a:rPr lang="sk-SK" sz="2000" dirty="0" err="1" smtClean="0"/>
              <a:t>slajdoch</a:t>
            </a:r>
            <a:r>
              <a:rPr lang="sk-SK" sz="2000" dirty="0" smtClean="0"/>
              <a:t> 34-35, program 04p06.cpp</a:t>
            </a:r>
          </a:p>
          <a:p>
            <a:pPr lvl="2"/>
            <a:r>
              <a:rPr lang="sk-SK" sz="2000" dirty="0" smtClean="0">
                <a:solidFill>
                  <a:srgbClr val="00B050"/>
                </a:solidFill>
              </a:rPr>
              <a:t>A ideálne upresnite, čomu z toho nerozumiete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Pod</a:t>
            </a:r>
            <a:r>
              <a:rPr lang="sk-SK" sz="2800" dirty="0" smtClean="0">
                <a:solidFill>
                  <a:srgbClr val="00B050"/>
                </a:solidFill>
              </a:rPr>
              <a:t>ľa Vašich otázok zvolíme formu konzultácie od mailu, </a:t>
            </a:r>
            <a:r>
              <a:rPr lang="sk-SK" sz="2800" dirty="0" err="1" smtClean="0">
                <a:solidFill>
                  <a:srgbClr val="00B050"/>
                </a:solidFill>
              </a:rPr>
              <a:t>videoprezentácie</a:t>
            </a:r>
            <a:r>
              <a:rPr lang="sk-SK" sz="2800" dirty="0" smtClean="0">
                <a:solidFill>
                  <a:srgbClr val="00B050"/>
                </a:solidFill>
              </a:rPr>
              <a:t>, pridania vysvetlenia do ďalšej prednášky, </a:t>
            </a:r>
            <a:r>
              <a:rPr lang="sk-SK" sz="2800" dirty="0" err="1">
                <a:solidFill>
                  <a:srgbClr val="00B050"/>
                </a:solidFill>
              </a:rPr>
              <a:t>Skypu</a:t>
            </a:r>
            <a:r>
              <a:rPr lang="sk-SK" sz="2800" dirty="0">
                <a:solidFill>
                  <a:srgbClr val="00B050"/>
                </a:solidFill>
              </a:rPr>
              <a:t>, </a:t>
            </a:r>
            <a:r>
              <a:rPr lang="sk-SK" sz="2800" dirty="0" smtClean="0">
                <a:solidFill>
                  <a:srgbClr val="00B050"/>
                </a:solidFill>
              </a:rPr>
              <a:t>či nejakej inej formy online konzultácie </a:t>
            </a:r>
          </a:p>
        </p:txBody>
      </p:sp>
    </p:spTree>
    <p:extLst>
      <p:ext uri="{BB962C8B-B14F-4D97-AF65-F5344CB8AC3E}">
        <p14:creationId xmlns:p14="http://schemas.microsoft.com/office/powerpoint/2010/main" val="42479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Viacrozmerné dynamické polia</a:t>
            </a:r>
          </a:p>
          <a:p>
            <a:r>
              <a:rPr lang="sk-SK" dirty="0" smtClean="0"/>
              <a:t>Zadanie projektu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8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3024" y="1356519"/>
            <a:ext cx="10028238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zidi_kopec_rek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mapa[][N],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j, max;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!= n-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!= n-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max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 sever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(ki-</a:t>
            </a:r>
            <a:r>
              <a:rPr lang="sk-SK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mapa[ki-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]&gt;max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mapa[ki-</a:t>
            </a:r>
            <a:r>
              <a:rPr lang="sk-SK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]&lt;mapa[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i = ki-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j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max = mapa[i][j];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zapad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(kj-</a:t>
            </a:r>
            <a:r>
              <a:rPr lang="sk-SK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mapa[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][kj-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]&gt;max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mapa[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][kj-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]&lt;mapa[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i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j = kj-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max = mapa[i][j];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// </a:t>
            </a:r>
            <a:r>
              <a:rPr lang="en-US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rovnako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aj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dalsie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smery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"i: %d, j: %d,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vyska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: %d\n"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i, j, max);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zidi_kopec_rek</a:t>
            </a:r>
            <a:r>
              <a:rPr lang="sk-SK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(mapa, n, i, j);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936625"/>
          </a:xfrm>
        </p:spPr>
        <p:txBody>
          <a:bodyPr/>
          <a:lstStyle/>
          <a:p>
            <a:r>
              <a:rPr lang="en-US" dirty="0" err="1" smtClean="0"/>
              <a:t>Funkcia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z</a:t>
            </a:r>
            <a:r>
              <a:rPr lang="sk-SK" dirty="0" err="1" smtClean="0"/>
              <a:t>ídenie</a:t>
            </a:r>
            <a:r>
              <a:rPr lang="sk-SK" dirty="0" smtClean="0"/>
              <a:t> </a:t>
            </a:r>
            <a:r>
              <a:rPr lang="en-US" dirty="0" err="1" smtClean="0"/>
              <a:t>kopca</a:t>
            </a:r>
            <a:r>
              <a:rPr lang="sk-SK" dirty="0" smtClean="0"/>
              <a:t>, rekurzívna funkcia</a:t>
            </a:r>
            <a:endParaRPr lang="sk-SK" dirty="0"/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523037" y="7147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04p0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4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R</a:t>
            </a:r>
            <a:r>
              <a:rPr lang="sk-SK" altLang="sk-SK" smtClean="0"/>
              <a:t>ôzne spôsoby definície dvojrozmerných polí</a:t>
            </a:r>
            <a:endParaRPr lang="en-US" altLang="sk-SK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71513" indent="-671513">
              <a:buFont typeface="Wingdings" panose="05000000000000000000" pitchFamily="2" charset="2"/>
              <a:buAutoNum type="arabicPeriod"/>
            </a:pPr>
            <a:r>
              <a:rPr lang="sk-SK" altLang="sk-SK" smtClean="0"/>
              <a:t>statické dvojrozmerné pole</a:t>
            </a:r>
          </a:p>
          <a:p>
            <a:pPr marL="671513" indent="-671513">
              <a:buFont typeface="Wingdings" panose="05000000000000000000" pitchFamily="2" charset="2"/>
              <a:buAutoNum type="arabicPeriod"/>
            </a:pPr>
            <a:r>
              <a:rPr lang="sk-SK" altLang="sk-SK" smtClean="0"/>
              <a:t>pole ukazovateľov</a:t>
            </a:r>
          </a:p>
          <a:p>
            <a:pPr marL="671513" indent="-671513">
              <a:buFont typeface="Wingdings" panose="05000000000000000000" pitchFamily="2" charset="2"/>
              <a:buAutoNum type="arabicPeriod"/>
            </a:pPr>
            <a:r>
              <a:rPr lang="sk-SK" altLang="sk-SK" smtClean="0"/>
              <a:t>ukazovateľ na pole</a:t>
            </a:r>
          </a:p>
          <a:p>
            <a:pPr marL="671513" indent="-671513">
              <a:buFont typeface="Wingdings" panose="05000000000000000000" pitchFamily="2" charset="2"/>
              <a:buAutoNum type="arabicPeriod"/>
            </a:pPr>
            <a:r>
              <a:rPr lang="sk-SK" altLang="sk-SK" smtClean="0"/>
              <a:t>ukazovateľ na ukazovateľ</a:t>
            </a:r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34625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Statické dvojrozmerné pole</a:t>
            </a:r>
            <a:endParaRPr lang="en-US" altLang="sk-SK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684463"/>
            <a:ext cx="9752013" cy="2374900"/>
          </a:xfrm>
        </p:spPr>
        <p:txBody>
          <a:bodyPr/>
          <a:lstStyle/>
          <a:p>
            <a:r>
              <a:rPr lang="sk-SK" altLang="sk-SK" sz="2800" dirty="0" smtClean="0"/>
              <a:t>pole </a:t>
            </a:r>
            <a:r>
              <a:rPr lang="sk-SK" altLang="sk-SK" sz="2700" dirty="0" err="1" smtClean="0">
                <a:latin typeface="Consolas" panose="020B0609020204030204" pitchFamily="49" charset="0"/>
              </a:rPr>
              <a:t>xa</a:t>
            </a:r>
            <a:r>
              <a:rPr lang="sk-SK" altLang="sk-SK" sz="2800" dirty="0" smtClean="0"/>
              <a:t>:</a:t>
            </a:r>
          </a:p>
          <a:p>
            <a:pPr lvl="1"/>
            <a:r>
              <a:rPr lang="sk-SK" altLang="sk-SK" sz="2300" dirty="0" smtClean="0"/>
              <a:t>alokované pri preklade</a:t>
            </a:r>
          </a:p>
          <a:p>
            <a:pPr lvl="1"/>
            <a:r>
              <a:rPr lang="sk-SK" altLang="sk-SK" sz="2300" dirty="0" smtClean="0"/>
              <a:t>súvislý blok 6 prvkov</a:t>
            </a:r>
          </a:p>
          <a:p>
            <a:pPr lvl="1"/>
            <a:r>
              <a:rPr lang="sk-SK" altLang="sk-SK" sz="2300" dirty="0" smtClean="0"/>
              <a:t>uložené po riadkoch</a:t>
            </a:r>
          </a:p>
          <a:p>
            <a:pPr lvl="1"/>
            <a:r>
              <a:rPr lang="sk-SK" altLang="sk-SK" sz="2300" dirty="0" smtClean="0"/>
              <a:t>konštantný ukazovateľ</a:t>
            </a:r>
            <a:endParaRPr lang="en-US" altLang="sk-SK" sz="2300" dirty="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54000" y="1685925"/>
            <a:ext cx="312896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38138" y="1757363"/>
            <a:ext cx="2703770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x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2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][3];</a:t>
            </a:r>
          </a:p>
        </p:txBody>
      </p:sp>
      <p:grpSp>
        <p:nvGrpSpPr>
          <p:cNvPr id="94305" name="Group 97"/>
          <p:cNvGrpSpPr>
            <a:grpSpLocks/>
          </p:cNvGrpSpPr>
          <p:nvPr/>
        </p:nvGrpSpPr>
        <p:grpSpPr bwMode="auto">
          <a:xfrm>
            <a:off x="338138" y="5362575"/>
            <a:ext cx="9220200" cy="1766888"/>
            <a:chOff x="432" y="3252"/>
            <a:chExt cx="5232" cy="1006"/>
          </a:xfrm>
        </p:grpSpPr>
        <p:sp>
          <p:nvSpPr>
            <p:cNvPr id="24583" name="Rectangle 62"/>
            <p:cNvSpPr>
              <a:spLocks noChangeArrowheads="1"/>
            </p:cNvSpPr>
            <p:nvPr/>
          </p:nvSpPr>
          <p:spPr bwMode="auto">
            <a:xfrm>
              <a:off x="1776" y="3456"/>
              <a:ext cx="35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84" name="Text Box 63"/>
            <p:cNvSpPr txBox="1">
              <a:spLocks noChangeArrowheads="1"/>
            </p:cNvSpPr>
            <p:nvPr/>
          </p:nvSpPr>
          <p:spPr bwMode="auto">
            <a:xfrm>
              <a:off x="1728" y="3838"/>
              <a:ext cx="217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xa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 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          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</a:t>
              </a:r>
            </a:p>
          </p:txBody>
        </p:sp>
        <p:sp>
          <p:nvSpPr>
            <p:cNvPr id="24585" name="Text Box 64"/>
            <p:cNvSpPr txBox="1">
              <a:spLocks noChangeArrowheads="1"/>
            </p:cNvSpPr>
            <p:nvPr/>
          </p:nvSpPr>
          <p:spPr bwMode="auto">
            <a:xfrm>
              <a:off x="1728" y="3646"/>
              <a:ext cx="173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[0][0] 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[0][1]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[0][2]</a:t>
              </a:r>
            </a:p>
          </p:txBody>
        </p:sp>
        <p:sp>
          <p:nvSpPr>
            <p:cNvPr id="24586" name="Text Box 65"/>
            <p:cNvSpPr txBox="1">
              <a:spLocks noChangeArrowheads="1"/>
            </p:cNvSpPr>
            <p:nvPr/>
          </p:nvSpPr>
          <p:spPr bwMode="auto">
            <a:xfrm>
              <a:off x="3504" y="3646"/>
              <a:ext cx="173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[1][0]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[1][1] 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sk-SK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sk-SK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[1][2]</a:t>
              </a:r>
            </a:p>
          </p:txBody>
        </p:sp>
        <p:sp>
          <p:nvSpPr>
            <p:cNvPr id="24587" name="Line 74"/>
            <p:cNvSpPr>
              <a:spLocks noChangeShapeType="1"/>
            </p:cNvSpPr>
            <p:nvPr/>
          </p:nvSpPr>
          <p:spPr bwMode="auto">
            <a:xfrm>
              <a:off x="408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88" name="Line 75"/>
            <p:cNvSpPr>
              <a:spLocks noChangeShapeType="1"/>
            </p:cNvSpPr>
            <p:nvPr/>
          </p:nvSpPr>
          <p:spPr bwMode="auto">
            <a:xfrm>
              <a:off x="4704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89" name="Line 76"/>
            <p:cNvSpPr>
              <a:spLocks noChangeShapeType="1"/>
            </p:cNvSpPr>
            <p:nvPr/>
          </p:nvSpPr>
          <p:spPr bwMode="auto">
            <a:xfrm>
              <a:off x="3504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0" name="Line 77"/>
            <p:cNvSpPr>
              <a:spLocks noChangeShapeType="1"/>
            </p:cNvSpPr>
            <p:nvPr/>
          </p:nvSpPr>
          <p:spPr bwMode="auto">
            <a:xfrm>
              <a:off x="2304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1" name="Line 78"/>
            <p:cNvSpPr>
              <a:spLocks noChangeShapeType="1"/>
            </p:cNvSpPr>
            <p:nvPr/>
          </p:nvSpPr>
          <p:spPr bwMode="auto">
            <a:xfrm>
              <a:off x="288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2" name="Rectangle 81"/>
            <p:cNvSpPr>
              <a:spLocks noChangeArrowheads="1"/>
            </p:cNvSpPr>
            <p:nvPr/>
          </p:nvSpPr>
          <p:spPr bwMode="auto">
            <a:xfrm>
              <a:off x="5328" y="34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3" name="Rectangle 82"/>
            <p:cNvSpPr>
              <a:spLocks noChangeArrowheads="1"/>
            </p:cNvSpPr>
            <p:nvPr/>
          </p:nvSpPr>
          <p:spPr bwMode="auto">
            <a:xfrm>
              <a:off x="432" y="3456"/>
              <a:ext cx="13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4" name="Text Box 86"/>
            <p:cNvSpPr txBox="1">
              <a:spLocks noChangeArrowheads="1"/>
            </p:cNvSpPr>
            <p:nvPr/>
          </p:nvSpPr>
          <p:spPr bwMode="auto">
            <a:xfrm>
              <a:off x="1775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64530</a:t>
              </a:r>
              <a:endParaRPr lang="en-US" altLang="sk-SK" b="0" dirty="0">
                <a:solidFill>
                  <a:srgbClr val="00B050"/>
                </a:solidFill>
              </a:endParaRPr>
            </a:p>
          </p:txBody>
        </p:sp>
        <p:sp>
          <p:nvSpPr>
            <p:cNvPr id="24595" name="Text Box 87"/>
            <p:cNvSpPr txBox="1">
              <a:spLocks noChangeArrowheads="1"/>
            </p:cNvSpPr>
            <p:nvPr/>
          </p:nvSpPr>
          <p:spPr bwMode="auto">
            <a:xfrm>
              <a:off x="2342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64534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6" name="Text Box 88"/>
            <p:cNvSpPr txBox="1">
              <a:spLocks noChangeArrowheads="1"/>
            </p:cNvSpPr>
            <p:nvPr/>
          </p:nvSpPr>
          <p:spPr bwMode="auto">
            <a:xfrm>
              <a:off x="2947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64538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7" name="Text Box 90"/>
            <p:cNvSpPr txBox="1">
              <a:spLocks noChangeArrowheads="1"/>
            </p:cNvSpPr>
            <p:nvPr/>
          </p:nvSpPr>
          <p:spPr bwMode="auto">
            <a:xfrm>
              <a:off x="3537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64542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8" name="Text Box 91"/>
            <p:cNvSpPr txBox="1">
              <a:spLocks noChangeArrowheads="1"/>
            </p:cNvSpPr>
            <p:nvPr/>
          </p:nvSpPr>
          <p:spPr bwMode="auto">
            <a:xfrm>
              <a:off x="4148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64546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9" name="Text Box 92"/>
            <p:cNvSpPr txBox="1">
              <a:spLocks noChangeArrowheads="1"/>
            </p:cNvSpPr>
            <p:nvPr/>
          </p:nvSpPr>
          <p:spPr bwMode="auto">
            <a:xfrm>
              <a:off x="4729" y="3252"/>
              <a:ext cx="51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eaLnBrk="1" hangingPunct="1">
                <a:defRPr/>
              </a:pPr>
              <a:r>
                <a:rPr lang="sk-SK" altLang="sk-SK" b="0" dirty="0" smtClean="0">
                  <a:solidFill>
                    <a:srgbClr val="00B050"/>
                  </a:solidFill>
                </a:rPr>
                <a:t>64550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00" name="Text Box 96"/>
            <p:cNvSpPr txBox="1">
              <a:spLocks noChangeArrowheads="1"/>
            </p:cNvSpPr>
            <p:nvPr/>
          </p:nvSpPr>
          <p:spPr bwMode="auto">
            <a:xfrm>
              <a:off x="1728" y="4030"/>
              <a:ext cx="25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9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8"/>
          <p:cNvSpPr>
            <a:spLocks noChangeArrowheads="1"/>
          </p:cNvSpPr>
          <p:nvPr/>
        </p:nvSpPr>
        <p:spPr bwMode="auto">
          <a:xfrm>
            <a:off x="254000" y="1685925"/>
            <a:ext cx="287496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ukazovateľov</a:t>
            </a:r>
            <a:endParaRPr lang="en-US" altLang="sk-SK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655888"/>
            <a:ext cx="9752013" cy="1728787"/>
          </a:xfrm>
        </p:spPr>
        <p:txBody>
          <a:bodyPr/>
          <a:lstStyle/>
          <a:p>
            <a:r>
              <a:rPr lang="sk-SK" altLang="sk-SK" sz="2800" dirty="0" smtClean="0"/>
              <a:t>pole </a:t>
            </a:r>
            <a:r>
              <a:rPr lang="sk-SK" altLang="sk-SK" sz="2700" dirty="0" err="1" smtClean="0">
                <a:latin typeface="Consolas" panose="020B0609020204030204" pitchFamily="49" charset="0"/>
              </a:rPr>
              <a:t>xb</a:t>
            </a:r>
            <a:r>
              <a:rPr lang="sk-SK" altLang="sk-SK" sz="2800" dirty="0" smtClean="0"/>
              <a:t>:</a:t>
            </a:r>
          </a:p>
          <a:p>
            <a:pPr lvl="1"/>
            <a:r>
              <a:rPr lang="sk-SK" altLang="sk-SK" sz="2300" dirty="0" smtClean="0"/>
              <a:t>jednorozmerné pole dvoch ukazovateľov na </a:t>
            </a:r>
            <a:r>
              <a:rPr lang="sk-SK" altLang="sk-SK" sz="2300" b="1" dirty="0" err="1" smtClean="0">
                <a:latin typeface="Courier New" panose="02070309020205020404" pitchFamily="49" charset="0"/>
              </a:rPr>
              <a:t>int</a:t>
            </a:r>
            <a:endParaRPr lang="sk-SK" altLang="sk-SK" sz="2300" b="1" dirty="0" smtClean="0">
              <a:latin typeface="Courier New" panose="02070309020205020404" pitchFamily="49" charset="0"/>
            </a:endParaRPr>
          </a:p>
          <a:p>
            <a:pPr lvl="1"/>
            <a:r>
              <a:rPr lang="sk-SK" altLang="sk-SK" sz="2300" dirty="0" smtClean="0"/>
              <a:t>ukazovatele sa využijú na riadky poľa, pre ktoré musíme alokovať pamäť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38138" y="1757363"/>
            <a:ext cx="2322255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*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x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2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];</a:t>
            </a:r>
          </a:p>
        </p:txBody>
      </p:sp>
      <p:grpSp>
        <p:nvGrpSpPr>
          <p:cNvPr id="95248" name="Group 16"/>
          <p:cNvGrpSpPr>
            <a:grpSpLocks/>
          </p:cNvGrpSpPr>
          <p:nvPr/>
        </p:nvGrpSpPr>
        <p:grpSpPr bwMode="auto">
          <a:xfrm>
            <a:off x="254000" y="4722813"/>
            <a:ext cx="9240838" cy="1096962"/>
            <a:chOff x="144" y="2688"/>
            <a:chExt cx="4704" cy="624"/>
          </a:xfrm>
        </p:grpSpPr>
        <p:sp>
          <p:nvSpPr>
            <p:cNvPr id="25611" name="Rectangle 6"/>
            <p:cNvSpPr>
              <a:spLocks noChangeArrowheads="1"/>
            </p:cNvSpPr>
            <p:nvPr/>
          </p:nvSpPr>
          <p:spPr bwMode="auto">
            <a:xfrm>
              <a:off x="144" y="2688"/>
              <a:ext cx="4704" cy="6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612" name="Text Box 7"/>
            <p:cNvSpPr txBox="1">
              <a:spLocks noChangeArrowheads="1"/>
            </p:cNvSpPr>
            <p:nvPr/>
          </p:nvSpPr>
          <p:spPr bwMode="auto">
            <a:xfrm>
              <a:off x="192" y="2736"/>
              <a:ext cx="460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xb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*) </a:t>
              </a:r>
              <a:r>
                <a:rPr lang="en-US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 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xb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*) </a:t>
              </a:r>
              <a:r>
                <a:rPr lang="en-US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 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</p:txBody>
        </p:sp>
      </p:grpSp>
      <p:grpSp>
        <p:nvGrpSpPr>
          <p:cNvPr id="95249" name="Group 17"/>
          <p:cNvGrpSpPr>
            <a:grpSpLocks/>
          </p:cNvGrpSpPr>
          <p:nvPr/>
        </p:nvGrpSpPr>
        <p:grpSpPr bwMode="auto">
          <a:xfrm>
            <a:off x="1268413" y="6156325"/>
            <a:ext cx="7951787" cy="1011238"/>
            <a:chOff x="720" y="3504"/>
            <a:chExt cx="4512" cy="576"/>
          </a:xfrm>
        </p:grpSpPr>
        <p:sp>
          <p:nvSpPr>
            <p:cNvPr id="25608" name="AutoShape 14"/>
            <p:cNvSpPr>
              <a:spLocks noChangeArrowheads="1"/>
            </p:cNvSpPr>
            <p:nvPr/>
          </p:nvSpPr>
          <p:spPr bwMode="auto">
            <a:xfrm>
              <a:off x="720" y="3504"/>
              <a:ext cx="4512" cy="576"/>
            </a:xfrm>
            <a:prstGeom prst="wedgeRoundRectCallout">
              <a:avLst>
                <a:gd name="adj1" fmla="val -43065"/>
                <a:gd name="adj2" fmla="val -9097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potom sa d</a:t>
              </a: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á použiť: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2784" y="3648"/>
              <a:ext cx="1679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2832" y="3672"/>
              <a:ext cx="155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k-SK" sz="28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xb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</a:t>
              </a:r>
              <a:r>
                <a:rPr lang="sk-SK" sz="28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sk-SK" sz="28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1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17848</TotalTime>
  <Words>2604</Words>
  <Application>Microsoft Office PowerPoint</Application>
  <PresentationFormat>Vlastná</PresentationFormat>
  <Paragraphs>778</Paragraphs>
  <Slides>55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55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1_Glass design template</vt:lpstr>
      <vt:lpstr>1_Globe</vt:lpstr>
      <vt:lpstr>2_Globe</vt:lpstr>
      <vt:lpstr>Viacrozmerné dynamické polia</vt:lpstr>
      <vt:lpstr>Obsah</vt:lpstr>
      <vt:lpstr>Príklad: zídenie kopca</vt:lpstr>
      <vt:lpstr>Funkcia na zídenie kopca 1/2</vt:lpstr>
      <vt:lpstr>Funkcia na zídenie kopca 2/2</vt:lpstr>
      <vt:lpstr>Funkcia na zídenie kopca, rekurzívna funkcia</vt:lpstr>
      <vt:lpstr>Rôzne spôsoby definície dvojrozmerných polí</vt:lpstr>
      <vt:lpstr>Statické dvojrozmerné pole</vt:lpstr>
      <vt:lpstr>Pole ukazovateľov</vt:lpstr>
      <vt:lpstr>Pole ukazovateľov</vt:lpstr>
      <vt:lpstr>Ukazovateľ na pole</vt:lpstr>
      <vt:lpstr>Ukazovateľ na pole</vt:lpstr>
      <vt:lpstr>Ukazovateľ na ukazovateľ</vt:lpstr>
      <vt:lpstr>Ukazovateľ na ukazovateľ</vt:lpstr>
      <vt:lpstr>Výhody a nevýhody spôsobov vytvárania polí: typ poľa</vt:lpstr>
      <vt:lpstr>Výhody a nevýhody spôsobov vytvárania polí: pamäť. nároky</vt:lpstr>
      <vt:lpstr>Výhody a nevýhody spôsobov vytvárania polí: pamäť. nároky</vt:lpstr>
      <vt:lpstr>Výhody a nevýhody spôsobov vytvárania polí: pamäť. nároky</vt:lpstr>
      <vt:lpstr>Výhody a nevýhody spôsobov vytvárania polí: pamäť. nároky</vt:lpstr>
      <vt:lpstr>Výhody a nevýhody spôsobov vytvárania polí: charakter</vt:lpstr>
      <vt:lpstr>Príklad: "zubaté" pole</vt:lpstr>
      <vt:lpstr>Príklad: alokovanie dynamického pravoúhleho poľa</vt:lpstr>
      <vt:lpstr>Prístup k prvkom statického dvojrozmerného poľa</vt:lpstr>
      <vt:lpstr>Dvojrozmerné pole ako prarameter funkcie</vt:lpstr>
      <vt:lpstr>Statické dvojrozmerné pole ako prarameter funkcie: príklad</vt:lpstr>
      <vt:lpstr>Dynamické dvojrozmerné pole ako prarameter funkcie: príklad</vt:lpstr>
      <vt:lpstr>Inicializácia polí</vt:lpstr>
      <vt:lpstr>Inicializácia dvojrozmerných polí</vt:lpstr>
      <vt:lpstr>Pole reťazcov</vt:lpstr>
      <vt:lpstr>Pole reťazcov</vt:lpstr>
      <vt:lpstr>Pole reťazcov</vt:lpstr>
      <vt:lpstr>Pole reťazcov</vt:lpstr>
      <vt:lpstr>Načítanie slov do poľa ukazovateľov na reťazce</vt:lpstr>
      <vt:lpstr>Prezentácia programu PowerPoint</vt:lpstr>
      <vt:lpstr>Prezentácia programu PowerPoint</vt:lpstr>
      <vt:lpstr>Prezentácia programu PowerPoint</vt:lpstr>
      <vt:lpstr>Vytvorte ...</vt:lpstr>
      <vt:lpstr>Parametre funkcie main()</vt:lpstr>
      <vt:lpstr>Parametre funkcie main()</vt:lpstr>
      <vt:lpstr>Parametre funkcie main(): príklad</vt:lpstr>
      <vt:lpstr>Spustenie programu s parmetrami</vt:lpstr>
      <vt:lpstr>Spustenie programu s parmetrami</vt:lpstr>
      <vt:lpstr>Príklad: práca s maticami</vt:lpstr>
      <vt:lpstr>Prezentácia programu PowerPoint</vt:lpstr>
      <vt:lpstr>Ukazovatele</vt:lpstr>
      <vt:lpstr>Ukazovatele a polia</vt:lpstr>
      <vt:lpstr>Ukazovatele</vt:lpstr>
      <vt:lpstr>Projekt č.1 Štvorsmerovka/Osemsmerovka</vt:lpstr>
      <vt:lpstr>Projekt č.1: Vytvorte polia</vt:lpstr>
      <vt:lpstr>Projekt č.1: Ukážka 4/8-smerovky a indexu</vt:lpstr>
      <vt:lpstr>Projekt č.1: Zadanie</vt:lpstr>
      <vt:lpstr>Projekt č.1 Funkcie a ošetrenia</vt:lpstr>
      <vt:lpstr>Cvičenia</vt:lpstr>
      <vt:lpstr>Konzultovanie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478</cp:revision>
  <cp:lastPrinted>1601-01-01T00:00:00Z</cp:lastPrinted>
  <dcterms:created xsi:type="dcterms:W3CDTF">2005-06-24T10:35:13Z</dcterms:created>
  <dcterms:modified xsi:type="dcterms:W3CDTF">2020-03-19T20:32:40Z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