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303" r:id="rId2"/>
    <p:sldId id="409" r:id="rId3"/>
    <p:sldId id="325" r:id="rId4"/>
    <p:sldId id="398" r:id="rId5"/>
    <p:sldId id="296" r:id="rId6"/>
    <p:sldId id="297" r:id="rId7"/>
    <p:sldId id="310" r:id="rId8"/>
    <p:sldId id="298" r:id="rId9"/>
    <p:sldId id="311" r:id="rId10"/>
    <p:sldId id="312" r:id="rId11"/>
    <p:sldId id="299" r:id="rId12"/>
    <p:sldId id="323" r:id="rId13"/>
    <p:sldId id="324" r:id="rId14"/>
    <p:sldId id="300" r:id="rId15"/>
    <p:sldId id="301" r:id="rId16"/>
    <p:sldId id="302" r:id="rId17"/>
    <p:sldId id="322" r:id="rId18"/>
    <p:sldId id="314" r:id="rId19"/>
    <p:sldId id="412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91" r:id="rId28"/>
    <p:sldId id="313" r:id="rId29"/>
    <p:sldId id="293" r:id="rId30"/>
    <p:sldId id="294" r:id="rId31"/>
    <p:sldId id="295" r:id="rId32"/>
    <p:sldId id="262" r:id="rId33"/>
    <p:sldId id="410" r:id="rId34"/>
    <p:sldId id="411" r:id="rId35"/>
    <p:sldId id="400" r:id="rId36"/>
    <p:sldId id="413" r:id="rId37"/>
    <p:sldId id="406" r:id="rId38"/>
    <p:sldId id="414" r:id="rId39"/>
    <p:sldId id="326" r:id="rId40"/>
    <p:sldId id="399" r:id="rId41"/>
    <p:sldId id="415" r:id="rId42"/>
    <p:sldId id="402" r:id="rId43"/>
    <p:sldId id="403" r:id="rId44"/>
    <p:sldId id="404" r:id="rId45"/>
    <p:sldId id="405" r:id="rId46"/>
    <p:sldId id="407" r:id="rId47"/>
    <p:sldId id="408" r:id="rId48"/>
    <p:sldId id="401" r:id="rId49"/>
    <p:sldId id="306" r:id="rId50"/>
    <p:sldId id="348" r:id="rId5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 prednasky 4 min" id="{D635366B-6141-4FEB-9155-4672158A3FE2}">
          <p14:sldIdLst>
            <p14:sldId id="303"/>
            <p14:sldId id="409"/>
            <p14:sldId id="325"/>
            <p14:sldId id="398"/>
          </p14:sldIdLst>
        </p14:section>
        <p14:section name="Mahajan intro 3 min" id="{264E27DE-8878-4F52-984D-EC33C231B2EA}">
          <p14:sldIdLst>
            <p14:sldId id="296"/>
          </p14:sldIdLst>
        </p14:section>
        <p14:section name="#1 Zbavte sa memorovania 6 min" id="{736B8630-0226-426D-A434-95DFCECA4C2E}">
          <p14:sldIdLst>
            <p14:sldId id="297"/>
            <p14:sldId id="310"/>
            <p14:sldId id="298"/>
          </p14:sldIdLst>
        </p14:section>
        <p14:section name="#2 Nerieste hodnotenie 6 min" id="{2C9F912D-45C5-4D76-86CE-AB07ACE2B632}">
          <p14:sldIdLst>
            <p14:sldId id="311"/>
            <p14:sldId id="312"/>
          </p14:sldIdLst>
        </p14:section>
        <p14:section name="#3 Nedorozumenia 8 min" id="{C56A071E-2ABC-4954-9753-BA8D7AE587D0}">
          <p14:sldIdLst>
            <p14:sldId id="299"/>
            <p14:sldId id="323"/>
            <p14:sldId id="324"/>
          </p14:sldIdLst>
        </p14:section>
        <p14:section name="#4 Chunking system 6 min" id="{8585A811-B0D5-4FA5-8CFA-E3D34E4D4493}">
          <p14:sldIdLst>
            <p14:sldId id="300"/>
            <p14:sldId id="301"/>
          </p14:sldIdLst>
        </p14:section>
        <p14:section name="#5 Robit chyby je fajn 5 min" id="{10537D83-A28B-447D-8543-5AB4472B3F4B}">
          <p14:sldIdLst>
            <p14:sldId id="302"/>
          </p14:sldIdLst>
        </p14:section>
        <p14:section name="Notebooky na prednaske 10 min" id="{30F2168C-D63B-4A5F-B164-520F363A1E9A}">
          <p14:sldIdLst>
            <p14:sldId id="322"/>
            <p14:sldId id="314"/>
            <p14:sldId id="412"/>
          </p14:sldIdLst>
        </p14:section>
        <p14:section name="Benefity poznamkovania 13 min" id="{27A5F8E0-4523-4189-8BF6-CA94C758B5DA}">
          <p14:sldIdLst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Niekolko dalsich rad 13 min" id="{BD6C227F-04CD-498C-B573-89102C8FFB9E}">
          <p14:sldIdLst>
            <p14:sldId id="291"/>
            <p14:sldId id="313"/>
            <p14:sldId id="293"/>
            <p14:sldId id="294"/>
            <p14:sldId id="295"/>
            <p14:sldId id="262"/>
          </p14:sldIdLst>
        </p14:section>
        <p14:section name="Zo spatnej vazby 34 min" id="{FF6F27AA-B9C9-43B2-853F-FF751EEBCEA8}">
          <p14:sldIdLst>
            <p14:sldId id="410"/>
            <p14:sldId id="411"/>
            <p14:sldId id="400"/>
            <p14:sldId id="413"/>
            <p14:sldId id="406"/>
            <p14:sldId id="414"/>
            <p14:sldId id="326"/>
            <p14:sldId id="399"/>
            <p14:sldId id="415"/>
            <p14:sldId id="402"/>
            <p14:sldId id="403"/>
            <p14:sldId id="404"/>
            <p14:sldId id="405"/>
            <p14:sldId id="407"/>
            <p14:sldId id="408"/>
            <p14:sldId id="401"/>
            <p14:sldId id="30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 autoAdjust="0"/>
    <p:restoredTop sz="76138" autoAdjust="0"/>
  </p:normalViewPr>
  <p:slideViewPr>
    <p:cSldViewPr>
      <p:cViewPr varScale="1">
        <p:scale>
          <a:sx n="83" d="100"/>
          <a:sy n="83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0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5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6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10</a:t>
            </a:r>
          </a:p>
          <a:p>
            <a:r>
              <a:rPr lang="sk-SK" dirty="0"/>
              <a:t>Hlasovanie</a:t>
            </a:r>
          </a:p>
          <a:p>
            <a:r>
              <a:rPr lang="sk-SK" dirty="0"/>
              <a:t>Rozdelíme sa na dve skupiny, </a:t>
            </a:r>
            <a:r>
              <a:rPr lang="sk-SK" dirty="0" err="1"/>
              <a:t>kazda</a:t>
            </a:r>
            <a:r>
              <a:rPr lang="sk-SK" dirty="0"/>
              <a:t> </a:t>
            </a:r>
            <a:r>
              <a:rPr lang="sk-SK" dirty="0" err="1"/>
              <a:t>skusi</a:t>
            </a:r>
            <a:r>
              <a:rPr lang="sk-SK" dirty="0"/>
              <a:t> </a:t>
            </a:r>
            <a:r>
              <a:rPr lang="sk-SK" dirty="0" err="1"/>
              <a:t>vyprodukovat</a:t>
            </a:r>
            <a:r>
              <a:rPr lang="sk-SK" baseline="0" dirty="0"/>
              <a:t> argumenty... </a:t>
            </a:r>
          </a:p>
          <a:p>
            <a:r>
              <a:rPr lang="sk-SK" baseline="0" dirty="0"/>
              <a:t>	ti </a:t>
            </a:r>
            <a:r>
              <a:rPr lang="sk-SK" baseline="0" dirty="0" err="1"/>
              <a:t>ktori</a:t>
            </a:r>
            <a:r>
              <a:rPr lang="sk-SK" baseline="0" dirty="0"/>
              <a:t> </a:t>
            </a:r>
            <a:r>
              <a:rPr lang="sk-SK" baseline="0" dirty="0" err="1"/>
              <a:t>maju</a:t>
            </a:r>
            <a:r>
              <a:rPr lang="sk-SK" baseline="0" dirty="0"/>
              <a:t> </a:t>
            </a:r>
            <a:r>
              <a:rPr lang="sk-SK" baseline="0" dirty="0" err="1"/>
              <a:t>suhlasne</a:t>
            </a:r>
            <a:r>
              <a:rPr lang="sk-SK" baseline="0" dirty="0"/>
              <a:t> stanovisko </a:t>
            </a:r>
            <a:r>
              <a:rPr lang="sk-SK" baseline="0" dirty="0" err="1"/>
              <a:t>vymyslajte</a:t>
            </a:r>
            <a:r>
              <a:rPr lang="sk-SK" baseline="0" dirty="0"/>
              <a:t>, </a:t>
            </a:r>
          </a:p>
          <a:p>
            <a:r>
              <a:rPr lang="sk-SK" baseline="0" dirty="0"/>
              <a:t>	ti </a:t>
            </a:r>
            <a:r>
              <a:rPr lang="sk-SK" baseline="0" dirty="0" err="1"/>
              <a:t>ktori</a:t>
            </a:r>
            <a:r>
              <a:rPr lang="sk-SK" baseline="0" dirty="0"/>
              <a:t> </a:t>
            </a:r>
            <a:r>
              <a:rPr lang="sk-SK" baseline="0" dirty="0" err="1"/>
              <a:t>nesuhlasia</a:t>
            </a:r>
            <a:r>
              <a:rPr lang="sk-SK" baseline="0" dirty="0"/>
              <a:t>, napriek tomu </a:t>
            </a:r>
            <a:r>
              <a:rPr lang="sk-SK" baseline="0" dirty="0" err="1"/>
              <a:t>skuste</a:t>
            </a:r>
            <a:r>
              <a:rPr lang="sk-SK" baseline="0" dirty="0"/>
              <a:t> </a:t>
            </a:r>
            <a:r>
              <a:rPr lang="sk-SK" baseline="0" dirty="0" err="1"/>
              <a:t>zaujat</a:t>
            </a:r>
            <a:r>
              <a:rPr lang="sk-SK" baseline="0" dirty="0"/>
              <a:t> </a:t>
            </a:r>
            <a:r>
              <a:rPr lang="sk-SK" baseline="0" dirty="0" err="1"/>
              <a:t>opacny</a:t>
            </a:r>
            <a:r>
              <a:rPr lang="sk-SK" baseline="0" dirty="0"/>
              <a:t> </a:t>
            </a:r>
            <a:r>
              <a:rPr lang="sk-SK" baseline="0" dirty="0" err="1"/>
              <a:t>pohlad</a:t>
            </a:r>
            <a:r>
              <a:rPr lang="sk-SK" baseline="0" dirty="0"/>
              <a:t> (</a:t>
            </a:r>
            <a:r>
              <a:rPr lang="sk-SK" baseline="0" dirty="0" err="1"/>
              <a:t>najma</a:t>
            </a:r>
            <a:r>
              <a:rPr lang="sk-SK" baseline="0" dirty="0"/>
              <a:t> </a:t>
            </a:r>
            <a:r>
              <a:rPr lang="sk-SK" baseline="0" dirty="0" err="1"/>
              <a:t>pomozte</a:t>
            </a:r>
            <a:r>
              <a:rPr lang="sk-SK" baseline="0" dirty="0"/>
              <a:t> kolegom </a:t>
            </a:r>
            <a:r>
              <a:rPr lang="sk-SK" baseline="0" dirty="0" err="1"/>
              <a:t>vystuzit</a:t>
            </a:r>
            <a:r>
              <a:rPr lang="sk-SK" baseline="0" dirty="0"/>
              <a:t> ich argument)</a:t>
            </a:r>
          </a:p>
          <a:p>
            <a:r>
              <a:rPr lang="sk-SK" baseline="0" dirty="0"/>
              <a:t>Zber argumentov za</a:t>
            </a:r>
          </a:p>
          <a:p>
            <a:r>
              <a:rPr lang="sk-SK" baseline="0" dirty="0"/>
              <a:t>Zber argumentov proti</a:t>
            </a:r>
          </a:p>
          <a:p>
            <a:r>
              <a:rPr lang="sk-SK" baseline="0" dirty="0"/>
              <a:t>10 </a:t>
            </a:r>
            <a:r>
              <a:rPr lang="sk-SK" baseline="0" dirty="0" err="1"/>
              <a:t>minut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dirty="0"/>
              <a:t>Nečakám,</a:t>
            </a:r>
            <a:r>
              <a:rPr lang="sk-SK" baseline="0" dirty="0"/>
              <a:t> že sa veľa rúk zdvihne na zle. Priznajme si ale, že máme tendenciu poznámky nerobiť, ak vieme, že sa dostaneme k </a:t>
            </a:r>
            <a:r>
              <a:rPr lang="sk-SK" baseline="0" dirty="0" err="1"/>
              <a:t>slajdom</a:t>
            </a:r>
            <a:r>
              <a:rPr lang="sk-SK" baseline="0" dirty="0"/>
              <a:t>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4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5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7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4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6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7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2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7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7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2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7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4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2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5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26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0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6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7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44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62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6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imhanso/the-questions-that-matter-46c5dd978f0c#.kragwdm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infographics.com/ultimate-guide-note-taking-class-infographi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y-universities-should-get-rid-of-powerpoint-and-why-they-wont-4332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horror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dailywtf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computer-specs-are-best-for-software-developers-and-what-are-the-cost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y95qVQQ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xcloud.com/nationofte/ntecast-38-s-jakubom-%C5%A1imkom-o-obhajobe-bakal%C3%A1rok-nielen-na-fiit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-LqFDwM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2QHkH1Npp0" TargetMode="External"/><Relationship Id="rId2" Type="http://schemas.openxmlformats.org/officeDocument/2006/relationships/hyperlink" Target="https://www.youtube.com/watch?v=wUEIHMRQm-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7:</a:t>
            </a:r>
            <a:br>
              <a:rPr lang="sk-SK" dirty="0"/>
            </a:br>
            <a:r>
              <a:rPr lang="sk-SK" sz="4400" dirty="0"/>
              <a:t>Ako sa správne učiť, časť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2590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F65EC-7F5F-4F74-91C5-4A593F7C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Učte sa </a:t>
            </a:r>
            <a:r>
              <a:rPr lang="sk-SK" dirty="0">
                <a:solidFill>
                  <a:srgbClr val="0070C0"/>
                </a:solidFill>
              </a:rPr>
              <a:t>vo viacerých prechodoch</a:t>
            </a:r>
            <a:br>
              <a:rPr lang="sk-SK" dirty="0"/>
            </a:br>
            <a:r>
              <a:rPr lang="sk-SK" dirty="0"/>
              <a:t>zvýšite „zisk poznania“ (</a:t>
            </a:r>
            <a:r>
              <a:rPr lang="sk-SK" dirty="0" err="1"/>
              <a:t>knowledge</a:t>
            </a:r>
            <a:r>
              <a:rPr lang="sk-SK" dirty="0"/>
              <a:t> </a:t>
            </a:r>
            <a:r>
              <a:rPr lang="sk-SK" dirty="0" err="1"/>
              <a:t>gain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BCC19D-3B40-4B96-9DAC-3B5FF668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Prednášky počas semestra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Čítanie vlastných poznámok po prednáškach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Čítanie študijnej literatúry počas semestra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Práca na cvičeniach/zadaniach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Počítanie príkladov doma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Diskusie pomedzi to všetko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Pred skúškou: niekoľkokrát prejsť sylabus (prednášky, poznámky, knihu, zadania...)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558A6F5-EE78-4900-BF0C-583C63B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BE966AF-F333-40F4-9D86-6205457ECBB8}"/>
              </a:ext>
            </a:extLst>
          </p:cNvPr>
          <p:cNvSpPr/>
          <p:nvPr/>
        </p:nvSpPr>
        <p:spPr>
          <a:xfrm>
            <a:off x="119674" y="1574663"/>
            <a:ext cx="8568952" cy="89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Podporíte videnie súvislostí</a:t>
            </a:r>
            <a:endParaRPr lang="en-US" sz="3200" b="1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5660A25-5970-4F6A-991F-0DE785C09BE9}"/>
              </a:ext>
            </a:extLst>
          </p:cNvPr>
          <p:cNvSpPr/>
          <p:nvPr/>
        </p:nvSpPr>
        <p:spPr>
          <a:xfrm>
            <a:off x="117848" y="3512991"/>
            <a:ext cx="8568952" cy="121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Nestresujte, ak v skorých prechodoch nechápete</a:t>
            </a:r>
            <a:endParaRPr lang="en-US" sz="3200" b="1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392A771-0BDF-4254-9BDA-1A57B9D4649D}"/>
              </a:ext>
            </a:extLst>
          </p:cNvPr>
          <p:cNvSpPr/>
          <p:nvPr/>
        </p:nvSpPr>
        <p:spPr>
          <a:xfrm>
            <a:off x="117848" y="2543827"/>
            <a:ext cx="8568952" cy="89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Podporíte svoj top-</a:t>
            </a:r>
            <a:r>
              <a:rPr lang="sk-SK" sz="3200" b="1" dirty="0" err="1"/>
              <a:t>down</a:t>
            </a:r>
            <a:r>
              <a:rPr lang="sk-SK" sz="3200" b="1" dirty="0"/>
              <a:t> prehľad</a:t>
            </a:r>
            <a:endParaRPr lang="en-US" sz="3200" b="1" dirty="0"/>
          </a:p>
        </p:txBody>
      </p:sp>
      <p:sp>
        <p:nvSpPr>
          <p:cNvPr id="9" name="Zástupný symbol päty 4">
            <a:extLst>
              <a:ext uri="{FF2B5EF4-FFF2-40B4-BE49-F238E27FC236}">
                <a16:creationId xmlns:a16="http://schemas.microsoft.com/office/drawing/2014/main" id="{E4D2DCEA-A8CA-4CDF-8A4B-4616DC69C11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Mahajan</a:t>
            </a:r>
            <a:r>
              <a:rPr lang="en-US" dirty="0"/>
              <a:t> #</a:t>
            </a:r>
            <a:r>
              <a:rPr lang="sk-SK" dirty="0"/>
              <a:t>3: </a:t>
            </a:r>
            <a:r>
              <a:rPr lang="sk-SK" dirty="0">
                <a:solidFill>
                  <a:srgbClr val="FF0000"/>
                </a:solidFill>
              </a:rPr>
              <a:t>Nedorozumenia (</a:t>
            </a:r>
            <a:r>
              <a:rPr lang="sk-SK" dirty="0" err="1">
                <a:solidFill>
                  <a:srgbClr val="FF0000"/>
                </a:solidFill>
              </a:rPr>
              <a:t>misconceptions</a:t>
            </a:r>
            <a:r>
              <a:rPr lang="sk-SK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Zlé</a:t>
            </a:r>
            <a:r>
              <a:rPr lang="sk-SK" dirty="0"/>
              <a:t>: keď neviem, že vy </a:t>
            </a:r>
            <a:r>
              <a:rPr lang="sk-SK" dirty="0">
                <a:solidFill>
                  <a:srgbClr val="FF0000"/>
                </a:solidFill>
              </a:rPr>
              <a:t>neviete</a:t>
            </a:r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Ešte horšie</a:t>
            </a:r>
            <a:r>
              <a:rPr lang="sk-SK" dirty="0"/>
              <a:t>: keď si myslím že viete, ale vy </a:t>
            </a:r>
            <a:r>
              <a:rPr lang="sk-SK" dirty="0">
                <a:solidFill>
                  <a:srgbClr val="FF0000"/>
                </a:solidFill>
              </a:rPr>
              <a:t>viete zle</a:t>
            </a:r>
          </a:p>
          <a:p>
            <a:endParaRPr lang="sk-SK" dirty="0">
              <a:solidFill>
                <a:srgbClr val="FF0000"/>
              </a:solidFill>
            </a:endParaRPr>
          </a:p>
          <a:p>
            <a:r>
              <a:rPr lang="sk-SK" i="1" dirty="0"/>
              <a:t>Príklad 1: Zem obieha okolo slnka po elipse. Občas je teda bližšie a občas ďalej. Aký to má na Zem dopad?</a:t>
            </a:r>
            <a:endParaRPr lang="sk-SK" dirty="0"/>
          </a:p>
          <a:p>
            <a:r>
              <a:rPr lang="sk-SK" i="1" dirty="0">
                <a:solidFill>
                  <a:srgbClr val="FF0000"/>
                </a:solidFill>
              </a:rPr>
              <a:t>		</a:t>
            </a: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sk-SK" i="1" dirty="0">
                <a:solidFill>
                  <a:srgbClr val="FF0000"/>
                </a:solidFill>
              </a:rPr>
              <a:t>„Striedanie ročných období“</a:t>
            </a:r>
          </a:p>
          <a:p>
            <a:r>
              <a:rPr lang="sk-SK" i="1" dirty="0">
                <a:solidFill>
                  <a:srgbClr val="FF0000"/>
                </a:solidFill>
              </a:rPr>
              <a:t>		</a:t>
            </a: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sk-SK" i="1" dirty="0">
                <a:solidFill>
                  <a:srgbClr val="0070C0"/>
                </a:solidFill>
              </a:rPr>
              <a:t>„Nič čo by sme postrehli“</a:t>
            </a:r>
          </a:p>
          <a:p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/>
              <a:t>Príklad 2: Ako v Céčku porovnať dve reálne čísla?</a:t>
            </a:r>
            <a:endParaRPr lang="en-US" i="1" dirty="0"/>
          </a:p>
          <a:p>
            <a:pPr algn="ctr"/>
            <a:r>
              <a:rPr lang="sk-SK" i="1" dirty="0">
                <a:solidFill>
                  <a:srgbClr val="FF0000"/>
                </a:solidFill>
              </a:rPr>
              <a:t>„A == B“</a:t>
            </a:r>
            <a:endParaRPr lang="en-US" i="1" dirty="0">
              <a:solidFill>
                <a:srgbClr val="FF0000"/>
              </a:solidFill>
            </a:endParaRPr>
          </a:p>
          <a:p>
            <a:pPr algn="ctr"/>
            <a:r>
              <a:rPr lang="sk-SK" i="1" dirty="0">
                <a:solidFill>
                  <a:srgbClr val="0070C0"/>
                </a:solidFill>
              </a:rPr>
              <a:t>„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sk-SK" i="1" dirty="0">
                <a:solidFill>
                  <a:srgbClr val="0070C0"/>
                </a:solidFill>
              </a:rPr>
              <a:t>A</a:t>
            </a:r>
            <a:r>
              <a:rPr lang="en-US" i="1" dirty="0">
                <a:solidFill>
                  <a:srgbClr val="0070C0"/>
                </a:solidFill>
              </a:rPr>
              <a:t>-</a:t>
            </a:r>
            <a:r>
              <a:rPr lang="sk-SK" i="1" dirty="0" err="1">
                <a:solidFill>
                  <a:srgbClr val="0070C0"/>
                </a:solidFill>
              </a:rPr>
              <a:t>epsilon</a:t>
            </a:r>
            <a:r>
              <a:rPr lang="sk-SK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&lt; B) &amp;&amp; (B &lt; </a:t>
            </a:r>
            <a:r>
              <a:rPr lang="en-US" i="1" dirty="0" err="1">
                <a:solidFill>
                  <a:srgbClr val="0070C0"/>
                </a:solidFill>
              </a:rPr>
              <a:t>A+epsilon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r>
              <a:rPr lang="sk-SK" i="1" dirty="0">
                <a:solidFill>
                  <a:srgbClr val="0070C0"/>
                </a:solidFill>
              </a:rPr>
              <a:t>“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/>
          </a:p>
          <a:p>
            <a:r>
              <a:rPr lang="sk-SK" dirty="0"/>
              <a:t>Preto sa vás furt niečo </a:t>
            </a:r>
            <a:r>
              <a:rPr lang="sk-SK" dirty="0">
                <a:solidFill>
                  <a:srgbClr val="0070C0"/>
                </a:solidFill>
              </a:rPr>
              <a:t>pýtam</a:t>
            </a:r>
            <a:r>
              <a:rPr lang="sk-SK" dirty="0"/>
              <a:t>.</a:t>
            </a:r>
          </a:p>
          <a:p>
            <a:r>
              <a:rPr lang="sk-SK" dirty="0"/>
              <a:t>Preto vám dávam </a:t>
            </a:r>
            <a:r>
              <a:rPr lang="sk-SK" dirty="0">
                <a:solidFill>
                  <a:srgbClr val="0070C0"/>
                </a:solidFill>
              </a:rPr>
              <a:t>tie dotazníky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8FD51F99-6F17-4478-A008-04ED144DA72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9FABA77-3223-4A85-A388-58CCCC54B815}"/>
              </a:ext>
            </a:extLst>
          </p:cNvPr>
          <p:cNvSpPr/>
          <p:nvPr/>
        </p:nvSpPr>
        <p:spPr>
          <a:xfrm rot="21286577">
            <a:off x="287524" y="2590128"/>
            <a:ext cx="8568952" cy="23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Zisťovať nedorozumenia je úlohou učiteľa.</a:t>
            </a:r>
          </a:p>
          <a:p>
            <a:pPr algn="ctr"/>
            <a:endParaRPr lang="sk-SK" sz="3200" b="1" dirty="0"/>
          </a:p>
          <a:p>
            <a:pPr algn="ctr"/>
            <a:r>
              <a:rPr lang="sk-SK" sz="3200" b="1" dirty="0"/>
              <a:t>Ale pomôcť mu viete. Pýtajte sa. Veľa.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01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Mimochodom, viete kedy je otázka najužitočnejšia?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2E024662-E0CC-44ED-B228-37AF6B47F2C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sk-SK" dirty="0"/>
              <a:t>Múdro znejúce otázky sú spravidla nanič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6361843"/>
            <a:ext cx="8229600" cy="320899"/>
          </a:xfrm>
        </p:spPr>
        <p:txBody>
          <a:bodyPr/>
          <a:lstStyle/>
          <a:p>
            <a:r>
              <a:rPr lang="en-US" sz="1200" dirty="0">
                <a:hlinkClick r:id="rId3"/>
              </a:rPr>
              <a:t>https://medium.com/@timhanso/the-questions-that-matter-46c5dd978f0c#.kragwdmdk</a:t>
            </a:r>
            <a:endParaRPr lang="sk-SK" sz="1200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pic>
        <p:nvPicPr>
          <p:cNvPr id="1028" name="Picture 4" descr="https://cdn-images-1.medium.com/max/1400/1*ldPsFo6B5FqUMSOtktNa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" y="1105259"/>
            <a:ext cx="906258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103663" y="2348880"/>
            <a:ext cx="9018092" cy="79208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Je ťažké sa pýtať základné otázky. </a:t>
            </a:r>
          </a:p>
        </p:txBody>
      </p:sp>
      <p:sp>
        <p:nvSpPr>
          <p:cNvPr id="7" name="Obdĺžnik 5">
            <a:extLst>
              <a:ext uri="{FF2B5EF4-FFF2-40B4-BE49-F238E27FC236}">
                <a16:creationId xmlns:a16="http://schemas.microsoft.com/office/drawing/2014/main" id="{CAE42D0F-89CF-4336-A3B8-145F9EC09CC3}"/>
              </a:ext>
            </a:extLst>
          </p:cNvPr>
          <p:cNvSpPr/>
          <p:nvPr/>
        </p:nvSpPr>
        <p:spPr>
          <a:xfrm>
            <a:off x="103663" y="3321974"/>
            <a:ext cx="9018092" cy="79208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Znejú hlúpo a nezdvorilo. </a:t>
            </a:r>
          </a:p>
        </p:txBody>
      </p:sp>
      <p:sp>
        <p:nvSpPr>
          <p:cNvPr id="8" name="Obdĺžnik 5">
            <a:extLst>
              <a:ext uri="{FF2B5EF4-FFF2-40B4-BE49-F238E27FC236}">
                <a16:creationId xmlns:a16="http://schemas.microsoft.com/office/drawing/2014/main" id="{00583B58-4614-4A57-993A-5159CB40E745}"/>
              </a:ext>
            </a:extLst>
          </p:cNvPr>
          <p:cNvSpPr/>
          <p:nvPr/>
        </p:nvSpPr>
        <p:spPr>
          <a:xfrm>
            <a:off x="103663" y="4286315"/>
            <a:ext cx="9018092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Sú však užitočné.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33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Mahajan #</a:t>
            </a:r>
            <a:r>
              <a:rPr lang="sk-SK" dirty="0"/>
              <a:t>4</a:t>
            </a:r>
            <a:r>
              <a:rPr lang="en-US" dirty="0"/>
              <a:t>:</a:t>
            </a:r>
            <a:r>
              <a:rPr lang="sk-SK" dirty="0"/>
              <a:t> </a:t>
            </a:r>
            <a:r>
              <a:rPr lang="sk-SK" dirty="0">
                <a:solidFill>
                  <a:srgbClr val="0070C0"/>
                </a:solidFill>
              </a:rPr>
              <a:t>Spracovanie informácií po kusoch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22893"/>
            <a:ext cx="8229600" cy="2474259"/>
          </a:xfrm>
          <a:prstGeom prst="rect">
            <a:avLst/>
          </a:prstGeom>
        </p:spPr>
      </p:pic>
      <p:grpSp>
        <p:nvGrpSpPr>
          <p:cNvPr id="14" name="Skupina 13"/>
          <p:cNvGrpSpPr/>
          <p:nvPr/>
        </p:nvGrpSpPr>
        <p:grpSpPr>
          <a:xfrm>
            <a:off x="6012159" y="2221289"/>
            <a:ext cx="2674641" cy="2542836"/>
            <a:chOff x="6012159" y="2221289"/>
            <a:chExt cx="2674641" cy="2542836"/>
          </a:xfrm>
        </p:grpSpPr>
        <p:sp>
          <p:nvSpPr>
            <p:cNvPr id="11" name="Obdĺžnik 10"/>
            <p:cNvSpPr/>
            <p:nvPr/>
          </p:nvSpPr>
          <p:spPr>
            <a:xfrm>
              <a:off x="6012159" y="3553256"/>
              <a:ext cx="1296145" cy="12108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7390655" y="3553255"/>
              <a:ext cx="1296145" cy="12108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6588224" y="2221289"/>
              <a:ext cx="1440160" cy="121086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BlokTextu 15"/>
          <p:cNvSpPr txBox="1"/>
          <p:nvPr/>
        </p:nvSpPr>
        <p:spPr>
          <a:xfrm>
            <a:off x="457200" y="5445224"/>
            <a:ext cx="863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Začiatočník</a:t>
            </a:r>
            <a:r>
              <a:rPr lang="sk-SK" sz="2000" b="1" dirty="0"/>
              <a:t> má problém s pochopením elementárnych kúskov vzorca, on vidí </a:t>
            </a:r>
            <a:r>
              <a:rPr lang="sk-SK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FF0000"/>
                </a:solidFill>
              </a:rPr>
              <a:t>7</a:t>
            </a:r>
            <a:r>
              <a:rPr lang="sk-SK" sz="2000" b="1" dirty="0">
                <a:solidFill>
                  <a:srgbClr val="FF0000"/>
                </a:solidFill>
              </a:rPr>
              <a:t> kusov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39480" y="4836381"/>
            <a:ext cx="863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B050"/>
                </a:solidFill>
              </a:rPr>
              <a:t>Expert</a:t>
            </a:r>
            <a:r>
              <a:rPr lang="sk-SK" sz="2000" b="1" dirty="0"/>
              <a:t> v tom vzorci vidí </a:t>
            </a:r>
            <a:r>
              <a:rPr lang="sk-SK" sz="2000" b="1" dirty="0">
                <a:solidFill>
                  <a:srgbClr val="00B050"/>
                </a:solidFill>
              </a:rPr>
              <a:t>3 alebo 4 kusy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621089"/>
          </a:xfrm>
        </p:spPr>
        <p:txBody>
          <a:bodyPr>
            <a:normAutofit fontScale="92500"/>
          </a:bodyPr>
          <a:lstStyle/>
          <a:p>
            <a:r>
              <a:rPr lang="sk-SK" dirty="0"/>
              <a:t>Človek dokáže v hlave pracovať naraz so 7+-2 vecami (kusmi)</a:t>
            </a:r>
          </a:p>
        </p:txBody>
      </p:sp>
      <p:sp>
        <p:nvSpPr>
          <p:cNvPr id="19" name="Zástupný symbol päty 4">
            <a:extLst>
              <a:ext uri="{FF2B5EF4-FFF2-40B4-BE49-F238E27FC236}">
                <a16:creationId xmlns:a16="http://schemas.microsoft.com/office/drawing/2014/main" id="{57E587A5-2591-4094-B129-437BCA4B75F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1B34EED8-A1B6-4D1E-B5E2-B3E036724FBF}"/>
              </a:ext>
            </a:extLst>
          </p:cNvPr>
          <p:cNvGrpSpPr/>
          <p:nvPr/>
        </p:nvGrpSpPr>
        <p:grpSpPr>
          <a:xfrm>
            <a:off x="5875769" y="2492896"/>
            <a:ext cx="2714334" cy="2385367"/>
            <a:chOff x="5875769" y="2492896"/>
            <a:chExt cx="2714334" cy="2385367"/>
          </a:xfrm>
        </p:grpSpPr>
        <p:sp>
          <p:nvSpPr>
            <p:cNvPr id="8" name="Obdĺžnik 7"/>
            <p:cNvSpPr/>
            <p:nvPr/>
          </p:nvSpPr>
          <p:spPr>
            <a:xfrm>
              <a:off x="6660232" y="2492896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6652539" y="3167229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bdĺžnik 9"/>
            <p:cNvSpPr/>
            <p:nvPr/>
          </p:nvSpPr>
          <p:spPr>
            <a:xfrm>
              <a:off x="7524328" y="2615009"/>
              <a:ext cx="426876" cy="5300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C626BFE2-CF02-4C82-B08B-6A98C2849820}"/>
                </a:ext>
              </a:extLst>
            </p:cNvPr>
            <p:cNvSpPr/>
            <p:nvPr/>
          </p:nvSpPr>
          <p:spPr>
            <a:xfrm>
              <a:off x="7133456" y="2612980"/>
              <a:ext cx="426876" cy="5300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bdĺžnik 20">
              <a:extLst>
                <a:ext uri="{FF2B5EF4-FFF2-40B4-BE49-F238E27FC236}">
                  <a16:creationId xmlns:a16="http://schemas.microsoft.com/office/drawing/2014/main" id="{C4C9C238-138E-4791-B61B-2DFD5FA365F6}"/>
                </a:ext>
              </a:extLst>
            </p:cNvPr>
            <p:cNvSpPr/>
            <p:nvPr/>
          </p:nvSpPr>
          <p:spPr>
            <a:xfrm>
              <a:off x="6669983" y="2737997"/>
              <a:ext cx="415971" cy="4550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bdĺžnik 21">
              <a:extLst>
                <a:ext uri="{FF2B5EF4-FFF2-40B4-BE49-F238E27FC236}">
                  <a16:creationId xmlns:a16="http://schemas.microsoft.com/office/drawing/2014/main" id="{D5F05C70-D355-4B72-A8CA-B78DF3A84845}"/>
                </a:ext>
              </a:extLst>
            </p:cNvPr>
            <p:cNvSpPr/>
            <p:nvPr/>
          </p:nvSpPr>
          <p:spPr>
            <a:xfrm>
              <a:off x="6380238" y="3887117"/>
              <a:ext cx="415971" cy="4550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bdĺžnik 22">
              <a:extLst>
                <a:ext uri="{FF2B5EF4-FFF2-40B4-BE49-F238E27FC236}">
                  <a16:creationId xmlns:a16="http://schemas.microsoft.com/office/drawing/2014/main" id="{8FF6C1DD-3099-4247-877A-763956910A22}"/>
                </a:ext>
              </a:extLst>
            </p:cNvPr>
            <p:cNvSpPr/>
            <p:nvPr/>
          </p:nvSpPr>
          <p:spPr>
            <a:xfrm>
              <a:off x="7667256" y="3920340"/>
              <a:ext cx="415971" cy="4550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bdĺžnik 23">
              <a:extLst>
                <a:ext uri="{FF2B5EF4-FFF2-40B4-BE49-F238E27FC236}">
                  <a16:creationId xmlns:a16="http://schemas.microsoft.com/office/drawing/2014/main" id="{D4DE75BD-A50C-40E9-9313-A919D665B145}"/>
                </a:ext>
              </a:extLst>
            </p:cNvPr>
            <p:cNvSpPr/>
            <p:nvPr/>
          </p:nvSpPr>
          <p:spPr>
            <a:xfrm>
              <a:off x="8146390" y="3882855"/>
              <a:ext cx="426876" cy="5300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bdĺžnik 24">
              <a:extLst>
                <a:ext uri="{FF2B5EF4-FFF2-40B4-BE49-F238E27FC236}">
                  <a16:creationId xmlns:a16="http://schemas.microsoft.com/office/drawing/2014/main" id="{6CFB652C-C51A-48B8-8C17-B91E30E1EC6A}"/>
                </a:ext>
              </a:extLst>
            </p:cNvPr>
            <p:cNvSpPr/>
            <p:nvPr/>
          </p:nvSpPr>
          <p:spPr>
            <a:xfrm>
              <a:off x="6843991" y="3849633"/>
              <a:ext cx="426876" cy="5300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bdĺžnik 25">
              <a:extLst>
                <a:ext uri="{FF2B5EF4-FFF2-40B4-BE49-F238E27FC236}">
                  <a16:creationId xmlns:a16="http://schemas.microsoft.com/office/drawing/2014/main" id="{475C909E-3BA0-4BEE-9C91-09DBC112AB1C}"/>
                </a:ext>
              </a:extLst>
            </p:cNvPr>
            <p:cNvSpPr/>
            <p:nvPr/>
          </p:nvSpPr>
          <p:spPr>
            <a:xfrm>
              <a:off x="6364161" y="3711029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bdĺžnik 26">
              <a:extLst>
                <a:ext uri="{FF2B5EF4-FFF2-40B4-BE49-F238E27FC236}">
                  <a16:creationId xmlns:a16="http://schemas.microsoft.com/office/drawing/2014/main" id="{AE5A2BB7-3563-4A0B-9DD1-B9837FE7BD55}"/>
                </a:ext>
              </a:extLst>
            </p:cNvPr>
            <p:cNvSpPr/>
            <p:nvPr/>
          </p:nvSpPr>
          <p:spPr>
            <a:xfrm>
              <a:off x="6374506" y="4367751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bdĺžnik 27">
              <a:extLst>
                <a:ext uri="{FF2B5EF4-FFF2-40B4-BE49-F238E27FC236}">
                  <a16:creationId xmlns:a16="http://schemas.microsoft.com/office/drawing/2014/main" id="{889CD162-6031-43F3-920B-77198F48E0A7}"/>
                </a:ext>
              </a:extLst>
            </p:cNvPr>
            <p:cNvSpPr/>
            <p:nvPr/>
          </p:nvSpPr>
          <p:spPr>
            <a:xfrm>
              <a:off x="7631991" y="4407979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bdĺžnik 28">
              <a:extLst>
                <a:ext uri="{FF2B5EF4-FFF2-40B4-BE49-F238E27FC236}">
                  <a16:creationId xmlns:a16="http://schemas.microsoft.com/office/drawing/2014/main" id="{6D01415E-1AD4-448B-ABE7-A0E0210D0AF6}"/>
                </a:ext>
              </a:extLst>
            </p:cNvPr>
            <p:cNvSpPr/>
            <p:nvPr/>
          </p:nvSpPr>
          <p:spPr>
            <a:xfrm>
              <a:off x="7667256" y="3724274"/>
              <a:ext cx="432048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bdĺžnik 29">
              <a:extLst>
                <a:ext uri="{FF2B5EF4-FFF2-40B4-BE49-F238E27FC236}">
                  <a16:creationId xmlns:a16="http://schemas.microsoft.com/office/drawing/2014/main" id="{FB0BCA79-72D2-4EC0-8FE7-3C67A28959A9}"/>
                </a:ext>
              </a:extLst>
            </p:cNvPr>
            <p:cNvSpPr/>
            <p:nvPr/>
          </p:nvSpPr>
          <p:spPr>
            <a:xfrm>
              <a:off x="8403153" y="3909105"/>
              <a:ext cx="186950" cy="238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bdĺžnik 30">
              <a:extLst>
                <a:ext uri="{FF2B5EF4-FFF2-40B4-BE49-F238E27FC236}">
                  <a16:creationId xmlns:a16="http://schemas.microsoft.com/office/drawing/2014/main" id="{60007A4F-2F6B-40B2-8E81-025539F4CD1F}"/>
                </a:ext>
              </a:extLst>
            </p:cNvPr>
            <p:cNvSpPr/>
            <p:nvPr/>
          </p:nvSpPr>
          <p:spPr>
            <a:xfrm>
              <a:off x="7115499" y="3900241"/>
              <a:ext cx="186950" cy="238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bdĺžnik 31">
              <a:extLst>
                <a:ext uri="{FF2B5EF4-FFF2-40B4-BE49-F238E27FC236}">
                  <a16:creationId xmlns:a16="http://schemas.microsoft.com/office/drawing/2014/main" id="{73657C74-3032-47A4-8261-28DBC7FA9B29}"/>
                </a:ext>
              </a:extLst>
            </p:cNvPr>
            <p:cNvSpPr/>
            <p:nvPr/>
          </p:nvSpPr>
          <p:spPr>
            <a:xfrm>
              <a:off x="5875769" y="3553255"/>
              <a:ext cx="498613" cy="1325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bdĺžnik 32">
              <a:extLst>
                <a:ext uri="{FF2B5EF4-FFF2-40B4-BE49-F238E27FC236}">
                  <a16:creationId xmlns:a16="http://schemas.microsoft.com/office/drawing/2014/main" id="{CB211EE3-8F3E-4583-BF49-15162E092827}"/>
                </a:ext>
              </a:extLst>
            </p:cNvPr>
            <p:cNvSpPr/>
            <p:nvPr/>
          </p:nvSpPr>
          <p:spPr>
            <a:xfrm>
              <a:off x="7250172" y="3553255"/>
              <a:ext cx="498613" cy="1325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2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0935D-085E-4A9F-BD1D-C6C9E14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kusov máte aj pri programovaní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6CAA75-9AA9-4E45-8E2A-32D1907C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A5EB09F-084E-4E67-B5C1-482A7098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" y="1268760"/>
            <a:ext cx="8839322" cy="5443541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B6096772-1908-4B07-8B07-1479D2D3329E}"/>
              </a:ext>
            </a:extLst>
          </p:cNvPr>
          <p:cNvSpPr txBox="1"/>
          <p:nvPr/>
        </p:nvSpPr>
        <p:spPr>
          <a:xfrm>
            <a:off x="6211196" y="4475479"/>
            <a:ext cx="249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B050"/>
                </a:solidFill>
              </a:rPr>
              <a:t>Expert</a:t>
            </a:r>
            <a:r>
              <a:rPr lang="sk-SK" sz="2000" b="1" dirty="0"/>
              <a:t> vie kam sa pozrieť.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43949F6-35A5-4B36-8EAD-3A49034EE4DA}"/>
              </a:ext>
            </a:extLst>
          </p:cNvPr>
          <p:cNvSpPr/>
          <p:nvPr/>
        </p:nvSpPr>
        <p:spPr>
          <a:xfrm rot="21286577">
            <a:off x="120827" y="2182077"/>
            <a:ext cx="8568952" cy="117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Z tohto hlavne nebuďte v strese </a:t>
            </a:r>
            <a:r>
              <a:rPr lang="sk-SK" sz="3200" b="1" dirty="0">
                <a:sym typeface="Wingdings" panose="05000000000000000000" pitchFamily="2" charset="2"/>
              </a:rPr>
              <a:t></a:t>
            </a:r>
            <a:endParaRPr lang="en-US" sz="3200" b="1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01DB9A71-75EC-4499-B146-910818E6C2AA}"/>
              </a:ext>
            </a:extLst>
          </p:cNvPr>
          <p:cNvGrpSpPr/>
          <p:nvPr/>
        </p:nvGrpSpPr>
        <p:grpSpPr>
          <a:xfrm>
            <a:off x="755576" y="3573016"/>
            <a:ext cx="7848872" cy="2980633"/>
            <a:chOff x="755576" y="3573016"/>
            <a:chExt cx="7848872" cy="2980633"/>
          </a:xfrm>
        </p:grpSpPr>
        <p:sp>
          <p:nvSpPr>
            <p:cNvPr id="7" name="Obdĺžnik 6">
              <a:extLst>
                <a:ext uri="{FF2B5EF4-FFF2-40B4-BE49-F238E27FC236}">
                  <a16:creationId xmlns:a16="http://schemas.microsoft.com/office/drawing/2014/main" id="{82CCC542-BEB0-458B-B802-92E86ADD6DF6}"/>
                </a:ext>
              </a:extLst>
            </p:cNvPr>
            <p:cNvSpPr/>
            <p:nvPr/>
          </p:nvSpPr>
          <p:spPr>
            <a:xfrm>
              <a:off x="755576" y="4509120"/>
              <a:ext cx="5256584" cy="204452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FA307549-EE8B-4214-8841-702E91B73FA7}"/>
                </a:ext>
              </a:extLst>
            </p:cNvPr>
            <p:cNvSpPr/>
            <p:nvPr/>
          </p:nvSpPr>
          <p:spPr>
            <a:xfrm>
              <a:off x="6084169" y="3573016"/>
              <a:ext cx="2520279" cy="4320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bdĺžnik 10">
              <a:extLst>
                <a:ext uri="{FF2B5EF4-FFF2-40B4-BE49-F238E27FC236}">
                  <a16:creationId xmlns:a16="http://schemas.microsoft.com/office/drawing/2014/main" id="{0DF94C0D-EB15-43DF-B4EB-7BBF6160881A}"/>
                </a:ext>
              </a:extLst>
            </p:cNvPr>
            <p:cNvSpPr/>
            <p:nvPr/>
          </p:nvSpPr>
          <p:spPr>
            <a:xfrm>
              <a:off x="1835696" y="5373217"/>
              <a:ext cx="40324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bdĺžnik 13">
              <a:extLst>
                <a:ext uri="{FF2B5EF4-FFF2-40B4-BE49-F238E27FC236}">
                  <a16:creationId xmlns:a16="http://schemas.microsoft.com/office/drawing/2014/main" id="{D979D302-3CC2-40D2-BBA2-56F6EA5B6BA7}"/>
                </a:ext>
              </a:extLst>
            </p:cNvPr>
            <p:cNvSpPr/>
            <p:nvPr/>
          </p:nvSpPr>
          <p:spPr>
            <a:xfrm>
              <a:off x="2411761" y="3615833"/>
              <a:ext cx="1368152" cy="4320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dĺžnik 9">
            <a:extLst>
              <a:ext uri="{FF2B5EF4-FFF2-40B4-BE49-F238E27FC236}">
                <a16:creationId xmlns:a16="http://schemas.microsoft.com/office/drawing/2014/main" id="{D8C6DF5B-5CCC-432A-B820-FAA8B87724B4}"/>
              </a:ext>
            </a:extLst>
          </p:cNvPr>
          <p:cNvSpPr/>
          <p:nvPr/>
        </p:nvSpPr>
        <p:spPr>
          <a:xfrm rot="179979">
            <a:off x="151388" y="3653200"/>
            <a:ext cx="8568952" cy="117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Časom sa vaše kusy budú zväčšovať.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135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Mahajan #</a:t>
            </a:r>
            <a:r>
              <a:rPr lang="sk-SK" dirty="0"/>
              <a:t>5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Robi</a:t>
            </a:r>
            <a:r>
              <a:rPr lang="sk-SK" dirty="0">
                <a:solidFill>
                  <a:srgbClr val="0070C0"/>
                </a:solidFill>
              </a:rPr>
              <a:t>ť chyby je fajn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Ako ste sa naučili chodiť?</a:t>
            </a:r>
          </a:p>
          <a:p>
            <a:endParaRPr lang="sk-SK" i="1" dirty="0"/>
          </a:p>
          <a:p>
            <a:r>
              <a:rPr lang="sk-SK" dirty="0"/>
              <a:t>Ako spoločnosť sme na toto zle nastavení:</a:t>
            </a:r>
          </a:p>
          <a:p>
            <a:r>
              <a:rPr lang="sk-SK" dirty="0">
                <a:solidFill>
                  <a:srgbClr val="FF0000"/>
                </a:solidFill>
              </a:rPr>
              <a:t>	Vlastného neúspechu sa bojíme</a:t>
            </a:r>
          </a:p>
          <a:p>
            <a:r>
              <a:rPr lang="sk-SK" dirty="0">
                <a:solidFill>
                  <a:srgbClr val="FF0000"/>
                </a:solidFill>
              </a:rPr>
              <a:t>	Bojíme sa pohľadov druhých	</a:t>
            </a:r>
          </a:p>
          <a:p>
            <a:r>
              <a:rPr lang="sk-SK" dirty="0">
                <a:solidFill>
                  <a:srgbClr val="FF0000"/>
                </a:solidFill>
              </a:rPr>
              <a:t>	Vysmievame sa neúspešný</a:t>
            </a:r>
            <a:r>
              <a:rPr lang="en-US" dirty="0">
                <a:solidFill>
                  <a:srgbClr val="FF0000"/>
                </a:solidFill>
              </a:rPr>
              <a:t>m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sz="1800" dirty="0">
                <a:solidFill>
                  <a:srgbClr val="FF0000"/>
                </a:solidFill>
              </a:rPr>
              <a:t>(Cítime zadosťučinenie, keď sa niekomu nevydarí podnikanie a 	keď sa podarí, tak závidíme)</a:t>
            </a:r>
          </a:p>
          <a:p>
            <a:endParaRPr lang="sk-SK" dirty="0"/>
          </a:p>
          <a:p>
            <a:r>
              <a:rPr lang="sk-SK" dirty="0"/>
              <a:t>Čo s tým? 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Musíme budovať bezpečné prostredie.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28A5832-1C74-4484-A5C1-76717ADC187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DD901-0803-4CB0-AC2F-05D27CC1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42" y="2564904"/>
            <a:ext cx="8229600" cy="1143000"/>
          </a:xfrm>
        </p:spPr>
        <p:txBody>
          <a:bodyPr/>
          <a:lstStyle/>
          <a:p>
            <a:r>
              <a:rPr lang="sk-SK" dirty="0"/>
              <a:t>Dlho rozprávam, nasledujú otázky...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0A09C36-1BB5-4DD8-A6A1-FBEB3E7D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46717544-1313-4367-9D8B-2459FED8E07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Notebooky</a:t>
            </a:r>
            <a:r>
              <a:rPr lang="sk-SK" dirty="0"/>
              <a:t> na prednáške. Dobré alebo zlé?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(na mysli mám aj ďalšie zariadenia)</a:t>
            </a:r>
            <a:endParaRPr lang="en-US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  <p:pic>
        <p:nvPicPr>
          <p:cNvPr id="7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48" y="27463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49C55F5B-ECCD-451B-8E4E-FB7C42574BF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EF08-7B04-4D1B-A824-CC6B552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2675-8C42-462D-9FC5-38DD686F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Na začiatku extra prednášky Metod rozsadil miestnosť:</a:t>
            </a:r>
          </a:p>
          <a:p>
            <a:r>
              <a:rPr lang="sk-SK" dirty="0"/>
              <a:t>	Pravá strana </a:t>
            </a:r>
            <a:r>
              <a:rPr lang="sk-SK" dirty="0">
                <a:solidFill>
                  <a:srgbClr val="FF0000"/>
                </a:solidFill>
              </a:rPr>
              <a:t>s notebookmi, smartfónmi</a:t>
            </a:r>
          </a:p>
          <a:p>
            <a:r>
              <a:rPr lang="sk-SK" dirty="0"/>
              <a:t>	Ľavá strana </a:t>
            </a:r>
            <a:r>
              <a:rPr lang="sk-SK" dirty="0">
                <a:solidFill>
                  <a:srgbClr val="00B050"/>
                </a:solidFill>
              </a:rPr>
              <a:t>bez zariadení</a:t>
            </a:r>
          </a:p>
          <a:p>
            <a:endParaRPr lang="sk-SK" dirty="0"/>
          </a:p>
          <a:p>
            <a:r>
              <a:rPr lang="sk-SK" i="1" dirty="0"/>
              <a:t>Aký bol cieľ?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</a:rPr>
              <a:t>Menej vyrušovania</a:t>
            </a:r>
            <a:endParaRPr lang="sk-SK" i="1" dirty="0">
              <a:solidFill>
                <a:srgbClr val="0070C0"/>
              </a:solidFill>
            </a:endParaRPr>
          </a:p>
          <a:p>
            <a:endParaRPr lang="sk-SK" dirty="0"/>
          </a:p>
          <a:p>
            <a:r>
              <a:rPr lang="sk-SK" i="1" dirty="0"/>
              <a:t>Prečo chodia ľudia na prednášku, keď sa chcú hrať hry? Zbytočne to vyrušuje?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</a:rPr>
              <a:t>No idea. Skúsi to niekto vysvetliť?</a:t>
            </a:r>
          </a:p>
          <a:p>
            <a:endParaRPr lang="sk-SK" i="1" dirty="0"/>
          </a:p>
          <a:p>
            <a:r>
              <a:rPr lang="sk-SK" i="1" dirty="0"/>
              <a:t>Nedalo by sa to zaviesť nastálo?</a:t>
            </a:r>
          </a:p>
          <a:p>
            <a:r>
              <a:rPr lang="sk-SK" i="1" dirty="0"/>
              <a:t>	</a:t>
            </a:r>
            <a:r>
              <a:rPr lang="sk-SK" dirty="0">
                <a:solidFill>
                  <a:srgbClr val="0070C0"/>
                </a:solidFill>
              </a:rPr>
              <a:t>Vyskúšame nabudúce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986B3-C84A-4545-850F-DD367EB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1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C4CE-3284-4C01-B9B8-6461F9FF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väzby: na konci prednášky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34D4-EDD8-4945-BD67-F24D7760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(prišlo veľa podnetov)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2B8B-4497-4B9D-A948-C78990B7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3EB1-DA05-41C7-84CD-C1CF8B737BA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1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Písanie poznámok</a:t>
            </a:r>
            <a:r>
              <a:rPr lang="sk-SK" dirty="0"/>
              <a:t>. Dobré alebo zlé?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 keď vám dám po prednáške </a:t>
            </a:r>
            <a:r>
              <a:rPr lang="sk-SK" dirty="0" err="1"/>
              <a:t>slajdy</a:t>
            </a:r>
            <a:r>
              <a:rPr lang="sk-SK" dirty="0"/>
              <a:t>?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48" y="27463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304B0E05-1561-4EF8-AD55-70B6DC8244D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sk-SK" dirty="0" err="1"/>
              <a:t>énujte</a:t>
            </a:r>
            <a:r>
              <a:rPr lang="sk-SK" dirty="0"/>
              <a:t> </a:t>
            </a:r>
            <a:r>
              <a:rPr lang="sk-SK" dirty="0" err="1"/>
              <a:t>poznámkovanie</a:t>
            </a:r>
            <a:r>
              <a:rPr lang="sk-SK" dirty="0"/>
              <a:t>. Prax je toho plná tiež.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pic>
        <p:nvPicPr>
          <p:cNvPr id="2050" name="Picture 2" descr="Výsledok vyhľadávania obrázkov pre dopyt busy casual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" y="1425774"/>
            <a:ext cx="8118524" cy="45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 rot="21086664">
            <a:off x="114465" y="2907918"/>
            <a:ext cx="9018092" cy="19032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Bez poznámok vás čakajú nedorozumenia...</a:t>
            </a:r>
          </a:p>
          <a:p>
            <a:pPr algn="ctr"/>
            <a:r>
              <a:rPr lang="sk-SK" sz="2800" dirty="0"/>
              <a:t>(tie </a:t>
            </a:r>
            <a:r>
              <a:rPr lang="sk-SK" sz="2800" dirty="0" err="1"/>
              <a:t>o.i</a:t>
            </a:r>
            <a:r>
              <a:rPr lang="sk-SK" sz="2800" dirty="0"/>
              <a:t>. stoja dosť nervov a peňazí)</a:t>
            </a:r>
            <a:endParaRPr lang="en-US" sz="2800" dirty="0"/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17DEB2C2-78A0-433A-822C-D36CD7AA0F16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78273"/>
            <a:ext cx="8686800" cy="1143000"/>
          </a:xfrm>
        </p:spPr>
        <p:txBody>
          <a:bodyPr/>
          <a:lstStyle/>
          <a:p>
            <a:r>
              <a:rPr lang="sk-SK" dirty="0"/>
              <a:t>Poznámkami si pomáhate </a:t>
            </a:r>
            <a:r>
              <a:rPr lang="sk-SK" dirty="0">
                <a:solidFill>
                  <a:srgbClr val="0070C0"/>
                </a:solidFill>
              </a:rPr>
              <a:t>utriasť myšlienky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/>
          </a:p>
        </p:txBody>
      </p:sp>
      <p:pic>
        <p:nvPicPr>
          <p:cNvPr id="3074" name="Picture 2" descr="Výsledok vyhľadávania obrázkov pre dopyt taking n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E796FB9-BE14-47CF-89BC-0F662A124CF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3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Samozrejme, poznámky sú </a:t>
            </a:r>
            <a:r>
              <a:rPr lang="sk-SK" dirty="0">
                <a:solidFill>
                  <a:srgbClr val="0070C0"/>
                </a:solidFill>
              </a:rPr>
              <a:t>esenciálne pre učenie sa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pekná </a:t>
            </a:r>
            <a:r>
              <a:rPr lang="sk-SK" dirty="0" err="1"/>
              <a:t>infografika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3"/>
              </a:rPr>
              <a:t>https://elearninginfographics.com/ultimate-guide-note-taking-class-infographic/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4E76578-030B-468A-AF81-97B7EB3D786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2000" dirty="0"/>
              <a:t>Ešte horšie ako písať poznámky klávesnicou je spoliehať sa na </a:t>
            </a:r>
            <a:r>
              <a:rPr lang="sk-SK" sz="2000" dirty="0" err="1"/>
              <a:t>slajdy</a:t>
            </a:r>
            <a:r>
              <a:rPr lang="sk-SK" sz="2000" dirty="0"/>
              <a:t>.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Stiahnuté </a:t>
            </a:r>
            <a:r>
              <a:rPr lang="sk-SK" dirty="0" err="1">
                <a:solidFill>
                  <a:srgbClr val="FF0000"/>
                </a:solidFill>
              </a:rPr>
              <a:t>slajdy</a:t>
            </a:r>
            <a:r>
              <a:rPr lang="sk-SK" dirty="0"/>
              <a:t> vám dajú falošný pocit istoty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E8DA98F-7BE4-41AD-9566-4A2B31F7B94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8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Apropo, PowerPoint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Toto prediskutujte aj v krčme</a:t>
            </a:r>
            <a:br>
              <a:rPr lang="sk-SK" dirty="0"/>
            </a:br>
            <a:r>
              <a:rPr lang="en-US" sz="1200" dirty="0">
                <a:hlinkClick r:id="rId3"/>
              </a:rPr>
              <a:t>http://theconversation.com/why-universities-should-get-rid-of-powerpoint-and-why-they-wont-43323</a:t>
            </a:r>
            <a:br>
              <a:rPr lang="sk-SK" sz="1200" dirty="0"/>
            </a:br>
            <a:br>
              <a:rPr lang="sk-SK" sz="1200" dirty="0"/>
            </a:br>
            <a:br>
              <a:rPr lang="sk-SK" sz="1200" dirty="0"/>
            </a:br>
            <a:r>
              <a:rPr lang="en-US" dirty="0">
                <a:solidFill>
                  <a:srgbClr val="0070C0"/>
                </a:solidFill>
              </a:rPr>
              <a:t>Why universities should get rid of PowerPoint and why they won’t</a:t>
            </a:r>
          </a:p>
          <a:p>
            <a:endParaRPr lang="sk-SK" dirty="0"/>
          </a:p>
          <a:p>
            <a:r>
              <a:rPr lang="sk-SK" dirty="0" err="1"/>
              <a:t>Odrážkové</a:t>
            </a:r>
            <a:r>
              <a:rPr lang="sk-SK" dirty="0"/>
              <a:t> </a:t>
            </a:r>
            <a:r>
              <a:rPr lang="sk-SK" dirty="0" err="1"/>
              <a:t>slajdy</a:t>
            </a:r>
            <a:r>
              <a:rPr lang="sk-SK" dirty="0"/>
              <a:t> </a:t>
            </a:r>
          </a:p>
          <a:p>
            <a:r>
              <a:rPr lang="sk-SK" dirty="0"/>
              <a:t>	Zabíjajú snahu ísť do hĺbky</a:t>
            </a:r>
          </a:p>
          <a:p>
            <a:r>
              <a:rPr lang="sk-SK" dirty="0"/>
              <a:t>	Obmedzujú učiteľa</a:t>
            </a:r>
          </a:p>
          <a:p>
            <a:r>
              <a:rPr lang="sk-SK" dirty="0"/>
              <a:t>	Podporujú memorovanie</a:t>
            </a:r>
          </a:p>
          <a:p>
            <a:pPr marL="457200" indent="-457200">
              <a:buAutoNum type="arabicPeriod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sp>
        <p:nvSpPr>
          <p:cNvPr id="5" name="Obdĺžnik 4"/>
          <p:cNvSpPr/>
          <p:nvPr/>
        </p:nvSpPr>
        <p:spPr>
          <a:xfrm rot="21086664">
            <a:off x="114465" y="2907918"/>
            <a:ext cx="9018092" cy="19032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Neznamená to, že sú úplne nanič</a:t>
            </a:r>
          </a:p>
          <a:p>
            <a:pPr algn="ctr"/>
            <a:r>
              <a:rPr lang="sk-SK" sz="2800" dirty="0"/>
              <a:t>(ale extrémne zvádzajú pracovať s nimi zle)</a:t>
            </a:r>
            <a:endParaRPr lang="en-US" sz="2800" dirty="0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B0F40B7F-30FD-4DCF-9D8D-1A892F906D3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2400" dirty="0"/>
              <a:t>Mimochodom, nechýba vám v tejto miestnosti niečo?</a:t>
            </a:r>
            <a:endParaRPr lang="en-US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24" y="2951713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CEBAE0B2-25FE-470D-934B-9632683281D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7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sk-SK" sz="3200" dirty="0"/>
              <a:t>Niekoľko ďalších rád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73049A23-E19D-4B0B-B369-95CC66C4775C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C1A5E9-11E6-49D2-8D63-658815D5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Ad: </a:t>
            </a:r>
            <a:r>
              <a:rPr lang="en-US" dirty="0" err="1"/>
              <a:t>Programovanie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Čítajte cudzie zdrojové kódy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59D034-BC1D-4469-ABCC-6FAA373E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Tradične sa programovanie učí cez </a:t>
            </a:r>
            <a:r>
              <a:rPr lang="sk-SK" dirty="0">
                <a:solidFill>
                  <a:srgbClr val="00B050"/>
                </a:solidFill>
              </a:rPr>
              <a:t>triviálne príklady </a:t>
            </a:r>
            <a:r>
              <a:rPr lang="sk-SK" dirty="0"/>
              <a:t>a ďalej praktickými </a:t>
            </a:r>
            <a:r>
              <a:rPr lang="sk-SK" dirty="0">
                <a:solidFill>
                  <a:srgbClr val="00B050"/>
                </a:solidFill>
              </a:rPr>
              <a:t>úlohami na zelenej lúke</a:t>
            </a:r>
          </a:p>
          <a:p>
            <a:endParaRPr lang="sk-SK" dirty="0"/>
          </a:p>
          <a:p>
            <a:r>
              <a:rPr lang="sk-SK" dirty="0"/>
              <a:t>v praxi však skôr zdrojové kódy </a:t>
            </a:r>
            <a:r>
              <a:rPr lang="sk-SK" dirty="0">
                <a:solidFill>
                  <a:srgbClr val="0070C0"/>
                </a:solidFill>
              </a:rPr>
              <a:t>modifikujeme a dopĺňame </a:t>
            </a:r>
            <a:r>
              <a:rPr lang="sk-SK" dirty="0"/>
              <a:t>pričom predtým sa im snažíme porozumieť (</a:t>
            </a:r>
            <a:r>
              <a:rPr lang="sk-SK" dirty="0" err="1"/>
              <a:t>t.j</a:t>
            </a:r>
            <a:r>
              <a:rPr lang="sk-SK" dirty="0"/>
              <a:t>. </a:t>
            </a:r>
            <a:r>
              <a:rPr lang="sk-SK" dirty="0">
                <a:solidFill>
                  <a:srgbClr val="0070C0"/>
                </a:solidFill>
              </a:rPr>
              <a:t>čítame</a:t>
            </a:r>
            <a:r>
              <a:rPr lang="sk-SK" dirty="0"/>
              <a:t> ich)</a:t>
            </a:r>
          </a:p>
          <a:p>
            <a:endParaRPr lang="sk-SK" dirty="0"/>
          </a:p>
          <a:p>
            <a:r>
              <a:rPr lang="sk-SK" dirty="0"/>
              <a:t>Kde čítať zdrojové kódy?</a:t>
            </a:r>
          </a:p>
          <a:p>
            <a:r>
              <a:rPr lang="sk-SK" dirty="0"/>
              <a:t>	</a:t>
            </a:r>
            <a:r>
              <a:rPr lang="sk-SK" dirty="0" err="1">
                <a:solidFill>
                  <a:srgbClr val="0070C0"/>
                </a:solidFill>
              </a:rPr>
              <a:t>Github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/>
              <a:t>(vyberte si podľa chuti)</a:t>
            </a:r>
          </a:p>
          <a:p>
            <a:r>
              <a:rPr lang="sk-SK" dirty="0"/>
              <a:t>	</a:t>
            </a:r>
            <a:r>
              <a:rPr lang="sk-SK" dirty="0" err="1">
                <a:solidFill>
                  <a:srgbClr val="0070C0"/>
                </a:solidFill>
              </a:rPr>
              <a:t>StackOverflow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D5B512F-EDB0-4CCF-9C94-3C61D5EB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BBDE0974-C16E-4C4E-967C-A240514FACE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Používajte </a:t>
            </a:r>
            <a:r>
              <a:rPr lang="sk-SK" dirty="0" err="1">
                <a:solidFill>
                  <a:srgbClr val="0070C0"/>
                </a:solidFill>
              </a:rPr>
              <a:t>Stack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Overflow</a:t>
            </a:r>
            <a:r>
              <a:rPr lang="sk-SK" dirty="0"/>
              <a:t>, nie sú to len otázky a odpovede.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Prakticky každé </a:t>
            </a:r>
            <a:r>
              <a:rPr lang="sk-SK" dirty="0">
                <a:solidFill>
                  <a:srgbClr val="0070C0"/>
                </a:solidFill>
              </a:rPr>
              <a:t>vyhľadávanie</a:t>
            </a:r>
            <a:r>
              <a:rPr lang="sk-SK" dirty="0"/>
              <a:t> o programovaní vás pošle tam</a:t>
            </a:r>
          </a:p>
          <a:p>
            <a:endParaRPr lang="sk-SK" dirty="0"/>
          </a:p>
          <a:p>
            <a:r>
              <a:rPr lang="sk-SK" dirty="0"/>
              <a:t>95</a:t>
            </a:r>
            <a:r>
              <a:rPr lang="en-US" dirty="0"/>
              <a:t>% </a:t>
            </a:r>
            <a:r>
              <a:rPr lang="sk-SK" dirty="0"/>
              <a:t>otázok, ktoré budete riešiť najbližších 5 rokov sa tam </a:t>
            </a:r>
            <a:r>
              <a:rPr lang="sk-SK" dirty="0">
                <a:solidFill>
                  <a:srgbClr val="0070C0"/>
                </a:solidFill>
              </a:rPr>
              <a:t>už niekto spýtal</a:t>
            </a:r>
          </a:p>
          <a:p>
            <a:endParaRPr lang="sk-SK" dirty="0"/>
          </a:p>
          <a:p>
            <a:r>
              <a:rPr lang="sk-SK" dirty="0"/>
              <a:t>Chce to trochu cviku, </a:t>
            </a:r>
            <a:r>
              <a:rPr lang="sk-SK" dirty="0">
                <a:solidFill>
                  <a:srgbClr val="FF0000"/>
                </a:solidFill>
              </a:rPr>
              <a:t>nie vždy nájdete presne váš problém</a:t>
            </a:r>
            <a:r>
              <a:rPr lang="sk-SK" dirty="0"/>
              <a:t>, musíte trochu abstrahovať, vedieť nájsť podobný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 dirty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286ABFD8-D3D1-418E-BFFD-9AB33AACA45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42FB-4FA8-4BC6-8358-B986270A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857500"/>
            <a:ext cx="8229600" cy="1143000"/>
          </a:xfrm>
        </p:spPr>
        <p:txBody>
          <a:bodyPr/>
          <a:lstStyle/>
          <a:p>
            <a:r>
              <a:rPr lang="sk-SK" dirty="0"/>
              <a:t>Drobnosť na úvod: oslovovanie ľudí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1ED8-FA82-4F7D-8C31-B2045AA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8830-24FA-4269-8B57-DB986918FCB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Tragikomédia</a:t>
            </a:r>
            <a:r>
              <a:rPr lang="sk-SK" dirty="0"/>
              <a:t> </a:t>
            </a:r>
            <a:r>
              <a:rPr lang="en-US" dirty="0"/>
              <a:t>b</a:t>
            </a:r>
            <a:r>
              <a:rPr lang="sk-SK" dirty="0" err="1"/>
              <a:t>ýva</a:t>
            </a:r>
            <a:r>
              <a:rPr lang="sk-SK" dirty="0"/>
              <a:t> tiež poučná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3"/>
              </a:rPr>
              <a:t>http</a:t>
            </a:r>
            <a:r>
              <a:rPr lang="en-US" dirty="0">
                <a:hlinkClick r:id="rId3"/>
              </a:rPr>
              <a:t>://codinghorror.com</a:t>
            </a:r>
            <a:endParaRPr lang="en-US" dirty="0"/>
          </a:p>
          <a:p>
            <a:r>
              <a:rPr lang="en-US" dirty="0">
                <a:hlinkClick r:id="rId4"/>
              </a:rPr>
              <a:t>http://thedailywtf.com/</a:t>
            </a:r>
            <a:endParaRPr lang="en-US" dirty="0"/>
          </a:p>
          <a:p>
            <a:endParaRPr lang="sk-SK" dirty="0"/>
          </a:p>
          <a:p>
            <a:r>
              <a:rPr lang="sk-SK" dirty="0"/>
              <a:t>Pozor: väčšine vecí tam </a:t>
            </a:r>
            <a:r>
              <a:rPr lang="sk-SK" dirty="0">
                <a:solidFill>
                  <a:srgbClr val="FF0000"/>
                </a:solidFill>
              </a:rPr>
              <a:t>ani ja </a:t>
            </a:r>
            <a:r>
              <a:rPr lang="sk-SK" dirty="0"/>
              <a:t>na prvý (občas ani na druhý) pohľad </a:t>
            </a:r>
            <a:r>
              <a:rPr lang="sk-SK" dirty="0">
                <a:solidFill>
                  <a:srgbClr val="FF0000"/>
                </a:solidFill>
              </a:rPr>
              <a:t>nerozumiem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F865F911-6C3F-42B0-9801-64B54AA6C3C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Učiť sa môžete aj keď si vyrazíte von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>
            <a:normAutofit fontScale="85000" lnSpcReduction="20000"/>
          </a:bodyPr>
          <a:lstStyle/>
          <a:p>
            <a:r>
              <a:rPr lang="sk-SK" dirty="0">
                <a:solidFill>
                  <a:srgbClr val="0070C0"/>
                </a:solidFill>
              </a:rPr>
              <a:t>Hlavne s mierou </a:t>
            </a:r>
            <a:r>
              <a:rPr lang="sk-SK" dirty="0"/>
              <a:t>(platí z obidvoch strán, aj vy zarytí introverti povinne raz za dva týždne von)</a:t>
            </a:r>
          </a:p>
          <a:p>
            <a:endParaRPr lang="sk-SK" dirty="0"/>
          </a:p>
          <a:p>
            <a:r>
              <a:rPr lang="sk-SK" dirty="0"/>
              <a:t>Dobré je ak: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diskutujete o </a:t>
            </a:r>
            <a:r>
              <a:rPr lang="sk-SK" dirty="0">
                <a:solidFill>
                  <a:srgbClr val="0070C0"/>
                </a:solidFill>
              </a:rPr>
              <a:t>škole</a:t>
            </a:r>
            <a:r>
              <a:rPr lang="sk-SK" dirty="0"/>
              <a:t> (aj o tom ako funguje), </a:t>
            </a:r>
            <a:r>
              <a:rPr lang="sk-SK" dirty="0">
                <a:solidFill>
                  <a:srgbClr val="0070C0"/>
                </a:solidFill>
              </a:rPr>
              <a:t>technológiách</a:t>
            </a:r>
            <a:r>
              <a:rPr lang="sk-SK" dirty="0"/>
              <a:t> či </a:t>
            </a:r>
            <a:r>
              <a:rPr lang="sk-SK" dirty="0">
                <a:solidFill>
                  <a:srgbClr val="0070C0"/>
                </a:solidFill>
              </a:rPr>
              <a:t>výskume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diskutujete </a:t>
            </a:r>
            <a:r>
              <a:rPr lang="sk-SK" dirty="0">
                <a:solidFill>
                  <a:srgbClr val="0070C0"/>
                </a:solidFill>
              </a:rPr>
              <a:t>s inými ročníkmi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diskutujete </a:t>
            </a:r>
            <a:r>
              <a:rPr lang="sk-SK" dirty="0">
                <a:solidFill>
                  <a:srgbClr val="0070C0"/>
                </a:solidFill>
              </a:rPr>
              <a:t>s učiteľmi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zájdete na </a:t>
            </a:r>
            <a:r>
              <a:rPr lang="sk-SK" dirty="0" err="1">
                <a:solidFill>
                  <a:srgbClr val="0070C0"/>
                </a:solidFill>
              </a:rPr>
              <a:t>barcamp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/>
              <a:t>(</a:t>
            </a:r>
            <a:r>
              <a:rPr lang="sk-SK" dirty="0" err="1"/>
              <a:t>rubyslava</a:t>
            </a:r>
            <a:r>
              <a:rPr lang="sk-SK" dirty="0"/>
              <a:t>, </a:t>
            </a:r>
            <a:r>
              <a:rPr lang="sk-SK" dirty="0" err="1"/>
              <a:t>webelement</a:t>
            </a:r>
            <a:r>
              <a:rPr lang="sk-SK" dirty="0"/>
              <a:t>, </a:t>
            </a:r>
            <a:r>
              <a:rPr lang="sk-SK" dirty="0" err="1"/>
              <a:t>sux</a:t>
            </a:r>
            <a:r>
              <a:rPr lang="sk-SK" dirty="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zájdete na </a:t>
            </a:r>
            <a:r>
              <a:rPr lang="sk-SK" dirty="0" err="1">
                <a:solidFill>
                  <a:srgbClr val="0070C0"/>
                </a:solidFill>
              </a:rPr>
              <a:t>startup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eventy</a:t>
            </a:r>
            <a:endParaRPr lang="sk-SK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Ak stretávate </a:t>
            </a:r>
            <a:r>
              <a:rPr lang="sk-SK" dirty="0">
                <a:solidFill>
                  <a:srgbClr val="0070C0"/>
                </a:solidFill>
              </a:rPr>
              <a:t>nových ľudí zo zaujímavých profesií </a:t>
            </a:r>
            <a:r>
              <a:rPr lang="sk-SK" dirty="0"/>
              <a:t>(samozrejme informatici, ale aj dizajnéri, psychológovia, obchodníci)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Vyhľadávajte zaujímavé témy</a:t>
            </a:r>
            <a:r>
              <a:rPr lang="sk-SK" dirty="0"/>
              <a:t>. Samozrejme, oddýchnite si, uvoľnite sa, no ak bol celý večer len o </a:t>
            </a:r>
            <a:r>
              <a:rPr lang="sk-SK" dirty="0">
                <a:solidFill>
                  <a:srgbClr val="FF0000"/>
                </a:solidFill>
              </a:rPr>
              <a:t>primitívnostiach</a:t>
            </a:r>
            <a:r>
              <a:rPr lang="sk-SK" dirty="0"/>
              <a:t>, nabudúce choďte inde.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4E60B439-CD83-4877-B4B1-C79EE2AF1E8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Robte niečo aj v lete</a:t>
            </a:r>
            <a:br>
              <a:rPr lang="sk-SK" dirty="0"/>
            </a:br>
            <a:r>
              <a:rPr lang="sk-SK" sz="2000" dirty="0"/>
              <a:t>(odpustite nemiestnosť tejto poznámky)</a:t>
            </a:r>
            <a:endParaRPr lang="en-US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dirty="0"/>
              <a:t>MOOCs</a:t>
            </a:r>
          </a:p>
          <a:p>
            <a:endParaRPr lang="en-US" dirty="0"/>
          </a:p>
          <a:p>
            <a:r>
              <a:rPr lang="sk-SK" dirty="0"/>
              <a:t>Brigády (v IT, nemyslím dokladanie jogurtov, hoci aj v UK)</a:t>
            </a:r>
            <a:endParaRPr lang="en-US" dirty="0"/>
          </a:p>
          <a:p>
            <a:endParaRPr lang="en-US" dirty="0"/>
          </a:p>
          <a:p>
            <a:r>
              <a:rPr lang="sk-SK" dirty="0"/>
              <a:t>Letné školy</a:t>
            </a:r>
            <a:endParaRPr lang="en-US" dirty="0"/>
          </a:p>
          <a:p>
            <a:endParaRPr lang="en-US" dirty="0"/>
          </a:p>
          <a:p>
            <a:r>
              <a:rPr lang="sk-SK" dirty="0"/>
              <a:t>Organizujte akcie (manažérske zručnosti sa zídu)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349A21DB-ECE8-4A24-9EDF-9E19272DD2BC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8068-203F-40D7-B10F-17FEB6F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3" y="2636912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Teraz by malo byť 17:14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C7E6A-8186-4042-8584-B9E4B96D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706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2CE-5BE8-4DF7-AF86-AE97A893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Zo spätnej väzby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FAB1-47E9-46AF-A8D8-6DDE3E14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050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47-D59B-4889-99FE-4BE31BA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7908-6BA4-4E73-AF50-1AF8704E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donútim</a:t>
            </a:r>
            <a:r>
              <a:rPr lang="en-US" i="1" dirty="0"/>
              <a:t> </a:t>
            </a:r>
            <a:r>
              <a:rPr lang="en-US" i="1" dirty="0" err="1"/>
              <a:t>sústrediť</a:t>
            </a:r>
            <a:r>
              <a:rPr lang="en-US" i="1" dirty="0"/>
              <a:t> </a:t>
            </a:r>
            <a:r>
              <a:rPr lang="en-US" i="1" dirty="0" err="1"/>
              <a:t>počas</a:t>
            </a:r>
            <a:r>
              <a:rPr lang="en-US" i="1" dirty="0"/>
              <a:t> </a:t>
            </a:r>
            <a:r>
              <a:rPr lang="en-US" i="1" dirty="0" err="1"/>
              <a:t>ťažšieho</a:t>
            </a:r>
            <a:r>
              <a:rPr lang="en-US" i="1" dirty="0"/>
              <a:t> </a:t>
            </a:r>
            <a:r>
              <a:rPr lang="en-US" i="1" dirty="0" err="1"/>
              <a:t>životného</a:t>
            </a:r>
            <a:r>
              <a:rPr lang="en-US" i="1" dirty="0"/>
              <a:t> </a:t>
            </a:r>
            <a:r>
              <a:rPr lang="en-US" i="1" dirty="0" err="1"/>
              <a:t>obdobia</a:t>
            </a:r>
            <a:r>
              <a:rPr lang="en-US" i="1" dirty="0"/>
              <a:t>? </a:t>
            </a:r>
            <a:r>
              <a:rPr lang="en-US" i="1" dirty="0" err="1"/>
              <a:t>Hlavne</a:t>
            </a:r>
            <a:r>
              <a:rPr lang="en-US" i="1" dirty="0"/>
              <a:t> </a:t>
            </a:r>
            <a:r>
              <a:rPr lang="en-US" i="1" dirty="0" err="1"/>
              <a:t>teraz</a:t>
            </a:r>
            <a:r>
              <a:rPr lang="en-US" i="1" dirty="0"/>
              <a:t>, </a:t>
            </a:r>
            <a:r>
              <a:rPr lang="en-US" i="1" dirty="0" err="1"/>
              <a:t>keď</a:t>
            </a:r>
            <a:r>
              <a:rPr lang="en-US" i="1" dirty="0"/>
              <a:t> </a:t>
            </a:r>
            <a:r>
              <a:rPr lang="en-US" i="1" dirty="0" err="1"/>
              <a:t>nás</a:t>
            </a:r>
            <a:r>
              <a:rPr lang="en-US" i="1" dirty="0"/>
              <a:t> </a:t>
            </a:r>
            <a:r>
              <a:rPr lang="en-US" i="1" dirty="0" err="1"/>
              <a:t>čaká</a:t>
            </a:r>
            <a:r>
              <a:rPr lang="en-US" i="1" dirty="0"/>
              <a:t> </a:t>
            </a:r>
            <a:r>
              <a:rPr lang="en-US" i="1" dirty="0" err="1"/>
              <a:t>viac</a:t>
            </a:r>
            <a:r>
              <a:rPr lang="en-US" i="1" dirty="0"/>
              <a:t> </a:t>
            </a:r>
            <a:r>
              <a:rPr lang="en-US" i="1" dirty="0" err="1"/>
              <a:t>zápočtov</a:t>
            </a:r>
            <a:r>
              <a:rPr lang="en-US" i="1" dirty="0"/>
              <a:t>? </a:t>
            </a:r>
            <a:r>
              <a:rPr lang="en-US" i="1" dirty="0" err="1"/>
              <a:t>Nejaké</a:t>
            </a:r>
            <a:r>
              <a:rPr lang="en-US" i="1" dirty="0"/>
              <a:t> </a:t>
            </a:r>
            <a:r>
              <a:rPr lang="en-US" i="1" dirty="0" err="1"/>
              <a:t>tipy</a:t>
            </a:r>
            <a:r>
              <a:rPr lang="en-US" i="1" dirty="0"/>
              <a:t>/ </a:t>
            </a:r>
            <a:r>
              <a:rPr lang="en-US" i="1" dirty="0" err="1"/>
              <a:t>triky</a:t>
            </a:r>
            <a:r>
              <a:rPr lang="en-US" i="1" dirty="0"/>
              <a:t>?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Identifikujte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distraktory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odstr</a:t>
            </a:r>
            <a:r>
              <a:rPr lang="sk-SK" dirty="0" err="1">
                <a:solidFill>
                  <a:srgbClr val="0070C0"/>
                </a:solidFill>
              </a:rPr>
              <a:t>áňte</a:t>
            </a:r>
            <a:r>
              <a:rPr lang="sk-SK" dirty="0">
                <a:solidFill>
                  <a:srgbClr val="0070C0"/>
                </a:solidFill>
              </a:rPr>
              <a:t> ich</a:t>
            </a:r>
          </a:p>
          <a:p>
            <a:r>
              <a:rPr lang="sk-SK" dirty="0">
                <a:solidFill>
                  <a:srgbClr val="0070C0"/>
                </a:solidFill>
              </a:rPr>
              <a:t>	Pokrájajte si úlohy a aplikujte </a:t>
            </a:r>
            <a:r>
              <a:rPr lang="sk-SK" dirty="0" err="1">
                <a:solidFill>
                  <a:srgbClr val="0070C0"/>
                </a:solidFill>
              </a:rPr>
              <a:t>pomodoro</a:t>
            </a:r>
            <a:endParaRPr lang="sk-SK" dirty="0">
              <a:solidFill>
                <a:srgbClr val="0070C0"/>
              </a:solidFill>
            </a:endParaRPr>
          </a:p>
          <a:p>
            <a:endParaRPr lang="en-US" i="1" dirty="0"/>
          </a:p>
          <a:p>
            <a:r>
              <a:rPr lang="sk-SK" i="1" dirty="0"/>
              <a:t>Ako zvládnuť stres zo školy a pritom sa nezblázniť? alebo ako sa nenechať odradiť pri prvom zlyhaní?</a:t>
            </a:r>
          </a:p>
          <a:p>
            <a:r>
              <a:rPr lang="sk-SK" dirty="0">
                <a:solidFill>
                  <a:srgbClr val="0070C0"/>
                </a:solidFill>
              </a:rPr>
              <a:t>	Tvrdo </a:t>
            </a:r>
            <a:r>
              <a:rPr lang="sk-SK" dirty="0" err="1">
                <a:solidFill>
                  <a:srgbClr val="0070C0"/>
                </a:solidFill>
              </a:rPr>
              <a:t>prioritizovať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Vedieť čo je dôležité, nebabrať sa s detailmi</a:t>
            </a:r>
          </a:p>
          <a:p>
            <a:r>
              <a:rPr lang="sk-SK" dirty="0">
                <a:solidFill>
                  <a:srgbClr val="0070C0"/>
                </a:solidFill>
              </a:rPr>
              <a:t>	Začínať čo najskôr, konzultovať</a:t>
            </a:r>
          </a:p>
          <a:p>
            <a:r>
              <a:rPr lang="sk-SK" dirty="0">
                <a:solidFill>
                  <a:srgbClr val="0070C0"/>
                </a:solidFill>
              </a:rPr>
              <a:t>	Klásť otázku „čo je na tomto zadaní najdôležitejšie?“</a:t>
            </a:r>
          </a:p>
          <a:p>
            <a:r>
              <a:rPr lang="sk-SK" dirty="0">
                <a:solidFill>
                  <a:srgbClr val="0070C0"/>
                </a:solidFill>
              </a:rPr>
              <a:t>	Ak už zlyhanie príde, spravte si post </a:t>
            </a:r>
            <a:r>
              <a:rPr lang="sk-SK" dirty="0" err="1">
                <a:solidFill>
                  <a:srgbClr val="0070C0"/>
                </a:solidFill>
              </a:rPr>
              <a:t>mortem</a:t>
            </a:r>
            <a:r>
              <a:rPr lang="sk-SK" dirty="0">
                <a:solidFill>
                  <a:srgbClr val="0070C0"/>
                </a:solidFill>
              </a:rPr>
              <a:t> analýzu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907D-84A9-4768-8AAA-ED3A1C1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C460-EA80-45ED-BC64-705F0BD9AD30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1F9-0920-4674-91A2-03AB4F7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8BCD-8AE6-4C8B-A6BA-80997AE0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k-SK" i="1" dirty="0"/>
              <a:t>Čo robiť, ak nezvládnem FIIT ?</a:t>
            </a:r>
          </a:p>
          <a:p>
            <a:r>
              <a:rPr lang="sk-SK" dirty="0">
                <a:solidFill>
                  <a:srgbClr val="0070C0"/>
                </a:solidFill>
              </a:rPr>
              <a:t>	Nič zlé sa nestane</a:t>
            </a:r>
          </a:p>
          <a:p>
            <a:r>
              <a:rPr lang="sk-SK" dirty="0">
                <a:solidFill>
                  <a:srgbClr val="0070C0"/>
                </a:solidFill>
              </a:rPr>
              <a:t>		Vykašlite sa na tlaky vášho okolia, vedia prd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</a:rPr>
              <a:t>Život pôjde ďalej</a:t>
            </a:r>
          </a:p>
          <a:p>
            <a:r>
              <a:rPr lang="sk-SK" dirty="0">
                <a:solidFill>
                  <a:srgbClr val="0070C0"/>
                </a:solidFill>
              </a:rPr>
              <a:t>	Informatik sa uživí </a:t>
            </a:r>
          </a:p>
          <a:p>
            <a:r>
              <a:rPr lang="sk-SK" dirty="0">
                <a:solidFill>
                  <a:srgbClr val="0070C0"/>
                </a:solidFill>
              </a:rPr>
              <a:t>	Môžete to skúsiť znovu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D8496-2AAD-4351-8B28-1DF54922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36</a:t>
            </a:fld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0AB68C-AEB0-4185-9427-4A6C883CB7B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4EE-C915-4751-8132-7941B603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3908-164F-4050-B80D-AF91FBCF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Metod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k-SK" dirty="0"/>
              <a:t>okrajovo dotkol </a:t>
            </a:r>
            <a:r>
              <a:rPr lang="sk-SK" dirty="0" err="1">
                <a:solidFill>
                  <a:srgbClr val="0070C0"/>
                </a:solidFill>
              </a:rPr>
              <a:t>pain</a:t>
            </a:r>
            <a:r>
              <a:rPr lang="sk-SK" dirty="0">
                <a:solidFill>
                  <a:srgbClr val="0070C0"/>
                </a:solidFill>
              </a:rPr>
              <a:t> managementu </a:t>
            </a:r>
            <a:r>
              <a:rPr lang="sk-SK" dirty="0"/>
              <a:t>- máte nejaké tipy ako sa premôcť/vybudovať si sebadisciplínu a tak urobiť veci, ktoré nás vôbec nebavia, ale sú povinné?</a:t>
            </a:r>
            <a:r>
              <a:rPr lang="en-US" dirty="0"/>
              <a:t> </a:t>
            </a:r>
            <a:r>
              <a:rPr lang="sk-SK" dirty="0"/>
              <a:t>Viem, že stále budeme musieť robiť veci, ktoré nás práve radosťou napĺňať nebudú. Ako sa s tým aspoň apaticky zmieriť?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Metodova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odpove</a:t>
            </a:r>
            <a:r>
              <a:rPr lang="sk-SK" dirty="0">
                <a:solidFill>
                  <a:srgbClr val="0070C0"/>
                </a:solidFill>
              </a:rPr>
              <a:t>ď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D4081-8E5B-4BD2-A606-44A3F9DF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4E9D-99E0-46C6-BBF7-50A18881B15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1F9-0920-4674-91A2-03AB4F7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8BCD-8AE6-4C8B-A6BA-80997AE0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/>
              <a:t>Čo treba mať hotové do prvého odovzdania eseje? Stačí aj výroková osnova?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Nadpisy + výroková osnova + zdroje</a:t>
            </a:r>
          </a:p>
          <a:p>
            <a:endParaRPr lang="sk-SK" dirty="0"/>
          </a:p>
          <a:p>
            <a:r>
              <a:rPr lang="sk-SK" i="1" dirty="0"/>
              <a:t>Kedy nám pošlete </a:t>
            </a:r>
            <a:r>
              <a:rPr lang="sk-SK" i="1" dirty="0" err="1"/>
              <a:t>link</a:t>
            </a:r>
            <a:r>
              <a:rPr lang="sk-SK" i="1" dirty="0"/>
              <a:t> na </a:t>
            </a:r>
            <a:r>
              <a:rPr lang="sk-SK" i="1" dirty="0" err="1"/>
              <a:t>github</a:t>
            </a:r>
            <a:r>
              <a:rPr lang="sk-SK" i="1" dirty="0"/>
              <a:t> repozitár na posledné zadanie?</a:t>
            </a:r>
          </a:p>
          <a:p>
            <a:r>
              <a:rPr lang="sk-SK" dirty="0">
                <a:solidFill>
                  <a:srgbClr val="0070C0"/>
                </a:solidFill>
              </a:rPr>
              <a:t>	V priebehu nasledujúceho týždňa</a:t>
            </a:r>
          </a:p>
          <a:p>
            <a:r>
              <a:rPr lang="sk-SK" dirty="0">
                <a:solidFill>
                  <a:srgbClr val="0070C0"/>
                </a:solidFill>
              </a:rPr>
              <a:t>	Ešte treba budúcu prednášku (</a:t>
            </a:r>
            <a:r>
              <a:rPr lang="sk-SK" dirty="0" err="1">
                <a:solidFill>
                  <a:srgbClr val="0070C0"/>
                </a:solidFill>
              </a:rPr>
              <a:t>refaktoring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D8496-2AAD-4351-8B28-1DF54922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38</a:t>
            </a:fld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0AB68C-AEB0-4185-9427-4A6C883CB7B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47-D59B-4889-99FE-4BE31BA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7908-6BA4-4E73-AF50-1AF8704E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/>
              <a:t>[LaTeX]</a:t>
            </a:r>
            <a:r>
              <a:rPr lang="en-US" i="1" dirty="0"/>
              <a:t> Dostal </a:t>
            </a:r>
            <a:r>
              <a:rPr lang="en-US" i="1" dirty="0" err="1"/>
              <a:t>skoro</a:t>
            </a:r>
            <a:r>
              <a:rPr lang="en-US" i="1" dirty="0"/>
              <a:t> </a:t>
            </a:r>
            <a:r>
              <a:rPr lang="en-US" i="1" dirty="0" err="1"/>
              <a:t>polovicu</a:t>
            </a:r>
            <a:r>
              <a:rPr lang="en-US" i="1" dirty="0"/>
              <a:t> </a:t>
            </a:r>
            <a:r>
              <a:rPr lang="en-US" i="1" dirty="0" err="1"/>
              <a:t>bodov</a:t>
            </a:r>
            <a:r>
              <a:rPr lang="en-US" i="1" dirty="0"/>
              <a:t> z </a:t>
            </a:r>
            <a:r>
              <a:rPr lang="en-US" i="1" dirty="0" err="1"/>
              <a:t>toho</a:t>
            </a:r>
            <a:r>
              <a:rPr lang="en-US" i="1" dirty="0"/>
              <a:t> a mal </a:t>
            </a:r>
            <a:r>
              <a:rPr lang="en-US" i="1" dirty="0" err="1"/>
              <a:t>som</a:t>
            </a:r>
            <a:r>
              <a:rPr lang="en-US" i="1" dirty="0"/>
              <a:t> </a:t>
            </a:r>
            <a:r>
              <a:rPr lang="en-US" i="1" dirty="0" err="1"/>
              <a:t>strhnuté</a:t>
            </a:r>
            <a:r>
              <a:rPr lang="en-US" i="1" dirty="0"/>
              <a:t> body za to </a:t>
            </a:r>
            <a:r>
              <a:rPr lang="en-US" i="1" dirty="0" err="1"/>
              <a:t>že</a:t>
            </a:r>
            <a:r>
              <a:rPr lang="en-US" i="1" dirty="0"/>
              <a:t> </a:t>
            </a:r>
            <a:r>
              <a:rPr lang="en-US" i="1" dirty="0" err="1"/>
              <a:t>obrázok</a:t>
            </a:r>
            <a:r>
              <a:rPr lang="en-US" i="1" dirty="0"/>
              <a:t> </a:t>
            </a:r>
            <a:r>
              <a:rPr lang="en-US" i="1" dirty="0" err="1"/>
              <a:t>som</a:t>
            </a:r>
            <a:r>
              <a:rPr lang="en-US" i="1" dirty="0"/>
              <a:t> tam </a:t>
            </a:r>
            <a:r>
              <a:rPr lang="en-US" i="1" dirty="0" err="1"/>
              <a:t>nevkladal</a:t>
            </a:r>
            <a:r>
              <a:rPr lang="en-US" i="1" dirty="0"/>
              <a:t> </a:t>
            </a:r>
            <a:r>
              <a:rPr lang="en-US" i="1" dirty="0" err="1"/>
              <a:t>cez</a:t>
            </a:r>
            <a:r>
              <a:rPr lang="en-US" i="1" dirty="0"/>
              <a:t> figure ale </a:t>
            </a:r>
            <a:r>
              <a:rPr lang="en-US" i="1" dirty="0" err="1"/>
              <a:t>cez</a:t>
            </a:r>
            <a:r>
              <a:rPr lang="en-US" i="1" dirty="0"/>
              <a:t> </a:t>
            </a:r>
            <a:r>
              <a:rPr lang="en-US" i="1" dirty="0" err="1"/>
              <a:t>includegraphic</a:t>
            </a:r>
            <a:r>
              <a:rPr lang="en-US" i="1" dirty="0"/>
              <a:t>, </a:t>
            </a:r>
            <a:r>
              <a:rPr lang="en-US" i="1" dirty="0" err="1"/>
              <a:t>preto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chcem</a:t>
            </a:r>
            <a:r>
              <a:rPr lang="en-US" i="1" dirty="0"/>
              <a:t> </a:t>
            </a:r>
            <a:r>
              <a:rPr lang="en-US" i="1" dirty="0" err="1"/>
              <a:t>spýtať</a:t>
            </a:r>
            <a:r>
              <a:rPr lang="en-US" i="1" dirty="0"/>
              <a:t>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môžu</a:t>
            </a:r>
            <a:r>
              <a:rPr lang="en-US" i="1" dirty="0"/>
              <a:t> za to </a:t>
            </a:r>
            <a:r>
              <a:rPr lang="en-US" i="1" dirty="0" err="1"/>
              <a:t>strhnúť</a:t>
            </a:r>
            <a:r>
              <a:rPr lang="en-US" i="1" dirty="0"/>
              <a:t> body </a:t>
            </a:r>
            <a:r>
              <a:rPr lang="en-US" i="1" dirty="0" err="1"/>
              <a:t>keďže</a:t>
            </a:r>
            <a:r>
              <a:rPr lang="en-US" i="1" dirty="0"/>
              <a:t> </a:t>
            </a:r>
            <a:r>
              <a:rPr lang="en-US" i="1" dirty="0" err="1"/>
              <a:t>nikde</a:t>
            </a:r>
            <a:r>
              <a:rPr lang="en-US" i="1" dirty="0"/>
              <a:t> </a:t>
            </a:r>
            <a:r>
              <a:rPr lang="en-US" i="1" dirty="0" err="1"/>
              <a:t>som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nedocital</a:t>
            </a:r>
            <a:r>
              <a:rPr lang="en-US" i="1" dirty="0"/>
              <a:t> </a:t>
            </a:r>
            <a:r>
              <a:rPr lang="en-US" i="1" dirty="0" err="1"/>
              <a:t>že</a:t>
            </a:r>
            <a:r>
              <a:rPr lang="en-US" i="1" dirty="0"/>
              <a:t> </a:t>
            </a:r>
            <a:r>
              <a:rPr lang="en-US" i="1" dirty="0" err="1"/>
              <a:t>máme</a:t>
            </a:r>
            <a:r>
              <a:rPr lang="en-US" i="1" dirty="0"/>
              <a:t> </a:t>
            </a:r>
            <a:r>
              <a:rPr lang="en-US" i="1" dirty="0" err="1"/>
              <a:t>použiť</a:t>
            </a:r>
            <a:r>
              <a:rPr lang="en-US" i="1" dirty="0"/>
              <a:t> </a:t>
            </a:r>
            <a:r>
              <a:rPr lang="en-US" i="1" dirty="0" err="1"/>
              <a:t>práve</a:t>
            </a:r>
            <a:r>
              <a:rPr lang="en-US" i="1" dirty="0"/>
              <a:t> ten </a:t>
            </a:r>
            <a:r>
              <a:rPr lang="en-US" i="1" dirty="0" err="1"/>
              <a:t>príkaz</a:t>
            </a:r>
            <a:r>
              <a:rPr lang="en-US" i="1" dirty="0"/>
              <a:t>, resp. </a:t>
            </a:r>
            <a:r>
              <a:rPr lang="en-US" i="1" dirty="0" err="1"/>
              <a:t>Že</a:t>
            </a:r>
            <a:r>
              <a:rPr lang="en-US" i="1" dirty="0"/>
              <a:t> </a:t>
            </a:r>
            <a:r>
              <a:rPr lang="en-US" i="1" dirty="0" err="1"/>
              <a:t>máme</a:t>
            </a:r>
            <a:r>
              <a:rPr lang="en-US" i="1" dirty="0"/>
              <a:t> </a:t>
            </a:r>
            <a:r>
              <a:rPr lang="en-US" i="1" dirty="0" err="1"/>
              <a:t>nejaké</a:t>
            </a:r>
            <a:r>
              <a:rPr lang="en-US" i="1" dirty="0"/>
              <a:t> </a:t>
            </a:r>
            <a:r>
              <a:rPr lang="en-US" i="1" dirty="0" err="1"/>
              <a:t>príkazy</a:t>
            </a:r>
            <a:r>
              <a:rPr lang="en-US" i="1" dirty="0"/>
              <a:t> </a:t>
            </a:r>
            <a:r>
              <a:rPr lang="en-US" i="1" dirty="0" err="1"/>
              <a:t>zakázané</a:t>
            </a:r>
            <a:r>
              <a:rPr lang="en-US" i="1" dirty="0"/>
              <a:t> </a:t>
            </a:r>
            <a:r>
              <a:rPr lang="en-US" i="1" dirty="0" err="1"/>
              <a:t>použiť</a:t>
            </a:r>
            <a:r>
              <a:rPr lang="en-US" i="1" dirty="0"/>
              <a:t>.</a:t>
            </a:r>
            <a:endParaRPr lang="sk-SK" i="1" dirty="0"/>
          </a:p>
          <a:p>
            <a:r>
              <a:rPr lang="sk-SK" i="1" dirty="0"/>
              <a:t>	</a:t>
            </a:r>
            <a:r>
              <a:rPr lang="en-US" dirty="0" err="1">
                <a:solidFill>
                  <a:srgbClr val="0070C0"/>
                </a:solidFill>
              </a:rPr>
              <a:t>Musel</a:t>
            </a:r>
            <a:r>
              <a:rPr lang="en-US" dirty="0">
                <a:solidFill>
                  <a:srgbClr val="0070C0"/>
                </a:solidFill>
              </a:rPr>
              <a:t> by </a:t>
            </a:r>
            <a:r>
              <a:rPr lang="en-US" dirty="0" err="1">
                <a:solidFill>
                  <a:srgbClr val="0070C0"/>
                </a:solidFill>
              </a:rPr>
              <a:t>som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vidie</a:t>
            </a:r>
            <a:r>
              <a:rPr lang="sk-SK" dirty="0">
                <a:solidFill>
                  <a:srgbClr val="0070C0"/>
                </a:solidFill>
              </a:rPr>
              <a:t>ť konkrétny prípad</a:t>
            </a:r>
          </a:p>
          <a:p>
            <a:r>
              <a:rPr lang="sk-SK" dirty="0">
                <a:solidFill>
                  <a:srgbClr val="0070C0"/>
                </a:solidFill>
              </a:rPr>
              <a:t>	Nejde o to, že by niečo bolo zakázané...</a:t>
            </a:r>
          </a:p>
          <a:p>
            <a:r>
              <a:rPr lang="sk-SK" dirty="0">
                <a:solidFill>
                  <a:srgbClr val="0070C0"/>
                </a:solidFill>
              </a:rPr>
              <a:t>	Kľúčový aspekt: šikovnosť riešenia</a:t>
            </a:r>
          </a:p>
          <a:p>
            <a:r>
              <a:rPr lang="sk-SK" dirty="0">
                <a:solidFill>
                  <a:srgbClr val="0070C0"/>
                </a:solidFill>
              </a:rPr>
              <a:t>	Nepoužitie </a:t>
            </a:r>
            <a:r>
              <a:rPr lang="sk-SK" dirty="0" err="1">
                <a:solidFill>
                  <a:srgbClr val="0070C0"/>
                </a:solidFill>
              </a:rPr>
              <a:t>floatov</a:t>
            </a:r>
            <a:r>
              <a:rPr lang="sk-SK" dirty="0">
                <a:solidFill>
                  <a:srgbClr val="0070C0"/>
                </a:solidFill>
              </a:rPr>
              <a:t> == rigidný, neudržiavateľný kód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Priveľa vecí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manu</a:t>
            </a:r>
            <a:r>
              <a:rPr lang="sk-SK" dirty="0" err="1">
                <a:solidFill>
                  <a:srgbClr val="0070C0"/>
                </a:solidFill>
                <a:sym typeface="Wingdings" panose="05000000000000000000" pitchFamily="2" charset="2"/>
              </a:rPr>
              <a:t>álne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 (umiestnenie, popisy)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907D-84A9-4768-8AAA-ED3A1C1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C25A-761A-4D09-A44B-2CD77C523F2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4392-3556-4421-8EAD-1F0D6DC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Appka</a:t>
            </a:r>
            <a:r>
              <a:rPr lang="sk-SK" dirty="0"/>
              <a:t> týždňa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F3E6-BDB0-4FB1-9C16-3F0672D8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4474840" cy="2116832"/>
          </a:xfrm>
        </p:spPr>
        <p:txBody>
          <a:bodyPr/>
          <a:lstStyle/>
          <a:p>
            <a:r>
              <a:rPr lang="sk-SK" sz="4400" dirty="0" err="1"/>
              <a:t>Calm</a:t>
            </a:r>
            <a:endParaRPr lang="en-US" sz="4400" dirty="0"/>
          </a:p>
          <a:p>
            <a:r>
              <a:rPr lang="sk-SK" dirty="0"/>
              <a:t>Pomáha pri strese, spánku, relaxácii. Meditačná </a:t>
            </a:r>
            <a:r>
              <a:rPr lang="sk-SK" dirty="0" err="1"/>
              <a:t>appka</a:t>
            </a:r>
            <a:r>
              <a:rPr lang="sk-SK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8EF8-3DF7-452B-A845-465A29C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25FF-8BC3-4250-89FA-E51902FA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2" name="Picture 4" descr="8 Best Apps to Simplify your Day-to-Day Life | Wardrobe World">
            <a:extLst>
              <a:ext uri="{FF2B5EF4-FFF2-40B4-BE49-F238E27FC236}">
                <a16:creationId xmlns:a16="http://schemas.microsoft.com/office/drawing/2014/main" id="{C6237677-3558-450A-B034-E507A559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7"/>
            <a:ext cx="4474840" cy="19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calm app">
            <a:extLst>
              <a:ext uri="{FF2B5EF4-FFF2-40B4-BE49-F238E27FC236}">
                <a16:creationId xmlns:a16="http://schemas.microsoft.com/office/drawing/2014/main" id="{C7A15FE9-0DD5-46C5-A814-691B37F7C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33436" y="188640"/>
            <a:ext cx="3831051" cy="65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4E1-89F4-484E-ABF0-EFD2513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B49E-CAEC-4A07-AD50-62D03504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i="1" dirty="0"/>
              <a:t>Aký notebook alebo minimálne požiadavky odporúčate pre študenta FIIT?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Primárne: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	maximalizovať RAM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(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16GB)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sk-SK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	SSD disk (rýchle čítanie a zápis)</a:t>
            </a:r>
          </a:p>
          <a:p>
            <a:r>
              <a:rPr lang="sk-SK" dirty="0">
                <a:solidFill>
                  <a:srgbClr val="0070C0"/>
                </a:solidFill>
              </a:rPr>
              <a:t>		Väčší displej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pohodlnejšia práca s IDE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Sekundárne:  CPU, GPU</a:t>
            </a:r>
          </a:p>
          <a:p>
            <a:r>
              <a:rPr lang="sk-SK" dirty="0">
                <a:hlinkClick r:id="rId3"/>
              </a:rPr>
              <a:t>https://www.quora.com/What-computer-specs-are-best-for-software-developers-and-what-are-the-costs</a:t>
            </a:r>
            <a:endParaRPr lang="sk-SK" dirty="0"/>
          </a:p>
          <a:p>
            <a:endParaRPr lang="sk-SK" dirty="0"/>
          </a:p>
          <a:p>
            <a:r>
              <a:rPr lang="sk-SK" i="1" dirty="0"/>
              <a:t>Chodíte po každej prednáške z MIP na pivo?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Áno, ak je s kým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4967C-1407-41CE-AE3F-5108271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696D-6493-4A94-A12A-85BAEEF47A8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47-D59B-4889-99FE-4BE31BA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7908-6BA4-4E73-AF50-1AF8704E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sk-SK" i="1" dirty="0"/>
              <a:t>Aké knihy z motivačnej literatúry odporúčate prečítať (prípadne nejaké, čo vám pomohli v živote) ?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Z </a:t>
            </a:r>
            <a:r>
              <a:rPr lang="sk-SK" dirty="0" err="1">
                <a:solidFill>
                  <a:srgbClr val="0070C0"/>
                </a:solidFill>
              </a:rPr>
              <a:t>echt</a:t>
            </a:r>
            <a:r>
              <a:rPr lang="sk-SK" dirty="0">
                <a:solidFill>
                  <a:srgbClr val="0070C0"/>
                </a:solidFill>
              </a:rPr>
              <a:t> „motivačnej“ literatúry asi žiadne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 err="1">
                <a:solidFill>
                  <a:srgbClr val="0070C0"/>
                </a:solidFill>
              </a:rPr>
              <a:t>The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craft</a:t>
            </a:r>
            <a:r>
              <a:rPr lang="sk-SK" dirty="0">
                <a:solidFill>
                  <a:srgbClr val="0070C0"/>
                </a:solidFill>
              </a:rPr>
              <a:t> of </a:t>
            </a:r>
            <a:r>
              <a:rPr lang="sk-SK" dirty="0" err="1">
                <a:solidFill>
                  <a:srgbClr val="0070C0"/>
                </a:solidFill>
              </a:rPr>
              <a:t>scientific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[presentations, writing]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 err="1">
                <a:solidFill>
                  <a:srgbClr val="0070C0"/>
                </a:solidFill>
              </a:rPr>
              <a:t>The</a:t>
            </a:r>
            <a:r>
              <a:rPr lang="sk-SK" dirty="0">
                <a:solidFill>
                  <a:srgbClr val="0070C0"/>
                </a:solidFill>
              </a:rPr>
              <a:t> art of game design: </a:t>
            </a:r>
            <a:r>
              <a:rPr lang="sk-SK" dirty="0" err="1">
                <a:solidFill>
                  <a:srgbClr val="0070C0"/>
                </a:solidFill>
              </a:rPr>
              <a:t>book</a:t>
            </a:r>
            <a:r>
              <a:rPr lang="sk-SK" dirty="0">
                <a:solidFill>
                  <a:srgbClr val="0070C0"/>
                </a:solidFill>
              </a:rPr>
              <a:t> of </a:t>
            </a:r>
            <a:r>
              <a:rPr lang="sk-SK" dirty="0" err="1">
                <a:solidFill>
                  <a:srgbClr val="0070C0"/>
                </a:solidFill>
              </a:rPr>
              <a:t>lenses</a:t>
            </a:r>
            <a:r>
              <a:rPr lang="sk-SK" dirty="0">
                <a:solidFill>
                  <a:srgbClr val="0070C0"/>
                </a:solidFill>
              </a:rPr>
              <a:t> (</a:t>
            </a:r>
            <a:r>
              <a:rPr lang="sk-SK" dirty="0" err="1">
                <a:solidFill>
                  <a:srgbClr val="0070C0"/>
                </a:solidFill>
              </a:rPr>
              <a:t>Jesse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Schell</a:t>
            </a:r>
            <a:r>
              <a:rPr lang="sk-SK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Knihy</a:t>
            </a:r>
            <a:r>
              <a:rPr lang="en-US" dirty="0">
                <a:solidFill>
                  <a:srgbClr val="0070C0"/>
                </a:solidFill>
              </a:rPr>
              <a:t> o hist</a:t>
            </a:r>
            <a:r>
              <a:rPr lang="sk-SK" dirty="0" err="1">
                <a:solidFill>
                  <a:srgbClr val="0070C0"/>
                </a:solidFill>
              </a:rPr>
              <a:t>órii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sz="2000" dirty="0">
                <a:solidFill>
                  <a:srgbClr val="0070C0"/>
                </a:solidFill>
              </a:rPr>
              <a:t>(pretože zistíte, čo sú ľudia zač a ako fungujú)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907D-84A9-4768-8AAA-ED3A1C1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C25A-761A-4D09-A44B-2CD77C523F2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90B4-B2E5-4E34-8C46-DBD4E537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7210-2230-4196-B36C-867EE199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sk-SK" i="1" dirty="0"/>
              <a:t>Aký je význam programátorského slangu – </a:t>
            </a:r>
            <a:r>
              <a:rPr lang="sk-SK" i="1" dirty="0" err="1"/>
              <a:t>libky</a:t>
            </a:r>
            <a:r>
              <a:rPr lang="sk-SK" i="1" dirty="0"/>
              <a:t>, </a:t>
            </a:r>
            <a:r>
              <a:rPr lang="sk-SK" i="1" dirty="0" err="1"/>
              <a:t>foo</a:t>
            </a:r>
            <a:r>
              <a:rPr lang="sk-SK" i="1" dirty="0"/>
              <a:t> ... 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err="1">
                <a:solidFill>
                  <a:srgbClr val="0070C0"/>
                </a:solidFill>
              </a:rPr>
              <a:t>libka</a:t>
            </a:r>
            <a:r>
              <a:rPr lang="sk-SK" dirty="0">
                <a:solidFill>
                  <a:srgbClr val="0070C0"/>
                </a:solidFill>
              </a:rPr>
              <a:t> = </a:t>
            </a:r>
            <a:r>
              <a:rPr lang="sk-SK" dirty="0" err="1">
                <a:solidFill>
                  <a:srgbClr val="0070C0"/>
                </a:solidFill>
              </a:rPr>
              <a:t>library</a:t>
            </a:r>
            <a:r>
              <a:rPr lang="sk-SK" dirty="0">
                <a:solidFill>
                  <a:srgbClr val="0070C0"/>
                </a:solidFill>
              </a:rPr>
              <a:t> = programová knižnica (</a:t>
            </a:r>
            <a:r>
              <a:rPr lang="sk-SK" dirty="0" err="1">
                <a:solidFill>
                  <a:srgbClr val="0070C0"/>
                </a:solidFill>
              </a:rPr>
              <a:t>stdio.h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err="1">
                <a:solidFill>
                  <a:srgbClr val="0070C0"/>
                </a:solidFill>
              </a:rPr>
              <a:t>foo</a:t>
            </a:r>
            <a:r>
              <a:rPr lang="sk-SK" dirty="0">
                <a:solidFill>
                  <a:srgbClr val="0070C0"/>
                </a:solidFill>
              </a:rPr>
              <a:t>, bar, </a:t>
            </a:r>
            <a:r>
              <a:rPr lang="sk-SK" dirty="0" err="1">
                <a:solidFill>
                  <a:srgbClr val="0070C0"/>
                </a:solidFill>
              </a:rPr>
              <a:t>baz</a:t>
            </a:r>
            <a:r>
              <a:rPr lang="sk-SK" dirty="0">
                <a:solidFill>
                  <a:srgbClr val="0070C0"/>
                </a:solidFill>
              </a:rPr>
              <a:t>, ... = náhrady za reálne názvy</a:t>
            </a:r>
          </a:p>
          <a:p>
            <a:r>
              <a:rPr lang="sk-SK" dirty="0">
                <a:solidFill>
                  <a:srgbClr val="0070C0"/>
                </a:solidFill>
              </a:rPr>
              <a:t>	neváhajte sa ma pýtať aj na prednáške</a:t>
            </a:r>
          </a:p>
          <a:p>
            <a:endParaRPr lang="en-US" dirty="0"/>
          </a:p>
          <a:p>
            <a:r>
              <a:rPr lang="pl-PL" i="1" dirty="0"/>
              <a:t>Aka je napln prace </a:t>
            </a:r>
            <a:r>
              <a:rPr lang="pl-PL" i="1" u="sng" dirty="0"/>
              <a:t>softveroveho inziniera</a:t>
            </a:r>
            <a:r>
              <a:rPr lang="pl-PL" i="1" dirty="0"/>
              <a:t>? Znie to zaujimavo ale neviem co si mam pod tym predstavit ...</a:t>
            </a:r>
            <a:endParaRPr lang="sk-SK" i="1" dirty="0"/>
          </a:p>
          <a:p>
            <a:r>
              <a:rPr lang="sk-SK" dirty="0">
                <a:solidFill>
                  <a:srgbClr val="0070C0"/>
                </a:solidFill>
              </a:rPr>
              <a:t>	človek čo tvorí softvér</a:t>
            </a:r>
          </a:p>
          <a:p>
            <a:r>
              <a:rPr lang="sk-SK" dirty="0">
                <a:solidFill>
                  <a:srgbClr val="0070C0"/>
                </a:solidFill>
              </a:rPr>
              <a:t>		systematicky</a:t>
            </a:r>
          </a:p>
          <a:p>
            <a:r>
              <a:rPr lang="sk-SK" dirty="0">
                <a:solidFill>
                  <a:srgbClr val="0070C0"/>
                </a:solidFill>
              </a:rPr>
              <a:t>		v súlade s dobrými praktikami</a:t>
            </a:r>
          </a:p>
          <a:p>
            <a:r>
              <a:rPr lang="sk-SK" dirty="0">
                <a:solidFill>
                  <a:srgbClr val="0070C0"/>
                </a:solidFill>
              </a:rPr>
              <a:t>	nielen programovanie, ale celý vývoj a manažment vývoja</a:t>
            </a:r>
          </a:p>
          <a:p>
            <a:endParaRPr lang="sk-SK" dirty="0"/>
          </a:p>
          <a:p>
            <a:r>
              <a:rPr lang="sk-SK" i="1" dirty="0"/>
              <a:t>Prečo používate varenú mrkvu v prezentácii? (Neviem po latinsky, ale mám Google </a:t>
            </a:r>
            <a:r>
              <a:rPr lang="sk-SK" i="1" dirty="0" err="1"/>
              <a:t>translate</a:t>
            </a:r>
            <a:r>
              <a:rPr lang="sk-SK" i="1" dirty="0"/>
              <a:t>)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narážka na úryvok z „</a:t>
            </a:r>
            <a:r>
              <a:rPr lang="sk-SK" dirty="0" err="1">
                <a:solidFill>
                  <a:srgbClr val="0070C0"/>
                </a:solidFill>
              </a:rPr>
              <a:t>Lorem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ipsum</a:t>
            </a:r>
            <a:r>
              <a:rPr lang="sk-SK" dirty="0">
                <a:solidFill>
                  <a:srgbClr val="0070C0"/>
                </a:solidFill>
              </a:rPr>
              <a:t> ...“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0E00-633D-4F88-A6DF-0E1D881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ED43-0F2A-4584-B7B0-19473890F90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6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90B4-B2E5-4E34-8C46-DBD4E537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7210-2230-4196-B36C-867EE199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Zasa tie dvere v aule.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</a:t>
            </a:r>
            <a:r>
              <a:rPr lang="sk-SK" dirty="0">
                <a:solidFill>
                  <a:srgbClr val="0070C0"/>
                </a:solidFill>
              </a:rPr>
              <a:t>ď vychádzate von. </a:t>
            </a:r>
          </a:p>
          <a:p>
            <a:r>
              <a:rPr lang="sk-SK" dirty="0">
                <a:solidFill>
                  <a:srgbClr val="0070C0"/>
                </a:solidFill>
              </a:rPr>
              <a:t>A hlavne, keď je </a:t>
            </a:r>
            <a:r>
              <a:rPr lang="sk-SK" dirty="0" err="1">
                <a:solidFill>
                  <a:srgbClr val="0070C0"/>
                </a:solidFill>
              </a:rPr>
              <a:t>zápočtovka</a:t>
            </a:r>
            <a:r>
              <a:rPr lang="sk-SK" dirty="0">
                <a:solidFill>
                  <a:srgbClr val="0070C0"/>
                </a:solidFill>
              </a:rPr>
              <a:t>.</a:t>
            </a:r>
          </a:p>
          <a:p>
            <a:endParaRPr lang="sk-SK" dirty="0"/>
          </a:p>
          <a:p>
            <a:endParaRPr lang="sk-SK" i="1" dirty="0"/>
          </a:p>
          <a:p>
            <a:endParaRPr lang="sk-SK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0E00-633D-4F88-A6DF-0E1D881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FDD0-64C5-416F-959C-628B7517AEA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82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90B4-B2E5-4E34-8C46-DBD4E537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7210-2230-4196-B36C-867EE199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sk-SK" i="1" dirty="0"/>
              <a:t>Čo presne bude mojím zadaním na MIP + Ak už teraz používam </a:t>
            </a:r>
            <a:r>
              <a:rPr lang="sk-SK" i="1" dirty="0" err="1"/>
              <a:t>GitHub</a:t>
            </a:r>
            <a:r>
              <a:rPr lang="sk-SK" i="1" dirty="0"/>
              <a:t> celkom pravidelne - stačí cvičiacemu </a:t>
            </a:r>
            <a:r>
              <a:rPr lang="sk-SK" i="1" dirty="0" err="1"/>
              <a:t>zazdieľať</a:t>
            </a:r>
            <a:r>
              <a:rPr lang="sk-SK" i="1" dirty="0"/>
              <a:t>, ako som pracoval s </a:t>
            </a:r>
            <a:r>
              <a:rPr lang="sk-SK" i="1" dirty="0" err="1"/>
              <a:t>GitHubom</a:t>
            </a:r>
            <a:r>
              <a:rPr lang="sk-SK" i="1" dirty="0"/>
              <a:t> na Projekte 1, alebo to budem musieť prerábať celé?</a:t>
            </a:r>
          </a:p>
          <a:p>
            <a:r>
              <a:rPr lang="sk-SK" dirty="0">
                <a:solidFill>
                  <a:srgbClr val="0070C0"/>
                </a:solidFill>
              </a:rPr>
              <a:t>	zoberiete existujúci kód</a:t>
            </a:r>
          </a:p>
          <a:p>
            <a:r>
              <a:rPr lang="sk-SK" dirty="0">
                <a:solidFill>
                  <a:srgbClr val="0070C0"/>
                </a:solidFill>
              </a:rPr>
              <a:t>	urobíte na ňom </a:t>
            </a:r>
            <a:r>
              <a:rPr lang="sk-SK" dirty="0" err="1">
                <a:solidFill>
                  <a:srgbClr val="0070C0"/>
                </a:solidFill>
              </a:rPr>
              <a:t>refaktoring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a popri tom </a:t>
            </a:r>
            <a:r>
              <a:rPr lang="sk-SK" dirty="0" err="1">
                <a:solidFill>
                  <a:srgbClr val="0070C0"/>
                </a:solidFill>
              </a:rPr>
              <a:t>oddemonštrujete</a:t>
            </a:r>
            <a:r>
              <a:rPr lang="sk-SK" dirty="0">
                <a:solidFill>
                  <a:srgbClr val="0070C0"/>
                </a:solidFill>
              </a:rPr>
              <a:t> že git ovládate</a:t>
            </a:r>
          </a:p>
          <a:p>
            <a:endParaRPr lang="en-US" dirty="0"/>
          </a:p>
          <a:p>
            <a:r>
              <a:rPr lang="sk-SK" i="1" dirty="0"/>
              <a:t>Nedalo by sa organizovať [Extra] "prednášky po prednáške" pred prednáškou?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Vtedy žiaľ učím (zhodou okolností MIP)</a:t>
            </a:r>
          </a:p>
          <a:p>
            <a:endParaRPr lang="en-US" dirty="0"/>
          </a:p>
          <a:p>
            <a:r>
              <a:rPr lang="sk-SK" i="1" dirty="0" err="1"/>
              <a:t>Odporucate</a:t>
            </a:r>
            <a:r>
              <a:rPr lang="sk-SK" i="1" dirty="0"/>
              <a:t> </a:t>
            </a:r>
            <a:r>
              <a:rPr lang="sk-SK" i="1" dirty="0" err="1"/>
              <a:t>pouzivat</a:t>
            </a:r>
            <a:r>
              <a:rPr lang="sk-SK" i="1" dirty="0"/>
              <a:t> VPN? Ak </a:t>
            </a:r>
            <a:r>
              <a:rPr lang="sk-SK" i="1" dirty="0" err="1"/>
              <a:t>ano</a:t>
            </a:r>
            <a:r>
              <a:rPr lang="sk-SK" i="1" dirty="0"/>
              <a:t>, </a:t>
            </a:r>
            <a:r>
              <a:rPr lang="sk-SK" i="1" dirty="0" err="1"/>
              <a:t>ktore</a:t>
            </a:r>
            <a:r>
              <a:rPr lang="sk-SK" i="1" dirty="0"/>
              <a:t> </a:t>
            </a:r>
            <a:r>
              <a:rPr lang="sk-SK" i="1" dirty="0" err="1"/>
              <a:t>konkretne</a:t>
            </a:r>
            <a:r>
              <a:rPr lang="sk-SK" i="1" dirty="0"/>
              <a:t>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VPN </a:t>
            </a:r>
            <a:r>
              <a:rPr lang="en-US" dirty="0">
                <a:solidFill>
                  <a:srgbClr val="0070C0"/>
                </a:solidFill>
              </a:rPr>
              <a:t>= virtual private network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Podľa potreby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err="1">
                <a:solidFill>
                  <a:srgbClr val="0070C0"/>
                </a:solidFill>
              </a:rPr>
              <a:t>Open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source</a:t>
            </a:r>
            <a:r>
              <a:rPr lang="sk-SK" dirty="0">
                <a:solidFill>
                  <a:srgbClr val="0070C0"/>
                </a:solidFill>
              </a:rPr>
              <a:t> (kvôli transparentnosti)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0E00-633D-4F88-A6DF-0E1D881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44</a:t>
            </a:fld>
            <a:endParaRPr lang="sk-S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13FF-DCF4-45EE-B701-2C388F999E8C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EE4E-5FCF-4854-8999-01DACA59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C12B-3434-42CD-8930-4F1A40A6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err="1"/>
              <a:t>Appka</a:t>
            </a:r>
            <a:r>
              <a:rPr lang="sk-SK" i="1" dirty="0"/>
              <a:t> </a:t>
            </a:r>
            <a:r>
              <a:rPr lang="sk-SK" i="1" dirty="0" err="1"/>
              <a:t>tyzdna</a:t>
            </a:r>
            <a:r>
              <a:rPr lang="sk-SK" i="1" dirty="0"/>
              <a:t> </a:t>
            </a:r>
            <a:r>
              <a:rPr lang="sk-SK" i="1" dirty="0" err="1"/>
              <a:t>Threema</a:t>
            </a:r>
            <a:r>
              <a:rPr lang="sk-SK" i="1" dirty="0"/>
              <a:t>? Je to </a:t>
            </a:r>
            <a:r>
              <a:rPr lang="sk-SK" i="1" dirty="0" err="1"/>
              <a:t>velmi</a:t>
            </a:r>
            <a:r>
              <a:rPr lang="sk-SK" i="1" dirty="0"/>
              <a:t> dobra </a:t>
            </a:r>
            <a:r>
              <a:rPr lang="sk-SK" i="1" dirty="0" err="1"/>
              <a:t>aplikacia</a:t>
            </a:r>
            <a:r>
              <a:rPr lang="sk-SK" i="1" dirty="0"/>
              <a:t> ak </a:t>
            </a:r>
            <a:r>
              <a:rPr lang="sk-SK" i="1" dirty="0" err="1"/>
              <a:t>planujete</a:t>
            </a:r>
            <a:r>
              <a:rPr lang="sk-SK" i="1" dirty="0"/>
              <a:t> </a:t>
            </a:r>
            <a:r>
              <a:rPr lang="sk-SK" i="1" dirty="0" err="1"/>
              <a:t>nejaky</a:t>
            </a:r>
            <a:r>
              <a:rPr lang="sk-SK" i="1" dirty="0"/>
              <a:t> biznis, je to </a:t>
            </a:r>
            <a:r>
              <a:rPr lang="sk-SK" i="1" dirty="0" err="1"/>
              <a:t>sifrovana</a:t>
            </a:r>
            <a:r>
              <a:rPr lang="sk-SK" i="1" dirty="0"/>
              <a:t> </a:t>
            </a:r>
            <a:r>
              <a:rPr lang="sk-SK" i="1" dirty="0" err="1"/>
              <a:t>komunikacia</a:t>
            </a:r>
            <a:r>
              <a:rPr lang="sk-SK" i="1" dirty="0"/>
              <a:t> :) :) :) :) :) :)</a:t>
            </a:r>
            <a:endParaRPr lang="en-US" i="1" dirty="0"/>
          </a:p>
          <a:p>
            <a:r>
              <a:rPr lang="en-US" dirty="0">
                <a:solidFill>
                  <a:srgbClr val="0070C0"/>
                </a:solidFill>
              </a:rPr>
              <a:t>	Ale </a:t>
            </a:r>
            <a:r>
              <a:rPr lang="en-US" dirty="0" err="1">
                <a:solidFill>
                  <a:srgbClr val="0070C0"/>
                </a:solidFill>
              </a:rPr>
              <a:t>teraz</a:t>
            </a:r>
            <a:r>
              <a:rPr lang="en-US" dirty="0">
                <a:solidFill>
                  <a:srgbClr val="0070C0"/>
                </a:solidFill>
              </a:rPr>
              <a:t> v</a:t>
            </a:r>
            <a:r>
              <a:rPr lang="sk-SK" dirty="0" err="1">
                <a:solidFill>
                  <a:srgbClr val="0070C0"/>
                </a:solidFill>
              </a:rPr>
              <a:t>ážne</a:t>
            </a:r>
            <a:r>
              <a:rPr lang="sk-SK" dirty="0">
                <a:solidFill>
                  <a:srgbClr val="0070C0"/>
                </a:solidFill>
              </a:rPr>
              <a:t>, </a:t>
            </a:r>
            <a:r>
              <a:rPr lang="sk-SK" dirty="0" err="1">
                <a:solidFill>
                  <a:srgbClr val="0070C0"/>
                </a:solidFill>
              </a:rPr>
              <a:t>Threema</a:t>
            </a:r>
            <a:r>
              <a:rPr lang="sk-SK" dirty="0">
                <a:solidFill>
                  <a:srgbClr val="0070C0"/>
                </a:solidFill>
              </a:rPr>
              <a:t> je v tom nevinne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sk-SK" i="1" dirty="0"/>
              <a:t>Chcel by som ľudí pozvať na </a:t>
            </a:r>
            <a:r>
              <a:rPr lang="sk-SK" i="1" u="sng" dirty="0" err="1">
                <a:solidFill>
                  <a:srgbClr val="0070C0"/>
                </a:solidFill>
              </a:rPr>
              <a:t>discord</a:t>
            </a:r>
            <a:r>
              <a:rPr lang="sk-SK" i="1" dirty="0">
                <a:solidFill>
                  <a:srgbClr val="0070C0"/>
                </a:solidFill>
              </a:rPr>
              <a:t> server</a:t>
            </a:r>
            <a:r>
              <a:rPr lang="sk-SK" i="1" dirty="0"/>
              <a:t>, urobený pre </a:t>
            </a:r>
            <a:r>
              <a:rPr lang="sk-SK" i="1" dirty="0" err="1"/>
              <a:t>teamove</a:t>
            </a:r>
            <a:r>
              <a:rPr lang="sk-SK" i="1" dirty="0"/>
              <a:t> práce a celkovo </a:t>
            </a:r>
            <a:r>
              <a:rPr lang="sk-SK" i="1" dirty="0" err="1"/>
              <a:t>pokecanie</a:t>
            </a:r>
            <a:r>
              <a:rPr lang="sk-SK" i="1" dirty="0"/>
              <a:t> a hranie </a:t>
            </a:r>
            <a:br>
              <a:rPr lang="sk-SK" i="1" dirty="0"/>
            </a:br>
            <a:r>
              <a:rPr lang="sk-SK" i="1" dirty="0" err="1"/>
              <a:t>Link</a:t>
            </a:r>
            <a:r>
              <a:rPr lang="sk-SK" i="1" dirty="0"/>
              <a:t>: </a:t>
            </a:r>
            <a:r>
              <a:rPr lang="sk-SK" i="1" dirty="0">
                <a:hlinkClick r:id="rId3"/>
              </a:rPr>
              <a:t>https://discord.gg/y95qVQQ</a:t>
            </a:r>
            <a:endParaRPr lang="sk-SK" i="1" dirty="0"/>
          </a:p>
          <a:p>
            <a:r>
              <a:rPr lang="sk-SK" i="1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</a:rPr>
              <a:t>Asi si to </a:t>
            </a:r>
            <a:r>
              <a:rPr lang="sk-SK" dirty="0" err="1">
                <a:solidFill>
                  <a:srgbClr val="0070C0"/>
                </a:solidFill>
              </a:rPr>
              <a:t>prešírte</a:t>
            </a:r>
            <a:r>
              <a:rPr lang="sk-SK" dirty="0">
                <a:solidFill>
                  <a:srgbClr val="0070C0"/>
                </a:solidFill>
              </a:rPr>
              <a:t> aj cez FB</a:t>
            </a:r>
          </a:p>
          <a:p>
            <a:r>
              <a:rPr lang="sk-SK" dirty="0">
                <a:solidFill>
                  <a:srgbClr val="0070C0"/>
                </a:solidFill>
              </a:rPr>
              <a:t>	A ešte upozorňujem, že existuje </a:t>
            </a:r>
            <a:r>
              <a:rPr lang="sk-SK" dirty="0" err="1">
                <a:solidFill>
                  <a:srgbClr val="0070C0"/>
                </a:solidFill>
              </a:rPr>
              <a:t>Slack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9D76-8C7B-4E3B-9011-64F262C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6BD8-7825-4534-8D7D-0BED947E306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0904-D42F-48CE-A62E-62BF5314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611C-91A8-4E2B-B1B3-E6B96F14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Vypnutie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hibernácia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spánok? Čo je lepšie?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Spánok: RAM sa nevyprázdni, spotrebúva sa elektrina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 err="1">
                <a:solidFill>
                  <a:srgbClr val="0070C0"/>
                </a:solidFill>
              </a:rPr>
              <a:t>Hibernácia</a:t>
            </a:r>
            <a:r>
              <a:rPr lang="sk-SK" dirty="0">
                <a:solidFill>
                  <a:srgbClr val="0070C0"/>
                </a:solidFill>
              </a:rPr>
              <a:t>: RAM sa prepíše na disk, po zapnutí sa obnoví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Vypnutie: RAM sa iba vyprázdni, stroj sa vypne, pri zapnutí prebehne </a:t>
            </a:r>
            <a:r>
              <a:rPr lang="sk-SK" dirty="0" err="1">
                <a:solidFill>
                  <a:srgbClr val="0070C0"/>
                </a:solidFill>
              </a:rPr>
              <a:t>boot</a:t>
            </a:r>
            <a:r>
              <a:rPr lang="sk-SK" dirty="0">
                <a:solidFill>
                  <a:srgbClr val="0070C0"/>
                </a:solidFill>
              </a:rPr>
              <a:t> (</a:t>
            </a:r>
            <a:r>
              <a:rPr lang="sk-SK" dirty="0" err="1">
                <a:solidFill>
                  <a:srgbClr val="0070C0"/>
                </a:solidFill>
              </a:rPr>
              <a:t>tj</a:t>
            </a:r>
            <a:r>
              <a:rPr lang="sk-SK" dirty="0">
                <a:solidFill>
                  <a:srgbClr val="0070C0"/>
                </a:solidFill>
              </a:rPr>
              <a:t>. všetko sa inicializuje nanovo)	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V čase načítania systému sa kontroluje celý rad metrík, ktoré sa pri ukončení </a:t>
            </a:r>
            <a:r>
              <a:rPr lang="sk-SK" i="1" dirty="0" err="1"/>
              <a:t>hibernácie</a:t>
            </a:r>
            <a:r>
              <a:rPr lang="sk-SK" i="1" dirty="0"/>
              <a:t> nekontrolujú, takže keď systém bude poškodený, zistím to rýchlejšie, ak budem vypínať a zavádzať od nuly. 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066-FEB2-4F92-B02E-6E3AF286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46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3F2F-20E7-4FA8-B64B-EAB851808670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C4FA-7216-43EB-B49B-20E81E3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48F1-37C6-49F4-9742-3E257710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Prehrešky voči pravidlám prezentovania u mojich kolegov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err="1">
                <a:solidFill>
                  <a:srgbClr val="0070C0"/>
                </a:solidFill>
              </a:rPr>
              <a:t>Slajd</a:t>
            </a:r>
            <a:r>
              <a:rPr lang="sk-SK" dirty="0">
                <a:solidFill>
                  <a:srgbClr val="0070C0"/>
                </a:solidFill>
              </a:rPr>
              <a:t> s obsahom prezentácie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err="1">
                <a:solidFill>
                  <a:srgbClr val="0070C0"/>
                </a:solidFill>
              </a:rPr>
              <a:t>Slajd</a:t>
            </a:r>
            <a:r>
              <a:rPr lang="sk-SK" dirty="0">
                <a:solidFill>
                  <a:srgbClr val="0070C0"/>
                </a:solidFill>
              </a:rPr>
              <a:t> ďakujem za pozornosť</a:t>
            </a:r>
          </a:p>
          <a:p>
            <a:endParaRPr lang="en-US" dirty="0"/>
          </a:p>
          <a:p>
            <a:r>
              <a:rPr lang="sk-SK" dirty="0"/>
              <a:t>Ako ma </a:t>
            </a:r>
            <a:r>
              <a:rPr lang="sk-SK" dirty="0" err="1"/>
              <a:t>asperger</a:t>
            </a:r>
            <a:r>
              <a:rPr lang="sk-SK" dirty="0"/>
              <a:t> </a:t>
            </a:r>
            <a:r>
              <a:rPr lang="sk-SK" dirty="0" err="1"/>
              <a:t>dokazat</a:t>
            </a:r>
            <a:r>
              <a:rPr lang="sk-SK" dirty="0"/>
              <a:t> </a:t>
            </a:r>
            <a:r>
              <a:rPr lang="sk-SK" dirty="0" err="1"/>
              <a:t>obhajit</a:t>
            </a:r>
            <a:r>
              <a:rPr lang="sk-SK" dirty="0"/>
              <a:t> </a:t>
            </a:r>
            <a:r>
              <a:rPr lang="sk-SK" dirty="0" err="1"/>
              <a:t>bakalarsku</a:t>
            </a:r>
            <a:r>
              <a:rPr lang="sk-SK" dirty="0"/>
              <a:t> </a:t>
            </a:r>
            <a:r>
              <a:rPr lang="sk-SK" dirty="0" err="1"/>
              <a:t>pracu</a:t>
            </a:r>
            <a:r>
              <a:rPr lang="sk-SK" dirty="0"/>
              <a:t> a </a:t>
            </a:r>
            <a:r>
              <a:rPr lang="sk-SK" dirty="0" err="1"/>
              <a:t>vediet</a:t>
            </a:r>
            <a:r>
              <a:rPr lang="sk-SK" dirty="0"/>
              <a:t> </a:t>
            </a:r>
            <a:r>
              <a:rPr lang="sk-SK" dirty="0" err="1"/>
              <a:t>protiargumentovat</a:t>
            </a:r>
            <a:r>
              <a:rPr lang="sk-SK" dirty="0"/>
              <a:t> ? </a:t>
            </a:r>
            <a:r>
              <a:rPr lang="sk-SK" dirty="0" err="1"/>
              <a:t>Nejake</a:t>
            </a:r>
            <a:r>
              <a:rPr lang="sk-SK" dirty="0"/>
              <a:t> typy/rady?</a:t>
            </a:r>
          </a:p>
          <a:p>
            <a:r>
              <a:rPr lang="sk-SK" dirty="0">
                <a:solidFill>
                  <a:srgbClr val="0070C0"/>
                </a:solidFill>
              </a:rPr>
              <a:t>	Urobiť dobrú prácu</a:t>
            </a:r>
          </a:p>
          <a:p>
            <a:r>
              <a:rPr lang="sk-SK" dirty="0">
                <a:solidFill>
                  <a:srgbClr val="0070C0"/>
                </a:solidFill>
              </a:rPr>
              <a:t>	Mať spísaný rozsiahly zoznam potenciálnych otázok</a:t>
            </a:r>
          </a:p>
          <a:p>
            <a:r>
              <a:rPr lang="sk-SK" dirty="0">
                <a:solidFill>
                  <a:srgbClr val="0070C0"/>
                </a:solidFill>
              </a:rPr>
              <a:t>	Choďte sa na konci roka pozrieť na obhajoby</a:t>
            </a:r>
          </a:p>
          <a:p>
            <a:r>
              <a:rPr lang="sk-SK" dirty="0">
                <a:solidFill>
                  <a:srgbClr val="0070C0"/>
                </a:solidFill>
              </a:rPr>
              <a:t>	Máme na to podcast </a:t>
            </a:r>
            <a:r>
              <a:rPr lang="sk-SK" dirty="0">
                <a:hlinkClick r:id="rId3"/>
              </a:rPr>
              <a:t>https://www.mixcloud.com/nationofte/ntecast-38-s-jakubom-%C5%A1imkom-o-obhajobe-bakal%C3%A1rok-nielen-na-fiit/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Chystám niekoľko dielny tutoriál na túto tému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8C8FD-B355-4456-85C6-71EF86E3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47</a:t>
            </a:fld>
            <a:endParaRPr lang="sk-S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231A-374D-4E71-8D2A-96A4D84054C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47-D59B-4889-99FE-4BE31BA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sk-SK" dirty="0" err="1"/>
              <a:t>ávrhy</a:t>
            </a:r>
            <a:r>
              <a:rPr lang="sk-SK" dirty="0"/>
              <a:t> na spev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7908-6BA4-4E73-AF50-1AF8704E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spätnej väzby prišli:</a:t>
            </a:r>
          </a:p>
          <a:p>
            <a:r>
              <a:rPr lang="sk-SK" dirty="0"/>
              <a:t>	Macejko</a:t>
            </a:r>
          </a:p>
          <a:p>
            <a:r>
              <a:rPr lang="sk-SK" dirty="0"/>
              <a:t>	</a:t>
            </a:r>
            <a:r>
              <a:rPr lang="en-US" dirty="0"/>
              <a:t>[n</a:t>
            </a:r>
            <a:r>
              <a:rPr lang="sk-SK" dirty="0" err="1"/>
              <a:t>iečo</a:t>
            </a:r>
            <a:r>
              <a:rPr lang="sk-SK" dirty="0"/>
              <a:t> ľudové</a:t>
            </a:r>
            <a:r>
              <a:rPr lang="en-US" dirty="0"/>
              <a:t>]</a:t>
            </a:r>
            <a:endParaRPr lang="sk-SK" dirty="0"/>
          </a:p>
          <a:p>
            <a:endParaRPr lang="sk-SK" dirty="0"/>
          </a:p>
          <a:p>
            <a:r>
              <a:rPr lang="sk-SK" dirty="0"/>
              <a:t>Ja hádžem do </a:t>
            </a:r>
            <a:r>
              <a:rPr lang="sk-SK" dirty="0" err="1"/>
              <a:t>placu</a:t>
            </a:r>
            <a:r>
              <a:rPr lang="sk-SK" dirty="0"/>
              <a:t>:</a:t>
            </a:r>
          </a:p>
          <a:p>
            <a:r>
              <a:rPr lang="sk-SK" dirty="0"/>
              <a:t>	Na </a:t>
            </a:r>
            <a:r>
              <a:rPr lang="en-US" dirty="0" err="1"/>
              <a:t>kr</a:t>
            </a:r>
            <a:r>
              <a:rPr lang="sk-SK" dirty="0" err="1"/>
              <a:t>áľovej</a:t>
            </a:r>
            <a:r>
              <a:rPr lang="sk-SK" dirty="0"/>
              <a:t> holi</a:t>
            </a:r>
          </a:p>
          <a:p>
            <a:r>
              <a:rPr lang="sk-SK" dirty="0"/>
              <a:t>	</a:t>
            </a:r>
            <a:r>
              <a:rPr lang="sk-SK" dirty="0" err="1"/>
              <a:t>Gaudeamus</a:t>
            </a:r>
            <a:r>
              <a:rPr lang="sk-SK" dirty="0"/>
              <a:t> </a:t>
            </a:r>
            <a:r>
              <a:rPr lang="sk-SK" dirty="0" err="1"/>
              <a:t>Igitur</a:t>
            </a:r>
            <a:endParaRPr lang="sk-SK" dirty="0"/>
          </a:p>
          <a:p>
            <a:endParaRPr lang="sk-SK" i="1" dirty="0"/>
          </a:p>
          <a:p>
            <a:endParaRPr lang="sk-SK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907D-84A9-4768-8AAA-ED3A1C1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235E-D556-4160-8DE6-4984A672E8D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14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4618856" cy="6336704"/>
          </a:xfrm>
        </p:spPr>
        <p:txBody>
          <a:bodyPr>
            <a:normAutofit fontScale="85000" lnSpcReduction="20000"/>
          </a:bodyPr>
          <a:lstStyle/>
          <a:p>
            <a:endParaRPr lang="sk-SK" sz="4800" dirty="0">
              <a:solidFill>
                <a:srgbClr val="0070C0"/>
              </a:solidFill>
            </a:endParaRPr>
          </a:p>
          <a:p>
            <a:endParaRPr lang="sk-SK" sz="4800" dirty="0">
              <a:solidFill>
                <a:srgbClr val="0070C0"/>
              </a:solidFill>
            </a:endParaRPr>
          </a:p>
          <a:p>
            <a:r>
              <a:rPr lang="en-US" sz="4800" dirty="0">
                <a:solidFill>
                  <a:srgbClr val="0070C0"/>
                </a:solidFill>
              </a:rPr>
              <a:t>O </a:t>
            </a:r>
            <a:r>
              <a:rPr lang="en-US" sz="4800" dirty="0" err="1">
                <a:solidFill>
                  <a:srgbClr val="0070C0"/>
                </a:solidFill>
              </a:rPr>
              <a:t>chv</a:t>
            </a:r>
            <a:r>
              <a:rPr lang="sk-SK" sz="4800" dirty="0" err="1">
                <a:solidFill>
                  <a:srgbClr val="0070C0"/>
                </a:solidFill>
              </a:rPr>
              <a:t>íľu</a:t>
            </a:r>
            <a:r>
              <a:rPr lang="sk-SK" sz="4800" dirty="0">
                <a:solidFill>
                  <a:srgbClr val="0070C0"/>
                </a:solidFill>
              </a:rPr>
              <a:t>: </a:t>
            </a:r>
          </a:p>
          <a:p>
            <a:r>
              <a:rPr lang="sk-SK" sz="4800" dirty="0">
                <a:solidFill>
                  <a:srgbClr val="0070C0"/>
                </a:solidFill>
              </a:rPr>
              <a:t>rady do života</a:t>
            </a:r>
          </a:p>
          <a:p>
            <a:endParaRPr lang="sk-SK" sz="1400" dirty="0">
              <a:solidFill>
                <a:srgbClr val="0070C0"/>
              </a:solidFill>
            </a:endParaRPr>
          </a:p>
          <a:p>
            <a:r>
              <a:rPr lang="sk-SK" sz="2800" dirty="0">
                <a:solidFill>
                  <a:srgbClr val="0070C0"/>
                </a:solidFill>
              </a:rPr>
              <a:t>o snoch,</a:t>
            </a:r>
          </a:p>
          <a:p>
            <a:r>
              <a:rPr lang="sk-SK" sz="2800" dirty="0">
                <a:solidFill>
                  <a:srgbClr val="0070C0"/>
                </a:solidFill>
              </a:rPr>
              <a:t>kariére, </a:t>
            </a:r>
          </a:p>
          <a:p>
            <a:r>
              <a:rPr lang="sk-SK" sz="2800" dirty="0">
                <a:solidFill>
                  <a:srgbClr val="0070C0"/>
                </a:solidFill>
              </a:rPr>
              <a:t>životných hodnotách </a:t>
            </a:r>
          </a:p>
          <a:p>
            <a:r>
              <a:rPr lang="sk-SK" sz="2800" dirty="0">
                <a:solidFill>
                  <a:srgbClr val="0070C0"/>
                </a:solidFill>
              </a:rPr>
              <a:t>a frustráciách</a:t>
            </a:r>
            <a:endParaRPr lang="en-US" sz="2800" dirty="0">
              <a:solidFill>
                <a:srgbClr val="0070C0"/>
              </a:solidFill>
            </a:endParaRPr>
          </a:p>
          <a:p>
            <a:endParaRPr lang="sk-SK" sz="4800" dirty="0">
              <a:solidFill>
                <a:srgbClr val="0070C0"/>
              </a:solidFill>
            </a:endParaRPr>
          </a:p>
          <a:p>
            <a:endParaRPr lang="en-US" sz="4800" dirty="0">
              <a:solidFill>
                <a:srgbClr val="0070C0"/>
              </a:solidFill>
            </a:endParaRPr>
          </a:p>
          <a:p>
            <a:r>
              <a:rPr lang="sk-SK" sz="2000" dirty="0"/>
              <a:t>+zanechajte prosím spätnú väzbu</a:t>
            </a:r>
          </a:p>
          <a:p>
            <a:r>
              <a:rPr lang="en-US" sz="2800" dirty="0">
                <a:solidFill>
                  <a:srgbClr val="0070C0"/>
                </a:solidFill>
              </a:rPr>
              <a:t>b</a:t>
            </a:r>
            <a:r>
              <a:rPr lang="sk-SK" sz="2800" dirty="0">
                <a:solidFill>
                  <a:srgbClr val="0070C0"/>
                </a:solidFill>
              </a:rPr>
              <a:t>it.ly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mip-dotaznik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49</a:t>
            </a:fld>
            <a:endParaRPr lang="sk-SK"/>
          </a:p>
        </p:txBody>
      </p:sp>
      <p:pic>
        <p:nvPicPr>
          <p:cNvPr id="5" name="Picture 2" descr="Bad Advice Asian">
            <a:extLst>
              <a:ext uri="{FF2B5EF4-FFF2-40B4-BE49-F238E27FC236}">
                <a16:creationId xmlns:a16="http://schemas.microsoft.com/office/drawing/2014/main" id="{50B9C138-5F9C-41B6-BDC2-DAE71B85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7"/>
            <a:ext cx="3779912" cy="46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solidFill>
                  <a:srgbClr val="0070C0"/>
                </a:solidFill>
              </a:rPr>
              <a:t>Sanjoy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Mahajan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sz="2000" dirty="0"/>
              <a:t>(didaktik, učí ako učiť)</a:t>
            </a:r>
            <a:endParaRPr lang="en-US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997152"/>
          </a:xfrm>
        </p:spPr>
        <p:txBody>
          <a:bodyPr>
            <a:normAutofit fontScale="92500" lnSpcReduction="10000"/>
          </a:bodyPr>
          <a:lstStyle/>
          <a:p>
            <a:r>
              <a:rPr lang="sk-SK" sz="2000" dirty="0"/>
              <a:t>Prednášky o učení inžinierov a vedcov</a:t>
            </a:r>
            <a:br>
              <a:rPr lang="sk-SK" sz="2000" dirty="0"/>
            </a:br>
            <a:r>
              <a:rPr lang="en-US" sz="1400" dirty="0">
                <a:hlinkClick r:id="rId3"/>
              </a:rPr>
              <a:t>https://www.youtube.com/watch?v=wy-LqFDwMuM</a:t>
            </a:r>
            <a:endParaRPr lang="sk-SK" sz="1400" dirty="0"/>
          </a:p>
          <a:p>
            <a:endParaRPr lang="sk-SK" sz="2000" dirty="0"/>
          </a:p>
          <a:p>
            <a:r>
              <a:rPr lang="sk-SK" sz="2000" dirty="0"/>
              <a:t>Je to o </a:t>
            </a:r>
            <a:r>
              <a:rPr lang="sk-SK" sz="2000" dirty="0">
                <a:solidFill>
                  <a:srgbClr val="0070C0"/>
                </a:solidFill>
              </a:rPr>
              <a:t>študentských hlavách</a:t>
            </a:r>
            <a:r>
              <a:rPr lang="sk-SK" sz="2000" dirty="0"/>
              <a:t>, preto to určite odporúčam aj vám.</a:t>
            </a:r>
          </a:p>
          <a:p>
            <a:endParaRPr lang="sk-SK" sz="2000" dirty="0"/>
          </a:p>
          <a:p>
            <a:r>
              <a:rPr lang="sk-SK" sz="2000" dirty="0"/>
              <a:t>Pochopíte, prečo vám niektoré veci idú a iné nie. </a:t>
            </a:r>
          </a:p>
          <a:p>
            <a:endParaRPr lang="sk-SK" sz="2000" dirty="0"/>
          </a:p>
          <a:p>
            <a:r>
              <a:rPr lang="sk-SK" sz="2000" dirty="0"/>
              <a:t>Výrazne to </a:t>
            </a:r>
            <a:r>
              <a:rPr lang="sk-SK" sz="2000" dirty="0">
                <a:solidFill>
                  <a:srgbClr val="0070C0"/>
                </a:solidFill>
              </a:rPr>
              <a:t>zmierni vaše frustrácie</a:t>
            </a:r>
            <a:r>
              <a:rPr lang="sk-SK" sz="2000" dirty="0"/>
              <a:t>.</a:t>
            </a:r>
          </a:p>
          <a:p>
            <a:endParaRPr lang="sk-SK" sz="2000" dirty="0"/>
          </a:p>
          <a:p>
            <a:r>
              <a:rPr lang="sk-SK" sz="2000" dirty="0"/>
              <a:t>Pochopíte tiež, prečo s vami robím niektoré veci. </a:t>
            </a:r>
          </a:p>
          <a:p>
            <a:endParaRPr lang="sk-SK" sz="2000" dirty="0"/>
          </a:p>
          <a:p>
            <a:r>
              <a:rPr lang="sk-SK" sz="2000" dirty="0"/>
              <a:t>Zároveň odhalíte množstvo dier, ale to je dobre.</a:t>
            </a:r>
            <a:endParaRPr lang="en-US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 dirty="0"/>
          </a:p>
        </p:txBody>
      </p:sp>
      <p:pic>
        <p:nvPicPr>
          <p:cNvPr id="1026" name="Picture 2" descr="Výsledok vyhľadávania obrázkov pre dopyt sanjoy mahaj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2815412" cy="35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B0BF8198-215B-4A9D-890E-C06A1F414BE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4E9D6-712C-49F7-9359-24155E1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Jaroslav </a:t>
            </a:r>
            <a:r>
              <a:rPr lang="sk-SK" dirty="0" err="1">
                <a:solidFill>
                  <a:srgbClr val="0070C0"/>
                </a:solidFill>
              </a:rPr>
              <a:t>Dušek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CA6521-D00D-4299-965B-14EFB2E1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https://www.youtube.com/watch?v=wUEIHMRQm-s</a:t>
            </a:r>
            <a:endParaRPr lang="en-US" dirty="0"/>
          </a:p>
          <a:p>
            <a:endParaRPr lang="en-US" dirty="0"/>
          </a:p>
          <a:p>
            <a:r>
              <a:rPr lang="sk-SK" dirty="0">
                <a:hlinkClick r:id="rId3"/>
              </a:rPr>
              <a:t>https://www.youtube.com/watch?v=22QHkH1Npp0</a:t>
            </a:r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2C72DDA-A982-4F0F-A8BF-93E75C15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6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sk-SK" dirty="0" err="1"/>
              <a:t>Mahajan</a:t>
            </a:r>
            <a:r>
              <a:rPr lang="sk-SK" dirty="0"/>
              <a:t> </a:t>
            </a:r>
            <a:r>
              <a:rPr lang="en-US" dirty="0"/>
              <a:t>#1</a:t>
            </a:r>
            <a:r>
              <a:rPr lang="sk-SK" dirty="0"/>
              <a:t>: 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Zbavte sa memorovania (rote </a:t>
            </a:r>
            <a:r>
              <a:rPr lang="sk-SK" dirty="0" err="1">
                <a:solidFill>
                  <a:srgbClr val="FF0000"/>
                </a:solidFill>
              </a:rPr>
              <a:t>learning</a:t>
            </a:r>
            <a:r>
              <a:rPr lang="sk-SK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/>
              <a:t>Znamená to zotrvávať na </a:t>
            </a:r>
            <a:r>
              <a:rPr lang="sk-SK" dirty="0" err="1">
                <a:solidFill>
                  <a:srgbClr val="FF0000"/>
                </a:solidFill>
              </a:rPr>
              <a:t>bloom</a:t>
            </a:r>
            <a:r>
              <a:rPr lang="sk-SK" dirty="0">
                <a:solidFill>
                  <a:srgbClr val="FF0000"/>
                </a:solidFill>
              </a:rPr>
              <a:t> level 1</a:t>
            </a:r>
            <a:br>
              <a:rPr lang="sk-SK" dirty="0"/>
            </a:br>
            <a:r>
              <a:rPr lang="sk-SK" sz="1600" dirty="0"/>
              <a:t>(teda </a:t>
            </a:r>
            <a:r>
              <a:rPr lang="sk-SK" sz="1600" dirty="0">
                <a:solidFill>
                  <a:srgbClr val="FF0000"/>
                </a:solidFill>
              </a:rPr>
              <a:t>nadrieť sa</a:t>
            </a:r>
            <a:r>
              <a:rPr lang="sk-SK" sz="1600" dirty="0"/>
              <a:t> a pritom </a:t>
            </a:r>
            <a:r>
              <a:rPr lang="sk-SK" sz="1600" dirty="0">
                <a:solidFill>
                  <a:srgbClr val="FF0000"/>
                </a:solidFill>
              </a:rPr>
              <a:t>nechápať nič</a:t>
            </a:r>
            <a:r>
              <a:rPr lang="sk-SK" sz="1600" dirty="0"/>
              <a:t>)</a:t>
            </a:r>
          </a:p>
          <a:p>
            <a:endParaRPr lang="sk-SK" dirty="0"/>
          </a:p>
          <a:p>
            <a:r>
              <a:rPr lang="sk-SK" dirty="0"/>
              <a:t>Prečo to toľko robíme?</a:t>
            </a:r>
          </a:p>
          <a:p>
            <a:r>
              <a:rPr lang="sk-SK" dirty="0"/>
              <a:t>	Zotrvačnosť školského systému</a:t>
            </a:r>
          </a:p>
          <a:p>
            <a:r>
              <a:rPr lang="sk-SK" dirty="0"/>
              <a:t>	Formy skúšania k tomu často nabádajú</a:t>
            </a:r>
          </a:p>
          <a:p>
            <a:r>
              <a:rPr lang="sk-SK" dirty="0"/>
              <a:t>	Pasívne k tomu nabádajú výučbové materiály 	</a:t>
            </a:r>
            <a:r>
              <a:rPr lang="sk-SK" sz="1600" dirty="0"/>
              <a:t>(napr. tento </a:t>
            </a:r>
            <a:r>
              <a:rPr lang="sk-SK" sz="1600" dirty="0" err="1"/>
              <a:t>slajd</a:t>
            </a:r>
            <a:r>
              <a:rPr lang="sk-SK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 </a:t>
            </a:r>
            <a:r>
              <a:rPr lang="sk-SK" sz="1600" dirty="0"/>
              <a:t>)</a:t>
            </a:r>
          </a:p>
          <a:p>
            <a:r>
              <a:rPr lang="sk-SK" dirty="0"/>
              <a:t>	Prístup študentov </a:t>
            </a:r>
            <a:br>
              <a:rPr lang="sk-SK" dirty="0"/>
            </a:br>
            <a:r>
              <a:rPr lang="sk-SK" dirty="0"/>
              <a:t>	</a:t>
            </a:r>
            <a:r>
              <a:rPr lang="sk-SK" sz="1600" dirty="0"/>
              <a:t>(dajte mi ten zoznam otázok čo sa mám naučiť ...)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4CD8DA0-E0D9-467C-9761-157B0EB5694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DBDC59-ED0A-4A1A-BAC2-61E107A0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Memorovanie možno malo zmysel v 18. storočí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DC8A38-BDAD-4B8C-9F72-78762870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sk-SK" dirty="0"/>
              <a:t>Dnes namiesto </a:t>
            </a:r>
            <a:r>
              <a:rPr lang="sk-SK" dirty="0">
                <a:solidFill>
                  <a:srgbClr val="FF0000"/>
                </a:solidFill>
              </a:rPr>
              <a:t>memorovania</a:t>
            </a:r>
            <a:r>
              <a:rPr lang="sk-SK" dirty="0"/>
              <a:t> trénujte </a:t>
            </a:r>
            <a:r>
              <a:rPr lang="sk-SK" dirty="0">
                <a:solidFill>
                  <a:srgbClr val="0070C0"/>
                </a:solidFill>
              </a:rPr>
              <a:t>vyhľadávanie</a:t>
            </a:r>
            <a:endParaRPr lang="sk-SK" sz="1600" dirty="0">
              <a:solidFill>
                <a:srgbClr val="0070C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F616D06-1DAE-4357-A64B-680D860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D9A04EE0-7C1D-4D22-A0F6-3F4A29107D8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3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Hlavne však používajte </a:t>
            </a:r>
            <a:r>
              <a:rPr lang="sk-SK" dirty="0" err="1">
                <a:solidFill>
                  <a:srgbClr val="0070C0"/>
                </a:solidFill>
              </a:rPr>
              <a:t>bloomovu</a:t>
            </a:r>
            <a:r>
              <a:rPr lang="sk-SK" dirty="0">
                <a:solidFill>
                  <a:srgbClr val="0070C0"/>
                </a:solidFill>
              </a:rPr>
              <a:t> taxonómiu</a:t>
            </a:r>
            <a:br>
              <a:rPr lang="en-US" dirty="0"/>
            </a:br>
            <a:r>
              <a:rPr lang="sk-SK" dirty="0"/>
              <a:t>(úlohy z vyšších poschodí)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7638"/>
            <a:ext cx="5298402" cy="4595205"/>
          </a:xfrm>
          <a:prstGeom prst="rect">
            <a:avLst/>
          </a:prstGeom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09A826D0-A8E8-46F0-AC06-75E635E0D0D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4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A80A13-58EE-4D90-B2F3-0386F075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sk-SK" dirty="0" err="1"/>
              <a:t>Mahajan</a:t>
            </a:r>
            <a:r>
              <a:rPr lang="en-US" dirty="0"/>
              <a:t> #</a:t>
            </a:r>
            <a:r>
              <a:rPr lang="sk-SK" dirty="0"/>
              <a:t>2: </a:t>
            </a:r>
            <a:r>
              <a:rPr lang="sk-SK" dirty="0">
                <a:solidFill>
                  <a:srgbClr val="0070C0"/>
                </a:solidFill>
              </a:rPr>
              <a:t>Nesústreďte sa toľko na hodnotenie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B135C9-0416-4D09-BDA9-2C3CF5D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Hodnotenie je len test</a:t>
            </a:r>
          </a:p>
          <a:p>
            <a:r>
              <a:rPr lang="sk-SK" dirty="0"/>
              <a:t>	V lepšom prípade vám dá </a:t>
            </a:r>
            <a:r>
              <a:rPr lang="sk-SK" dirty="0">
                <a:solidFill>
                  <a:srgbClr val="0070C0"/>
                </a:solidFill>
              </a:rPr>
              <a:t>približnú informáciu</a:t>
            </a:r>
          </a:p>
          <a:p>
            <a:r>
              <a:rPr lang="sk-SK" dirty="0"/>
              <a:t>	V horšom dôjde k efektu </a:t>
            </a:r>
            <a:r>
              <a:rPr lang="sk-SK" dirty="0">
                <a:solidFill>
                  <a:srgbClr val="FF0000"/>
                </a:solidFill>
              </a:rPr>
              <a:t>test </a:t>
            </a:r>
            <a:r>
              <a:rPr lang="sk-SK" dirty="0" err="1">
                <a:solidFill>
                  <a:srgbClr val="FF0000"/>
                </a:solidFill>
              </a:rPr>
              <a:t>overfitting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/>
          </a:p>
          <a:p>
            <a:r>
              <a:rPr lang="sk-SK" dirty="0"/>
              <a:t>Niektorí študenti </a:t>
            </a:r>
            <a:r>
              <a:rPr lang="sk-SK" dirty="0" err="1"/>
              <a:t>overfitujú</a:t>
            </a:r>
            <a:r>
              <a:rPr lang="sk-SK" dirty="0"/>
              <a:t> extrémne (okrídlené vety):	</a:t>
            </a:r>
          </a:p>
          <a:p>
            <a:r>
              <a:rPr lang="sk-SK" i="1" dirty="0">
                <a:solidFill>
                  <a:srgbClr val="FF0000"/>
                </a:solidFill>
              </a:rPr>
              <a:t>	„učím sa len </a:t>
            </a:r>
            <a:r>
              <a:rPr lang="en-US" i="1" dirty="0">
                <a:solidFill>
                  <a:srgbClr val="FF0000"/>
                </a:solidFill>
              </a:rPr>
              <a:t>to, </a:t>
            </a:r>
            <a:r>
              <a:rPr lang="en-US" i="1" dirty="0" err="1">
                <a:solidFill>
                  <a:srgbClr val="FF0000"/>
                </a:solidFill>
              </a:rPr>
              <a:t>za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sk-SK" i="1" dirty="0">
                <a:solidFill>
                  <a:srgbClr val="FF0000"/>
                </a:solidFill>
              </a:rPr>
              <a:t>čo mám dostať body“</a:t>
            </a:r>
          </a:p>
          <a:p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>
                <a:solidFill>
                  <a:srgbClr val="FF0000"/>
                </a:solidFill>
              </a:rPr>
              <a:t>	„ten príklad som nemal odkiaľ vedieť“</a:t>
            </a:r>
          </a:p>
          <a:p>
            <a:endParaRPr lang="sk-SK" i="1" dirty="0">
              <a:solidFill>
                <a:srgbClr val="FF0000"/>
              </a:solidFill>
            </a:endParaRPr>
          </a:p>
          <a:p>
            <a:r>
              <a:rPr lang="sk-SK" i="1" dirty="0">
                <a:solidFill>
                  <a:srgbClr val="FF0000"/>
                </a:solidFill>
              </a:rPr>
              <a:t>	„prednášky nesúviseli s predmetom“ </a:t>
            </a:r>
            <a:r>
              <a:rPr lang="sk-SK" dirty="0">
                <a:solidFill>
                  <a:srgbClr val="FF0000"/>
                </a:solidFill>
              </a:rPr>
              <a:t>(MIP 2016)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10B50C0-CD30-4ED1-BF27-2D1155B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8003ED1-2EF8-4B05-9A1D-A0017FAC091E}"/>
              </a:ext>
            </a:extLst>
          </p:cNvPr>
          <p:cNvSpPr/>
          <p:nvPr/>
        </p:nvSpPr>
        <p:spPr>
          <a:xfrm>
            <a:off x="971600" y="2813698"/>
            <a:ext cx="76328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Prejsť predmet =/= naučiť sa niečo</a:t>
            </a:r>
            <a:endParaRPr lang="en-US" sz="3200" b="1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DA2DFE0-AB50-41C9-8D52-3B470BA02949}"/>
              </a:ext>
            </a:extLst>
          </p:cNvPr>
          <p:cNvSpPr/>
          <p:nvPr/>
        </p:nvSpPr>
        <p:spPr>
          <a:xfrm>
            <a:off x="971600" y="4417147"/>
            <a:ext cx="7632848" cy="1918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Minuloročná skúška by nemala určovať váš plán učenia sa.</a:t>
            </a:r>
            <a:endParaRPr lang="en-US" sz="3200" b="1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502D35F-99EE-40E2-9A81-99263FB89B69}"/>
              </a:ext>
            </a:extLst>
          </p:cNvPr>
          <p:cNvSpPr/>
          <p:nvPr/>
        </p:nvSpPr>
        <p:spPr>
          <a:xfrm>
            <a:off x="971600" y="1210249"/>
            <a:ext cx="7632848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Overfitting</a:t>
            </a:r>
            <a:r>
              <a:rPr lang="sk-SK" sz="3200" b="1" dirty="0"/>
              <a:t> vedie k úniku súvislostí</a:t>
            </a:r>
            <a:endParaRPr lang="en-US" sz="3200" b="1" dirty="0"/>
          </a:p>
        </p:txBody>
      </p:sp>
      <p:sp>
        <p:nvSpPr>
          <p:cNvPr id="11" name="Zástupný symbol päty 4">
            <a:extLst>
              <a:ext uri="{FF2B5EF4-FFF2-40B4-BE49-F238E27FC236}">
                <a16:creationId xmlns:a16="http://schemas.microsoft.com/office/drawing/2014/main" id="{F35DBAD0-723A-4E1D-8990-5CC07A626BE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63538</TotalTime>
  <Words>1753</Words>
  <Application>Microsoft Office PowerPoint</Application>
  <PresentationFormat>On-screen Show (4:3)</PresentationFormat>
  <Paragraphs>507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FIIT_basic_template</vt:lpstr>
      <vt:lpstr>Metódy inžinierskej práce     Prednáška 7: Ako sa správne učiť, časť 2</vt:lpstr>
      <vt:lpstr>Zo spätnej väzby: na konci prednášky</vt:lpstr>
      <vt:lpstr>Drobnosť na úvod: oslovovanie ľudí </vt:lpstr>
      <vt:lpstr>Appka týždňa</vt:lpstr>
      <vt:lpstr>Sanjoy Mahajan (didaktik, učí ako učiť)</vt:lpstr>
      <vt:lpstr>Mahajan #1:  Zbavte sa memorovania (rote learning)</vt:lpstr>
      <vt:lpstr>Memorovanie možno malo zmysel v 18. storočí</vt:lpstr>
      <vt:lpstr>Hlavne však používajte bloomovu taxonómiu (úlohy z vyšších poschodí)</vt:lpstr>
      <vt:lpstr>Mahajan #2: Nesústreďte sa toľko na hodnotenie</vt:lpstr>
      <vt:lpstr>Učte sa vo viacerých prechodoch zvýšite „zisk poznania“ (knowledge gain)</vt:lpstr>
      <vt:lpstr>Mahajan #3: Nedorozumenia (misconceptions)</vt:lpstr>
      <vt:lpstr>Mimochodom, viete kedy je otázka najužitočnejšia?</vt:lpstr>
      <vt:lpstr>Múdro znejúce otázky sú spravidla nanič</vt:lpstr>
      <vt:lpstr>Mahajan #4: Spracovanie informácií po kusoch</vt:lpstr>
      <vt:lpstr>Problém kusov máte aj pri programovaní</vt:lpstr>
      <vt:lpstr>Mahajan #5: Robiť chyby je fajn</vt:lpstr>
      <vt:lpstr>Dlho rozprávam, nasledujú otázky...</vt:lpstr>
      <vt:lpstr>Notebooky na prednáške. Dobré alebo zlé?</vt:lpstr>
      <vt:lpstr>Zo spätnej väzby</vt:lpstr>
      <vt:lpstr>Písanie poznámok. Dobré alebo zlé?</vt:lpstr>
      <vt:lpstr>Trénujte poznámkovanie. Prax je toho plná tiež.</vt:lpstr>
      <vt:lpstr>Poznámkami si pomáhate utriasť myšlienky</vt:lpstr>
      <vt:lpstr>Samozrejme, poznámky sú esenciálne pre učenie sa</vt:lpstr>
      <vt:lpstr>Ešte horšie ako písať poznámky klávesnicou je spoliehať sa na slajdy.   Stiahnuté slajdy vám dajú falošný pocit istoty</vt:lpstr>
      <vt:lpstr>Apropo, PowerPoint</vt:lpstr>
      <vt:lpstr>Mimochodom, nechýba vám v tejto miestnosti niečo?</vt:lpstr>
      <vt:lpstr>Niekoľko ďalších rád</vt:lpstr>
      <vt:lpstr>Ad: Programovanie Čítajte cudzie zdrojové kódy</vt:lpstr>
      <vt:lpstr>Používajte Stack Overflow, nie sú to len otázky a odpovede.</vt:lpstr>
      <vt:lpstr>Tragikomédia býva tiež poučná</vt:lpstr>
      <vt:lpstr>Učiť sa môžete aj keď si vyrazíte von</vt:lpstr>
      <vt:lpstr>Robte niečo aj v lete (odpustite nemiestnosť tejto poznámky)</vt:lpstr>
      <vt:lpstr>Teraz by malo byť 17:14</vt:lpstr>
      <vt:lpstr>Zo spätnej väzby ...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Zo spätnej väzby</vt:lpstr>
      <vt:lpstr>Návrhy na spev</vt:lpstr>
      <vt:lpstr>PowerPoint Presentation</vt:lpstr>
      <vt:lpstr>Jaroslav Dušek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736</cp:revision>
  <dcterms:created xsi:type="dcterms:W3CDTF">2014-09-15T13:35:51Z</dcterms:created>
  <dcterms:modified xsi:type="dcterms:W3CDTF">2019-11-08T11:43:17Z</dcterms:modified>
</cp:coreProperties>
</file>