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1"/>
  </p:notes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405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5" r:id="rId22"/>
    <p:sldId id="286" r:id="rId23"/>
    <p:sldId id="287" r:id="rId24"/>
    <p:sldId id="289" r:id="rId25"/>
    <p:sldId id="291" r:id="rId26"/>
    <p:sldId id="292" r:id="rId27"/>
    <p:sldId id="352" r:id="rId28"/>
    <p:sldId id="353" r:id="rId29"/>
    <p:sldId id="354" r:id="rId30"/>
    <p:sldId id="355" r:id="rId31"/>
    <p:sldId id="356" r:id="rId32"/>
    <p:sldId id="357" r:id="rId33"/>
    <p:sldId id="358" r:id="rId34"/>
    <p:sldId id="359" r:id="rId35"/>
    <p:sldId id="361" r:id="rId36"/>
    <p:sldId id="362" r:id="rId37"/>
    <p:sldId id="363" r:id="rId38"/>
    <p:sldId id="411" r:id="rId39"/>
    <p:sldId id="364" r:id="rId40"/>
    <p:sldId id="365" r:id="rId41"/>
    <p:sldId id="410" r:id="rId42"/>
    <p:sldId id="366" r:id="rId43"/>
    <p:sldId id="367" r:id="rId44"/>
    <p:sldId id="368" r:id="rId45"/>
    <p:sldId id="370" r:id="rId46"/>
    <p:sldId id="371" r:id="rId47"/>
    <p:sldId id="406" r:id="rId48"/>
    <p:sldId id="407" r:id="rId49"/>
    <p:sldId id="408" r:id="rId50"/>
    <p:sldId id="409" r:id="rId51"/>
    <p:sldId id="374" r:id="rId52"/>
    <p:sldId id="417" r:id="rId53"/>
    <p:sldId id="418" r:id="rId54"/>
    <p:sldId id="415" r:id="rId55"/>
    <p:sldId id="419" r:id="rId56"/>
    <p:sldId id="413" r:id="rId57"/>
    <p:sldId id="414" r:id="rId58"/>
    <p:sldId id="378" r:id="rId59"/>
    <p:sldId id="379" r:id="rId60"/>
    <p:sldId id="420" r:id="rId61"/>
    <p:sldId id="382" r:id="rId62"/>
    <p:sldId id="383" r:id="rId63"/>
    <p:sldId id="384" r:id="rId64"/>
    <p:sldId id="416" r:id="rId65"/>
    <p:sldId id="421" r:id="rId66"/>
    <p:sldId id="385" r:id="rId67"/>
    <p:sldId id="387" r:id="rId68"/>
    <p:sldId id="393" r:id="rId69"/>
    <p:sldId id="422" r:id="rId7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35" autoAdjust="0"/>
    <p:restoredTop sz="90929"/>
  </p:normalViewPr>
  <p:slideViewPr>
    <p:cSldViewPr>
      <p:cViewPr varScale="1">
        <p:scale>
          <a:sx n="39" d="100"/>
          <a:sy n="39" d="100"/>
        </p:scale>
        <p:origin x="728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1.xml"/><Relationship Id="rId7" Type="http://schemas.openxmlformats.org/officeDocument/2006/relationships/slide" Target="slides/slide67.xml"/><Relationship Id="rId2" Type="http://schemas.openxmlformats.org/officeDocument/2006/relationships/slide" Target="slides/slide50.xml"/><Relationship Id="rId1" Type="http://schemas.openxmlformats.org/officeDocument/2006/relationships/slide" Target="slides/slide47.xml"/><Relationship Id="rId6" Type="http://schemas.openxmlformats.org/officeDocument/2006/relationships/slide" Target="slides/slide66.xml"/><Relationship Id="rId5" Type="http://schemas.openxmlformats.org/officeDocument/2006/relationships/slide" Target="slides/slide65.xml"/><Relationship Id="rId4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951EC55-F717-4C01-A93B-8E7AD6F07E52}" type="datetimeFigureOut">
              <a:rPr lang="en-US"/>
              <a:pPr>
                <a:defRPr/>
              </a:pPr>
              <a:t>9/25/2019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FF79AE5-321D-4DC0-85D0-1F2F99246E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94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4638" y="550863"/>
            <a:ext cx="8237537" cy="11430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6375" y="2754313"/>
            <a:ext cx="5697538" cy="608012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92100" y="6196013"/>
            <a:ext cx="1905000" cy="4587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746375" y="6196013"/>
            <a:ext cx="3981450" cy="4587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46938" y="6196013"/>
            <a:ext cx="1676400" cy="458787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1419C2FE-307A-4703-AC26-BB09EDADE2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95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415F36-AC46-4B35-94EE-7CBE96F4D3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32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7513" y="138113"/>
            <a:ext cx="2195512" cy="59213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7800" y="138113"/>
            <a:ext cx="6437313" cy="59213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63DD96-D2C3-4D6C-96F6-EF5A572FEE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80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AADD85-05E5-49E8-8EE7-EDE1A17D65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69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E04FE0-A3F5-4877-85FC-64D9A2AC1A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751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800" y="1652588"/>
            <a:ext cx="4316413" cy="4406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52588"/>
            <a:ext cx="4316412" cy="4406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F6B4B2-443C-47A1-A261-159AC870C5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41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4186AA-E66D-4F03-856E-AF74631445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7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231911-1E48-482D-86BD-468E42920D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66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276293-49C9-4946-A626-D8D8870E14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1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6441D8-9216-4293-B262-0F15750696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459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E01BD4-B099-4AD4-9D13-A44345E3F5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588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06375" y="138113"/>
            <a:ext cx="7343775" cy="846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title style</a:t>
            </a:r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800" y="1652588"/>
            <a:ext cx="8785225" cy="440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text styles</a:t>
            </a:r>
          </a:p>
          <a:p>
            <a:pPr lvl="1"/>
            <a:r>
              <a:rPr lang="en-US" altLang="sk-SK" smtClean="0"/>
              <a:t>Second level</a:t>
            </a:r>
          </a:p>
          <a:p>
            <a:pPr lvl="2"/>
            <a:r>
              <a:rPr lang="en-US" altLang="sk-SK" smtClean="0"/>
              <a:t>Third level</a:t>
            </a:r>
          </a:p>
          <a:p>
            <a:pPr lvl="3"/>
            <a:r>
              <a:rPr lang="en-US" altLang="sk-SK" smtClean="0"/>
              <a:t>Fourth level</a:t>
            </a:r>
          </a:p>
          <a:p>
            <a:pPr lvl="4"/>
            <a:r>
              <a:rPr lang="en-US" altLang="sk-SK" smtClean="0"/>
              <a:t>Fifth level</a:t>
            </a:r>
          </a:p>
        </p:txBody>
      </p:sp>
      <p:sp>
        <p:nvSpPr>
          <p:cNvPr id="3076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3988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7538" y="6248400"/>
            <a:ext cx="289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70725" y="62214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9A7AF9EE-D2E2-4AC9-95CE-954BE10544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5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sk-SK" altLang="sk-SK" dirty="0" smtClean="0"/>
              <a:t>Úvod</a:t>
            </a:r>
            <a:r>
              <a:rPr lang="en-US" altLang="sk-SK" dirty="0" smtClean="0"/>
              <a:t> do </a:t>
            </a:r>
            <a:r>
              <a:rPr lang="en-US" altLang="sk-SK" dirty="0" err="1" smtClean="0"/>
              <a:t>procedur</a:t>
            </a:r>
            <a:r>
              <a:rPr lang="sk-SK" altLang="sk-SK" dirty="0" smtClean="0"/>
              <a:t>álneho programovania</a:t>
            </a:r>
            <a:endParaRPr lang="en-US" altLang="sk-SK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388" y="4941888"/>
            <a:ext cx="8964612" cy="1655762"/>
          </a:xfrm>
        </p:spPr>
        <p:txBody>
          <a:bodyPr/>
          <a:lstStyle/>
          <a:p>
            <a:r>
              <a:rPr lang="sk-SK" altLang="sk-SK" dirty="0" smtClean="0"/>
              <a:t>Základy procedurálneho programovania 1</a:t>
            </a:r>
          </a:p>
          <a:p>
            <a:r>
              <a:rPr lang="sk-SK" altLang="sk-SK" dirty="0" smtClean="0"/>
              <a:t>1. prednáška</a:t>
            </a:r>
          </a:p>
          <a:p>
            <a:r>
              <a:rPr lang="sk-SK" altLang="sk-SK" dirty="0" smtClean="0"/>
              <a:t>Gabriela Grmanová</a:t>
            </a:r>
            <a:r>
              <a:rPr lang="en-US" altLang="sk-SK" dirty="0" smtClean="0"/>
              <a:t> (gabriela.grmanova@stuba.sk)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Projekt a predbežný harmonogram</a:t>
            </a:r>
            <a:endParaRPr lang="en-US" altLang="sk-SK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altLang="sk-SK" sz="2800" dirty="0" smtClean="0"/>
              <a:t>Odovzdávanie do AIS</a:t>
            </a:r>
          </a:p>
          <a:p>
            <a:r>
              <a:rPr lang="sk-SK" altLang="sk-SK" sz="2400" dirty="0" smtClean="0"/>
              <a:t>Hodnotenie: 15 bodov</a:t>
            </a:r>
          </a:p>
          <a:p>
            <a:pPr lvl="1"/>
            <a:r>
              <a:rPr lang="sk-SK" altLang="sk-SK" sz="2000" dirty="0" smtClean="0"/>
              <a:t>Zadanie v 6. týždni (30.10.2019) – na prednáške</a:t>
            </a:r>
          </a:p>
          <a:p>
            <a:pPr lvl="1"/>
            <a:r>
              <a:rPr lang="sk-SK" altLang="sk-SK" sz="2000" dirty="0" smtClean="0"/>
              <a:t>Odovzdanie na konci 9. týždňa (</a:t>
            </a:r>
            <a:r>
              <a:rPr lang="sk-SK" altLang="sk-SK" sz="2000" dirty="0" smtClean="0">
                <a:solidFill>
                  <a:srgbClr val="FF0000"/>
                </a:solidFill>
              </a:rPr>
              <a:t>piatok 24.11.2019 do 20</a:t>
            </a:r>
            <a:r>
              <a:rPr lang="en-US" altLang="sk-SK" sz="2000" dirty="0" smtClean="0">
                <a:solidFill>
                  <a:srgbClr val="FF0000"/>
                </a:solidFill>
              </a:rPr>
              <a:t>:00</a:t>
            </a:r>
            <a:r>
              <a:rPr lang="sk-SK" altLang="sk-SK" sz="2000" dirty="0" smtClean="0"/>
              <a:t>)</a:t>
            </a:r>
          </a:p>
          <a:p>
            <a:r>
              <a:rPr lang="sk-SK" altLang="sk-SK" sz="2400" dirty="0" smtClean="0"/>
              <a:t>Je potrebné dodržať termín odovzdania, pretože úlohou 2. testu pri počítači bude doprogramovať do odovzdaného</a:t>
            </a:r>
            <a:r>
              <a:rPr lang="en-US" altLang="sk-SK" sz="2400" dirty="0" smtClean="0"/>
              <a:t> </a:t>
            </a:r>
            <a:r>
              <a:rPr lang="en-US" altLang="sk-SK" sz="2400" dirty="0" err="1" smtClean="0"/>
              <a:t>projektu</a:t>
            </a:r>
            <a:endParaRPr lang="sk-SK" altLang="sk-SK" sz="2400" dirty="0" smtClean="0"/>
          </a:p>
          <a:p>
            <a:r>
              <a:rPr lang="sk-SK" altLang="sk-SK" sz="2400" dirty="0" smtClean="0"/>
              <a:t>Projekt je potrebné riešiť samostatne. Ak potrebujete konzultácie, obráťte sa na cvičiaceho alebo prednášajúcu, ochotne Vám pomôžu. Nenechajte si programovať projekt treťou osobou!</a:t>
            </a:r>
            <a:endParaRPr lang="en-US" altLang="sk-SK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Testy a predbežný harmonogram</a:t>
            </a:r>
            <a:endParaRPr lang="en-US" altLang="sk-SK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79388" y="1412875"/>
            <a:ext cx="8785225" cy="4406900"/>
          </a:xfrm>
        </p:spPr>
        <p:txBody>
          <a:bodyPr/>
          <a:lstStyle/>
          <a:p>
            <a:r>
              <a:rPr lang="sk-SK" altLang="sk-SK" dirty="0" smtClean="0"/>
              <a:t>Testy pri počítači </a:t>
            </a:r>
          </a:p>
          <a:p>
            <a:pPr marL="919163" lvl="1" indent="-463550">
              <a:buFontTx/>
              <a:buAutoNum type="arabicPeriod"/>
            </a:pPr>
            <a:r>
              <a:rPr lang="sk-SK" altLang="sk-SK" dirty="0" smtClean="0"/>
              <a:t>6. týždeň (28.10.) –  predbežne: 5 bodov</a:t>
            </a:r>
          </a:p>
          <a:p>
            <a:pPr marL="919163" lvl="1" indent="-463550">
              <a:buFontTx/>
              <a:buAutoNum type="arabicPeriod"/>
            </a:pPr>
            <a:r>
              <a:rPr lang="sk-SK" altLang="sk-SK" dirty="0" smtClean="0"/>
              <a:t>1</a:t>
            </a:r>
            <a:r>
              <a:rPr lang="en-US" altLang="sk-SK" dirty="0" smtClean="0"/>
              <a:t>0</a:t>
            </a:r>
            <a:r>
              <a:rPr lang="sk-SK" altLang="sk-SK" dirty="0" smtClean="0"/>
              <a:t>. týždeň (25.1</a:t>
            </a:r>
            <a:r>
              <a:rPr lang="en-US" altLang="sk-SK" dirty="0" smtClean="0"/>
              <a:t>1</a:t>
            </a:r>
            <a:r>
              <a:rPr lang="sk-SK" altLang="sk-SK" dirty="0" smtClean="0"/>
              <a:t>.) – predbežne: 10 bodov</a:t>
            </a:r>
          </a:p>
          <a:p>
            <a:pPr marL="919163" lvl="1" indent="-463550"/>
            <a:r>
              <a:rPr lang="sk-SK" altLang="sk-SK" dirty="0" smtClean="0"/>
              <a:t>na cvičeniach</a:t>
            </a:r>
            <a:endParaRPr lang="en-US" altLang="sk-SK" dirty="0" smtClean="0"/>
          </a:p>
          <a:p>
            <a:r>
              <a:rPr lang="sk-SK" altLang="sk-SK" dirty="0" smtClean="0"/>
              <a:t>Písomný test: </a:t>
            </a:r>
          </a:p>
          <a:p>
            <a:pPr marL="919163" lvl="1" indent="-463550"/>
            <a:r>
              <a:rPr lang="sk-SK" altLang="sk-SK" dirty="0" smtClean="0"/>
              <a:t>8. týždeň (11.</a:t>
            </a:r>
            <a:r>
              <a:rPr lang="en-US" altLang="sk-SK" dirty="0" smtClean="0"/>
              <a:t>-1</a:t>
            </a:r>
            <a:r>
              <a:rPr lang="sk-SK" altLang="sk-SK" dirty="0" smtClean="0"/>
              <a:t>5</a:t>
            </a:r>
            <a:r>
              <a:rPr lang="en-US" altLang="sk-SK" dirty="0" smtClean="0"/>
              <a:t>.</a:t>
            </a:r>
            <a:r>
              <a:rPr lang="sk-SK" altLang="sk-SK" dirty="0" smtClean="0"/>
              <a:t>11.)  – 15 bodov</a:t>
            </a:r>
            <a:endParaRPr lang="en-US" altLang="sk-SK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k-SK" dirty="0" err="1" smtClean="0">
                <a:solidFill>
                  <a:schemeClr val="tx1"/>
                </a:solidFill>
              </a:rPr>
              <a:t>Harmonogram</a:t>
            </a:r>
            <a:endParaRPr lang="sk-SK" altLang="sk-SK" dirty="0" smtClean="0">
              <a:solidFill>
                <a:schemeClr val="tx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741429"/>
              </p:ext>
            </p:extLst>
          </p:nvPr>
        </p:nvGraphicFramePr>
        <p:xfrm>
          <a:off x="179512" y="1196752"/>
          <a:ext cx="8569199" cy="53588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2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29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95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30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>
                          <a:effectLst/>
                        </a:rPr>
                        <a:t>Týždeň</a:t>
                      </a:r>
                      <a:endParaRPr lang="sk-SK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 smtClean="0">
                          <a:effectLst/>
                        </a:rPr>
                        <a:t>Dátum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r>
                        <a:rPr lang="en-US" sz="1600" dirty="0" err="1" smtClean="0">
                          <a:effectLst/>
                        </a:rPr>
                        <a:t>predn</a:t>
                      </a:r>
                      <a:r>
                        <a:rPr lang="sk-SK" sz="1600" dirty="0" smtClean="0">
                          <a:effectLst/>
                        </a:rPr>
                        <a:t>ášky</a:t>
                      </a:r>
                      <a:endParaRPr lang="sk-SK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 smtClean="0">
                          <a:effectLst/>
                        </a:rPr>
                        <a:t>Prednáška</a:t>
                      </a:r>
                      <a:endParaRPr lang="sk-SK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 smtClean="0">
                          <a:effectLst/>
                        </a:rPr>
                        <a:t>Projekt</a:t>
                      </a:r>
                      <a:endParaRPr lang="sk-SK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 smtClean="0">
                          <a:effectLst/>
                        </a:rPr>
                        <a:t>Testy</a:t>
                      </a:r>
                      <a:endParaRPr lang="sk-SK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8" marR="6857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2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>
                          <a:effectLst/>
                        </a:rPr>
                        <a:t>1.</a:t>
                      </a:r>
                      <a:endParaRPr lang="sk-SK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 smtClean="0">
                          <a:effectLst/>
                        </a:rPr>
                        <a:t>25.09</a:t>
                      </a:r>
                      <a:r>
                        <a:rPr lang="sk-SK" sz="1600" dirty="0">
                          <a:effectLst/>
                        </a:rPr>
                        <a:t>.</a:t>
                      </a:r>
                      <a:endParaRPr lang="sk-SK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>
                          <a:effectLst/>
                        </a:rPr>
                        <a:t>Základy, vstup/výstup</a:t>
                      </a:r>
                      <a:endParaRPr lang="sk-SK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>
                          <a:effectLst/>
                        </a:rPr>
                        <a:t> </a:t>
                      </a:r>
                      <a:endParaRPr lang="sk-SK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>
                          <a:effectLst/>
                        </a:rPr>
                        <a:t> </a:t>
                      </a:r>
                      <a:endParaRPr lang="sk-SK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8" marR="6857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2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>
                          <a:effectLst/>
                        </a:rPr>
                        <a:t>2.</a:t>
                      </a:r>
                      <a:endParaRPr lang="sk-SK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 smtClean="0">
                          <a:effectLst/>
                        </a:rPr>
                        <a:t>02.10.</a:t>
                      </a:r>
                      <a:endParaRPr lang="sk-SK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>
                          <a:effectLst/>
                        </a:rPr>
                        <a:t>Vstup/výstup, podmienky</a:t>
                      </a:r>
                      <a:endParaRPr lang="sk-SK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>
                          <a:effectLst/>
                        </a:rPr>
                        <a:t> </a:t>
                      </a:r>
                      <a:endParaRPr lang="sk-SK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>
                          <a:effectLst/>
                        </a:rPr>
                        <a:t> </a:t>
                      </a:r>
                      <a:endParaRPr lang="sk-SK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8" marR="6857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2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>
                          <a:effectLst/>
                        </a:rPr>
                        <a:t>3.</a:t>
                      </a:r>
                      <a:endParaRPr lang="sk-SK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 smtClean="0">
                          <a:effectLst/>
                        </a:rPr>
                        <a:t>09.10</a:t>
                      </a:r>
                      <a:r>
                        <a:rPr lang="sk-SK" sz="1600" dirty="0">
                          <a:effectLst/>
                        </a:rPr>
                        <a:t>.</a:t>
                      </a:r>
                      <a:endParaRPr lang="sk-SK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 smtClean="0">
                          <a:effectLst/>
                        </a:rPr>
                        <a:t>Cykly</a:t>
                      </a:r>
                      <a:endParaRPr lang="sk-SK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>
                          <a:effectLst/>
                        </a:rPr>
                        <a:t> </a:t>
                      </a:r>
                      <a:endParaRPr lang="sk-SK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>
                          <a:effectLst/>
                        </a:rPr>
                        <a:t> </a:t>
                      </a:r>
                      <a:endParaRPr lang="sk-SK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8" marR="6857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2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>
                          <a:effectLst/>
                        </a:rPr>
                        <a:t>4.</a:t>
                      </a:r>
                      <a:endParaRPr lang="sk-SK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 smtClean="0">
                          <a:effectLst/>
                        </a:rPr>
                        <a:t>16.10</a:t>
                      </a:r>
                      <a:r>
                        <a:rPr lang="sk-SK" sz="1600" dirty="0">
                          <a:effectLst/>
                        </a:rPr>
                        <a:t>.</a:t>
                      </a:r>
                      <a:endParaRPr lang="sk-SK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 smtClean="0">
                          <a:effectLst/>
                        </a:rPr>
                        <a:t>Súbory</a:t>
                      </a:r>
                      <a:endParaRPr lang="sk-SK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>
                          <a:effectLst/>
                        </a:rPr>
                        <a:t> </a:t>
                      </a:r>
                      <a:endParaRPr lang="sk-SK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>
                          <a:effectLst/>
                        </a:rPr>
                        <a:t> </a:t>
                      </a:r>
                      <a:endParaRPr lang="sk-SK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8" marR="6857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72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>
                          <a:effectLst/>
                        </a:rPr>
                        <a:t>5.</a:t>
                      </a:r>
                      <a:endParaRPr lang="sk-SK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 smtClean="0">
                          <a:effectLst/>
                        </a:rPr>
                        <a:t>23.10</a:t>
                      </a:r>
                      <a:r>
                        <a:rPr lang="sk-SK" sz="1600" dirty="0">
                          <a:effectLst/>
                        </a:rPr>
                        <a:t>.</a:t>
                      </a:r>
                      <a:endParaRPr lang="sk-SK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600" dirty="0" smtClean="0">
                          <a:effectLst/>
                        </a:rPr>
                        <a:t>Funkcie, práca s pamäťou,</a:t>
                      </a:r>
                      <a:r>
                        <a:rPr lang="sk-SK" sz="1600" baseline="0" dirty="0" smtClean="0">
                          <a:effectLst/>
                        </a:rPr>
                        <a:t> rekurzia</a:t>
                      </a:r>
                      <a:endParaRPr lang="sk-SK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>
                          <a:effectLst/>
                        </a:rPr>
                        <a:t> </a:t>
                      </a:r>
                      <a:endParaRPr lang="sk-SK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8" marR="6857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58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>
                          <a:effectLst/>
                        </a:rPr>
                        <a:t>6.</a:t>
                      </a:r>
                      <a:endParaRPr lang="sk-SK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 smtClean="0">
                          <a:effectLst/>
                        </a:rPr>
                        <a:t>30.10</a:t>
                      </a:r>
                      <a:r>
                        <a:rPr lang="sk-SK" sz="1600" dirty="0">
                          <a:effectLst/>
                        </a:rPr>
                        <a:t>.</a:t>
                      </a:r>
                      <a:endParaRPr lang="sk-SK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600" dirty="0" smtClean="0">
                          <a:effectLst/>
                        </a:rPr>
                        <a:t>Jednorozmerné polia</a:t>
                      </a:r>
                      <a:endParaRPr lang="sk-SK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600" dirty="0" smtClean="0">
                          <a:effectLst/>
                        </a:rPr>
                        <a:t>zadanie 30.10.</a:t>
                      </a:r>
                      <a:endParaRPr lang="sk-SK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600" dirty="0" smtClean="0">
                          <a:effectLst/>
                        </a:rPr>
                        <a:t>1. test pri počítači 28.10. </a:t>
                      </a:r>
                      <a:endParaRPr lang="sk-SK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8" marR="68578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92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>
                          <a:effectLst/>
                        </a:rPr>
                        <a:t>7.</a:t>
                      </a:r>
                      <a:endParaRPr lang="sk-SK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 smtClean="0">
                          <a:effectLst/>
                        </a:rPr>
                        <a:t>06.11</a:t>
                      </a:r>
                      <a:r>
                        <a:rPr lang="sk-SK" sz="1600" dirty="0">
                          <a:effectLst/>
                        </a:rPr>
                        <a:t>.</a:t>
                      </a:r>
                      <a:endParaRPr lang="sk-SK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Ukazovatele</a:t>
                      </a:r>
                      <a:endParaRPr lang="sk-SK" sz="16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>
                          <a:effectLst/>
                        </a:rPr>
                        <a:t> </a:t>
                      </a:r>
                      <a:endParaRPr lang="sk-SK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8" marR="68578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72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>
                          <a:effectLst/>
                        </a:rPr>
                        <a:t>8.</a:t>
                      </a:r>
                      <a:endParaRPr lang="sk-SK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 smtClean="0">
                          <a:effectLst/>
                        </a:rPr>
                        <a:t>13.11</a:t>
                      </a:r>
                      <a:r>
                        <a:rPr lang="sk-SK" sz="1600" dirty="0">
                          <a:effectLst/>
                        </a:rPr>
                        <a:t>.</a:t>
                      </a:r>
                      <a:endParaRPr lang="sk-SK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>
                          <a:effectLst/>
                        </a:rPr>
                        <a:t>Reťazce</a:t>
                      </a:r>
                      <a:endParaRPr lang="sk-SK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>
                          <a:effectLst/>
                        </a:rPr>
                        <a:t> </a:t>
                      </a:r>
                      <a:endParaRPr lang="sk-SK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>
                          <a:effectLst/>
                        </a:rPr>
                        <a:t>Písomný test</a:t>
                      </a:r>
                      <a:endParaRPr lang="sk-SK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8" marR="68578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72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>
                          <a:effectLst/>
                        </a:rPr>
                        <a:t>9.</a:t>
                      </a:r>
                      <a:endParaRPr lang="sk-SK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 smtClean="0">
                          <a:effectLst/>
                        </a:rPr>
                        <a:t>20.11</a:t>
                      </a:r>
                      <a:r>
                        <a:rPr lang="sk-SK" sz="1600" dirty="0">
                          <a:effectLst/>
                        </a:rPr>
                        <a:t>.</a:t>
                      </a:r>
                      <a:endParaRPr lang="sk-SK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600" dirty="0" smtClean="0">
                          <a:effectLst/>
                        </a:rPr>
                        <a:t>Preprocesor</a:t>
                      </a:r>
                      <a:endParaRPr lang="sk-SK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600" dirty="0" smtClean="0">
                          <a:effectLst/>
                        </a:rPr>
                        <a:t>odovzdanie 24.11.</a:t>
                      </a:r>
                      <a:endParaRPr lang="sk-SK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>
                          <a:effectLst/>
                        </a:rPr>
                        <a:t> </a:t>
                      </a:r>
                      <a:endParaRPr lang="sk-SK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8" marR="68578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72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>
                          <a:effectLst/>
                        </a:rPr>
                        <a:t>10.</a:t>
                      </a:r>
                      <a:endParaRPr lang="sk-SK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 smtClean="0">
                          <a:effectLst/>
                        </a:rPr>
                        <a:t>27.11</a:t>
                      </a:r>
                      <a:r>
                        <a:rPr lang="sk-SK" sz="1600" dirty="0">
                          <a:effectLst/>
                        </a:rPr>
                        <a:t>.</a:t>
                      </a:r>
                      <a:endParaRPr lang="sk-SK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>
                          <a:effectLst/>
                        </a:rPr>
                        <a:t>Vybrané algoritmy</a:t>
                      </a:r>
                      <a:endParaRPr lang="sk-SK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>
                          <a:effectLst/>
                        </a:rPr>
                        <a:t>2. test pri </a:t>
                      </a:r>
                      <a:r>
                        <a:rPr lang="sk-SK" sz="1600" dirty="0" smtClean="0">
                          <a:effectLst/>
                        </a:rPr>
                        <a:t>počítači 25.11.</a:t>
                      </a:r>
                      <a:endParaRPr lang="sk-SK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8" marR="68578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03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>
                          <a:effectLst/>
                        </a:rPr>
                        <a:t>11.</a:t>
                      </a:r>
                      <a:endParaRPr lang="sk-SK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 smtClean="0">
                          <a:effectLst/>
                        </a:rPr>
                        <a:t>04.11.</a:t>
                      </a:r>
                      <a:endParaRPr lang="sk-SK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 smtClean="0">
                          <a:effectLst/>
                        </a:rPr>
                        <a:t>Opakovanie</a:t>
                      </a:r>
                      <a:endParaRPr lang="sk-SK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 smtClean="0">
                          <a:effectLst/>
                        </a:rPr>
                        <a:t>prezentovanie</a:t>
                      </a:r>
                      <a:endParaRPr lang="sk-SK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>
                          <a:effectLst/>
                        </a:rPr>
                        <a:t> </a:t>
                      </a:r>
                      <a:endParaRPr lang="sk-SK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8" marR="68578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72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>
                          <a:effectLst/>
                        </a:rPr>
                        <a:t>12.</a:t>
                      </a:r>
                      <a:endParaRPr lang="sk-SK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 smtClean="0">
                          <a:effectLst/>
                        </a:rPr>
                        <a:t>11.12</a:t>
                      </a:r>
                      <a:r>
                        <a:rPr lang="sk-SK" sz="1600" dirty="0">
                          <a:effectLst/>
                        </a:rPr>
                        <a:t>.</a:t>
                      </a:r>
                      <a:endParaRPr lang="sk-SK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1600" dirty="0" smtClean="0">
                          <a:effectLst/>
                        </a:rPr>
                        <a:t>Konzultácie</a:t>
                      </a:r>
                      <a:endParaRPr lang="sk-SK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 smtClean="0">
                          <a:effectLst/>
                        </a:rPr>
                        <a:t>prezentovanie</a:t>
                      </a:r>
                      <a:endParaRPr lang="sk-SK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>
                          <a:effectLst/>
                        </a:rPr>
                        <a:t> </a:t>
                      </a:r>
                      <a:endParaRPr lang="sk-SK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78" marR="68578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Hodnotenie študentov</a:t>
            </a:r>
            <a:endParaRPr lang="en-US" altLang="sk-SK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800" y="1124744"/>
            <a:ext cx="8785225" cy="4680520"/>
          </a:xfrm>
        </p:spPr>
        <p:txBody>
          <a:bodyPr/>
          <a:lstStyle/>
          <a:p>
            <a:r>
              <a:rPr lang="en-US" altLang="sk-SK" sz="2400" dirty="0" smtClean="0"/>
              <a:t>Semester (cvi</a:t>
            </a:r>
            <a:r>
              <a:rPr lang="sk-SK" altLang="sk-SK" sz="2400" dirty="0" smtClean="0"/>
              <a:t>čenia): 50 bodov</a:t>
            </a:r>
          </a:p>
          <a:p>
            <a:pPr lvl="1"/>
            <a:r>
              <a:rPr lang="en-US" altLang="sk-SK" sz="2000" dirty="0" err="1" smtClean="0"/>
              <a:t>projekt</a:t>
            </a:r>
            <a:r>
              <a:rPr lang="sk-SK" altLang="sk-SK" sz="2000" dirty="0" smtClean="0"/>
              <a:t>: 15 bodov </a:t>
            </a:r>
          </a:p>
          <a:p>
            <a:pPr lvl="1"/>
            <a:r>
              <a:rPr lang="sk-SK" altLang="sk-SK" sz="2000" dirty="0" smtClean="0"/>
              <a:t>2 testy pri počítači: 15 bodov </a:t>
            </a:r>
          </a:p>
          <a:p>
            <a:pPr lvl="1"/>
            <a:r>
              <a:rPr lang="sk-SK" altLang="sk-SK" sz="2000" dirty="0" smtClean="0"/>
              <a:t>písomný test: </a:t>
            </a:r>
            <a:r>
              <a:rPr lang="en-US" altLang="sk-SK" sz="2000" dirty="0" smtClean="0"/>
              <a:t>15</a:t>
            </a:r>
            <a:r>
              <a:rPr lang="sk-SK" altLang="sk-SK" sz="2000" dirty="0" smtClean="0"/>
              <a:t> bodov </a:t>
            </a:r>
          </a:p>
          <a:p>
            <a:pPr lvl="1"/>
            <a:r>
              <a:rPr lang="sk-SK" altLang="sk-SK" sz="2000" dirty="0" smtClean="0"/>
              <a:t>aktívna účasť na cvičeniach: 5 bodov</a:t>
            </a:r>
          </a:p>
          <a:p>
            <a:r>
              <a:rPr lang="sk-SK" altLang="sk-SK" sz="2400" dirty="0" smtClean="0"/>
              <a:t>Záverečný test (skúška): 5</a:t>
            </a:r>
            <a:r>
              <a:rPr lang="en-US" altLang="sk-SK" sz="2400" dirty="0" smtClean="0"/>
              <a:t>0</a:t>
            </a:r>
            <a:r>
              <a:rPr lang="sk-SK" altLang="sk-SK" sz="2400" dirty="0" smtClean="0"/>
              <a:t> bodov</a:t>
            </a:r>
          </a:p>
          <a:p>
            <a:r>
              <a:rPr lang="sk-SK" altLang="sk-SK" sz="2400" dirty="0" smtClean="0"/>
              <a:t>spolu: max. 100 bodov</a:t>
            </a:r>
            <a:endParaRPr lang="en-US" altLang="sk-SK" sz="2400" dirty="0" smtClean="0"/>
          </a:p>
          <a:p>
            <a:endParaRPr lang="en-US" altLang="sk-SK" sz="1200" dirty="0" smtClean="0"/>
          </a:p>
          <a:p>
            <a:r>
              <a:rPr lang="sk-SK" altLang="sk-SK" sz="2400" dirty="0" smtClean="0"/>
              <a:t>pravidlá hodnotenia projektu: </a:t>
            </a:r>
          </a:p>
          <a:p>
            <a:pPr lvl="1"/>
            <a:r>
              <a:rPr lang="sk-SK" altLang="sk-SK" sz="2000" dirty="0" smtClean="0"/>
              <a:t>v zadaní + upresní vedúci cvičení</a:t>
            </a:r>
          </a:p>
          <a:p>
            <a:pPr lvl="1"/>
            <a:endParaRPr lang="sk-SK" altLang="sk-SK" sz="2000" dirty="0"/>
          </a:p>
          <a:p>
            <a:r>
              <a:rPr lang="sk-SK" altLang="sk-SK" sz="2400" dirty="0" smtClean="0"/>
              <a:t>Doteraz predmet študovalo: 687 študentov s úspešnosťou: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822266"/>
              </p:ext>
            </p:extLst>
          </p:nvPr>
        </p:nvGraphicFramePr>
        <p:xfrm>
          <a:off x="467544" y="5877272"/>
          <a:ext cx="6624738" cy="731520"/>
        </p:xfrm>
        <a:graphic>
          <a:graphicData uri="http://schemas.openxmlformats.org/drawingml/2006/table">
            <a:tbl>
              <a:tblPr/>
              <a:tblGrid>
                <a:gridCol w="1104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1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1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41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41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41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/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/>
                        <a:t>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/>
                        <a:t>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/>
                        <a:t>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/>
                        <a:t>FX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sk-SK"/>
                        <a:t>6,4 %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/>
                        <a:t>10,0 %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18,2 %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/>
                        <a:t>19,4 %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/>
                        <a:t>22,9 %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23,1 %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Podmienky absolvovania</a:t>
            </a:r>
            <a:endParaRPr lang="en-US" altLang="sk-SK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800" y="966788"/>
            <a:ext cx="8785225" cy="5891212"/>
          </a:xfrm>
        </p:spPr>
        <p:txBody>
          <a:bodyPr/>
          <a:lstStyle/>
          <a:p>
            <a:r>
              <a:rPr lang="sk-SK" altLang="sk-SK" sz="2400" dirty="0" smtClean="0"/>
              <a:t>získanie zápočtu z cvičení:</a:t>
            </a:r>
          </a:p>
          <a:p>
            <a:pPr lvl="1"/>
            <a:r>
              <a:rPr lang="sk-SK" altLang="sk-SK" sz="2000" dirty="0" smtClean="0"/>
              <a:t>aktívna účasť na cvičeniach</a:t>
            </a:r>
          </a:p>
          <a:p>
            <a:pPr lvl="1"/>
            <a:r>
              <a:rPr lang="sk-SK" altLang="sk-SK" sz="2000" dirty="0" smtClean="0"/>
              <a:t>vypracovanie projektu v akceptovateľnej kvalite a odovzdanie podľa harmonogramu</a:t>
            </a:r>
          </a:p>
          <a:p>
            <a:pPr lvl="1"/>
            <a:r>
              <a:rPr lang="sk-SK" altLang="sk-SK" sz="2000" dirty="0" smtClean="0"/>
              <a:t>absolvovanie všetkých testov (2 pri počítači, 1 písomný)</a:t>
            </a:r>
          </a:p>
          <a:p>
            <a:pPr lvl="2"/>
            <a:r>
              <a:rPr lang="sk-SK" altLang="sk-SK" sz="1800" dirty="0" smtClean="0"/>
              <a:t>V prípade ospravedlnenej absencie je potrebné absolvovať náhradný test </a:t>
            </a:r>
          </a:p>
          <a:p>
            <a:pPr lvl="1"/>
            <a:r>
              <a:rPr lang="sk-SK" altLang="sk-SK" sz="2000" dirty="0" smtClean="0"/>
              <a:t>získanie min. počet 4 bodov z testov pri počítači a min. 4 bodov  z písomného testu</a:t>
            </a:r>
          </a:p>
          <a:p>
            <a:pPr lvl="2"/>
            <a:r>
              <a:rPr lang="sk-SK" altLang="sk-SK" sz="1800" dirty="0" smtClean="0"/>
              <a:t>V prípade písania náhradných testov – o 1 bod viac</a:t>
            </a:r>
          </a:p>
          <a:p>
            <a:pPr lvl="1"/>
            <a:r>
              <a:rPr lang="sk-SK" altLang="sk-SK" sz="2000" dirty="0" smtClean="0"/>
              <a:t>získanie aspoň </a:t>
            </a:r>
            <a:r>
              <a:rPr lang="en-US" altLang="sk-SK" sz="2000" dirty="0" smtClean="0"/>
              <a:t>2</a:t>
            </a:r>
            <a:r>
              <a:rPr lang="sk-SK" altLang="sk-SK" sz="2000" dirty="0" smtClean="0"/>
              <a:t>0 bodov</a:t>
            </a:r>
          </a:p>
          <a:p>
            <a:r>
              <a:rPr lang="sk-SK" altLang="sk-SK" sz="2400" dirty="0" smtClean="0"/>
              <a:t>podmienky na vykonanie skúšky: </a:t>
            </a:r>
          </a:p>
          <a:p>
            <a:pPr lvl="1"/>
            <a:r>
              <a:rPr lang="sk-SK" altLang="sk-SK" sz="2000" dirty="0" smtClean="0"/>
              <a:t>získanie zápočtu</a:t>
            </a:r>
          </a:p>
          <a:p>
            <a:r>
              <a:rPr lang="sk-SK" altLang="sk-SK" sz="2400" dirty="0" smtClean="0"/>
              <a:t>absolvovanie predmetu:</a:t>
            </a:r>
          </a:p>
          <a:p>
            <a:pPr lvl="1"/>
            <a:r>
              <a:rPr lang="sk-SK" altLang="sk-SK" sz="2000" dirty="0" smtClean="0"/>
              <a:t>získanie aspoň 15 bodov</a:t>
            </a:r>
            <a:r>
              <a:rPr lang="en-US" altLang="sk-SK" sz="2000" dirty="0" smtClean="0"/>
              <a:t> zo </a:t>
            </a:r>
            <a:r>
              <a:rPr lang="en-US" altLang="sk-SK" sz="2000" dirty="0" err="1" smtClean="0"/>
              <a:t>sk</a:t>
            </a:r>
            <a:r>
              <a:rPr lang="sk-SK" altLang="sk-SK" sz="2000" dirty="0" smtClean="0"/>
              <a:t>úšky</a:t>
            </a:r>
          </a:p>
          <a:p>
            <a:pPr lvl="1"/>
            <a:r>
              <a:rPr lang="sk-SK" altLang="sk-SK" sz="2000" dirty="0" smtClean="0"/>
              <a:t>hodnotenie podľa stupnice STU</a:t>
            </a:r>
            <a:endParaRPr lang="en-US" altLang="sk-SK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Akademická bezúhonnosť</a:t>
            </a:r>
            <a:endParaRPr lang="en-US" altLang="sk-SK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800" y="1652588"/>
            <a:ext cx="8785225" cy="3071812"/>
          </a:xfrm>
        </p:spPr>
        <p:txBody>
          <a:bodyPr/>
          <a:lstStyle/>
          <a:p>
            <a:r>
              <a:rPr lang="sk-SK" altLang="sk-SK" sz="2400" dirty="0" smtClean="0"/>
              <a:t>o</a:t>
            </a:r>
            <a:r>
              <a:rPr lang="en-US" altLang="sk-SK" sz="2400" dirty="0" err="1" smtClean="0"/>
              <a:t>dpisovanie</a:t>
            </a:r>
            <a:r>
              <a:rPr lang="en-US" altLang="sk-SK" sz="2400" dirty="0" smtClean="0"/>
              <a:t> je </a:t>
            </a:r>
            <a:r>
              <a:rPr lang="en-US" altLang="sk-SK" sz="2400" dirty="0" err="1" smtClean="0"/>
              <a:t>vedomé</a:t>
            </a:r>
            <a:r>
              <a:rPr lang="en-US" altLang="sk-SK" sz="2400" dirty="0" smtClean="0"/>
              <a:t> </a:t>
            </a:r>
            <a:r>
              <a:rPr lang="en-US" altLang="sk-SK" sz="2400" dirty="0" err="1" smtClean="0"/>
              <a:t>prezentovanie</a:t>
            </a:r>
            <a:r>
              <a:rPr lang="en-US" altLang="sk-SK" sz="2400" dirty="0" smtClean="0"/>
              <a:t> </a:t>
            </a:r>
            <a:r>
              <a:rPr lang="en-US" altLang="sk-SK" sz="2400" dirty="0" err="1" smtClean="0"/>
              <a:t>cudzej</a:t>
            </a:r>
            <a:r>
              <a:rPr lang="en-US" altLang="sk-SK" sz="2400" dirty="0" smtClean="0"/>
              <a:t> </a:t>
            </a:r>
            <a:r>
              <a:rPr lang="en-US" altLang="sk-SK" sz="2400" dirty="0" err="1" smtClean="0"/>
              <a:t>práce</a:t>
            </a:r>
            <a:r>
              <a:rPr lang="en-US" altLang="sk-SK" sz="2400" dirty="0" smtClean="0"/>
              <a:t> </a:t>
            </a:r>
            <a:r>
              <a:rPr lang="en-US" altLang="sk-SK" sz="2400" dirty="0" err="1" smtClean="0"/>
              <a:t>ako</a:t>
            </a:r>
            <a:r>
              <a:rPr lang="en-US" altLang="sk-SK" sz="2400" dirty="0" smtClean="0"/>
              <a:t> </a:t>
            </a:r>
            <a:r>
              <a:rPr lang="en-US" altLang="sk-SK" sz="2400" dirty="0" err="1" smtClean="0"/>
              <a:t>svoj</a:t>
            </a:r>
            <a:r>
              <a:rPr lang="en-US" altLang="sk-SK" sz="2400" dirty="0" smtClean="0"/>
              <a:t> </a:t>
            </a:r>
            <a:r>
              <a:rPr lang="en-US" altLang="sk-SK" sz="2400" dirty="0" err="1" smtClean="0"/>
              <a:t>vlastný</a:t>
            </a:r>
            <a:r>
              <a:rPr lang="en-US" altLang="sk-SK" sz="2400" dirty="0" smtClean="0"/>
              <a:t> </a:t>
            </a:r>
            <a:r>
              <a:rPr lang="en-US" altLang="sk-SK" sz="2400" dirty="0" err="1" smtClean="0"/>
              <a:t>výsledok</a:t>
            </a:r>
            <a:r>
              <a:rPr lang="sk-SK" altLang="sk-SK" sz="2400" dirty="0" smtClean="0"/>
              <a:t>, teda </a:t>
            </a:r>
            <a:r>
              <a:rPr lang="en-US" altLang="sk-SK" sz="2400" dirty="0" err="1" smtClean="0"/>
              <a:t>použitie</a:t>
            </a:r>
            <a:r>
              <a:rPr lang="en-US" altLang="sk-SK" sz="2400" dirty="0" smtClean="0"/>
              <a:t> (</a:t>
            </a:r>
            <a:r>
              <a:rPr lang="en-US" altLang="sk-SK" sz="2400" dirty="0" err="1" smtClean="0"/>
              <a:t>častí</a:t>
            </a:r>
            <a:r>
              <a:rPr lang="en-US" altLang="sk-SK" sz="2400" dirty="0" smtClean="0"/>
              <a:t>) </a:t>
            </a:r>
            <a:r>
              <a:rPr lang="en-US" altLang="sk-SK" sz="2400" dirty="0" err="1" smtClean="0"/>
              <a:t>práce</a:t>
            </a:r>
            <a:r>
              <a:rPr lang="en-US" altLang="sk-SK" sz="2400" dirty="0" smtClean="0"/>
              <a:t> </a:t>
            </a:r>
            <a:r>
              <a:rPr lang="en-US" altLang="sk-SK" sz="2400" dirty="0" err="1" smtClean="0"/>
              <a:t>niekoho</a:t>
            </a:r>
            <a:r>
              <a:rPr lang="en-US" altLang="sk-SK" sz="2400" dirty="0" smtClean="0"/>
              <a:t> </a:t>
            </a:r>
            <a:r>
              <a:rPr lang="en-US" altLang="sk-SK" sz="2400" dirty="0" err="1" smtClean="0"/>
              <a:t>iného</a:t>
            </a:r>
            <a:r>
              <a:rPr lang="en-US" altLang="sk-SK" sz="2400" dirty="0" smtClean="0"/>
              <a:t> bez </a:t>
            </a:r>
            <a:r>
              <a:rPr lang="en-US" altLang="sk-SK" sz="2400" dirty="0" err="1" smtClean="0"/>
              <a:t>jej</a:t>
            </a:r>
            <a:r>
              <a:rPr lang="en-US" altLang="sk-SK" sz="2400" dirty="0" smtClean="0"/>
              <a:t> </a:t>
            </a:r>
            <a:r>
              <a:rPr lang="en-US" altLang="sk-SK" sz="2400" dirty="0" err="1" smtClean="0"/>
              <a:t>citovania</a:t>
            </a:r>
            <a:r>
              <a:rPr lang="sk-SK" altLang="sk-SK" sz="2400" dirty="0" smtClean="0"/>
              <a:t> je považované za plagiát</a:t>
            </a:r>
          </a:p>
          <a:p>
            <a:r>
              <a:rPr lang="sk-SK" altLang="sk-SK" sz="2400" dirty="0" smtClean="0"/>
              <a:t>a</a:t>
            </a:r>
            <a:r>
              <a:rPr lang="en-US" altLang="sk-SK" sz="2400" dirty="0" err="1" smtClean="0"/>
              <a:t>utor</a:t>
            </a:r>
            <a:r>
              <a:rPr lang="en-US" altLang="sk-SK" sz="2400" dirty="0" smtClean="0"/>
              <a:t> </a:t>
            </a:r>
            <a:r>
              <a:rPr lang="en-US" altLang="sk-SK" sz="2400" dirty="0" err="1" smtClean="0"/>
              <a:t>projektu</a:t>
            </a:r>
            <a:r>
              <a:rPr lang="en-US" altLang="sk-SK" sz="2400" dirty="0" smtClean="0"/>
              <a:t> </a:t>
            </a:r>
            <a:r>
              <a:rPr lang="sk-SK" altLang="sk-SK" sz="2400" dirty="0" smtClean="0"/>
              <a:t>je</a:t>
            </a:r>
            <a:r>
              <a:rPr lang="en-US" altLang="sk-SK" sz="2400" dirty="0" smtClean="0"/>
              <a:t> </a:t>
            </a:r>
            <a:r>
              <a:rPr lang="en-US" altLang="sk-SK" sz="2400" dirty="0" err="1" smtClean="0"/>
              <a:t>preto</a:t>
            </a:r>
            <a:r>
              <a:rPr lang="en-US" altLang="sk-SK" sz="2400" dirty="0" smtClean="0"/>
              <a:t> </a:t>
            </a:r>
            <a:r>
              <a:rPr lang="en-US" altLang="sk-SK" sz="2400" dirty="0" err="1" smtClean="0"/>
              <a:t>povinn</a:t>
            </a:r>
            <a:r>
              <a:rPr lang="sk-SK" altLang="sk-SK" sz="2400" dirty="0" smtClean="0"/>
              <a:t>ý</a:t>
            </a:r>
            <a:r>
              <a:rPr lang="en-US" altLang="sk-SK" sz="2400" dirty="0" smtClean="0"/>
              <a:t> </a:t>
            </a:r>
            <a:r>
              <a:rPr lang="en-US" altLang="sk-SK" sz="2400" dirty="0" err="1" smtClean="0"/>
              <a:t>uviesť</a:t>
            </a:r>
            <a:r>
              <a:rPr lang="en-US" altLang="sk-SK" sz="2400" dirty="0" smtClean="0"/>
              <a:t> v </a:t>
            </a:r>
            <a:r>
              <a:rPr lang="sk-SK" altLang="sk-SK" sz="2400" dirty="0" smtClean="0"/>
              <a:t>práci</a:t>
            </a:r>
            <a:r>
              <a:rPr lang="en-US" altLang="sk-SK" sz="2400" dirty="0" smtClean="0"/>
              <a:t> </a:t>
            </a:r>
            <a:r>
              <a:rPr lang="en-US" altLang="sk-SK" sz="2400" dirty="0" err="1" smtClean="0"/>
              <a:t>všetky</a:t>
            </a:r>
            <a:r>
              <a:rPr lang="en-US" altLang="sk-SK" sz="2400" dirty="0" smtClean="0"/>
              <a:t> </a:t>
            </a:r>
            <a:r>
              <a:rPr lang="en-US" altLang="sk-SK" sz="2400" dirty="0" err="1" smtClean="0"/>
              <a:t>zdroje</a:t>
            </a:r>
            <a:r>
              <a:rPr lang="en-US" altLang="sk-SK" sz="2400" dirty="0" smtClean="0"/>
              <a:t> </a:t>
            </a:r>
            <a:r>
              <a:rPr lang="en-US" altLang="sk-SK" sz="2400" dirty="0" err="1" smtClean="0"/>
              <a:t>informácií</a:t>
            </a:r>
            <a:r>
              <a:rPr lang="en-US" altLang="sk-SK" sz="2400" dirty="0" smtClean="0"/>
              <a:t>, </a:t>
            </a:r>
            <a:r>
              <a:rPr lang="en-US" altLang="sk-SK" sz="2400" dirty="0" err="1" smtClean="0"/>
              <a:t>ktoré</a:t>
            </a:r>
            <a:r>
              <a:rPr lang="en-US" altLang="sk-SK" sz="2400" dirty="0" smtClean="0"/>
              <a:t> </a:t>
            </a:r>
            <a:r>
              <a:rPr lang="en-US" altLang="sk-SK" sz="2400" dirty="0" err="1" smtClean="0"/>
              <a:t>použil</a:t>
            </a:r>
            <a:r>
              <a:rPr lang="en-US" altLang="sk-SK" sz="2400" dirty="0" smtClean="0"/>
              <a:t> </a:t>
            </a:r>
            <a:r>
              <a:rPr lang="en-US" altLang="sk-SK" sz="2400" dirty="0" err="1" smtClean="0"/>
              <a:t>pri</a:t>
            </a:r>
            <a:r>
              <a:rPr lang="en-US" altLang="sk-SK" sz="2400" dirty="0" smtClean="0"/>
              <a:t> </a:t>
            </a:r>
            <a:r>
              <a:rPr lang="en-US" altLang="sk-SK" sz="2400" dirty="0" err="1" smtClean="0"/>
              <a:t>vypracovaní</a:t>
            </a:r>
            <a:r>
              <a:rPr lang="en-US" altLang="sk-SK" sz="2400" dirty="0" smtClean="0"/>
              <a:t> </a:t>
            </a:r>
            <a:r>
              <a:rPr lang="en-US" altLang="sk-SK" sz="2400" dirty="0" err="1" smtClean="0"/>
              <a:t>projektu</a:t>
            </a:r>
            <a:endParaRPr lang="en-US" altLang="sk-SK" sz="2400" dirty="0" smtClean="0"/>
          </a:p>
          <a:p>
            <a:r>
              <a:rPr lang="sk-SK" altLang="sk-SK" sz="2400" dirty="0" smtClean="0">
                <a:solidFill>
                  <a:srgbClr val="FF0000"/>
                </a:solidFill>
              </a:rPr>
              <a:t>n</a:t>
            </a:r>
            <a:r>
              <a:rPr lang="en-US" altLang="sk-SK" sz="2400" dirty="0" err="1" smtClean="0">
                <a:solidFill>
                  <a:srgbClr val="FF0000"/>
                </a:solidFill>
              </a:rPr>
              <a:t>edodržanie</a:t>
            </a:r>
            <a:r>
              <a:rPr lang="en-US" altLang="sk-SK" sz="2400" dirty="0" smtClean="0">
                <a:solidFill>
                  <a:srgbClr val="FF0000"/>
                </a:solidFill>
              </a:rPr>
              <a:t> </a:t>
            </a:r>
            <a:r>
              <a:rPr lang="sk-SK" altLang="sk-SK" sz="2400" dirty="0" smtClean="0">
                <a:solidFill>
                  <a:srgbClr val="FF0000"/>
                </a:solidFill>
              </a:rPr>
              <a:t>akademickej bezúhonnosti</a:t>
            </a:r>
            <a:r>
              <a:rPr lang="en-US" altLang="sk-SK" sz="2400" dirty="0" smtClean="0">
                <a:solidFill>
                  <a:srgbClr val="FF0000"/>
                </a:solidFill>
              </a:rPr>
              <a:t> </a:t>
            </a:r>
            <a:r>
              <a:rPr lang="sk-SK" altLang="sk-SK" sz="2400" dirty="0" smtClean="0">
                <a:solidFill>
                  <a:srgbClr val="FF0000"/>
                </a:solidFill>
              </a:rPr>
              <a:t>sa hodnotí známkou FX z predmetu a priestupok </a:t>
            </a:r>
            <a:r>
              <a:rPr lang="en-US" altLang="sk-SK" sz="2400" dirty="0" err="1" smtClean="0">
                <a:solidFill>
                  <a:srgbClr val="FF0000"/>
                </a:solidFill>
              </a:rPr>
              <a:t>rieši</a:t>
            </a:r>
            <a:r>
              <a:rPr lang="en-US" altLang="sk-SK" sz="2400" dirty="0" smtClean="0">
                <a:solidFill>
                  <a:srgbClr val="FF0000"/>
                </a:solidFill>
              </a:rPr>
              <a:t> </a:t>
            </a:r>
            <a:r>
              <a:rPr lang="en-US" altLang="sk-SK" sz="2400" dirty="0" err="1" smtClean="0">
                <a:solidFill>
                  <a:srgbClr val="FF0000"/>
                </a:solidFill>
              </a:rPr>
              <a:t>disciplinárn</a:t>
            </a:r>
            <a:r>
              <a:rPr lang="sk-SK" altLang="sk-SK" sz="2400" dirty="0" smtClean="0">
                <a:solidFill>
                  <a:srgbClr val="FF0000"/>
                </a:solidFill>
              </a:rPr>
              <a:t>a</a:t>
            </a:r>
            <a:r>
              <a:rPr lang="en-US" altLang="sk-SK" sz="2400" dirty="0" smtClean="0">
                <a:solidFill>
                  <a:srgbClr val="FF0000"/>
                </a:solidFill>
              </a:rPr>
              <a:t> </a:t>
            </a:r>
            <a:r>
              <a:rPr lang="en-US" altLang="sk-SK" sz="2400" dirty="0" err="1" smtClean="0">
                <a:solidFill>
                  <a:srgbClr val="FF0000"/>
                </a:solidFill>
              </a:rPr>
              <a:t>komisi</a:t>
            </a:r>
            <a:r>
              <a:rPr lang="sk-SK" altLang="sk-SK" sz="2400" dirty="0" smtClean="0">
                <a:solidFill>
                  <a:srgbClr val="FF0000"/>
                </a:solidFill>
              </a:rPr>
              <a:t>a</a:t>
            </a:r>
            <a:r>
              <a:rPr lang="en-US" altLang="sk-SK" sz="2400" dirty="0" smtClean="0">
                <a:solidFill>
                  <a:srgbClr val="FF0000"/>
                </a:solidFill>
              </a:rPr>
              <a:t> </a:t>
            </a:r>
            <a:endParaRPr lang="sk-SK" altLang="sk-SK" sz="2400" dirty="0" smtClean="0">
              <a:solidFill>
                <a:srgbClr val="FF0000"/>
              </a:solidFill>
            </a:endParaRPr>
          </a:p>
          <a:p>
            <a:endParaRPr lang="sk-SK" altLang="sk-SK" sz="2400" dirty="0"/>
          </a:p>
          <a:p>
            <a:r>
              <a:rPr lang="sk-SK" altLang="sk-SK" sz="2400" dirty="0" smtClean="0"/>
              <a:t>V roku 2008: 77 plagiátorov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sk-SK" altLang="sk-SK" smtClean="0"/>
              <a:t/>
            </a:r>
            <a:br>
              <a:rPr lang="sk-SK" altLang="sk-SK" smtClean="0"/>
            </a:br>
            <a:r>
              <a:rPr lang="sk-SK" altLang="sk-SK" smtClean="0"/>
              <a:t>Algoritmy a procedurálna paradigma</a:t>
            </a:r>
            <a:endParaRPr lang="en-US" altLang="sk-SK" dirty="0" smtClean="0"/>
          </a:p>
        </p:txBody>
      </p:sp>
      <p:sp>
        <p:nvSpPr>
          <p:cNvPr id="19459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altLang="sk-SK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k-SK" smtClean="0"/>
              <a:t>Algoritmus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800" y="1514475"/>
            <a:ext cx="8785225" cy="5095875"/>
          </a:xfrm>
        </p:spPr>
        <p:txBody>
          <a:bodyPr/>
          <a:lstStyle/>
          <a:p>
            <a:r>
              <a:rPr lang="en-US" altLang="sk-SK" sz="2500" dirty="0" err="1" smtClean="0">
                <a:cs typeface="Times New Roman" pitchFamily="18" charset="0"/>
              </a:rPr>
              <a:t>predpis</a:t>
            </a:r>
            <a:r>
              <a:rPr lang="en-US" altLang="sk-SK" sz="2500" dirty="0" smtClean="0">
                <a:cs typeface="Times New Roman" pitchFamily="18" charset="0"/>
              </a:rPr>
              <a:t>, </a:t>
            </a:r>
            <a:r>
              <a:rPr lang="en-US" altLang="sk-SK" sz="2500" dirty="0" err="1" smtClean="0">
                <a:cs typeface="Times New Roman" pitchFamily="18" charset="0"/>
              </a:rPr>
              <a:t>metóda</a:t>
            </a:r>
            <a:r>
              <a:rPr lang="en-US" altLang="sk-SK" sz="2500" dirty="0" smtClean="0">
                <a:cs typeface="Times New Roman" pitchFamily="18" charset="0"/>
              </a:rPr>
              <a:t> </a:t>
            </a:r>
            <a:r>
              <a:rPr lang="en-US" altLang="sk-SK" sz="2500" dirty="0" err="1" smtClean="0">
                <a:cs typeface="Times New Roman" pitchFamily="18" charset="0"/>
              </a:rPr>
              <a:t>alebo</a:t>
            </a:r>
            <a:r>
              <a:rPr lang="en-US" altLang="sk-SK" sz="2500" dirty="0" smtClean="0">
                <a:cs typeface="Times New Roman" pitchFamily="18" charset="0"/>
              </a:rPr>
              <a:t> </a:t>
            </a:r>
            <a:r>
              <a:rPr lang="en-US" altLang="sk-SK" sz="2500" dirty="0" err="1" smtClean="0">
                <a:cs typeface="Times New Roman" pitchFamily="18" charset="0"/>
              </a:rPr>
              <a:t>technika</a:t>
            </a:r>
            <a:r>
              <a:rPr lang="en-US" altLang="sk-SK" sz="2500" dirty="0" smtClean="0">
                <a:cs typeface="Times New Roman" pitchFamily="18" charset="0"/>
              </a:rPr>
              <a:t>, </a:t>
            </a:r>
            <a:r>
              <a:rPr lang="en-US" altLang="sk-SK" sz="2500" dirty="0" err="1" smtClean="0">
                <a:cs typeface="Times New Roman" pitchFamily="18" charset="0"/>
              </a:rPr>
              <a:t>ktor</a:t>
            </a:r>
            <a:r>
              <a:rPr lang="sk-SK" altLang="sk-SK" sz="2500" dirty="0" smtClean="0"/>
              <a:t>á</a:t>
            </a:r>
            <a:r>
              <a:rPr lang="en-US" altLang="sk-SK" sz="2500" dirty="0" smtClean="0">
                <a:cs typeface="Times New Roman" pitchFamily="18" charset="0"/>
              </a:rPr>
              <a:t> </a:t>
            </a:r>
            <a:r>
              <a:rPr lang="en-US" altLang="sk-SK" sz="2500" dirty="0" err="1" smtClean="0">
                <a:cs typeface="Times New Roman" pitchFamily="18" charset="0"/>
              </a:rPr>
              <a:t>špecifikuje</a:t>
            </a:r>
            <a:r>
              <a:rPr lang="en-US" altLang="sk-SK" sz="2500" dirty="0" smtClean="0">
                <a:cs typeface="Times New Roman" pitchFamily="18" charset="0"/>
              </a:rPr>
              <a:t> </a:t>
            </a:r>
            <a:r>
              <a:rPr lang="en-US" altLang="sk-SK" sz="2500" dirty="0" err="1" smtClean="0">
                <a:cs typeface="Times New Roman" pitchFamily="18" charset="0"/>
              </a:rPr>
              <a:t>postup</a:t>
            </a:r>
            <a:r>
              <a:rPr lang="en-US" altLang="sk-SK" sz="2500" dirty="0" smtClean="0">
                <a:cs typeface="Times New Roman" pitchFamily="18" charset="0"/>
              </a:rPr>
              <a:t> </a:t>
            </a:r>
            <a:r>
              <a:rPr lang="en-US" altLang="sk-SK" sz="2500" dirty="0" err="1" smtClean="0">
                <a:cs typeface="Times New Roman" pitchFamily="18" charset="0"/>
              </a:rPr>
              <a:t>úkonov</a:t>
            </a:r>
            <a:r>
              <a:rPr lang="en-US" altLang="sk-SK" sz="2500" dirty="0" smtClean="0">
                <a:cs typeface="Times New Roman" pitchFamily="18" charset="0"/>
              </a:rPr>
              <a:t> </a:t>
            </a:r>
            <a:r>
              <a:rPr lang="en-US" altLang="sk-SK" sz="2500" dirty="0" err="1" smtClean="0">
                <a:cs typeface="Times New Roman" pitchFamily="18" charset="0"/>
              </a:rPr>
              <a:t>potrebných</a:t>
            </a:r>
            <a:r>
              <a:rPr lang="en-US" altLang="sk-SK" sz="2500" dirty="0" smtClean="0">
                <a:cs typeface="Times New Roman" pitchFamily="18" charset="0"/>
              </a:rPr>
              <a:t> </a:t>
            </a:r>
            <a:r>
              <a:rPr lang="en-US" altLang="sk-SK" sz="2500" dirty="0" err="1" smtClean="0">
                <a:cs typeface="Times New Roman" pitchFamily="18" charset="0"/>
              </a:rPr>
              <a:t>na</a:t>
            </a:r>
            <a:r>
              <a:rPr lang="en-US" altLang="sk-SK" sz="2500" dirty="0" smtClean="0">
                <a:cs typeface="Times New Roman" pitchFamily="18" charset="0"/>
              </a:rPr>
              <a:t> </a:t>
            </a:r>
            <a:r>
              <a:rPr lang="en-US" altLang="sk-SK" sz="2500" dirty="0" err="1" smtClean="0">
                <a:cs typeface="Times New Roman" pitchFamily="18" charset="0"/>
              </a:rPr>
              <a:t>dosiahnutie</a:t>
            </a:r>
            <a:r>
              <a:rPr lang="en-US" altLang="sk-SK" sz="2500" dirty="0" smtClean="0">
                <a:cs typeface="Times New Roman" pitchFamily="18" charset="0"/>
              </a:rPr>
              <a:t> </a:t>
            </a:r>
            <a:r>
              <a:rPr lang="en-US" altLang="sk-SK" sz="2500" dirty="0" err="1" smtClean="0">
                <a:cs typeface="Times New Roman" pitchFamily="18" charset="0"/>
              </a:rPr>
              <a:t>riešenia</a:t>
            </a:r>
            <a:r>
              <a:rPr lang="en-US" altLang="sk-SK" sz="2500" dirty="0" smtClean="0">
                <a:cs typeface="Times New Roman" pitchFamily="18" charset="0"/>
              </a:rPr>
              <a:t> </a:t>
            </a:r>
            <a:r>
              <a:rPr lang="en-US" altLang="sk-SK" sz="2500" dirty="0" err="1" smtClean="0">
                <a:cs typeface="Times New Roman" pitchFamily="18" charset="0"/>
              </a:rPr>
              <a:t>nejakej</a:t>
            </a:r>
            <a:r>
              <a:rPr lang="en-US" altLang="sk-SK" sz="2500" dirty="0" smtClean="0">
                <a:cs typeface="Times New Roman" pitchFamily="18" charset="0"/>
              </a:rPr>
              <a:t> </a:t>
            </a:r>
            <a:r>
              <a:rPr lang="en-US" altLang="sk-SK" sz="2500" dirty="0" err="1" smtClean="0">
                <a:cs typeface="Times New Roman" pitchFamily="18" charset="0"/>
              </a:rPr>
              <a:t>úlohy</a:t>
            </a:r>
            <a:r>
              <a:rPr lang="en-US" altLang="sk-SK" sz="2500" dirty="0" smtClean="0">
                <a:cs typeface="Times New Roman" pitchFamily="18" charset="0"/>
              </a:rPr>
              <a:t> </a:t>
            </a:r>
            <a:endParaRPr lang="sk-SK" altLang="sk-SK" sz="2500" dirty="0" smtClean="0"/>
          </a:p>
          <a:p>
            <a:pPr lvl="1"/>
            <a:r>
              <a:rPr lang="en-US" altLang="sk-SK" sz="2200" dirty="0" err="1" smtClean="0">
                <a:cs typeface="Times New Roman" pitchFamily="18" charset="0"/>
              </a:rPr>
              <a:t>napr</a:t>
            </a:r>
            <a:r>
              <a:rPr lang="en-US" altLang="sk-SK" sz="2200" dirty="0" smtClean="0">
                <a:cs typeface="Times New Roman" pitchFamily="18" charset="0"/>
              </a:rPr>
              <a:t>. </a:t>
            </a:r>
            <a:r>
              <a:rPr lang="sk-SK" altLang="sk-SK" sz="2200" dirty="0" smtClean="0">
                <a:cs typeface="Times New Roman" pitchFamily="18" charset="0"/>
              </a:rPr>
              <a:t>postup na </a:t>
            </a:r>
            <a:r>
              <a:rPr lang="en-US" altLang="sk-SK" sz="2200" dirty="0" err="1" smtClean="0">
                <a:cs typeface="Times New Roman" pitchFamily="18" charset="0"/>
              </a:rPr>
              <a:t>usporiadanie</a:t>
            </a:r>
            <a:r>
              <a:rPr lang="en-US" altLang="sk-SK" sz="2200" dirty="0" smtClean="0">
                <a:cs typeface="Times New Roman" pitchFamily="18" charset="0"/>
              </a:rPr>
              <a:t> </a:t>
            </a:r>
            <a:r>
              <a:rPr lang="en-US" altLang="sk-SK" sz="2200" dirty="0" err="1" smtClean="0">
                <a:cs typeface="Times New Roman" pitchFamily="18" charset="0"/>
              </a:rPr>
              <a:t>zoznamu</a:t>
            </a:r>
            <a:r>
              <a:rPr lang="en-US" altLang="sk-SK" sz="2200" dirty="0" smtClean="0">
                <a:cs typeface="Times New Roman" pitchFamily="18" charset="0"/>
              </a:rPr>
              <a:t> mien pod</a:t>
            </a:r>
            <a:r>
              <a:rPr lang="sk-SK" altLang="sk-SK" sz="2200" dirty="0" smtClean="0"/>
              <a:t>ľ</a:t>
            </a:r>
            <a:r>
              <a:rPr lang="en-US" altLang="sk-SK" sz="2200" dirty="0" smtClean="0">
                <a:cs typeface="Times New Roman" pitchFamily="18" charset="0"/>
              </a:rPr>
              <a:t>a </a:t>
            </a:r>
            <a:r>
              <a:rPr lang="en-US" altLang="sk-SK" sz="2200" dirty="0" err="1" smtClean="0">
                <a:cs typeface="Times New Roman" pitchFamily="18" charset="0"/>
              </a:rPr>
              <a:t>abecedy</a:t>
            </a:r>
            <a:endParaRPr lang="sk-SK" altLang="sk-SK" sz="2200" dirty="0" smtClean="0"/>
          </a:p>
          <a:p>
            <a:pPr lvl="1"/>
            <a:r>
              <a:rPr lang="sk-SK" altLang="sk-SK" sz="2200" dirty="0" smtClean="0"/>
              <a:t>napr. </a:t>
            </a:r>
            <a:r>
              <a:rPr lang="en-US" altLang="sk-SK" sz="2200" dirty="0" err="1" smtClean="0">
                <a:cs typeface="Times New Roman" pitchFamily="18" charset="0"/>
              </a:rPr>
              <a:t>recept</a:t>
            </a:r>
            <a:r>
              <a:rPr lang="en-US" altLang="sk-SK" sz="2200" dirty="0" smtClean="0">
                <a:cs typeface="Times New Roman" pitchFamily="18" charset="0"/>
              </a:rPr>
              <a:t> </a:t>
            </a:r>
            <a:r>
              <a:rPr lang="en-US" altLang="sk-SK" sz="2200" dirty="0" err="1" smtClean="0">
                <a:cs typeface="Times New Roman" pitchFamily="18" charset="0"/>
              </a:rPr>
              <a:t>na</a:t>
            </a:r>
            <a:r>
              <a:rPr lang="en-US" altLang="sk-SK" sz="2200" dirty="0" smtClean="0">
                <a:cs typeface="Times New Roman" pitchFamily="18" charset="0"/>
              </a:rPr>
              <a:t> </a:t>
            </a:r>
            <a:r>
              <a:rPr lang="en-US" altLang="sk-SK" sz="2200" dirty="0" err="1" smtClean="0">
                <a:cs typeface="Times New Roman" pitchFamily="18" charset="0"/>
              </a:rPr>
              <a:t>bábovku</a:t>
            </a:r>
            <a:endParaRPr lang="sk-SK" altLang="sk-SK" sz="2200" dirty="0" smtClean="0"/>
          </a:p>
          <a:p>
            <a:pPr lvl="1"/>
            <a:endParaRPr lang="sk-SK" altLang="sk-SK" sz="1100" dirty="0" smtClean="0"/>
          </a:p>
          <a:p>
            <a:r>
              <a:rPr lang="en-US" altLang="sk-SK" sz="2500" i="1" dirty="0" smtClean="0">
                <a:cs typeface="Times New Roman" pitchFamily="18" charset="0"/>
              </a:rPr>
              <a:t>v </a:t>
            </a:r>
            <a:r>
              <a:rPr lang="en-US" altLang="sk-SK" sz="2500" i="1" dirty="0" err="1" smtClean="0">
                <a:cs typeface="Times New Roman" pitchFamily="18" charset="0"/>
              </a:rPr>
              <a:t>informatike</a:t>
            </a:r>
            <a:r>
              <a:rPr lang="sk-SK" altLang="sk-SK" sz="2500" dirty="0" smtClean="0"/>
              <a:t>:</a:t>
            </a:r>
            <a:r>
              <a:rPr lang="en-US" altLang="sk-SK" sz="2500" dirty="0" smtClean="0">
                <a:cs typeface="Times New Roman" pitchFamily="18" charset="0"/>
              </a:rPr>
              <a:t> je </a:t>
            </a:r>
            <a:r>
              <a:rPr lang="en-US" altLang="sk-SK" sz="2500" dirty="0" err="1" smtClean="0">
                <a:cs typeface="Times New Roman" pitchFamily="18" charset="0"/>
              </a:rPr>
              <a:t>jednozna</a:t>
            </a:r>
            <a:r>
              <a:rPr lang="sk-SK" altLang="sk-SK" sz="2500" dirty="0" smtClean="0"/>
              <a:t>č</a:t>
            </a:r>
            <a:r>
              <a:rPr lang="en-US" altLang="sk-SK" sz="2500" dirty="0" err="1" smtClean="0">
                <a:cs typeface="Times New Roman" pitchFamily="18" charset="0"/>
              </a:rPr>
              <a:t>ná</a:t>
            </a:r>
            <a:r>
              <a:rPr lang="en-US" altLang="sk-SK" sz="2500" dirty="0" smtClean="0">
                <a:cs typeface="Times New Roman" pitchFamily="18" charset="0"/>
              </a:rPr>
              <a:t>, </a:t>
            </a:r>
            <a:r>
              <a:rPr lang="en-US" altLang="sk-SK" sz="2500" dirty="0" err="1" smtClean="0">
                <a:cs typeface="Times New Roman" pitchFamily="18" charset="0"/>
              </a:rPr>
              <a:t>presná</a:t>
            </a:r>
            <a:r>
              <a:rPr lang="en-US" altLang="sk-SK" sz="2500" dirty="0" smtClean="0">
                <a:cs typeface="Times New Roman" pitchFamily="18" charset="0"/>
              </a:rPr>
              <a:t> a </a:t>
            </a:r>
            <a:r>
              <a:rPr lang="en-US" altLang="sk-SK" sz="2500" dirty="0" err="1" smtClean="0">
                <a:cs typeface="Times New Roman" pitchFamily="18" charset="0"/>
              </a:rPr>
              <a:t>kone</a:t>
            </a:r>
            <a:r>
              <a:rPr lang="sk-SK" altLang="sk-SK" sz="2500" dirty="0" smtClean="0"/>
              <a:t>č</a:t>
            </a:r>
            <a:r>
              <a:rPr lang="en-US" altLang="sk-SK" sz="2500" dirty="0" err="1" smtClean="0">
                <a:cs typeface="Times New Roman" pitchFamily="18" charset="0"/>
              </a:rPr>
              <a:t>ná</a:t>
            </a:r>
            <a:r>
              <a:rPr lang="en-US" altLang="sk-SK" sz="2500" dirty="0" smtClean="0">
                <a:cs typeface="Times New Roman" pitchFamily="18" charset="0"/>
              </a:rPr>
              <a:t> </a:t>
            </a:r>
            <a:r>
              <a:rPr lang="en-US" altLang="sk-SK" sz="2500" dirty="0" err="1" smtClean="0">
                <a:cs typeface="Times New Roman" pitchFamily="18" charset="0"/>
              </a:rPr>
              <a:t>postupnos</a:t>
            </a:r>
            <a:r>
              <a:rPr lang="sk-SK" altLang="sk-SK" sz="2500" dirty="0" smtClean="0"/>
              <a:t>ť</a:t>
            </a:r>
            <a:r>
              <a:rPr lang="en-US" altLang="sk-SK" sz="2500" dirty="0" smtClean="0">
                <a:cs typeface="Times New Roman" pitchFamily="18" charset="0"/>
              </a:rPr>
              <a:t> </a:t>
            </a:r>
            <a:r>
              <a:rPr lang="en-US" altLang="sk-SK" sz="2500" dirty="0" err="1" smtClean="0">
                <a:cs typeface="Times New Roman" pitchFamily="18" charset="0"/>
              </a:rPr>
              <a:t>operácií</a:t>
            </a:r>
            <a:r>
              <a:rPr lang="sk-SK" altLang="sk-SK" sz="2500" dirty="0" smtClean="0">
                <a:cs typeface="Times New Roman" pitchFamily="18" charset="0"/>
              </a:rPr>
              <a:t> (presne definovaných inštrukcií)</a:t>
            </a:r>
            <a:r>
              <a:rPr lang="en-US" altLang="sk-SK" sz="2500" dirty="0" smtClean="0">
                <a:cs typeface="Times New Roman" pitchFamily="18" charset="0"/>
              </a:rPr>
              <a:t>, </a:t>
            </a:r>
            <a:r>
              <a:rPr lang="en-US" altLang="sk-SK" sz="2500" dirty="0" err="1" smtClean="0">
                <a:cs typeface="Times New Roman" pitchFamily="18" charset="0"/>
              </a:rPr>
              <a:t>ktoré</a:t>
            </a:r>
            <a:r>
              <a:rPr lang="en-US" altLang="sk-SK" sz="2500" dirty="0" smtClean="0">
                <a:cs typeface="Times New Roman" pitchFamily="18" charset="0"/>
              </a:rPr>
              <a:t> </a:t>
            </a:r>
            <a:r>
              <a:rPr lang="en-US" altLang="sk-SK" sz="2500" dirty="0" err="1" smtClean="0">
                <a:cs typeface="Times New Roman" pitchFamily="18" charset="0"/>
              </a:rPr>
              <a:t>sú</a:t>
            </a:r>
            <a:r>
              <a:rPr lang="en-US" altLang="sk-SK" sz="2500" dirty="0" smtClean="0">
                <a:cs typeface="Times New Roman" pitchFamily="18" charset="0"/>
              </a:rPr>
              <a:t> </a:t>
            </a:r>
            <a:r>
              <a:rPr lang="en-US" altLang="sk-SK" sz="2500" dirty="0" err="1" smtClean="0">
                <a:cs typeface="Times New Roman" pitchFamily="18" charset="0"/>
              </a:rPr>
              <a:t>aplikovate</a:t>
            </a:r>
            <a:r>
              <a:rPr lang="sk-SK" altLang="sk-SK" sz="2500" dirty="0" smtClean="0"/>
              <a:t>ľ</a:t>
            </a:r>
            <a:r>
              <a:rPr lang="en-US" altLang="sk-SK" sz="2500" dirty="0" smtClean="0">
                <a:cs typeface="Times New Roman" pitchFamily="18" charset="0"/>
              </a:rPr>
              <a:t>né </a:t>
            </a:r>
            <a:r>
              <a:rPr lang="en-US" altLang="sk-SK" sz="2500" dirty="0" err="1" smtClean="0">
                <a:cs typeface="Times New Roman" pitchFamily="18" charset="0"/>
              </a:rPr>
              <a:t>na</a:t>
            </a:r>
            <a:r>
              <a:rPr lang="en-US" altLang="sk-SK" sz="2500" dirty="0" smtClean="0">
                <a:cs typeface="Times New Roman" pitchFamily="18" charset="0"/>
              </a:rPr>
              <a:t> </a:t>
            </a:r>
            <a:r>
              <a:rPr lang="en-US" altLang="sk-SK" sz="2500" dirty="0" err="1" smtClean="0">
                <a:cs typeface="Times New Roman" pitchFamily="18" charset="0"/>
              </a:rPr>
              <a:t>mno</a:t>
            </a:r>
            <a:r>
              <a:rPr lang="sk-SK" altLang="sk-SK" sz="2500" dirty="0" smtClean="0"/>
              <a:t>ž</a:t>
            </a:r>
            <a:r>
              <a:rPr lang="en-US" altLang="sk-SK" sz="2500" dirty="0" err="1" smtClean="0">
                <a:cs typeface="Times New Roman" pitchFamily="18" charset="0"/>
              </a:rPr>
              <a:t>inu</a:t>
            </a:r>
            <a:r>
              <a:rPr lang="en-US" altLang="sk-SK" sz="2500" dirty="0" smtClean="0">
                <a:cs typeface="Times New Roman" pitchFamily="18" charset="0"/>
              </a:rPr>
              <a:t> </a:t>
            </a:r>
            <a:r>
              <a:rPr lang="en-US" altLang="sk-SK" sz="2500" dirty="0" err="1" smtClean="0">
                <a:cs typeface="Times New Roman" pitchFamily="18" charset="0"/>
              </a:rPr>
              <a:t>objektov</a:t>
            </a:r>
            <a:r>
              <a:rPr lang="en-US" altLang="sk-SK" sz="2500" dirty="0" smtClean="0">
                <a:cs typeface="Times New Roman" pitchFamily="18" charset="0"/>
              </a:rPr>
              <a:t> </a:t>
            </a:r>
            <a:r>
              <a:rPr lang="en-US" altLang="sk-SK" sz="2500" dirty="0" err="1" smtClean="0">
                <a:cs typeface="Times New Roman" pitchFamily="18" charset="0"/>
              </a:rPr>
              <a:t>alebo</a:t>
            </a:r>
            <a:r>
              <a:rPr lang="en-US" altLang="sk-SK" sz="2500" dirty="0" smtClean="0">
                <a:cs typeface="Times New Roman" pitchFamily="18" charset="0"/>
              </a:rPr>
              <a:t> </a:t>
            </a:r>
            <a:r>
              <a:rPr lang="en-US" altLang="sk-SK" sz="2500" dirty="0" err="1" smtClean="0">
                <a:cs typeface="Times New Roman" pitchFamily="18" charset="0"/>
              </a:rPr>
              <a:t>symbolov</a:t>
            </a:r>
            <a:r>
              <a:rPr lang="en-US" altLang="sk-SK" sz="2500" dirty="0" smtClean="0">
                <a:cs typeface="Times New Roman" pitchFamily="18" charset="0"/>
              </a:rPr>
              <a:t> (</a:t>
            </a:r>
            <a:r>
              <a:rPr lang="sk-SK" altLang="sk-SK" sz="2500" dirty="0" smtClean="0"/>
              <a:t>č</a:t>
            </a:r>
            <a:r>
              <a:rPr lang="en-US" altLang="sk-SK" sz="2500" dirty="0" err="1" smtClean="0">
                <a:cs typeface="Times New Roman" pitchFamily="18" charset="0"/>
              </a:rPr>
              <a:t>ísiel</a:t>
            </a:r>
            <a:r>
              <a:rPr lang="en-US" altLang="sk-SK" sz="2500" dirty="0" smtClean="0">
                <a:cs typeface="Times New Roman" pitchFamily="18" charset="0"/>
              </a:rPr>
              <a:t>, </a:t>
            </a:r>
            <a:r>
              <a:rPr lang="en-US" altLang="sk-SK" sz="2500" dirty="0" err="1" smtClean="0">
                <a:cs typeface="Times New Roman" pitchFamily="18" charset="0"/>
              </a:rPr>
              <a:t>šachových</a:t>
            </a:r>
            <a:r>
              <a:rPr lang="en-US" altLang="sk-SK" sz="2500" dirty="0" smtClean="0">
                <a:cs typeface="Times New Roman" pitchFamily="18" charset="0"/>
              </a:rPr>
              <a:t> </a:t>
            </a:r>
            <a:r>
              <a:rPr lang="en-US" altLang="sk-SK" sz="2500" dirty="0" err="1" smtClean="0">
                <a:cs typeface="Times New Roman" pitchFamily="18" charset="0"/>
              </a:rPr>
              <a:t>figúrok</a:t>
            </a:r>
            <a:r>
              <a:rPr lang="en-US" altLang="sk-SK" sz="2500" dirty="0" smtClean="0">
                <a:cs typeface="Times New Roman" pitchFamily="18" charset="0"/>
              </a:rPr>
              <a:t>, </a:t>
            </a:r>
            <a:r>
              <a:rPr lang="sk-SK" altLang="sk-SK" sz="2500" dirty="0" smtClean="0"/>
              <a:t>surovín</a:t>
            </a:r>
            <a:r>
              <a:rPr lang="en-US" altLang="sk-SK" sz="2500" dirty="0" smtClean="0">
                <a:cs typeface="Times New Roman" pitchFamily="18" charset="0"/>
              </a:rPr>
              <a:t> </a:t>
            </a:r>
            <a:r>
              <a:rPr lang="en-US" altLang="sk-SK" sz="2500" dirty="0" err="1" smtClean="0">
                <a:cs typeface="Times New Roman" pitchFamily="18" charset="0"/>
              </a:rPr>
              <a:t>na</a:t>
            </a:r>
            <a:r>
              <a:rPr lang="en-US" altLang="sk-SK" sz="2500" dirty="0" smtClean="0">
                <a:cs typeface="Times New Roman" pitchFamily="18" charset="0"/>
              </a:rPr>
              <a:t> </a:t>
            </a:r>
            <a:r>
              <a:rPr lang="en-US" altLang="sk-SK" sz="2500" dirty="0" err="1" smtClean="0">
                <a:cs typeface="Times New Roman" pitchFamily="18" charset="0"/>
              </a:rPr>
              <a:t>bábovku</a:t>
            </a:r>
            <a:r>
              <a:rPr lang="sk-SK" altLang="sk-SK" sz="2500" dirty="0" smtClean="0"/>
              <a:t>)</a:t>
            </a:r>
          </a:p>
          <a:p>
            <a:pPr lvl="1" algn="just"/>
            <a:r>
              <a:rPr lang="sk-SK" altLang="sk-SK" sz="2200" dirty="0" smtClean="0"/>
              <a:t>p</a:t>
            </a:r>
            <a:r>
              <a:rPr lang="en-US" altLang="sk-SK" sz="2200" dirty="0" smtClean="0">
                <a:cs typeface="Times New Roman" pitchFamily="18" charset="0"/>
              </a:rPr>
              <a:t>o</a:t>
            </a:r>
            <a:r>
              <a:rPr lang="sk-SK" altLang="sk-SK" sz="2200" dirty="0" smtClean="0"/>
              <a:t>č</a:t>
            </a:r>
            <a:r>
              <a:rPr lang="en-US" altLang="sk-SK" sz="2200" dirty="0" err="1" smtClean="0">
                <a:cs typeface="Times New Roman" pitchFamily="18" charset="0"/>
              </a:rPr>
              <a:t>iato</a:t>
            </a:r>
            <a:r>
              <a:rPr lang="sk-SK" altLang="sk-SK" sz="2200" dirty="0" smtClean="0"/>
              <a:t>č</a:t>
            </a:r>
            <a:r>
              <a:rPr lang="en-US" altLang="sk-SK" sz="2200" dirty="0" err="1" smtClean="0">
                <a:cs typeface="Times New Roman" pitchFamily="18" charset="0"/>
              </a:rPr>
              <a:t>ný</a:t>
            </a:r>
            <a:r>
              <a:rPr lang="en-US" altLang="sk-SK" sz="2200" dirty="0" smtClean="0">
                <a:cs typeface="Times New Roman" pitchFamily="18" charset="0"/>
              </a:rPr>
              <a:t> </a:t>
            </a:r>
            <a:r>
              <a:rPr lang="en-US" altLang="sk-SK" sz="2200" dirty="0" err="1" smtClean="0">
                <a:cs typeface="Times New Roman" pitchFamily="18" charset="0"/>
              </a:rPr>
              <a:t>stav</a:t>
            </a:r>
            <a:r>
              <a:rPr lang="en-US" altLang="sk-SK" sz="2200" dirty="0" smtClean="0">
                <a:cs typeface="Times New Roman" pitchFamily="18" charset="0"/>
              </a:rPr>
              <a:t> </a:t>
            </a:r>
            <a:r>
              <a:rPr lang="en-US" altLang="sk-SK" sz="2200" dirty="0" err="1" smtClean="0">
                <a:cs typeface="Times New Roman" pitchFamily="18" charset="0"/>
              </a:rPr>
              <a:t>týchto</a:t>
            </a:r>
            <a:r>
              <a:rPr lang="en-US" altLang="sk-SK" sz="2200" dirty="0" smtClean="0">
                <a:cs typeface="Times New Roman" pitchFamily="18" charset="0"/>
              </a:rPr>
              <a:t> </a:t>
            </a:r>
            <a:r>
              <a:rPr lang="en-US" altLang="sk-SK" sz="2200" dirty="0" err="1" smtClean="0">
                <a:cs typeface="Times New Roman" pitchFamily="18" charset="0"/>
              </a:rPr>
              <a:t>objektov</a:t>
            </a:r>
            <a:r>
              <a:rPr lang="en-US" altLang="sk-SK" sz="2200" dirty="0" smtClean="0">
                <a:cs typeface="Times New Roman" pitchFamily="18" charset="0"/>
              </a:rPr>
              <a:t> je </a:t>
            </a:r>
            <a:r>
              <a:rPr lang="en-US" altLang="sk-SK" sz="2200" dirty="0" err="1" smtClean="0">
                <a:cs typeface="Times New Roman" pitchFamily="18" charset="0"/>
              </a:rPr>
              <a:t>vstupom</a:t>
            </a:r>
            <a:endParaRPr lang="sk-SK" altLang="sk-SK" sz="2200" dirty="0" smtClean="0"/>
          </a:p>
          <a:p>
            <a:pPr lvl="1" algn="just"/>
            <a:r>
              <a:rPr lang="sk-SK" altLang="sk-SK" sz="2200" dirty="0" smtClean="0"/>
              <a:t>ic</a:t>
            </a:r>
            <a:r>
              <a:rPr lang="en-US" altLang="sk-SK" sz="2200" dirty="0" smtClean="0">
                <a:cs typeface="Times New Roman" pitchFamily="18" charset="0"/>
              </a:rPr>
              <a:t>h </a:t>
            </a:r>
            <a:r>
              <a:rPr lang="en-US" altLang="sk-SK" sz="2200" dirty="0" err="1" smtClean="0">
                <a:cs typeface="Times New Roman" pitchFamily="18" charset="0"/>
              </a:rPr>
              <a:t>koncový</a:t>
            </a:r>
            <a:r>
              <a:rPr lang="en-US" altLang="sk-SK" sz="2200" dirty="0" smtClean="0">
                <a:cs typeface="Times New Roman" pitchFamily="18" charset="0"/>
              </a:rPr>
              <a:t> </a:t>
            </a:r>
            <a:r>
              <a:rPr lang="en-US" altLang="sk-SK" sz="2200" dirty="0" err="1" smtClean="0">
                <a:cs typeface="Times New Roman" pitchFamily="18" charset="0"/>
              </a:rPr>
              <a:t>stav</a:t>
            </a:r>
            <a:r>
              <a:rPr lang="en-US" altLang="sk-SK" sz="2200" dirty="0" smtClean="0">
                <a:cs typeface="Times New Roman" pitchFamily="18" charset="0"/>
              </a:rPr>
              <a:t> je </a:t>
            </a:r>
            <a:r>
              <a:rPr lang="en-US" altLang="sk-SK" sz="2200" dirty="0" err="1" smtClean="0">
                <a:cs typeface="Times New Roman" pitchFamily="18" charset="0"/>
              </a:rPr>
              <a:t>výstupom</a:t>
            </a:r>
            <a:endParaRPr lang="sk-SK" altLang="sk-SK" sz="2200" dirty="0" smtClean="0"/>
          </a:p>
          <a:p>
            <a:pPr lvl="1" algn="just"/>
            <a:r>
              <a:rPr lang="sk-SK" altLang="sk-SK" sz="2200" dirty="0" smtClean="0"/>
              <a:t>p</a:t>
            </a:r>
            <a:r>
              <a:rPr lang="en-US" altLang="sk-SK" sz="2200" dirty="0" smtClean="0">
                <a:cs typeface="Times New Roman" pitchFamily="18" charset="0"/>
              </a:rPr>
              <a:t>o</a:t>
            </a:r>
            <a:r>
              <a:rPr lang="sk-SK" altLang="sk-SK" sz="2200" dirty="0" smtClean="0"/>
              <a:t>č</a:t>
            </a:r>
            <a:r>
              <a:rPr lang="en-US" altLang="sk-SK" sz="2200" dirty="0" smtClean="0">
                <a:cs typeface="Times New Roman" pitchFamily="18" charset="0"/>
              </a:rPr>
              <a:t>et </a:t>
            </a:r>
            <a:r>
              <a:rPr lang="en-US" altLang="sk-SK" sz="2200" dirty="0" err="1" smtClean="0">
                <a:cs typeface="Times New Roman" pitchFamily="18" charset="0"/>
              </a:rPr>
              <a:t>operácií</a:t>
            </a:r>
            <a:r>
              <a:rPr lang="en-US" altLang="sk-SK" sz="2200" dirty="0" smtClean="0">
                <a:cs typeface="Times New Roman" pitchFamily="18" charset="0"/>
              </a:rPr>
              <a:t>, </a:t>
            </a:r>
            <a:r>
              <a:rPr lang="en-US" altLang="sk-SK" sz="2200" dirty="0" err="1" smtClean="0">
                <a:cs typeface="Times New Roman" pitchFamily="18" charset="0"/>
              </a:rPr>
              <a:t>vstupy</a:t>
            </a:r>
            <a:r>
              <a:rPr lang="en-US" altLang="sk-SK" sz="2200" dirty="0" smtClean="0">
                <a:cs typeface="Times New Roman" pitchFamily="18" charset="0"/>
              </a:rPr>
              <a:t> a </a:t>
            </a:r>
            <a:r>
              <a:rPr lang="en-US" altLang="sk-SK" sz="2200" dirty="0" err="1" smtClean="0">
                <a:cs typeface="Times New Roman" pitchFamily="18" charset="0"/>
              </a:rPr>
              <a:t>výstupy</a:t>
            </a:r>
            <a:r>
              <a:rPr lang="en-US" altLang="sk-SK" sz="2200" dirty="0" smtClean="0">
                <a:cs typeface="Times New Roman" pitchFamily="18" charset="0"/>
              </a:rPr>
              <a:t> </a:t>
            </a:r>
            <a:r>
              <a:rPr lang="en-US" altLang="sk-SK" sz="2200" dirty="0" err="1" smtClean="0">
                <a:cs typeface="Times New Roman" pitchFamily="18" charset="0"/>
              </a:rPr>
              <a:t>sú</a:t>
            </a:r>
            <a:r>
              <a:rPr lang="en-US" altLang="sk-SK" sz="2200" dirty="0" smtClean="0">
                <a:cs typeface="Times New Roman" pitchFamily="18" charset="0"/>
              </a:rPr>
              <a:t> </a:t>
            </a:r>
            <a:r>
              <a:rPr lang="en-US" altLang="sk-SK" sz="2200" dirty="0" err="1" smtClean="0">
                <a:cs typeface="Times New Roman" pitchFamily="18" charset="0"/>
              </a:rPr>
              <a:t>kone</a:t>
            </a:r>
            <a:r>
              <a:rPr lang="sk-SK" altLang="sk-SK" sz="2200" dirty="0" smtClean="0"/>
              <a:t>č</a:t>
            </a:r>
            <a:r>
              <a:rPr lang="en-US" altLang="sk-SK" sz="2200" dirty="0" smtClean="0">
                <a:cs typeface="Times New Roman" pitchFamily="18" charset="0"/>
              </a:rPr>
              <a:t>né (</a:t>
            </a:r>
            <a:r>
              <a:rPr lang="en-US" altLang="sk-SK" sz="2200" dirty="0" err="1" smtClean="0">
                <a:cs typeface="Times New Roman" pitchFamily="18" charset="0"/>
              </a:rPr>
              <a:t>aj</a:t>
            </a:r>
            <a:r>
              <a:rPr lang="en-US" altLang="sk-SK" sz="2200" dirty="0" smtClean="0">
                <a:cs typeface="Times New Roman" pitchFamily="18" charset="0"/>
              </a:rPr>
              <a:t> </a:t>
            </a:r>
            <a:r>
              <a:rPr lang="en-US" altLang="sk-SK" sz="2200" dirty="0" err="1" smtClean="0">
                <a:cs typeface="Times New Roman" pitchFamily="18" charset="0"/>
              </a:rPr>
              <a:t>ke</a:t>
            </a:r>
            <a:r>
              <a:rPr lang="sk-SK" altLang="sk-SK" sz="2200" dirty="0" smtClean="0"/>
              <a:t>ď</a:t>
            </a:r>
            <a:r>
              <a:rPr lang="en-US" altLang="sk-SK" sz="2200" dirty="0" smtClean="0">
                <a:cs typeface="Times New Roman" pitchFamily="18" charset="0"/>
              </a:rPr>
              <a:t> </a:t>
            </a:r>
            <a:r>
              <a:rPr lang="en-US" altLang="sk-SK" sz="2200" dirty="0" err="1" smtClean="0">
                <a:cs typeface="Times New Roman" pitchFamily="18" charset="0"/>
              </a:rPr>
              <a:t>po</a:t>
            </a:r>
            <a:r>
              <a:rPr lang="sk-SK" altLang="sk-SK" sz="2200" dirty="0" smtClean="0"/>
              <a:t>č</a:t>
            </a:r>
            <a:r>
              <a:rPr lang="en-US" altLang="sk-SK" sz="2200" dirty="0" err="1" smtClean="0">
                <a:cs typeface="Times New Roman" pitchFamily="18" charset="0"/>
              </a:rPr>
              <a:t>ítame</a:t>
            </a:r>
            <a:r>
              <a:rPr lang="en-US" altLang="sk-SK" sz="2200" dirty="0" smtClean="0">
                <a:cs typeface="Times New Roman" pitchFamily="18" charset="0"/>
              </a:rPr>
              <a:t> </a:t>
            </a:r>
            <a:r>
              <a:rPr lang="en-US" altLang="sk-SK" sz="2200" dirty="0" err="1" smtClean="0">
                <a:cs typeface="Times New Roman" pitchFamily="18" charset="0"/>
              </a:rPr>
              <a:t>napr</a:t>
            </a:r>
            <a:r>
              <a:rPr lang="en-US" altLang="sk-SK" sz="2200" dirty="0" smtClean="0">
                <a:cs typeface="Times New Roman" pitchFamily="18" charset="0"/>
              </a:rPr>
              <a:t>. s </a:t>
            </a:r>
            <a:r>
              <a:rPr lang="en-US" altLang="sk-SK" sz="2200" dirty="0" err="1" smtClean="0">
                <a:cs typeface="Times New Roman" pitchFamily="18" charset="0"/>
              </a:rPr>
              <a:t>iracionálnym</a:t>
            </a:r>
            <a:r>
              <a:rPr lang="en-US" altLang="sk-SK" sz="2200" dirty="0" smtClean="0">
                <a:cs typeface="Times New Roman" pitchFamily="18" charset="0"/>
              </a:rPr>
              <a:t> </a:t>
            </a:r>
            <a:r>
              <a:rPr lang="sk-SK" altLang="sk-SK" sz="2200" dirty="0" smtClean="0"/>
              <a:t>č</a:t>
            </a:r>
            <a:r>
              <a:rPr lang="en-US" altLang="sk-SK" sz="2200" dirty="0" err="1" smtClean="0">
                <a:cs typeface="Times New Roman" pitchFamily="18" charset="0"/>
              </a:rPr>
              <a:t>íslom</a:t>
            </a:r>
            <a:r>
              <a:rPr lang="sk-SK" altLang="sk-SK" sz="2200" dirty="0" smtClean="0"/>
              <a:t> </a:t>
            </a:r>
            <a:r>
              <a:rPr lang="sk-SK" altLang="sk-SK" sz="2200" dirty="0" smtClean="0">
                <a:sym typeface="Symbol" pitchFamily="18" charset="2"/>
              </a:rPr>
              <a:t></a:t>
            </a:r>
            <a:r>
              <a:rPr lang="en-US" altLang="sk-SK" sz="2200" dirty="0" smtClean="0">
                <a:cs typeface="Times New Roman" pitchFamily="18" charset="0"/>
              </a:rPr>
              <a:t>)</a:t>
            </a:r>
            <a:endParaRPr lang="en-US" altLang="sk-SK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Slovo "algoritmus"</a:t>
            </a:r>
            <a:endParaRPr lang="en-US" altLang="sk-SK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08572"/>
            <a:ext cx="6804248" cy="3144564"/>
          </a:xfrm>
        </p:spPr>
        <p:txBody>
          <a:bodyPr/>
          <a:lstStyle/>
          <a:p>
            <a:r>
              <a:rPr lang="en-US" altLang="sk-SK" sz="2400" b="1" dirty="0" smtClean="0">
                <a:cs typeface="Times New Roman" pitchFamily="18" charset="0"/>
              </a:rPr>
              <a:t>Muhammad ibn </a:t>
            </a:r>
            <a:r>
              <a:rPr lang="en-US" altLang="sk-SK" sz="2400" b="1" dirty="0" err="1" smtClean="0">
                <a:cs typeface="Times New Roman" pitchFamily="18" charset="0"/>
              </a:rPr>
              <a:t>Músá</a:t>
            </a:r>
            <a:r>
              <a:rPr lang="en-US" altLang="sk-SK" sz="2400" b="1" dirty="0" smtClean="0">
                <a:cs typeface="Times New Roman" pitchFamily="18" charset="0"/>
              </a:rPr>
              <a:t> Al-</a:t>
            </a:r>
            <a:r>
              <a:rPr lang="en-US" altLang="sk-SK" sz="2400" b="1" dirty="0" err="1" smtClean="0">
                <a:cs typeface="Times New Roman" pitchFamily="18" charset="0"/>
              </a:rPr>
              <a:t>Chwárizmí</a:t>
            </a:r>
            <a:r>
              <a:rPr lang="en-US" altLang="sk-SK" sz="2400" dirty="0" smtClean="0">
                <a:cs typeface="Times New Roman" pitchFamily="18" charset="0"/>
              </a:rPr>
              <a:t> </a:t>
            </a:r>
            <a:r>
              <a:rPr lang="sk-SK" altLang="sk-SK" sz="2400" dirty="0" smtClean="0">
                <a:cs typeface="Times New Roman" pitchFamily="18" charset="0"/>
              </a:rPr>
              <a:t>– perský matematik a astronóm</a:t>
            </a:r>
            <a:r>
              <a:rPr lang="en-US" altLang="sk-SK" sz="2400" dirty="0" smtClean="0">
                <a:cs typeface="Times New Roman" pitchFamily="18" charset="0"/>
              </a:rPr>
              <a:t> </a:t>
            </a:r>
            <a:r>
              <a:rPr lang="sk-SK" altLang="sk-SK" sz="2400" dirty="0" smtClean="0">
                <a:cs typeface="Times New Roman" pitchFamily="18" charset="0"/>
              </a:rPr>
              <a:t>(9. storočie)</a:t>
            </a:r>
            <a:endParaRPr lang="sk-SK" altLang="sk-SK" sz="2400" dirty="0" smtClean="0"/>
          </a:p>
          <a:p>
            <a:pPr lvl="1"/>
            <a:r>
              <a:rPr lang="sk-SK" altLang="sk-SK" sz="2200" dirty="0" smtClean="0">
                <a:cs typeface="Times New Roman" pitchFamily="18" charset="0"/>
              </a:rPr>
              <a:t>Autor traktátu z r. 825 preloženého v 1145 do latinčiny </a:t>
            </a:r>
            <a:r>
              <a:rPr lang="sk-SK" altLang="sk-SK" sz="2200" i="1" dirty="0" smtClean="0">
                <a:cs typeface="Times New Roman" pitchFamily="18" charset="0"/>
              </a:rPr>
              <a:t>Algorithmi de numero indorum </a:t>
            </a:r>
            <a:r>
              <a:rPr lang="sk-SK" altLang="sk-SK" sz="2200" dirty="0" smtClean="0">
                <a:cs typeface="Times New Roman" pitchFamily="18" charset="0"/>
              </a:rPr>
              <a:t>– európska veda sa zoznámila s indickou pozičnou sústavou a číslom 0.</a:t>
            </a:r>
          </a:p>
          <a:p>
            <a:pPr lvl="1"/>
            <a:r>
              <a:rPr lang="sk-SK" altLang="sk-SK" sz="2200" dirty="0" smtClean="0">
                <a:cs typeface="Times New Roman" pitchFamily="18" charset="0"/>
              </a:rPr>
              <a:t>Ako prvý chápal algebru ako samostatnú discipínu</a:t>
            </a:r>
          </a:p>
          <a:p>
            <a:pPr lvl="1"/>
            <a:r>
              <a:rPr lang="sk-SK" altLang="sk-SK" sz="2200" dirty="0" smtClean="0">
                <a:cs typeface="Times New Roman" pitchFamily="18" charset="0"/>
              </a:rPr>
              <a:t>Pripisuje sa mu zvyk označovať neznámu veličinu symbolom </a:t>
            </a:r>
            <a:r>
              <a:rPr lang="sk-SK" altLang="sk-SK" sz="2200" b="1" dirty="0" smtClean="0">
                <a:cs typeface="Times New Roman" pitchFamily="18" charset="0"/>
              </a:rPr>
              <a:t>x</a:t>
            </a:r>
          </a:p>
        </p:txBody>
      </p:sp>
      <p:pic>
        <p:nvPicPr>
          <p:cNvPr id="2050" name="Picture 2" descr="C:\Users\koskova\Downloads\Khwarizmi_Amirkabir_University_of_Technolog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992" y="1"/>
            <a:ext cx="2483007" cy="4869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1746" y="5214788"/>
            <a:ext cx="8640960" cy="1526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5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sk-SK" altLang="sk-SK" sz="2200" kern="0" dirty="0" smtClean="0">
                <a:cs typeface="Times New Roman" pitchFamily="18" charset="0"/>
              </a:rPr>
              <a:t>Meno </a:t>
            </a:r>
            <a:r>
              <a:rPr lang="sk-SK" altLang="sk-SK" sz="2200" i="1" kern="0" dirty="0" smtClean="0">
                <a:cs typeface="Times New Roman" pitchFamily="18" charset="0"/>
              </a:rPr>
              <a:t>Al-Chwárizmí</a:t>
            </a:r>
            <a:r>
              <a:rPr lang="sk-SK" altLang="sk-SK" sz="2200" kern="0" dirty="0" smtClean="0">
                <a:cs typeface="Times New Roman" pitchFamily="18" charset="0"/>
              </a:rPr>
              <a:t> bolo latinizované na </a:t>
            </a:r>
            <a:r>
              <a:rPr lang="sk-SK" altLang="sk-SK" sz="2200" i="1" kern="0" dirty="0" smtClean="0">
                <a:cs typeface="Times New Roman" pitchFamily="18" charset="0"/>
              </a:rPr>
              <a:t>Al-Gorizmí</a:t>
            </a:r>
            <a:r>
              <a:rPr lang="sk-SK" altLang="sk-SK" sz="2200" kern="0" dirty="0" smtClean="0">
                <a:cs typeface="Times New Roman" pitchFamily="18" charset="0"/>
              </a:rPr>
              <a:t>, neskôr </a:t>
            </a:r>
            <a:r>
              <a:rPr lang="sk-SK" altLang="sk-SK" sz="2200" i="1" kern="0" dirty="0" smtClean="0">
                <a:cs typeface="Times New Roman" pitchFamily="18" charset="0"/>
              </a:rPr>
              <a:t>Algoritmí</a:t>
            </a:r>
            <a:r>
              <a:rPr lang="sk-SK" altLang="sk-SK" sz="2200" kern="0" dirty="0" smtClean="0">
                <a:cs typeface="Times New Roman" pitchFamily="18" charset="0"/>
              </a:rPr>
              <a:t> – základ slova </a:t>
            </a:r>
            <a:r>
              <a:rPr lang="sk-SK" altLang="sk-SK" sz="2200" i="1" kern="0" dirty="0" smtClean="0">
                <a:cs typeface="Times New Roman" pitchFamily="18" charset="0"/>
              </a:rPr>
              <a:t>algoritmus</a:t>
            </a:r>
            <a:endParaRPr lang="sk-SK" altLang="sk-SK" sz="2200" kern="0" dirty="0" smtClean="0">
              <a:cs typeface="Times New Roman" pitchFamily="18" charset="0"/>
            </a:endParaRPr>
          </a:p>
          <a:p>
            <a:pPr lvl="1"/>
            <a:r>
              <a:rPr lang="sk-SK" altLang="sk-SK" sz="2200" kern="0" dirty="0" smtClean="0"/>
              <a:t>Vytvoril prvé algoritmy pre prácu s číslami</a:t>
            </a:r>
            <a:r>
              <a:rPr lang="en-US" altLang="sk-SK" sz="2200" kern="0" dirty="0" smtClean="0">
                <a:cs typeface="Times New Roman" pitchFamily="18" charset="0"/>
              </a:rPr>
              <a:t> </a:t>
            </a:r>
            <a:endParaRPr lang="sk-SK" altLang="sk-SK" sz="2200" kern="0" dirty="0" smtClean="0">
              <a:cs typeface="Times New Roman" pitchFamily="18" charset="0"/>
            </a:endParaRPr>
          </a:p>
          <a:p>
            <a:pPr lvl="1"/>
            <a:endParaRPr lang="en-US" altLang="sk-SK" sz="2200" kern="0" dirty="0" smtClean="0">
              <a:cs typeface="Times New Roman" pitchFamily="18" charset="0"/>
            </a:endParaRPr>
          </a:p>
        </p:txBody>
      </p:sp>
      <p:pic>
        <p:nvPicPr>
          <p:cNvPr id="1026" name="Picture 2" descr="D:\Pedagogika\Zaklady proceduralneho programovania 1\prednasky\2019\obrazky\Image-Al-Kitāb_al-muḫtaṣar_fī_ḥisāb_al-ğabr_wa-l-muqābal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2256978"/>
            <a:ext cx="1872208" cy="2964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Požadované vlastnosti algoritmov</a:t>
            </a:r>
            <a:endParaRPr lang="en-US" altLang="sk-SK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042" y="1628800"/>
            <a:ext cx="8966200" cy="4406900"/>
          </a:xfrm>
        </p:spPr>
        <p:txBody>
          <a:bodyPr/>
          <a:lstStyle/>
          <a:p>
            <a:r>
              <a:rPr lang="sk-SK" altLang="sk-SK" sz="2400" i="1" dirty="0" smtClean="0"/>
              <a:t>Jednoznačnosť</a:t>
            </a:r>
            <a:r>
              <a:rPr lang="sk-SK" altLang="sk-SK" sz="2400" dirty="0" smtClean="0"/>
              <a:t>: každý krok musí byť presne definovaný</a:t>
            </a:r>
            <a:endParaRPr lang="sk-SK" altLang="sk-SK" sz="2400" i="1" dirty="0" smtClean="0"/>
          </a:p>
          <a:p>
            <a:r>
              <a:rPr lang="sk-SK" altLang="sk-SK" sz="2400" i="1" dirty="0" smtClean="0"/>
              <a:t>Konečnosť: </a:t>
            </a:r>
            <a:r>
              <a:rPr lang="sk-SK" altLang="sk-SK" sz="2400" dirty="0" smtClean="0"/>
              <a:t>výpočet skončí po konečnom počte krokov </a:t>
            </a:r>
            <a:r>
              <a:rPr lang="sk-SK" altLang="sk-SK" sz="2400" i="1" dirty="0" smtClean="0"/>
              <a:t>Rezultatívnosť</a:t>
            </a:r>
            <a:r>
              <a:rPr lang="sk-SK" altLang="sk-SK" sz="2400" dirty="0" smtClean="0"/>
              <a:t>: po konečnom počte krokov musí prísť k výsledku</a:t>
            </a:r>
          </a:p>
          <a:p>
            <a:r>
              <a:rPr lang="sk-SK" altLang="sk-SK" sz="2400" i="1" dirty="0" smtClean="0"/>
              <a:t>Správnosť</a:t>
            </a:r>
            <a:r>
              <a:rPr lang="sk-SK" altLang="sk-SK" sz="2400" dirty="0" smtClean="0"/>
              <a:t>: výsledok algoritmu je vždy korektný</a:t>
            </a:r>
          </a:p>
          <a:p>
            <a:r>
              <a:rPr lang="sk-SK" altLang="sk-SK" sz="2400" i="1" dirty="0" smtClean="0"/>
              <a:t>Efektívnosť</a:t>
            </a:r>
            <a:r>
              <a:rPr lang="sk-SK" altLang="sk-SK" sz="2400" dirty="0" smtClean="0"/>
              <a:t>: výpočtový čas a priestor majú byť čo najmenšie </a:t>
            </a:r>
          </a:p>
          <a:p>
            <a:pPr lvl="1"/>
            <a:r>
              <a:rPr lang="sk-SK" altLang="sk-SK" sz="2000" dirty="0" smtClean="0"/>
              <a:t>často protichodné požiadavky, napr. počítať medzivýsledky opakovane (dlhší čas), alebo si medzivýsledky ukladať (viac priestoru)</a:t>
            </a:r>
          </a:p>
          <a:p>
            <a:r>
              <a:rPr lang="sk-SK" sz="2400" i="1" dirty="0"/>
              <a:t>Všeobecnosť (hromadnosť</a:t>
            </a:r>
            <a:r>
              <a:rPr lang="sk-SK" sz="2400" i="1" dirty="0" smtClean="0"/>
              <a:t>):</a:t>
            </a:r>
            <a:r>
              <a:rPr lang="sk-SK" sz="2400" dirty="0" smtClean="0"/>
              <a:t> </a:t>
            </a:r>
            <a:r>
              <a:rPr lang="sk-SK" sz="2400" dirty="0"/>
              <a:t>Algoritmus nerieši jeden konkrétny </a:t>
            </a:r>
            <a:r>
              <a:rPr lang="sk-SK" sz="2400" dirty="0" smtClean="0"/>
              <a:t>problém, ale </a:t>
            </a:r>
            <a:r>
              <a:rPr lang="sk-SK" sz="2400" dirty="0"/>
              <a:t>rieši všeobecnú </a:t>
            </a:r>
            <a:r>
              <a:rPr lang="sk-SK" sz="2400" dirty="0" smtClean="0"/>
              <a:t>triedu problémov</a:t>
            </a:r>
            <a:endParaRPr lang="sk-SK" altLang="sk-SK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Obsah prednášky</a:t>
            </a:r>
            <a:endParaRPr lang="en-US" altLang="sk-SK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SzPts val="2900"/>
              <a:buFontTx/>
              <a:buAutoNum type="arabicPeriod"/>
              <a:defRPr/>
            </a:pPr>
            <a:r>
              <a:rPr lang="sk-SK" altLang="sk-SK" dirty="0" smtClean="0">
                <a:solidFill>
                  <a:srgbClr val="000000"/>
                </a:solidFill>
              </a:rPr>
              <a:t>úvod do predmetu</a:t>
            </a:r>
          </a:p>
          <a:p>
            <a:pPr marL="933450" lvl="1" indent="-476250">
              <a:defRPr/>
            </a:pPr>
            <a:r>
              <a:rPr lang="sk-SK" altLang="sk-SK" dirty="0" smtClean="0"/>
              <a:t>podmienky absolvovania</a:t>
            </a:r>
          </a:p>
          <a:p>
            <a:pPr marL="514350" indent="-514350">
              <a:buFontTx/>
              <a:buAutoNum type="arabicPeriod"/>
              <a:defRPr/>
            </a:pPr>
            <a:r>
              <a:rPr lang="sk-SK" altLang="sk-SK" dirty="0" smtClean="0"/>
              <a:t>algoritmy</a:t>
            </a:r>
            <a:r>
              <a:rPr lang="en-US" altLang="sk-SK" dirty="0" smtClean="0"/>
              <a:t> a </a:t>
            </a:r>
            <a:r>
              <a:rPr lang="sk-SK" altLang="sk-SK" dirty="0" smtClean="0"/>
              <a:t>procedurálna paradigma</a:t>
            </a:r>
          </a:p>
          <a:p>
            <a:pPr marL="514350" indent="-514350">
              <a:buFontTx/>
              <a:buAutoNum type="arabicPeriod"/>
              <a:defRPr/>
            </a:pPr>
            <a:r>
              <a:rPr lang="sk-SK" altLang="sk-SK" dirty="0" smtClean="0"/>
              <a:t>úvod do programovania v jazyku C</a:t>
            </a:r>
          </a:p>
          <a:p>
            <a:pPr lvl="1" indent="-342900">
              <a:defRPr/>
            </a:pPr>
            <a:r>
              <a:rPr lang="sk-SK" altLang="sk-SK" dirty="0" smtClean="0"/>
              <a:t>jednoduchý program, premenné, terminálový vstup a výstup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k-SK" smtClean="0"/>
              <a:t>Po</a:t>
            </a:r>
            <a:r>
              <a:rPr lang="sk-SK" altLang="sk-SK" smtClean="0"/>
              <a:t>čítačový program</a:t>
            </a:r>
            <a:endParaRPr lang="en-US" altLang="sk-SK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800" y="2135188"/>
            <a:ext cx="8785225" cy="3924300"/>
          </a:xfrm>
        </p:spPr>
        <p:txBody>
          <a:bodyPr/>
          <a:lstStyle/>
          <a:p>
            <a:r>
              <a:rPr lang="en-US" altLang="sk-SK" sz="2500" smtClean="0">
                <a:solidFill>
                  <a:srgbClr val="000000"/>
                </a:solidFill>
              </a:rPr>
              <a:t>konkrétna reprezentácia algoritmu v</a:t>
            </a:r>
            <a:r>
              <a:rPr lang="sk-SK" altLang="sk-SK" sz="2500" smtClean="0">
                <a:solidFill>
                  <a:srgbClr val="000000"/>
                </a:solidFill>
              </a:rPr>
              <a:t> </a:t>
            </a:r>
            <a:r>
              <a:rPr lang="en-US" altLang="sk-SK" sz="2500" smtClean="0">
                <a:solidFill>
                  <a:srgbClr val="000000"/>
                </a:solidFill>
              </a:rPr>
              <a:t>nejakom</a:t>
            </a:r>
            <a:r>
              <a:rPr lang="sk-SK" altLang="sk-SK" sz="2500" smtClean="0">
                <a:solidFill>
                  <a:srgbClr val="000000"/>
                </a:solidFill>
              </a:rPr>
              <a:t> programovacom jazyku</a:t>
            </a:r>
            <a:endParaRPr lang="en-US" altLang="sk-SK" sz="2500" smtClean="0">
              <a:solidFill>
                <a:srgbClr val="000000"/>
              </a:solidFill>
            </a:endParaRPr>
          </a:p>
          <a:p>
            <a:pPr>
              <a:buFontTx/>
              <a:buNone/>
            </a:pPr>
            <a:endParaRPr lang="en-US" altLang="sk-SK" sz="2500" smtClean="0">
              <a:solidFill>
                <a:srgbClr val="000000"/>
              </a:solidFill>
            </a:endParaRPr>
          </a:p>
          <a:p>
            <a:endParaRPr lang="en-US" altLang="sk-SK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k-SK" smtClean="0"/>
              <a:t>Procedur</a:t>
            </a:r>
            <a:r>
              <a:rPr lang="sk-SK" altLang="sk-SK" smtClean="0"/>
              <a:t>álne programovanie</a:t>
            </a:r>
            <a:endParaRPr lang="en-US" altLang="sk-SK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800" y="1514474"/>
            <a:ext cx="8785225" cy="5226893"/>
          </a:xfrm>
        </p:spPr>
        <p:txBody>
          <a:bodyPr/>
          <a:lstStyle/>
          <a:p>
            <a:r>
              <a:rPr lang="sk-SK" altLang="sk-SK" sz="2400" dirty="0" smtClean="0"/>
              <a:t>založené na koncepte volania </a:t>
            </a:r>
            <a:r>
              <a:rPr lang="sk-SK" altLang="sk-SK" sz="2400" b="1" dirty="0" smtClean="0"/>
              <a:t>procedúr</a:t>
            </a:r>
            <a:r>
              <a:rPr lang="sk-SK" altLang="sk-SK" sz="2400" dirty="0" smtClean="0"/>
              <a:t> (funkcií, subrutín)</a:t>
            </a:r>
          </a:p>
          <a:p>
            <a:pPr lvl="1"/>
            <a:r>
              <a:rPr lang="sk-SK" altLang="sk-SK" sz="2000" dirty="0" smtClean="0"/>
              <a:t>obsahuje postupnosť krokov</a:t>
            </a:r>
          </a:p>
          <a:p>
            <a:pPr lvl="1"/>
            <a:r>
              <a:rPr lang="sk-SK" altLang="sk-SK" sz="2000" dirty="0" smtClean="0"/>
              <a:t>volaná počas behu programu (aj inými procedúrami či sama sebou)</a:t>
            </a:r>
          </a:p>
          <a:p>
            <a:r>
              <a:rPr lang="sk-SK" altLang="sk-SK" sz="2400" dirty="0" smtClean="0"/>
              <a:t>procedúry a riadiace štruktúry, napr. cykly, vetvenia </a:t>
            </a:r>
          </a:p>
          <a:p>
            <a:r>
              <a:rPr lang="en-US" altLang="sk-SK" sz="2400" dirty="0" smtClean="0"/>
              <a:t>program </a:t>
            </a:r>
            <a:r>
              <a:rPr lang="sk-SK" altLang="sk-SK" sz="2400" dirty="0" smtClean="0"/>
              <a:t>je</a:t>
            </a:r>
            <a:r>
              <a:rPr lang="en-US" altLang="sk-SK" sz="2400" dirty="0" smtClean="0"/>
              <a:t> </a:t>
            </a:r>
            <a:r>
              <a:rPr lang="en-US" altLang="sk-SK" sz="2400" dirty="0" err="1" smtClean="0"/>
              <a:t>postupnosť</a:t>
            </a:r>
            <a:r>
              <a:rPr lang="en-US" altLang="sk-SK" sz="2400" dirty="0" smtClean="0"/>
              <a:t> </a:t>
            </a:r>
            <a:r>
              <a:rPr lang="en-US" altLang="sk-SK" sz="2400" dirty="0" err="1" smtClean="0"/>
              <a:t>príkazov</a:t>
            </a:r>
            <a:endParaRPr lang="sk-SK" altLang="sk-SK" sz="2400" dirty="0" smtClean="0"/>
          </a:p>
          <a:p>
            <a:r>
              <a:rPr lang="sk-SK" altLang="sk-SK" sz="2400" dirty="0" smtClean="0"/>
              <a:t>p</a:t>
            </a:r>
            <a:r>
              <a:rPr lang="en-US" altLang="sk-SK" sz="2400" dirty="0" err="1" smtClean="0"/>
              <a:t>ríkazy</a:t>
            </a:r>
            <a:r>
              <a:rPr lang="en-US" altLang="sk-SK" sz="2400" dirty="0" smtClean="0"/>
              <a:t> </a:t>
            </a:r>
            <a:r>
              <a:rPr lang="en-US" altLang="sk-SK" sz="2400" dirty="0" err="1" smtClean="0"/>
              <a:t>predpisujú</a:t>
            </a:r>
            <a:r>
              <a:rPr lang="en-US" altLang="sk-SK" sz="2400" dirty="0" smtClean="0"/>
              <a:t> </a:t>
            </a:r>
            <a:r>
              <a:rPr lang="en-US" altLang="sk-SK" sz="2400" dirty="0" err="1" smtClean="0"/>
              <a:t>vykonanie</a:t>
            </a:r>
            <a:r>
              <a:rPr lang="en-US" altLang="sk-SK" sz="2400" dirty="0" smtClean="0"/>
              <a:t> </a:t>
            </a:r>
            <a:r>
              <a:rPr lang="en-US" altLang="sk-SK" sz="2400" dirty="0" err="1" smtClean="0"/>
              <a:t>operácií</a:t>
            </a:r>
            <a:endParaRPr lang="sk-SK" altLang="sk-SK" sz="2400" dirty="0" smtClean="0"/>
          </a:p>
          <a:p>
            <a:pPr lvl="1"/>
            <a:r>
              <a:rPr lang="sk-SK" altLang="sk-SK" sz="2000" dirty="0" smtClean="0"/>
              <a:t>a</a:t>
            </a:r>
            <a:r>
              <a:rPr lang="en-US" altLang="sk-SK" sz="2000" dirty="0" smtClean="0"/>
              <a:t>k </a:t>
            </a:r>
            <a:r>
              <a:rPr lang="en-US" altLang="sk-SK" sz="2000" dirty="0" err="1" smtClean="0"/>
              <a:t>neurčí</a:t>
            </a:r>
            <a:r>
              <a:rPr lang="en-US" altLang="sk-SK" sz="2000" dirty="0" smtClean="0"/>
              <a:t> </a:t>
            </a:r>
            <a:r>
              <a:rPr lang="en-US" altLang="sk-SK" sz="2000" dirty="0" err="1" smtClean="0"/>
              <a:t>riadiaca</a:t>
            </a:r>
            <a:r>
              <a:rPr lang="en-US" altLang="sk-SK" sz="2000" dirty="0" smtClean="0"/>
              <a:t> </a:t>
            </a:r>
            <a:r>
              <a:rPr lang="en-US" altLang="sk-SK" sz="2000" dirty="0" err="1" smtClean="0"/>
              <a:t>štruktúra</a:t>
            </a:r>
            <a:r>
              <a:rPr lang="en-US" altLang="sk-SK" sz="2000" dirty="0" smtClean="0"/>
              <a:t> </a:t>
            </a:r>
            <a:r>
              <a:rPr lang="en-US" altLang="sk-SK" sz="2000" dirty="0" err="1" smtClean="0"/>
              <a:t>inak</a:t>
            </a:r>
            <a:r>
              <a:rPr lang="en-US" altLang="sk-SK" sz="2000" dirty="0" smtClean="0"/>
              <a:t>, </a:t>
            </a:r>
            <a:r>
              <a:rPr lang="en-US" altLang="sk-SK" sz="2000" dirty="0" err="1" smtClean="0"/>
              <a:t>vykonajú</a:t>
            </a:r>
            <a:r>
              <a:rPr lang="en-US" altLang="sk-SK" sz="2000" dirty="0" smtClean="0"/>
              <a:t> </a:t>
            </a:r>
            <a:r>
              <a:rPr lang="en-US" altLang="sk-SK" sz="2000" dirty="0" err="1" smtClean="0"/>
              <a:t>sa</a:t>
            </a:r>
            <a:r>
              <a:rPr lang="en-US" altLang="sk-SK" sz="2000" dirty="0" smtClean="0"/>
              <a:t> v </a:t>
            </a:r>
            <a:r>
              <a:rPr lang="en-US" altLang="sk-SK" sz="2000" dirty="0" err="1" smtClean="0"/>
              <a:t>tej</a:t>
            </a:r>
            <a:r>
              <a:rPr lang="en-US" altLang="sk-SK" sz="2000" dirty="0" smtClean="0"/>
              <a:t> </a:t>
            </a:r>
            <a:r>
              <a:rPr lang="en-US" altLang="sk-SK" sz="2000" dirty="0" err="1" smtClean="0"/>
              <a:t>postupnosti</a:t>
            </a:r>
            <a:r>
              <a:rPr lang="en-US" altLang="sk-SK" sz="2000" dirty="0" smtClean="0"/>
              <a:t>, v </a:t>
            </a:r>
            <a:r>
              <a:rPr lang="en-US" altLang="sk-SK" sz="2000" dirty="0" err="1" smtClean="0"/>
              <a:t>akej</a:t>
            </a:r>
            <a:r>
              <a:rPr lang="en-US" altLang="sk-SK" sz="2000" dirty="0" smtClean="0"/>
              <a:t> </a:t>
            </a:r>
            <a:r>
              <a:rPr lang="en-US" altLang="sk-SK" sz="2000" dirty="0" err="1" smtClean="0"/>
              <a:t>sú</a:t>
            </a:r>
            <a:r>
              <a:rPr lang="en-US" altLang="sk-SK" sz="2000" dirty="0" smtClean="0"/>
              <a:t> </a:t>
            </a:r>
            <a:r>
              <a:rPr lang="en-US" altLang="sk-SK" sz="2000" dirty="0" err="1" smtClean="0"/>
              <a:t>zapísané</a:t>
            </a:r>
            <a:endParaRPr lang="sk-SK" altLang="sk-SK" sz="2000" dirty="0" smtClean="0"/>
          </a:p>
          <a:p>
            <a:r>
              <a:rPr lang="sk-SK" altLang="sk-SK" sz="2400" dirty="0"/>
              <a:t>jazyky: C, PASCAL, COBOL</a:t>
            </a:r>
            <a:endParaRPr lang="en-US" altLang="sk-SK" sz="2400" dirty="0"/>
          </a:p>
          <a:p>
            <a:endParaRPr lang="sk-SK" altLang="sk-SK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k-SK" smtClean="0"/>
              <a:t>Procedur</a:t>
            </a:r>
            <a:r>
              <a:rPr lang="sk-SK" altLang="sk-SK" smtClean="0"/>
              <a:t>álne programovanie: podrobnejšie</a:t>
            </a:r>
            <a:endParaRPr lang="en-US" altLang="sk-SK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altLang="sk-SK" sz="2500" smtClean="0">
                <a:latin typeface="Verdana" pitchFamily="34" charset="0"/>
              </a:rPr>
              <a:t>operácie</a:t>
            </a:r>
          </a:p>
          <a:p>
            <a:pPr lvl="1"/>
            <a:r>
              <a:rPr lang="sk-SK" altLang="sk-SK" sz="2200" smtClean="0">
                <a:latin typeface="Verdana" pitchFamily="34" charset="0"/>
              </a:rPr>
              <a:t>definovaná </a:t>
            </a:r>
            <a:r>
              <a:rPr lang="en-US" altLang="sk-SK" sz="2200" smtClean="0">
                <a:latin typeface="Verdana" pitchFamily="34" charset="0"/>
              </a:rPr>
              <a:t>množin</a:t>
            </a:r>
            <a:r>
              <a:rPr lang="sk-SK" altLang="sk-SK" sz="2200" smtClean="0">
                <a:latin typeface="Verdana" pitchFamily="34" charset="0"/>
              </a:rPr>
              <a:t>a</a:t>
            </a:r>
            <a:r>
              <a:rPr lang="en-US" altLang="sk-SK" sz="2200" smtClean="0">
                <a:latin typeface="Verdana" pitchFamily="34" charset="0"/>
              </a:rPr>
              <a:t> operácií</a:t>
            </a:r>
            <a:endParaRPr lang="sk-SK" altLang="sk-SK" sz="2200" smtClean="0">
              <a:latin typeface="Verdana" pitchFamily="34" charset="0"/>
            </a:endParaRPr>
          </a:p>
          <a:p>
            <a:pPr lvl="1"/>
            <a:r>
              <a:rPr lang="sk-SK" altLang="sk-SK" sz="2200" smtClean="0">
                <a:latin typeface="Verdana" pitchFamily="34" charset="0"/>
              </a:rPr>
              <a:t>možnosť </a:t>
            </a:r>
            <a:r>
              <a:rPr lang="en-US" altLang="sk-SK" sz="2200" smtClean="0">
                <a:latin typeface="Verdana" pitchFamily="34" charset="0"/>
              </a:rPr>
              <a:t>vytvor</a:t>
            </a:r>
            <a:r>
              <a:rPr lang="sk-SK" altLang="sk-SK" sz="2200" smtClean="0">
                <a:latin typeface="Verdana" pitchFamily="34" charset="0"/>
              </a:rPr>
              <a:t>iť</a:t>
            </a:r>
            <a:r>
              <a:rPr lang="en-US" altLang="sk-SK" sz="2200" smtClean="0">
                <a:latin typeface="Verdana" pitchFamily="34" charset="0"/>
              </a:rPr>
              <a:t> ďalš</a:t>
            </a:r>
            <a:r>
              <a:rPr lang="sk-SK" altLang="sk-SK" sz="2200" smtClean="0">
                <a:latin typeface="Verdana" pitchFamily="34" charset="0"/>
              </a:rPr>
              <a:t>ie </a:t>
            </a:r>
            <a:r>
              <a:rPr lang="en-US" altLang="sk-SK" sz="2200" smtClean="0">
                <a:latin typeface="Verdana" pitchFamily="34" charset="0"/>
              </a:rPr>
              <a:t>pomocou procedúr</a:t>
            </a:r>
            <a:r>
              <a:rPr lang="sk-SK" altLang="sk-SK" sz="2200" smtClean="0">
                <a:latin typeface="Verdana" pitchFamily="34" charset="0"/>
              </a:rPr>
              <a:t> - volanie procedúr s parametrami</a:t>
            </a:r>
          </a:p>
          <a:p>
            <a:pPr lvl="1"/>
            <a:endParaRPr lang="sk-SK" altLang="sk-SK" sz="2200" smtClean="0">
              <a:latin typeface="Verdana" pitchFamily="34" charset="0"/>
            </a:endParaRPr>
          </a:p>
          <a:p>
            <a:r>
              <a:rPr lang="sk-SK" altLang="sk-SK" sz="2500" smtClean="0">
                <a:latin typeface="Verdana" pitchFamily="34" charset="0"/>
              </a:rPr>
              <a:t>ú</a:t>
            </a:r>
            <a:r>
              <a:rPr lang="en-US" altLang="sk-SK" sz="2500" smtClean="0">
                <a:latin typeface="Verdana" pitchFamily="34" charset="0"/>
              </a:rPr>
              <a:t>daje </a:t>
            </a:r>
            <a:endParaRPr lang="sk-SK" altLang="sk-SK" sz="2500" smtClean="0">
              <a:latin typeface="Verdana" pitchFamily="34" charset="0"/>
            </a:endParaRPr>
          </a:p>
          <a:p>
            <a:pPr lvl="1"/>
            <a:r>
              <a:rPr lang="en-US" altLang="sk-SK" sz="2200" smtClean="0">
                <a:latin typeface="Verdana" pitchFamily="34" charset="0"/>
              </a:rPr>
              <a:t>ul</a:t>
            </a:r>
            <a:r>
              <a:rPr lang="sk-SK" altLang="sk-SK" sz="2200" smtClean="0">
                <a:latin typeface="Verdana" pitchFamily="34" charset="0"/>
              </a:rPr>
              <a:t>ožené</a:t>
            </a:r>
            <a:r>
              <a:rPr lang="en-US" altLang="sk-SK" sz="2200" smtClean="0">
                <a:latin typeface="Verdana" pitchFamily="34" charset="0"/>
              </a:rPr>
              <a:t> </a:t>
            </a:r>
            <a:r>
              <a:rPr lang="sk-SK" altLang="sk-SK" sz="2200" smtClean="0">
                <a:latin typeface="Verdana" pitchFamily="34" charset="0"/>
              </a:rPr>
              <a:t>v</a:t>
            </a:r>
            <a:r>
              <a:rPr lang="en-US" altLang="sk-SK" sz="2200" smtClean="0">
                <a:latin typeface="Verdana" pitchFamily="34" charset="0"/>
              </a:rPr>
              <a:t> pamäťových miest</a:t>
            </a:r>
            <a:r>
              <a:rPr lang="sk-SK" altLang="sk-SK" sz="2200" smtClean="0">
                <a:latin typeface="Verdana" pitchFamily="34" charset="0"/>
              </a:rPr>
              <a:t>ach - </a:t>
            </a:r>
            <a:r>
              <a:rPr lang="en-US" altLang="sk-SK" sz="2200" smtClean="0">
                <a:latin typeface="Verdana" pitchFamily="34" charset="0"/>
              </a:rPr>
              <a:t>pomenujú pomocou premenných</a:t>
            </a:r>
            <a:endParaRPr lang="sk-SK" altLang="sk-SK" sz="2200" smtClean="0">
              <a:latin typeface="Verdana" pitchFamily="34" charset="0"/>
            </a:endParaRPr>
          </a:p>
          <a:p>
            <a:pPr lvl="1"/>
            <a:r>
              <a:rPr lang="sk-SK" altLang="sk-SK" sz="2200" smtClean="0">
                <a:latin typeface="Verdana" pitchFamily="34" charset="0"/>
              </a:rPr>
              <a:t>počas behu programu </a:t>
            </a:r>
            <a:r>
              <a:rPr lang="en-US" altLang="sk-SK" sz="2200" smtClean="0">
                <a:latin typeface="Verdana" pitchFamily="34" charset="0"/>
              </a:rPr>
              <a:t>postupne menia obsah</a:t>
            </a:r>
            <a:r>
              <a:rPr lang="sk-SK" altLang="sk-SK" sz="2200" smtClean="0">
                <a:latin typeface="Verdana" pitchFamily="34" charset="0"/>
              </a:rPr>
              <a:t> (príkazy)</a:t>
            </a:r>
            <a:endParaRPr lang="en-US" altLang="sk-SK" sz="2200" smtClean="0"/>
          </a:p>
          <a:p>
            <a:endParaRPr lang="en-US" altLang="sk-SK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1547664" y="1484784"/>
            <a:ext cx="7437156" cy="496855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sk-SK" altLang="sk-SK" smtClean="0"/>
              <a:t>Úvod do programovania v jazyku C</a:t>
            </a:r>
            <a:endParaRPr lang="en-US" altLang="sk-SK" smtClean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760941"/>
            <a:ext cx="6755283" cy="3934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619672" y="5711678"/>
            <a:ext cx="7345362" cy="6397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sk-SK" sz="3200" b="0" kern="0" dirty="0" err="1" smtClean="0"/>
              <a:t>Ke</a:t>
            </a:r>
            <a:r>
              <a:rPr lang="sk-SK" altLang="sk-SK" sz="3200" b="0" kern="0" dirty="0" smtClean="0"/>
              <a:t>ď nepoznajú Céčko, sme stratení!</a:t>
            </a:r>
            <a:endParaRPr lang="en-US" altLang="sk-SK" sz="3200" b="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k-SK" smtClean="0"/>
              <a:t>Jazyk C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altLang="sk-SK" sz="2400" dirty="0" smtClean="0"/>
              <a:t>je </a:t>
            </a:r>
            <a:r>
              <a:rPr lang="en-US" altLang="sk-SK" sz="2400" dirty="0" err="1" smtClean="0"/>
              <a:t>univerz</a:t>
            </a:r>
            <a:r>
              <a:rPr lang="sk-SK" altLang="sk-SK" sz="2400" dirty="0" smtClean="0"/>
              <a:t>álny programovací jazyk nízkej úrovne</a:t>
            </a:r>
          </a:p>
          <a:p>
            <a:pPr lvl="1"/>
            <a:r>
              <a:rPr lang="sk-SK" altLang="sk-SK" sz="2000" dirty="0"/>
              <a:t>podobnejší strojovo orientovaným jazykom ako väčšina vyššie úrovňových </a:t>
            </a:r>
            <a:r>
              <a:rPr lang="sk-SK" altLang="sk-SK" sz="2000" dirty="0" smtClean="0"/>
              <a:t>jazykov</a:t>
            </a:r>
          </a:p>
          <a:p>
            <a:pPr lvl="1"/>
            <a:r>
              <a:rPr lang="sk-SK" altLang="sk-SK" sz="2000" dirty="0" smtClean="0"/>
              <a:t>pracuje len so štandardnými dátovými typmi (znak, celé číslo, reálne číslo...)</a:t>
            </a:r>
          </a:p>
          <a:p>
            <a:pPr lvl="1"/>
            <a:r>
              <a:rPr lang="sk-SK" altLang="sk-SK" sz="2000" dirty="0"/>
              <a:t>všetky akcie s reťazcami či súbormi - pomocou funkcií (v </a:t>
            </a:r>
            <a:r>
              <a:rPr lang="sk-SK" altLang="sk-SK" sz="2000" dirty="0" smtClean="0"/>
              <a:t>knižniciach)</a:t>
            </a:r>
          </a:p>
          <a:p>
            <a:r>
              <a:rPr lang="sk-SK" altLang="sk-SK" sz="2400" dirty="0" smtClean="0"/>
              <a:t>má úsporné vyjadrovanie (jednoduchosť)</a:t>
            </a:r>
          </a:p>
          <a:p>
            <a:r>
              <a:rPr lang="sk-SK" altLang="sk-SK" sz="2400" dirty="0" smtClean="0"/>
              <a:t>pre mnohé úlohy je efektívnejší a rýchlejší ako iné jazyky </a:t>
            </a:r>
          </a:p>
          <a:p>
            <a:r>
              <a:rPr lang="sk-SK" altLang="sk-SK" sz="2400" dirty="0" smtClean="0"/>
              <a:t>bol navrhnutý a implementovaný pod operačným systémom UNIX</a:t>
            </a:r>
          </a:p>
          <a:p>
            <a:r>
              <a:rPr lang="sk-SK" altLang="sk-SK" sz="2400" dirty="0"/>
              <a:t>p</a:t>
            </a:r>
            <a:r>
              <a:rPr lang="sk-SK" altLang="sk-SK" sz="2400" dirty="0" smtClean="0"/>
              <a:t>renosný strojový jazyk </a:t>
            </a:r>
            <a:endParaRPr lang="en-US" altLang="sk-SK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Vývoj jazyka C</a:t>
            </a:r>
            <a:endParaRPr lang="en-US" altLang="sk-SK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altLang="sk-SK" dirty="0" smtClean="0"/>
              <a:t>Autor: Dennis Ritchie</a:t>
            </a:r>
          </a:p>
          <a:p>
            <a:r>
              <a:rPr lang="sk-SK" altLang="sk-SK" dirty="0" smtClean="0"/>
              <a:t>prvý štandard</a:t>
            </a:r>
          </a:p>
          <a:p>
            <a:pPr lvl="1"/>
            <a:r>
              <a:rPr lang="sk-SK" altLang="sk-SK" dirty="0" smtClean="0"/>
              <a:t>Kernighan a Ritchie: The C Programming Language </a:t>
            </a:r>
            <a:r>
              <a:rPr lang="en-US" altLang="sk-SK" dirty="0" smtClean="0"/>
              <a:t>v Bell </a:t>
            </a:r>
            <a:r>
              <a:rPr lang="en-US" altLang="sk-SK" dirty="0" err="1" smtClean="0"/>
              <a:t>Laboratiories</a:t>
            </a:r>
            <a:r>
              <a:rPr lang="en-US" altLang="sk-SK" dirty="0" smtClean="0"/>
              <a:t> </a:t>
            </a:r>
            <a:r>
              <a:rPr lang="sk-SK" altLang="sk-SK" dirty="0" smtClean="0"/>
              <a:t>(1978)</a:t>
            </a:r>
            <a:r>
              <a:rPr lang="en-US" altLang="sk-SK" dirty="0" smtClean="0"/>
              <a:t> - </a:t>
            </a:r>
            <a:r>
              <a:rPr lang="sk-SK" altLang="sk-SK" dirty="0" smtClean="0"/>
              <a:t>"</a:t>
            </a:r>
            <a:r>
              <a:rPr lang="en-US" altLang="sk-SK" dirty="0" err="1" smtClean="0"/>
              <a:t>vyr</a:t>
            </a:r>
            <a:r>
              <a:rPr lang="sk-SK" altLang="sk-SK" dirty="0" smtClean="0"/>
              <a:t>ástol" z jazyka B</a:t>
            </a:r>
            <a:r>
              <a:rPr lang="en-US" altLang="sk-SK" dirty="0" smtClean="0"/>
              <a:t> </a:t>
            </a:r>
            <a:endParaRPr lang="sk-SK" altLang="sk-SK" dirty="0" smtClean="0"/>
          </a:p>
          <a:p>
            <a:endParaRPr lang="en-US" altLang="sk-SK" dirty="0" smtClean="0"/>
          </a:p>
          <a:p>
            <a:r>
              <a:rPr lang="sk-SK" altLang="sk-SK" dirty="0" smtClean="0"/>
              <a:t>dnešný štandard:</a:t>
            </a:r>
          </a:p>
          <a:p>
            <a:pPr lvl="1"/>
            <a:r>
              <a:rPr lang="sk-SK" altLang="sk-SK" dirty="0" smtClean="0"/>
              <a:t>ANSI - 100 </a:t>
            </a:r>
            <a:r>
              <a:rPr lang="en-US" altLang="sk-SK" dirty="0" smtClean="0"/>
              <a:t>%- </a:t>
            </a:r>
            <a:r>
              <a:rPr lang="en-US" altLang="sk-SK" dirty="0" err="1" smtClean="0"/>
              <a:t>prenosite</a:t>
            </a:r>
            <a:r>
              <a:rPr lang="sk-SK" altLang="sk-SK" dirty="0" smtClean="0"/>
              <a:t>ľný</a:t>
            </a:r>
            <a:endParaRPr lang="en-US" altLang="sk-SK" dirty="0" smtClean="0"/>
          </a:p>
          <a:p>
            <a:pPr lvl="1">
              <a:buFontTx/>
              <a:buNone/>
            </a:pPr>
            <a:r>
              <a:rPr lang="en-US" altLang="sk-SK" sz="2200" dirty="0" smtClean="0"/>
              <a:t>(</a:t>
            </a:r>
            <a:r>
              <a:rPr lang="en-US" altLang="sk-SK" sz="2200" dirty="0" err="1" smtClean="0"/>
              <a:t>skratka</a:t>
            </a:r>
            <a:r>
              <a:rPr lang="en-US" altLang="sk-SK" sz="2200" dirty="0" smtClean="0"/>
              <a:t>: </a:t>
            </a:r>
            <a:r>
              <a:rPr lang="en-US" altLang="sk-SK" sz="2200" dirty="0" err="1" smtClean="0">
                <a:cs typeface="Times New Roman" pitchFamily="18" charset="0"/>
              </a:rPr>
              <a:t>american</a:t>
            </a:r>
            <a:r>
              <a:rPr lang="en-US" altLang="sk-SK" sz="2200" dirty="0" smtClean="0">
                <a:cs typeface="Times New Roman" pitchFamily="18" charset="0"/>
              </a:rPr>
              <a:t> national standards institute)</a:t>
            </a:r>
            <a:endParaRPr lang="sk-SK" altLang="sk-SK" sz="2200" dirty="0" smtClean="0"/>
          </a:p>
          <a:p>
            <a:pPr lvl="1"/>
            <a:endParaRPr lang="sk-SK" altLang="sk-SK" dirty="0" smtClean="0"/>
          </a:p>
          <a:p>
            <a:pPr lvl="1"/>
            <a:endParaRPr lang="en-US" altLang="sk-SK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7"/>
          <p:cNvSpPr>
            <a:spLocks noChangeArrowheads="1"/>
          </p:cNvSpPr>
          <p:nvPr/>
        </p:nvSpPr>
        <p:spPr bwMode="auto">
          <a:xfrm>
            <a:off x="206375" y="2065338"/>
            <a:ext cx="8648700" cy="3443287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479" tIns="41239" rIns="82479" bIns="41239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k-SK" altLang="sk-SK" sz="180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Spôsob spracovania programu</a:t>
            </a:r>
            <a:endParaRPr lang="en-US" altLang="sk-SK" smtClean="0"/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800" y="1308100"/>
            <a:ext cx="8785225" cy="482600"/>
          </a:xfrm>
        </p:spPr>
        <p:txBody>
          <a:bodyPr/>
          <a:lstStyle/>
          <a:p>
            <a:r>
              <a:rPr lang="sk-SK" altLang="sk-SK" smtClean="0"/>
              <a:t>spracovanie prebieha vo fázach:</a:t>
            </a:r>
            <a:endParaRPr lang="en-US" altLang="sk-SK" smtClean="0"/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411163" y="3232150"/>
            <a:ext cx="1098550" cy="619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479" tIns="41239" rIns="82479" bIns="41239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sk-SK" altLang="sk-SK" sz="1800"/>
              <a:t>Editor</a:t>
            </a:r>
            <a:endParaRPr lang="en-US" altLang="sk-SK" sz="1800"/>
          </a:p>
        </p:txBody>
      </p:sp>
      <p:sp>
        <p:nvSpPr>
          <p:cNvPr id="31750" name="Rectangle 5"/>
          <p:cNvSpPr>
            <a:spLocks noChangeArrowheads="1"/>
          </p:cNvSpPr>
          <p:nvPr/>
        </p:nvSpPr>
        <p:spPr bwMode="auto">
          <a:xfrm>
            <a:off x="2197100" y="3232150"/>
            <a:ext cx="1784350" cy="6873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479" tIns="41239" rIns="82479" bIns="41239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sk-SK" altLang="sk-SK" sz="1800"/>
              <a:t>Preprocesor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sk-SK" altLang="sk-SK" sz="1800"/>
              <a:t>Compiler</a:t>
            </a:r>
            <a:endParaRPr lang="en-US" altLang="sk-SK" sz="1800"/>
          </a:p>
        </p:txBody>
      </p:sp>
      <p:sp>
        <p:nvSpPr>
          <p:cNvPr id="31751" name="Rectangle 6"/>
          <p:cNvSpPr>
            <a:spLocks noChangeArrowheads="1"/>
          </p:cNvSpPr>
          <p:nvPr/>
        </p:nvSpPr>
        <p:spPr bwMode="auto">
          <a:xfrm>
            <a:off x="4737100" y="3232150"/>
            <a:ext cx="1166813" cy="619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479" tIns="41239" rIns="82479" bIns="41239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sk-SK" altLang="sk-SK" sz="1800"/>
              <a:t>Linker</a:t>
            </a:r>
            <a:endParaRPr lang="en-US" altLang="sk-SK" sz="1800"/>
          </a:p>
        </p:txBody>
      </p:sp>
      <p:sp>
        <p:nvSpPr>
          <p:cNvPr id="31752" name="Rectangle 7"/>
          <p:cNvSpPr>
            <a:spLocks noChangeArrowheads="1"/>
          </p:cNvSpPr>
          <p:nvPr/>
        </p:nvSpPr>
        <p:spPr bwMode="auto">
          <a:xfrm>
            <a:off x="6657975" y="3232150"/>
            <a:ext cx="1511300" cy="619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479" tIns="41239" rIns="82479" bIns="41239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sk-SK" altLang="sk-SK" sz="1800"/>
              <a:t>Debugger</a:t>
            </a:r>
            <a:endParaRPr lang="en-US" altLang="sk-SK" sz="1800"/>
          </a:p>
        </p:txBody>
      </p:sp>
      <p:sp>
        <p:nvSpPr>
          <p:cNvPr id="31753" name="Line 8"/>
          <p:cNvSpPr>
            <a:spLocks noChangeShapeType="1"/>
          </p:cNvSpPr>
          <p:nvPr/>
        </p:nvSpPr>
        <p:spPr bwMode="auto">
          <a:xfrm>
            <a:off x="960438" y="3851275"/>
            <a:ext cx="0" cy="8270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79" tIns="41239" rIns="82479" bIns="41239"/>
          <a:lstStyle/>
          <a:p>
            <a:endParaRPr lang="sk-SK"/>
          </a:p>
        </p:txBody>
      </p:sp>
      <p:sp>
        <p:nvSpPr>
          <p:cNvPr id="31754" name="Line 9"/>
          <p:cNvSpPr>
            <a:spLocks noChangeShapeType="1"/>
          </p:cNvSpPr>
          <p:nvPr/>
        </p:nvSpPr>
        <p:spPr bwMode="auto">
          <a:xfrm>
            <a:off x="960438" y="4678363"/>
            <a:ext cx="619125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79" tIns="41239" rIns="82479" bIns="41239"/>
          <a:lstStyle/>
          <a:p>
            <a:endParaRPr lang="sk-SK"/>
          </a:p>
        </p:txBody>
      </p:sp>
      <p:sp>
        <p:nvSpPr>
          <p:cNvPr id="31755" name="Rectangle 10"/>
          <p:cNvSpPr>
            <a:spLocks noChangeArrowheads="1"/>
          </p:cNvSpPr>
          <p:nvPr/>
        </p:nvSpPr>
        <p:spPr bwMode="auto">
          <a:xfrm>
            <a:off x="1579563" y="4470400"/>
            <a:ext cx="617537" cy="4143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479" tIns="41239" rIns="82479" bIns="41239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sk-SK" altLang="sk-SK" sz="1800"/>
              <a:t>.C</a:t>
            </a:r>
            <a:endParaRPr lang="en-US" altLang="sk-SK" sz="1800"/>
          </a:p>
        </p:txBody>
      </p:sp>
      <p:sp>
        <p:nvSpPr>
          <p:cNvPr id="31756" name="Line 11"/>
          <p:cNvSpPr>
            <a:spLocks noChangeShapeType="1"/>
          </p:cNvSpPr>
          <p:nvPr/>
        </p:nvSpPr>
        <p:spPr bwMode="auto">
          <a:xfrm>
            <a:off x="1852613" y="2749550"/>
            <a:ext cx="0" cy="172085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79" tIns="41239" rIns="82479" bIns="41239"/>
          <a:lstStyle/>
          <a:p>
            <a:endParaRPr lang="sk-SK"/>
          </a:p>
        </p:txBody>
      </p:sp>
      <p:sp>
        <p:nvSpPr>
          <p:cNvPr id="31757" name="Line 12"/>
          <p:cNvSpPr>
            <a:spLocks noChangeShapeType="1"/>
          </p:cNvSpPr>
          <p:nvPr/>
        </p:nvSpPr>
        <p:spPr bwMode="auto">
          <a:xfrm>
            <a:off x="3432175" y="2749550"/>
            <a:ext cx="0" cy="482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79" tIns="41239" rIns="82479" bIns="41239"/>
          <a:lstStyle/>
          <a:p>
            <a:endParaRPr lang="sk-SK"/>
          </a:p>
        </p:txBody>
      </p:sp>
      <p:sp>
        <p:nvSpPr>
          <p:cNvPr id="31758" name="Rectangle 13"/>
          <p:cNvSpPr>
            <a:spLocks noChangeArrowheads="1"/>
          </p:cNvSpPr>
          <p:nvPr/>
        </p:nvSpPr>
        <p:spPr bwMode="auto">
          <a:xfrm>
            <a:off x="3114675" y="2336800"/>
            <a:ext cx="617538" cy="4127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479" tIns="41239" rIns="82479" bIns="41239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sk-SK" altLang="sk-SK" sz="1800"/>
              <a:t>.H</a:t>
            </a:r>
            <a:endParaRPr lang="en-US" altLang="sk-SK" sz="1800"/>
          </a:p>
        </p:txBody>
      </p:sp>
      <p:sp>
        <p:nvSpPr>
          <p:cNvPr id="31759" name="Line 14"/>
          <p:cNvSpPr>
            <a:spLocks noChangeShapeType="1"/>
          </p:cNvSpPr>
          <p:nvPr/>
        </p:nvSpPr>
        <p:spPr bwMode="auto">
          <a:xfrm>
            <a:off x="3225800" y="3919538"/>
            <a:ext cx="0" cy="55086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79" tIns="41239" rIns="82479" bIns="41239"/>
          <a:lstStyle/>
          <a:p>
            <a:endParaRPr lang="sk-SK"/>
          </a:p>
        </p:txBody>
      </p:sp>
      <p:sp>
        <p:nvSpPr>
          <p:cNvPr id="31760" name="Line 15"/>
          <p:cNvSpPr>
            <a:spLocks noChangeShapeType="1"/>
          </p:cNvSpPr>
          <p:nvPr/>
        </p:nvSpPr>
        <p:spPr bwMode="auto">
          <a:xfrm>
            <a:off x="3225800" y="4470400"/>
            <a:ext cx="617538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79" tIns="41239" rIns="82479" bIns="41239"/>
          <a:lstStyle/>
          <a:p>
            <a:endParaRPr lang="sk-SK"/>
          </a:p>
        </p:txBody>
      </p:sp>
      <p:sp>
        <p:nvSpPr>
          <p:cNvPr id="31761" name="Rectangle 16"/>
          <p:cNvSpPr>
            <a:spLocks noChangeArrowheads="1"/>
          </p:cNvSpPr>
          <p:nvPr/>
        </p:nvSpPr>
        <p:spPr bwMode="auto">
          <a:xfrm>
            <a:off x="3843338" y="4264025"/>
            <a:ext cx="893762" cy="4143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479" tIns="41239" rIns="82479" bIns="41239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sk-SK" altLang="sk-SK" sz="1800"/>
              <a:t>.OBJ</a:t>
            </a:r>
            <a:endParaRPr lang="en-US" altLang="sk-SK" sz="1800"/>
          </a:p>
        </p:txBody>
      </p:sp>
      <p:sp>
        <p:nvSpPr>
          <p:cNvPr id="31762" name="Rectangle 17"/>
          <p:cNvSpPr>
            <a:spLocks noChangeArrowheads="1"/>
          </p:cNvSpPr>
          <p:nvPr/>
        </p:nvSpPr>
        <p:spPr bwMode="auto">
          <a:xfrm>
            <a:off x="3843338" y="4832350"/>
            <a:ext cx="893762" cy="4127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479" tIns="41239" rIns="82479" bIns="41239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sk-SK" altLang="sk-SK" sz="1800"/>
              <a:t>.LIS</a:t>
            </a:r>
            <a:endParaRPr lang="en-US" altLang="sk-SK" sz="1800"/>
          </a:p>
        </p:txBody>
      </p:sp>
      <p:sp>
        <p:nvSpPr>
          <p:cNvPr id="31763" name="Rectangle 18"/>
          <p:cNvSpPr>
            <a:spLocks noChangeArrowheads="1"/>
          </p:cNvSpPr>
          <p:nvPr/>
        </p:nvSpPr>
        <p:spPr bwMode="auto">
          <a:xfrm>
            <a:off x="5118100" y="2324100"/>
            <a:ext cx="892175" cy="4127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479" tIns="41239" rIns="82479" bIns="41239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sk-SK" altLang="sk-SK" sz="1800"/>
              <a:t>.LIB</a:t>
            </a:r>
            <a:endParaRPr lang="en-US" altLang="sk-SK" sz="1800"/>
          </a:p>
        </p:txBody>
      </p:sp>
      <p:sp>
        <p:nvSpPr>
          <p:cNvPr id="31764" name="Rectangle 19"/>
          <p:cNvSpPr>
            <a:spLocks noChangeArrowheads="1"/>
          </p:cNvSpPr>
          <p:nvPr/>
        </p:nvSpPr>
        <p:spPr bwMode="auto">
          <a:xfrm>
            <a:off x="5903913" y="4470400"/>
            <a:ext cx="892175" cy="4143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479" tIns="41239" rIns="82479" bIns="41239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sk-SK" altLang="sk-SK" sz="1800"/>
              <a:t>.EXE</a:t>
            </a:r>
            <a:endParaRPr lang="en-US" altLang="sk-SK" sz="1800"/>
          </a:p>
        </p:txBody>
      </p:sp>
      <p:sp>
        <p:nvSpPr>
          <p:cNvPr id="31765" name="Line 20"/>
          <p:cNvSpPr>
            <a:spLocks noChangeShapeType="1"/>
          </p:cNvSpPr>
          <p:nvPr/>
        </p:nvSpPr>
        <p:spPr bwMode="auto">
          <a:xfrm>
            <a:off x="1852613" y="2749550"/>
            <a:ext cx="687387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79" tIns="41239" rIns="82479" bIns="41239"/>
          <a:lstStyle/>
          <a:p>
            <a:endParaRPr lang="sk-SK"/>
          </a:p>
        </p:txBody>
      </p:sp>
      <p:sp>
        <p:nvSpPr>
          <p:cNvPr id="31766" name="Line 21"/>
          <p:cNvSpPr>
            <a:spLocks noChangeShapeType="1"/>
          </p:cNvSpPr>
          <p:nvPr/>
        </p:nvSpPr>
        <p:spPr bwMode="auto">
          <a:xfrm>
            <a:off x="2540000" y="2749550"/>
            <a:ext cx="0" cy="482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79" tIns="41239" rIns="82479" bIns="41239"/>
          <a:lstStyle/>
          <a:p>
            <a:endParaRPr lang="sk-SK"/>
          </a:p>
        </p:txBody>
      </p:sp>
      <p:sp>
        <p:nvSpPr>
          <p:cNvPr id="31767" name="Line 22"/>
          <p:cNvSpPr>
            <a:spLocks noChangeShapeType="1"/>
          </p:cNvSpPr>
          <p:nvPr/>
        </p:nvSpPr>
        <p:spPr bwMode="auto">
          <a:xfrm>
            <a:off x="5559425" y="2749550"/>
            <a:ext cx="0" cy="482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79" tIns="41239" rIns="82479" bIns="41239"/>
          <a:lstStyle/>
          <a:p>
            <a:endParaRPr lang="sk-SK"/>
          </a:p>
        </p:txBody>
      </p:sp>
      <p:sp>
        <p:nvSpPr>
          <p:cNvPr id="31768" name="Line 23"/>
          <p:cNvSpPr>
            <a:spLocks noChangeShapeType="1"/>
          </p:cNvSpPr>
          <p:nvPr/>
        </p:nvSpPr>
        <p:spPr bwMode="auto">
          <a:xfrm>
            <a:off x="2814638" y="3919538"/>
            <a:ext cx="0" cy="11017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79" tIns="41239" rIns="82479" bIns="41239"/>
          <a:lstStyle/>
          <a:p>
            <a:endParaRPr lang="sk-SK"/>
          </a:p>
        </p:txBody>
      </p:sp>
      <p:sp>
        <p:nvSpPr>
          <p:cNvPr id="31769" name="Line 24"/>
          <p:cNvSpPr>
            <a:spLocks noChangeShapeType="1"/>
          </p:cNvSpPr>
          <p:nvPr/>
        </p:nvSpPr>
        <p:spPr bwMode="auto">
          <a:xfrm>
            <a:off x="2814638" y="5021263"/>
            <a:ext cx="10287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79" tIns="41239" rIns="82479" bIns="41239"/>
          <a:lstStyle/>
          <a:p>
            <a:endParaRPr lang="sk-SK"/>
          </a:p>
        </p:txBody>
      </p:sp>
      <p:sp>
        <p:nvSpPr>
          <p:cNvPr id="31770" name="Line 25"/>
          <p:cNvSpPr>
            <a:spLocks noChangeShapeType="1"/>
          </p:cNvSpPr>
          <p:nvPr/>
        </p:nvSpPr>
        <p:spPr bwMode="auto">
          <a:xfrm>
            <a:off x="4324350" y="2749550"/>
            <a:ext cx="0" cy="15144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79" tIns="41239" rIns="82479" bIns="41239"/>
          <a:lstStyle/>
          <a:p>
            <a:endParaRPr lang="sk-SK"/>
          </a:p>
        </p:txBody>
      </p:sp>
      <p:sp>
        <p:nvSpPr>
          <p:cNvPr id="31771" name="Line 26"/>
          <p:cNvSpPr>
            <a:spLocks noChangeShapeType="1"/>
          </p:cNvSpPr>
          <p:nvPr/>
        </p:nvSpPr>
        <p:spPr bwMode="auto">
          <a:xfrm>
            <a:off x="4324350" y="2749550"/>
            <a:ext cx="549275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79" tIns="41239" rIns="82479" bIns="41239"/>
          <a:lstStyle/>
          <a:p>
            <a:endParaRPr lang="sk-SK"/>
          </a:p>
        </p:txBody>
      </p:sp>
      <p:sp>
        <p:nvSpPr>
          <p:cNvPr id="31772" name="Line 27"/>
          <p:cNvSpPr>
            <a:spLocks noChangeShapeType="1"/>
          </p:cNvSpPr>
          <p:nvPr/>
        </p:nvSpPr>
        <p:spPr bwMode="auto">
          <a:xfrm>
            <a:off x="4873625" y="2749550"/>
            <a:ext cx="0" cy="482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79" tIns="41239" rIns="82479" bIns="41239"/>
          <a:lstStyle/>
          <a:p>
            <a:endParaRPr lang="sk-SK"/>
          </a:p>
        </p:txBody>
      </p:sp>
      <p:sp>
        <p:nvSpPr>
          <p:cNvPr id="31773" name="Line 28"/>
          <p:cNvSpPr>
            <a:spLocks noChangeShapeType="1"/>
          </p:cNvSpPr>
          <p:nvPr/>
        </p:nvSpPr>
        <p:spPr bwMode="auto">
          <a:xfrm>
            <a:off x="5286375" y="3851275"/>
            <a:ext cx="0" cy="8270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79" tIns="41239" rIns="82479" bIns="41239"/>
          <a:lstStyle/>
          <a:p>
            <a:endParaRPr lang="sk-SK"/>
          </a:p>
        </p:txBody>
      </p:sp>
      <p:sp>
        <p:nvSpPr>
          <p:cNvPr id="31774" name="Line 29"/>
          <p:cNvSpPr>
            <a:spLocks noChangeShapeType="1"/>
          </p:cNvSpPr>
          <p:nvPr/>
        </p:nvSpPr>
        <p:spPr bwMode="auto">
          <a:xfrm>
            <a:off x="5286375" y="4678363"/>
            <a:ext cx="617538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79" tIns="41239" rIns="82479" bIns="41239"/>
          <a:lstStyle/>
          <a:p>
            <a:endParaRPr lang="sk-SK"/>
          </a:p>
        </p:txBody>
      </p:sp>
      <p:sp>
        <p:nvSpPr>
          <p:cNvPr id="31775" name="Line 30"/>
          <p:cNvSpPr>
            <a:spLocks noChangeShapeType="1"/>
          </p:cNvSpPr>
          <p:nvPr/>
        </p:nvSpPr>
        <p:spPr bwMode="auto">
          <a:xfrm>
            <a:off x="6246813" y="2749550"/>
            <a:ext cx="0" cy="172085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79" tIns="41239" rIns="82479" bIns="41239"/>
          <a:lstStyle/>
          <a:p>
            <a:endParaRPr lang="sk-SK"/>
          </a:p>
        </p:txBody>
      </p:sp>
      <p:sp>
        <p:nvSpPr>
          <p:cNvPr id="31776" name="Line 31"/>
          <p:cNvSpPr>
            <a:spLocks noChangeShapeType="1"/>
          </p:cNvSpPr>
          <p:nvPr/>
        </p:nvSpPr>
        <p:spPr bwMode="auto">
          <a:xfrm>
            <a:off x="6246813" y="2749550"/>
            <a:ext cx="1166812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79" tIns="41239" rIns="82479" bIns="41239"/>
          <a:lstStyle/>
          <a:p>
            <a:endParaRPr lang="sk-SK"/>
          </a:p>
        </p:txBody>
      </p:sp>
      <p:sp>
        <p:nvSpPr>
          <p:cNvPr id="31777" name="Line 32"/>
          <p:cNvSpPr>
            <a:spLocks noChangeShapeType="1"/>
          </p:cNvSpPr>
          <p:nvPr/>
        </p:nvSpPr>
        <p:spPr bwMode="auto">
          <a:xfrm>
            <a:off x="7413625" y="2749550"/>
            <a:ext cx="0" cy="482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79" tIns="41239" rIns="82479" bIns="41239"/>
          <a:lstStyle/>
          <a:p>
            <a:endParaRPr lang="sk-SK"/>
          </a:p>
        </p:txBody>
      </p:sp>
      <p:sp>
        <p:nvSpPr>
          <p:cNvPr id="31778" name="Line 33"/>
          <p:cNvSpPr>
            <a:spLocks noChangeShapeType="1"/>
          </p:cNvSpPr>
          <p:nvPr/>
        </p:nvSpPr>
        <p:spPr bwMode="auto">
          <a:xfrm>
            <a:off x="6796088" y="4678363"/>
            <a:ext cx="617537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79" tIns="41239" rIns="82479" bIns="41239"/>
          <a:lstStyle/>
          <a:p>
            <a:endParaRPr lang="sk-SK"/>
          </a:p>
        </p:txBody>
      </p:sp>
      <p:sp>
        <p:nvSpPr>
          <p:cNvPr id="31779" name="Text Box 34"/>
          <p:cNvSpPr txBox="1">
            <a:spLocks noChangeArrowheads="1"/>
          </p:cNvSpPr>
          <p:nvPr/>
        </p:nvSpPr>
        <p:spPr bwMode="auto">
          <a:xfrm>
            <a:off x="7413625" y="4470400"/>
            <a:ext cx="14859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479" tIns="41239" rIns="82479" bIns="41239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sk-SK" altLang="sk-SK" sz="2400"/>
              <a:t>spustenie</a:t>
            </a:r>
            <a:endParaRPr lang="en-US" altLang="sk-SK" sz="2400"/>
          </a:p>
        </p:txBody>
      </p:sp>
      <p:sp>
        <p:nvSpPr>
          <p:cNvPr id="50211" name="AutoShape 35"/>
          <p:cNvSpPr>
            <a:spLocks noChangeArrowheads="1"/>
          </p:cNvSpPr>
          <p:nvPr/>
        </p:nvSpPr>
        <p:spPr bwMode="auto">
          <a:xfrm>
            <a:off x="274638" y="5853113"/>
            <a:ext cx="2951162" cy="825500"/>
          </a:xfrm>
          <a:prstGeom prst="wedgeRoundRectCallout">
            <a:avLst>
              <a:gd name="adj1" fmla="val -43218"/>
              <a:gd name="adj2" fmla="val -289583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79" tIns="41239" rIns="82479" bIns="41239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sk-SK" altLang="sk-SK" sz="1800"/>
              <a:t>v Editore vytvárame zdrojový .C súbor</a:t>
            </a:r>
            <a:endParaRPr lang="en-US" altLang="sk-SK" sz="1800"/>
          </a:p>
        </p:txBody>
      </p:sp>
      <p:sp>
        <p:nvSpPr>
          <p:cNvPr id="50212" name="AutoShape 36"/>
          <p:cNvSpPr>
            <a:spLocks noChangeArrowheads="1"/>
          </p:cNvSpPr>
          <p:nvPr/>
        </p:nvSpPr>
        <p:spPr bwMode="auto">
          <a:xfrm>
            <a:off x="411163" y="5853113"/>
            <a:ext cx="6316662" cy="825500"/>
          </a:xfrm>
          <a:prstGeom prst="wedgeRoundRectCallout">
            <a:avLst>
              <a:gd name="adj1" fmla="val -20130"/>
              <a:gd name="adj2" fmla="val -328472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79" tIns="41239" rIns="82479" bIns="41239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sk-SK" altLang="sk-SK" sz="1800"/>
              <a:t>Preprocesor:  - súčasť prekladača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1800"/>
              <a:t>                      - predspracováva zdrojový súbor </a:t>
            </a:r>
            <a:endParaRPr lang="en-US" altLang="sk-SK" sz="1800"/>
          </a:p>
        </p:txBody>
      </p:sp>
      <p:sp>
        <p:nvSpPr>
          <p:cNvPr id="50214" name="AutoShape 38"/>
          <p:cNvSpPr>
            <a:spLocks noChangeArrowheads="1"/>
          </p:cNvSpPr>
          <p:nvPr/>
        </p:nvSpPr>
        <p:spPr bwMode="auto">
          <a:xfrm>
            <a:off x="274638" y="5853113"/>
            <a:ext cx="8648700" cy="825500"/>
          </a:xfrm>
          <a:prstGeom prst="wedgeRoundRectCallout">
            <a:avLst>
              <a:gd name="adj1" fmla="val -23546"/>
              <a:gd name="adj2" fmla="val -293579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79" tIns="41239" rIns="82479" bIns="41239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sk-SK" altLang="sk-SK" sz="1800"/>
              <a:t>Compiler (prekladač) preklad zdrojového kódu do relatívneho kódu - relatívne -</a:t>
            </a:r>
            <a:r>
              <a:rPr lang="en-US" altLang="sk-SK" sz="1800"/>
              <a:t>&gt;</a:t>
            </a:r>
            <a:r>
              <a:rPr lang="sk-SK" altLang="sk-SK" sz="1800"/>
              <a:t> nie sú známe absolútne adresy premenných</a:t>
            </a:r>
            <a:endParaRPr lang="en-US" altLang="sk-SK" sz="1800"/>
          </a:p>
        </p:txBody>
      </p:sp>
      <p:sp>
        <p:nvSpPr>
          <p:cNvPr id="50215" name="AutoShape 39"/>
          <p:cNvSpPr>
            <a:spLocks noChangeArrowheads="1"/>
          </p:cNvSpPr>
          <p:nvPr/>
        </p:nvSpPr>
        <p:spPr bwMode="auto">
          <a:xfrm>
            <a:off x="3843338" y="5607050"/>
            <a:ext cx="4530725" cy="1169988"/>
          </a:xfrm>
          <a:prstGeom prst="wedgeRoundRectCallout">
            <a:avLst>
              <a:gd name="adj1" fmla="val -26421"/>
              <a:gd name="adj2" fmla="val -198037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79" tIns="41239" rIns="82479" bIns="41239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sk-SK" altLang="sk-SK" sz="1800"/>
              <a:t>Linker priradí relatívnemu kódy absolútne adresy, vytvorí odkazy na dosiaľ neznáme identifikátory</a:t>
            </a:r>
            <a:endParaRPr lang="en-US" altLang="sk-SK" sz="1800"/>
          </a:p>
        </p:txBody>
      </p:sp>
      <p:sp>
        <p:nvSpPr>
          <p:cNvPr id="50216" name="AutoShape 40"/>
          <p:cNvSpPr>
            <a:spLocks noChangeArrowheads="1"/>
          </p:cNvSpPr>
          <p:nvPr/>
        </p:nvSpPr>
        <p:spPr bwMode="auto">
          <a:xfrm>
            <a:off x="4530725" y="5853113"/>
            <a:ext cx="4049713" cy="825500"/>
          </a:xfrm>
          <a:prstGeom prst="wedgeRoundRectCallout">
            <a:avLst>
              <a:gd name="adj1" fmla="val 5616"/>
              <a:gd name="adj2" fmla="val -291495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79" tIns="41239" rIns="82479" bIns="41239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sk-SK" altLang="sk-SK" sz="1800"/>
              <a:t>Debugger sa používa na ladenie programu</a:t>
            </a:r>
            <a:endParaRPr lang="en-US" altLang="sk-SK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11" grpId="0" animBg="1" autoUpdateAnimBg="0"/>
      <p:bldP spid="50212" grpId="0" animBg="1" autoUpdateAnimBg="0"/>
      <p:bldP spid="50214" grpId="0" animBg="1" autoUpdateAnimBg="0"/>
      <p:bldP spid="50215" grpId="0" animBg="1" autoUpdateAnimBg="0"/>
      <p:bldP spid="50216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k-SK" smtClean="0"/>
              <a:t>Prv</a:t>
            </a:r>
            <a:r>
              <a:rPr lang="sk-SK" altLang="sk-SK" smtClean="0"/>
              <a:t>ý program v jazyku C</a:t>
            </a:r>
            <a:endParaRPr lang="en-US" altLang="sk-SK" smtClean="0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177800" y="1724025"/>
            <a:ext cx="8785225" cy="696913"/>
          </a:xfrm>
        </p:spPr>
        <p:txBody>
          <a:bodyPr/>
          <a:lstStyle/>
          <a:p>
            <a:r>
              <a:rPr lang="sk-SK" altLang="sk-SK" smtClean="0"/>
              <a:t>Výpis pozdravu </a:t>
            </a:r>
            <a:r>
              <a:rPr lang="sk-SK" altLang="sk-SK" i="1" smtClean="0"/>
              <a:t>Hello world!</a:t>
            </a:r>
            <a:endParaRPr lang="en-US" altLang="sk-SK" i="1" smtClean="0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274638" y="3170238"/>
            <a:ext cx="6383337" cy="26352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479" tIns="41239" rIns="82479" bIns="41239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k-SK" altLang="sk-SK" sz="1800"/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407988" y="3213100"/>
            <a:ext cx="6353175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79" tIns="41239" rIns="82479" bIns="41239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2400" b="1">
                <a:latin typeface="Courier New" pitchFamily="49" charset="0"/>
              </a:rPr>
              <a:t>#include &lt;stdio.h&gt;</a:t>
            </a:r>
            <a:endParaRPr lang="sk-SK" altLang="sk-SK" sz="2400" b="1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sk-SK" altLang="sk-SK" sz="900" b="1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 b="1">
                <a:latin typeface="Courier New" pitchFamily="49" charset="0"/>
              </a:rPr>
              <a:t>int main()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 b="1">
                <a:latin typeface="Courier New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400" b="1">
                <a:latin typeface="Courier New" pitchFamily="49" charset="0"/>
              </a:rPr>
              <a:t>   </a:t>
            </a:r>
            <a:r>
              <a:rPr lang="en-US" altLang="sk-SK" sz="2400" b="1">
                <a:latin typeface="Courier New" pitchFamily="49" charset="0"/>
              </a:rPr>
              <a:t>printf(</a:t>
            </a:r>
            <a:r>
              <a:rPr lang="sk-SK" altLang="sk-SK" sz="2400" b="1">
                <a:latin typeface="Courier New" pitchFamily="49" charset="0"/>
              </a:rPr>
              <a:t>"Hello world!</a:t>
            </a:r>
            <a:r>
              <a:rPr lang="en-US" altLang="sk-SK" sz="2400" b="1">
                <a:latin typeface="Courier New" pitchFamily="49" charset="0"/>
              </a:rPr>
              <a:t>");</a:t>
            </a:r>
            <a:endParaRPr lang="sk-SK" altLang="sk-SK" sz="2400" b="1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 b="1">
                <a:latin typeface="Courier New" pitchFamily="49" charset="0"/>
              </a:rPr>
              <a:t>   return 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 b="1">
                <a:latin typeface="Courier New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427984" y="2997200"/>
            <a:ext cx="4598541" cy="503238"/>
          </a:xfrm>
          <a:prstGeom prst="wedgeRoundRectCallout">
            <a:avLst>
              <a:gd name="adj1" fmla="val -63278"/>
              <a:gd name="adj2" fmla="val 27949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79" tIns="41239" rIns="82479" bIns="41239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1800" dirty="0" err="1"/>
              <a:t>umo</a:t>
            </a:r>
            <a:r>
              <a:rPr lang="sk-SK" altLang="sk-SK" sz="1800" dirty="0"/>
              <a:t>žní používať funkcie na </a:t>
            </a:r>
            <a:r>
              <a:rPr lang="sk-SK" altLang="sk-SK" sz="1800" dirty="0" smtClean="0"/>
              <a:t>vs</a:t>
            </a:r>
            <a:r>
              <a:rPr lang="en-US" altLang="sk-SK" sz="1800" dirty="0" smtClean="0"/>
              <a:t>t</a:t>
            </a:r>
            <a:r>
              <a:rPr lang="sk-SK" altLang="sk-SK" sz="1800" dirty="0" smtClean="0"/>
              <a:t>up </a:t>
            </a:r>
            <a:r>
              <a:rPr lang="sk-SK" altLang="sk-SK" sz="1800" dirty="0"/>
              <a:t>a výstup</a:t>
            </a:r>
            <a:endParaRPr lang="en-US" altLang="sk-SK" sz="1800" dirty="0"/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4427984" y="3638550"/>
            <a:ext cx="4569966" cy="495300"/>
          </a:xfrm>
          <a:prstGeom prst="wedgeRoundRectCallout">
            <a:avLst>
              <a:gd name="adj1" fmla="val -103361"/>
              <a:gd name="adj2" fmla="val 17718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79" tIns="41239" rIns="82479" bIns="41239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sk-SK" altLang="sk-SK" sz="1800" dirty="0" smtClean="0"/>
              <a:t>funkcia </a:t>
            </a:r>
            <a:r>
              <a:rPr lang="sk-SK" altLang="sk-SK" sz="1800" b="1" dirty="0">
                <a:latin typeface="Courier New" pitchFamily="49" charset="0"/>
              </a:rPr>
              <a:t>main</a:t>
            </a:r>
            <a:r>
              <a:rPr lang="en-US" altLang="sk-SK" sz="1800" dirty="0"/>
              <a:t> </a:t>
            </a:r>
            <a:r>
              <a:rPr lang="sk-SK" altLang="sk-SK" sz="1800" dirty="0"/>
              <a:t>predstavuje hlavný program</a:t>
            </a:r>
            <a:endParaRPr lang="en-US" altLang="sk-SK" sz="1800" dirty="0"/>
          </a:p>
        </p:txBody>
      </p:sp>
      <p:sp>
        <p:nvSpPr>
          <p:cNvPr id="8" name="AutoShape 11"/>
          <p:cNvSpPr>
            <a:spLocks noChangeArrowheads="1"/>
          </p:cNvSpPr>
          <p:nvPr/>
        </p:nvSpPr>
        <p:spPr bwMode="auto">
          <a:xfrm>
            <a:off x="5727700" y="4292600"/>
            <a:ext cx="3270250" cy="495300"/>
          </a:xfrm>
          <a:prstGeom prst="wedgeRoundRectCallout">
            <a:avLst>
              <a:gd name="adj1" fmla="val -62852"/>
              <a:gd name="adj2" fmla="val 23912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79" tIns="41239" rIns="82479" bIns="41239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sk-SK" altLang="sk-SK" sz="1800" dirty="0" smtClean="0"/>
              <a:t>vypíše </a:t>
            </a:r>
            <a:r>
              <a:rPr lang="sk-SK" altLang="sk-SK" sz="1800" dirty="0"/>
              <a:t>správu Hello world!</a:t>
            </a:r>
            <a:endParaRPr lang="en-US" altLang="sk-SK" sz="1800" dirty="0"/>
          </a:p>
        </p:txBody>
      </p:sp>
      <p:sp>
        <p:nvSpPr>
          <p:cNvPr id="9" name="AutoShape 12"/>
          <p:cNvSpPr>
            <a:spLocks noChangeArrowheads="1"/>
          </p:cNvSpPr>
          <p:nvPr/>
        </p:nvSpPr>
        <p:spPr bwMode="auto">
          <a:xfrm>
            <a:off x="3952875" y="5040313"/>
            <a:ext cx="5073650" cy="550862"/>
          </a:xfrm>
          <a:prstGeom prst="wedgeRoundRectCallout">
            <a:avLst>
              <a:gd name="adj1" fmla="val -70801"/>
              <a:gd name="adj2" fmla="val -45431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79" tIns="41239" rIns="82479" bIns="41239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sk-SK" altLang="sk-SK" sz="1800" b="1" dirty="0">
                <a:latin typeface="Courier New" pitchFamily="49" charset="0"/>
              </a:rPr>
              <a:t>main</a:t>
            </a:r>
            <a:r>
              <a:rPr lang="sk-SK" altLang="sk-SK" sz="1800" dirty="0" smtClean="0"/>
              <a:t> </a:t>
            </a:r>
            <a:r>
              <a:rPr lang="sk-SK" altLang="sk-SK" sz="1800" dirty="0"/>
              <a:t>(ako každá iná funkcia) vráti hodnotu  </a:t>
            </a:r>
            <a:endParaRPr lang="en-US" altLang="sk-SK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  <p:bldP spid="7" grpId="0" animBg="1" autoUpdateAnimBg="0"/>
      <p:bldP spid="8" grpId="0" animBg="1" autoUpdateAnimBg="0"/>
      <p:bldP spid="9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k-SK" smtClean="0"/>
              <a:t>Prv</a:t>
            </a:r>
            <a:r>
              <a:rPr lang="sk-SK" altLang="sk-SK" smtClean="0"/>
              <a:t>ý program v jazyku C, pokračovanie</a:t>
            </a:r>
            <a:endParaRPr lang="en-US" altLang="sk-SK" smtClean="0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177800" y="1724025"/>
            <a:ext cx="8785225" cy="696913"/>
          </a:xfrm>
        </p:spPr>
        <p:txBody>
          <a:bodyPr/>
          <a:lstStyle/>
          <a:p>
            <a:r>
              <a:rPr lang="sk-SK" altLang="sk-SK" smtClean="0"/>
              <a:t>Výpis pozdravu </a:t>
            </a:r>
            <a:r>
              <a:rPr lang="sk-SK" altLang="sk-SK" i="1" smtClean="0"/>
              <a:t>Hello world!</a:t>
            </a:r>
            <a:endParaRPr lang="en-US" altLang="sk-SK" i="1" smtClean="0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274638" y="3170238"/>
            <a:ext cx="6383337" cy="26352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479" tIns="41239" rIns="82479" bIns="41239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k-SK" altLang="sk-SK" sz="180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07988" y="3213100"/>
            <a:ext cx="6353175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79" tIns="41239" rIns="82479" bIns="41239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2400" b="1" dirty="0" smtClean="0">
                <a:latin typeface="Courier New" pitchFamily="49" charset="0"/>
              </a:rPr>
              <a:t>#include &lt;</a:t>
            </a:r>
            <a:r>
              <a:rPr lang="en-US" sz="2400" b="1" dirty="0" err="1" smtClean="0">
                <a:latin typeface="Courier New" pitchFamily="49" charset="0"/>
              </a:rPr>
              <a:t>stdio.h</a:t>
            </a:r>
            <a:r>
              <a:rPr lang="en-US" sz="2400" b="1" dirty="0" smtClean="0">
                <a:latin typeface="Courier New" pitchFamily="49" charset="0"/>
              </a:rPr>
              <a:t>&gt;</a:t>
            </a:r>
            <a:endParaRPr lang="sk-SK" sz="2400" b="1" dirty="0" smtClean="0">
              <a:latin typeface="Courier New" pitchFamily="49" charset="0"/>
            </a:endParaRPr>
          </a:p>
          <a:p>
            <a:pPr>
              <a:defRPr/>
            </a:pPr>
            <a:endParaRPr lang="sk-SK" sz="900" b="1" dirty="0" smtClean="0">
              <a:latin typeface="Courier New" pitchFamily="49" charset="0"/>
            </a:endParaRPr>
          </a:p>
          <a:p>
            <a:pPr>
              <a:defRPr/>
            </a:pP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int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 main() </a:t>
            </a:r>
          </a:p>
          <a:p>
            <a:pPr>
              <a:defRPr/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{</a:t>
            </a:r>
          </a:p>
          <a:p>
            <a:pPr>
              <a:defRPr/>
            </a:pPr>
            <a:r>
              <a:rPr lang="sk-SK" sz="24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  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printf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(</a:t>
            </a:r>
            <a:r>
              <a:rPr lang="sk-SK" sz="24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"</a:t>
            </a:r>
            <a:r>
              <a:rPr lang="sk-SK" sz="24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Hello</a:t>
            </a:r>
            <a:r>
              <a:rPr lang="sk-SK" sz="24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 </a:t>
            </a:r>
            <a:r>
              <a:rPr lang="sk-SK" sz="24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world</a:t>
            </a:r>
            <a:r>
              <a:rPr lang="sk-SK" sz="24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!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");</a:t>
            </a:r>
            <a:endParaRPr lang="sk-SK" sz="2400" b="1" dirty="0" smtClean="0">
              <a:solidFill>
                <a:schemeClr val="bg1">
                  <a:lumMod val="65000"/>
                </a:schemeClr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   return 0;</a:t>
            </a:r>
          </a:p>
          <a:p>
            <a:pPr>
              <a:defRPr/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33798" name="AutoShape 7"/>
          <p:cNvSpPr>
            <a:spLocks noChangeArrowheads="1"/>
          </p:cNvSpPr>
          <p:nvPr/>
        </p:nvSpPr>
        <p:spPr bwMode="auto">
          <a:xfrm>
            <a:off x="4356100" y="2997200"/>
            <a:ext cx="4670425" cy="503238"/>
          </a:xfrm>
          <a:prstGeom prst="wedgeRoundRectCallout">
            <a:avLst>
              <a:gd name="adj1" fmla="val -59741"/>
              <a:gd name="adj2" fmla="val 32995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79" tIns="41239" rIns="82479" bIns="41239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1800" dirty="0" err="1"/>
              <a:t>umo</a:t>
            </a:r>
            <a:r>
              <a:rPr lang="sk-SK" altLang="sk-SK" sz="1800" dirty="0"/>
              <a:t>žní používať funkcie na vs</a:t>
            </a:r>
            <a:r>
              <a:rPr lang="en-US" altLang="sk-SK" sz="1800" dirty="0"/>
              <a:t>t</a:t>
            </a:r>
            <a:r>
              <a:rPr lang="sk-SK" altLang="sk-SK" sz="1800" dirty="0"/>
              <a:t>up a výstup</a:t>
            </a:r>
            <a:endParaRPr lang="en-US" altLang="sk-SK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Zdrojové a hlavičkové súbory</a:t>
            </a:r>
            <a:endParaRPr lang="en-US" altLang="sk-SK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altLang="sk-SK" smtClean="0"/>
              <a:t>zdrojový program .C </a:t>
            </a:r>
          </a:p>
          <a:p>
            <a:pPr lvl="1"/>
            <a:r>
              <a:rPr lang="sk-SK" altLang="sk-SK" smtClean="0"/>
              <a:t>je často potrebné doplniť o vložený súbor (knižnicu)</a:t>
            </a:r>
          </a:p>
          <a:p>
            <a:pPr lvl="1"/>
            <a:r>
              <a:rPr lang="sk-SK" altLang="sk-SK" smtClean="0"/>
              <a:t>jazyk C - nízkej úrovne </a:t>
            </a:r>
            <a:r>
              <a:rPr lang="sk-SK" altLang="sk-SK" smtClean="0">
                <a:sym typeface="Symbol" pitchFamily="18" charset="2"/>
              </a:rPr>
              <a:t> nie všetko je súčasťou samotného jazyka, ale def</a:t>
            </a:r>
            <a:r>
              <a:rPr lang="en-US" altLang="sk-SK" smtClean="0">
                <a:sym typeface="Symbol" pitchFamily="18" charset="2"/>
              </a:rPr>
              <a:t>i</a:t>
            </a:r>
            <a:r>
              <a:rPr lang="sk-SK" altLang="sk-SK" smtClean="0">
                <a:sym typeface="Symbol" pitchFamily="18" charset="2"/>
              </a:rPr>
              <a:t>nované v knižniaciach</a:t>
            </a:r>
          </a:p>
          <a:p>
            <a:r>
              <a:rPr lang="sk-SK" altLang="sk-SK" smtClean="0"/>
              <a:t>hlavičkové súbory .H </a:t>
            </a:r>
          </a:p>
          <a:p>
            <a:pPr lvl="1"/>
            <a:r>
              <a:rPr lang="sk-SK" altLang="sk-SK" smtClean="0"/>
              <a:t>zdrojového programu sa .H súbory vkladajú, ak program používa funkcie z nejakej knižnice (napr. funkcie na výpis textu na obrazovku)</a:t>
            </a:r>
          </a:p>
          <a:p>
            <a:pPr lvl="1"/>
            <a:r>
              <a:rPr lang="en-US" altLang="sk-SK" smtClean="0"/>
              <a:t>napr. </a:t>
            </a:r>
          </a:p>
        </p:txBody>
      </p:sp>
      <p:sp>
        <p:nvSpPr>
          <p:cNvPr id="34820" name="Rectangle 5"/>
          <p:cNvSpPr>
            <a:spLocks noChangeArrowheads="1"/>
          </p:cNvSpPr>
          <p:nvPr/>
        </p:nvSpPr>
        <p:spPr bwMode="auto">
          <a:xfrm>
            <a:off x="2316163" y="5468938"/>
            <a:ext cx="3432175" cy="414337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479" tIns="41239" rIns="82479" bIns="41239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k-SK" altLang="sk-SK" sz="1800"/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2041525" y="5492750"/>
            <a:ext cx="3109913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479" tIns="41239" rIns="82479" bIns="41239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buFontTx/>
              <a:buNone/>
            </a:pPr>
            <a:r>
              <a:rPr lang="en-US" altLang="sk-SK" sz="1800" b="1">
                <a:latin typeface="Courier New" pitchFamily="49" charset="0"/>
              </a:rPr>
              <a:t>#include &lt;stdio.h&gt;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Základné informácie o predmete</a:t>
            </a:r>
            <a:endParaRPr lang="en-US" altLang="sk-SK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800" y="1652588"/>
            <a:ext cx="8785225" cy="5016500"/>
          </a:xfrm>
        </p:spPr>
        <p:txBody>
          <a:bodyPr/>
          <a:lstStyle/>
          <a:p>
            <a:r>
              <a:rPr lang="sk-SK" altLang="sk-SK" dirty="0" smtClean="0"/>
              <a:t>Ročník: 1. ročník </a:t>
            </a:r>
            <a:r>
              <a:rPr lang="en-US" altLang="sk-SK" dirty="0" smtClean="0"/>
              <a:t>4</a:t>
            </a:r>
            <a:r>
              <a:rPr lang="sk-SK" altLang="sk-SK" dirty="0" smtClean="0"/>
              <a:t>-</a:t>
            </a:r>
            <a:r>
              <a:rPr lang="en-US" altLang="sk-SK" dirty="0" err="1" smtClean="0"/>
              <a:t>ro</a:t>
            </a:r>
            <a:r>
              <a:rPr lang="sk-SK" altLang="sk-SK" dirty="0" smtClean="0"/>
              <a:t>čného bakalárskeho štúdia</a:t>
            </a:r>
          </a:p>
          <a:p>
            <a:r>
              <a:rPr lang="sk-SK" altLang="sk-SK" dirty="0" smtClean="0"/>
              <a:t>Semester: zimný </a:t>
            </a:r>
            <a:r>
              <a:rPr lang="en-US" altLang="sk-SK" dirty="0" smtClean="0"/>
              <a:t>201</a:t>
            </a:r>
            <a:r>
              <a:rPr lang="sk-SK" altLang="sk-SK" dirty="0" smtClean="0"/>
              <a:t>9/2020</a:t>
            </a:r>
          </a:p>
          <a:p>
            <a:r>
              <a:rPr lang="sk-SK" altLang="sk-SK" dirty="0" smtClean="0"/>
              <a:t>Trvanie: 12 týždňov</a:t>
            </a:r>
          </a:p>
          <a:p>
            <a:r>
              <a:rPr lang="sk-SK" altLang="sk-SK" dirty="0" smtClean="0"/>
              <a:t>Počet hodín týždenne:</a:t>
            </a:r>
          </a:p>
          <a:p>
            <a:pPr lvl="1"/>
            <a:r>
              <a:rPr lang="sk-SK" altLang="sk-SK" dirty="0" smtClean="0"/>
              <a:t>prednášky: 2</a:t>
            </a:r>
          </a:p>
          <a:p>
            <a:pPr lvl="1"/>
            <a:r>
              <a:rPr lang="sk-SK" altLang="sk-SK" dirty="0" smtClean="0"/>
              <a:t>cvičenia: 2</a:t>
            </a:r>
          </a:p>
          <a:p>
            <a:pPr lvl="1"/>
            <a:r>
              <a:rPr lang="sk-SK" altLang="sk-SK" dirty="0" smtClean="0"/>
              <a:t>samostatná práca: 1</a:t>
            </a:r>
          </a:p>
          <a:p>
            <a:pPr lvl="1"/>
            <a:r>
              <a:rPr lang="sk-SK" altLang="sk-SK" dirty="0" smtClean="0"/>
              <a:t>príprava</a:t>
            </a:r>
          </a:p>
          <a:p>
            <a:r>
              <a:rPr lang="sk-SK" altLang="sk-SK" dirty="0" smtClean="0"/>
              <a:t>Všetky informácie o predmete – vrátane rozvrhov v AIS</a:t>
            </a:r>
            <a:endParaRPr lang="en-US" altLang="sk-SK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k-SK" smtClean="0"/>
              <a:t>Prv</a:t>
            </a:r>
            <a:r>
              <a:rPr lang="sk-SK" altLang="sk-SK" smtClean="0"/>
              <a:t>ý program v jazyku C, pokračovanie</a:t>
            </a:r>
            <a:endParaRPr lang="en-US" altLang="sk-SK" smtClean="0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177800" y="1724025"/>
            <a:ext cx="8785225" cy="696913"/>
          </a:xfrm>
        </p:spPr>
        <p:txBody>
          <a:bodyPr/>
          <a:lstStyle/>
          <a:p>
            <a:r>
              <a:rPr lang="sk-SK" altLang="sk-SK" smtClean="0"/>
              <a:t>Výpis pozdravu </a:t>
            </a:r>
            <a:r>
              <a:rPr lang="sk-SK" altLang="sk-SK" i="1" smtClean="0"/>
              <a:t>Hello world!</a:t>
            </a:r>
            <a:endParaRPr lang="en-US" altLang="sk-SK" i="1" smtClean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274638" y="3170238"/>
            <a:ext cx="6383337" cy="26352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479" tIns="41239" rIns="82479" bIns="41239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k-SK" altLang="sk-SK" sz="180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07988" y="3213100"/>
            <a:ext cx="6353175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79" tIns="41239" rIns="82479" bIns="41239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#include &lt;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stdio.h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&gt;</a:t>
            </a:r>
            <a:endParaRPr lang="sk-SK" sz="2400" b="1" dirty="0" smtClean="0">
              <a:solidFill>
                <a:schemeClr val="bg1">
                  <a:lumMod val="65000"/>
                </a:schemeClr>
              </a:solidFill>
              <a:latin typeface="Courier New" pitchFamily="49" charset="0"/>
            </a:endParaRPr>
          </a:p>
          <a:p>
            <a:pPr>
              <a:defRPr/>
            </a:pPr>
            <a:endParaRPr lang="sk-SK" sz="900" b="1" dirty="0" smtClean="0">
              <a:latin typeface="Courier New" pitchFamily="49" charset="0"/>
            </a:endParaRPr>
          </a:p>
          <a:p>
            <a:pPr>
              <a:defRPr/>
            </a:pPr>
            <a:r>
              <a:rPr lang="en-US" sz="2400" b="1" dirty="0" err="1" smtClean="0">
                <a:latin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</a:rPr>
              <a:t> main() </a:t>
            </a:r>
          </a:p>
          <a:p>
            <a:pPr>
              <a:defRPr/>
            </a:pPr>
            <a:r>
              <a:rPr lang="en-US" sz="2400" b="1" dirty="0" smtClean="0">
                <a:latin typeface="Courier New" pitchFamily="49" charset="0"/>
              </a:rPr>
              <a:t>{</a:t>
            </a:r>
          </a:p>
          <a:p>
            <a:pPr>
              <a:defRPr/>
            </a:pPr>
            <a:r>
              <a:rPr lang="sk-SK" sz="2400" b="1" dirty="0" smtClean="0">
                <a:latin typeface="Courier New" pitchFamily="49" charset="0"/>
              </a:rPr>
              <a:t>  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printf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(</a:t>
            </a:r>
            <a:r>
              <a:rPr lang="sk-SK" sz="24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"</a:t>
            </a:r>
            <a:r>
              <a:rPr lang="sk-SK" sz="24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Hello</a:t>
            </a:r>
            <a:r>
              <a:rPr lang="sk-SK" sz="24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 </a:t>
            </a:r>
            <a:r>
              <a:rPr lang="sk-SK" sz="24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world</a:t>
            </a:r>
            <a:r>
              <a:rPr lang="sk-SK" sz="24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!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");</a:t>
            </a:r>
            <a:endParaRPr lang="sk-SK" sz="2400" b="1" dirty="0" smtClean="0">
              <a:solidFill>
                <a:schemeClr val="bg1">
                  <a:lumMod val="65000"/>
                </a:schemeClr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   return 0;</a:t>
            </a:r>
          </a:p>
          <a:p>
            <a:pPr>
              <a:defRPr/>
            </a:pPr>
            <a:r>
              <a:rPr lang="en-US" sz="2400" b="1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35846" name="AutoShape 8"/>
          <p:cNvSpPr>
            <a:spLocks noChangeArrowheads="1"/>
          </p:cNvSpPr>
          <p:nvPr/>
        </p:nvSpPr>
        <p:spPr bwMode="auto">
          <a:xfrm>
            <a:off x="4139952" y="3638550"/>
            <a:ext cx="4857998" cy="495300"/>
          </a:xfrm>
          <a:prstGeom prst="wedgeRoundRectCallout">
            <a:avLst>
              <a:gd name="adj1" fmla="val -87961"/>
              <a:gd name="adj2" fmla="val 17718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79" tIns="41239" rIns="82479" bIns="41239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sk-SK" altLang="sk-SK" sz="1800" dirty="0" smtClean="0">
                <a:latin typeface="+mn-lt"/>
              </a:rPr>
              <a:t>funkcia </a:t>
            </a:r>
            <a:r>
              <a:rPr lang="sk-SK" altLang="sk-SK" sz="1800" b="1" dirty="0" smtClean="0">
                <a:latin typeface="Courier New" pitchFamily="49" charset="0"/>
              </a:rPr>
              <a:t>main</a:t>
            </a:r>
            <a:r>
              <a:rPr lang="en-US" altLang="sk-SK" sz="1800" dirty="0" smtClean="0"/>
              <a:t> </a:t>
            </a:r>
            <a:r>
              <a:rPr lang="sk-SK" altLang="sk-SK" sz="1800" dirty="0" smtClean="0"/>
              <a:t>predstavuje </a:t>
            </a:r>
            <a:r>
              <a:rPr lang="sk-SK" altLang="sk-SK" sz="1800" dirty="0"/>
              <a:t>hlavný program</a:t>
            </a:r>
            <a:endParaRPr lang="en-US" altLang="sk-SK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Funkcie</a:t>
            </a:r>
            <a:endParaRPr lang="en-US" altLang="sk-SK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800" y="1308100"/>
            <a:ext cx="8785225" cy="3167063"/>
          </a:xfrm>
        </p:spPr>
        <p:txBody>
          <a:bodyPr/>
          <a:lstStyle/>
          <a:p>
            <a:r>
              <a:rPr lang="sk-SK" altLang="sk-SK" sz="2500" smtClean="0"/>
              <a:t>program pozostáva z funkcií </a:t>
            </a:r>
          </a:p>
          <a:p>
            <a:pPr lvl="1"/>
            <a:r>
              <a:rPr lang="sk-SK" altLang="sk-SK" sz="2200" smtClean="0"/>
              <a:t>aspoň jedna funkcia: </a:t>
            </a:r>
            <a:r>
              <a:rPr lang="sk-SK" altLang="sk-SK" sz="2200" b="1" smtClean="0">
                <a:latin typeface="Courier New" pitchFamily="49" charset="0"/>
              </a:rPr>
              <a:t>main</a:t>
            </a:r>
          </a:p>
          <a:p>
            <a:r>
              <a:rPr lang="sk-SK" altLang="sk-SK" sz="2500" smtClean="0"/>
              <a:t>viac funkcií:</a:t>
            </a:r>
          </a:p>
          <a:p>
            <a:pPr lvl="1"/>
            <a:r>
              <a:rPr lang="sk-SK" altLang="sk-SK" sz="2200" smtClean="0"/>
              <a:t>ak je potrebné opakovať nejaký výpočet, vytvorí sa funkcia obsahujúca kód pre tento výpočet - funkcia sa potom volá z inej funkcie (napr. </a:t>
            </a:r>
            <a:r>
              <a:rPr lang="sk-SK" altLang="sk-SK" sz="2200" b="1" smtClean="0">
                <a:latin typeface="Courier New" pitchFamily="49" charset="0"/>
              </a:rPr>
              <a:t>main</a:t>
            </a:r>
            <a:r>
              <a:rPr lang="sk-SK" altLang="sk-SK" sz="2200" smtClean="0"/>
              <a:t>)</a:t>
            </a:r>
          </a:p>
          <a:p>
            <a:pPr lvl="1"/>
            <a:r>
              <a:rPr lang="sk-SK" altLang="sk-SK" sz="2200" smtClean="0"/>
              <a:t>ak je program príliš dlhý - kvôli prehľadnosti ho rozdelíme do menších častí</a:t>
            </a:r>
            <a:endParaRPr lang="en-US" altLang="sk-SK" sz="2200" smtClean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74638" y="4724400"/>
            <a:ext cx="6864350" cy="874713"/>
            <a:chOff x="274572" y="4725144"/>
            <a:chExt cx="6864350" cy="874713"/>
          </a:xfrm>
        </p:grpSpPr>
        <p:sp>
          <p:nvSpPr>
            <p:cNvPr id="36869" name="Rectangle 4"/>
            <p:cNvSpPr>
              <a:spLocks noChangeArrowheads="1"/>
            </p:cNvSpPr>
            <p:nvPr/>
          </p:nvSpPr>
          <p:spPr bwMode="auto">
            <a:xfrm>
              <a:off x="490596" y="4725144"/>
              <a:ext cx="6529676" cy="87471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sk-SK" altLang="sk-SK" sz="1800"/>
            </a:p>
          </p:txBody>
        </p:sp>
        <p:sp>
          <p:nvSpPr>
            <p:cNvPr id="36870" name="Rectangle 7"/>
            <p:cNvSpPr>
              <a:spLocks noChangeArrowheads="1"/>
            </p:cNvSpPr>
            <p:nvPr/>
          </p:nvSpPr>
          <p:spPr bwMode="auto">
            <a:xfrm>
              <a:off x="274572" y="4725144"/>
              <a:ext cx="6864350" cy="8617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lvl="1">
                <a:spcBef>
                  <a:spcPct val="50000"/>
                </a:spcBef>
                <a:buFontTx/>
                <a:buNone/>
              </a:pPr>
              <a:r>
                <a:rPr lang="sk-SK" altLang="sk-SK" sz="2000" b="1">
                  <a:latin typeface="Courier New" pitchFamily="49" charset="0"/>
                </a:rPr>
                <a:t>návratový_typ meno_funkcie(argumenty)</a:t>
              </a:r>
            </a:p>
            <a:p>
              <a:pPr lvl="1">
                <a:spcBef>
                  <a:spcPct val="50000"/>
                </a:spcBef>
                <a:buFontTx/>
                <a:buNone/>
              </a:pPr>
              <a:r>
                <a:rPr lang="en-US" altLang="sk-SK" sz="2000" b="1">
                  <a:latin typeface="Courier New" pitchFamily="49" charset="0"/>
                </a:rPr>
                <a:t>{ telo</a:t>
              </a:r>
              <a:r>
                <a:rPr lang="sk-SK" altLang="sk-SK" sz="2000" b="1">
                  <a:latin typeface="Courier New" pitchFamily="49" charset="0"/>
                </a:rPr>
                <a:t>_funkcie </a:t>
              </a:r>
              <a:r>
                <a:rPr lang="en-US" altLang="sk-SK" sz="2000" b="1">
                  <a:latin typeface="Courier New" pitchFamily="49" charset="0"/>
                </a:rPr>
                <a:t>}</a:t>
              </a:r>
              <a:endParaRPr lang="sk-SK" altLang="sk-SK" sz="2000" b="1">
                <a:latin typeface="Courier New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k-SK" smtClean="0"/>
              <a:t>Prv</a:t>
            </a:r>
            <a:r>
              <a:rPr lang="sk-SK" altLang="sk-SK" smtClean="0"/>
              <a:t>ý program v jazyku C, pokračovanie</a:t>
            </a:r>
            <a:endParaRPr lang="en-US" altLang="sk-SK" smtClean="0"/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177800" y="1724025"/>
            <a:ext cx="8785225" cy="696913"/>
          </a:xfrm>
        </p:spPr>
        <p:txBody>
          <a:bodyPr/>
          <a:lstStyle/>
          <a:p>
            <a:r>
              <a:rPr lang="sk-SK" altLang="sk-SK" smtClean="0"/>
              <a:t>Výpis pozdravu </a:t>
            </a:r>
            <a:r>
              <a:rPr lang="sk-SK" altLang="sk-SK" i="1" smtClean="0"/>
              <a:t>Hello world!</a:t>
            </a:r>
            <a:endParaRPr lang="en-US" altLang="sk-SK" i="1" smtClean="0"/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274638" y="3170238"/>
            <a:ext cx="6383337" cy="26352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479" tIns="41239" rIns="82479" bIns="41239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k-SK" altLang="sk-SK" sz="180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07988" y="3213100"/>
            <a:ext cx="6353175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79" tIns="41239" rIns="82479" bIns="41239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#include &lt;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stdio.h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&gt;</a:t>
            </a:r>
            <a:endParaRPr lang="sk-SK" sz="2400" b="1" dirty="0" smtClean="0">
              <a:solidFill>
                <a:schemeClr val="bg1">
                  <a:lumMod val="65000"/>
                </a:schemeClr>
              </a:solidFill>
              <a:latin typeface="Courier New" pitchFamily="49" charset="0"/>
            </a:endParaRPr>
          </a:p>
          <a:p>
            <a:pPr>
              <a:defRPr/>
            </a:pPr>
            <a:endParaRPr lang="sk-SK" sz="900" b="1" dirty="0" smtClean="0">
              <a:latin typeface="Courier New" pitchFamily="49" charset="0"/>
            </a:endParaRPr>
          </a:p>
          <a:p>
            <a:pPr>
              <a:defRPr/>
            </a:pPr>
            <a:r>
              <a:rPr lang="en-US" sz="2400" b="1" dirty="0" err="1" smtClean="0">
                <a:latin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</a:rPr>
              <a:t> main() </a:t>
            </a:r>
          </a:p>
          <a:p>
            <a:pPr>
              <a:defRPr/>
            </a:pPr>
            <a:r>
              <a:rPr lang="en-US" sz="2400" b="1" dirty="0" smtClean="0">
                <a:latin typeface="Courier New" pitchFamily="49" charset="0"/>
              </a:rPr>
              <a:t>{</a:t>
            </a:r>
          </a:p>
          <a:p>
            <a:pPr>
              <a:defRPr/>
            </a:pPr>
            <a:r>
              <a:rPr lang="sk-SK" sz="2400" b="1" dirty="0" smtClean="0">
                <a:latin typeface="Courier New" pitchFamily="49" charset="0"/>
              </a:rPr>
              <a:t>  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printf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(</a:t>
            </a:r>
            <a:r>
              <a:rPr lang="sk-SK" sz="24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"</a:t>
            </a:r>
            <a:r>
              <a:rPr lang="sk-SK" sz="24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Hello</a:t>
            </a:r>
            <a:r>
              <a:rPr lang="sk-SK" sz="24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 </a:t>
            </a:r>
            <a:r>
              <a:rPr lang="sk-SK" sz="24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world</a:t>
            </a:r>
            <a:r>
              <a:rPr lang="sk-SK" sz="24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!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");</a:t>
            </a:r>
            <a:endParaRPr lang="sk-SK" sz="2400" b="1" dirty="0" smtClean="0">
              <a:solidFill>
                <a:schemeClr val="bg1">
                  <a:lumMod val="65000"/>
                </a:schemeClr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   return 0;</a:t>
            </a:r>
          </a:p>
          <a:p>
            <a:pPr>
              <a:defRPr/>
            </a:pPr>
            <a:r>
              <a:rPr lang="en-US" sz="2400" b="1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971550" y="1093788"/>
            <a:ext cx="6192838" cy="979487"/>
          </a:xfrm>
          <a:prstGeom prst="wedgeRoundRectCallout">
            <a:avLst>
              <a:gd name="adj1" fmla="val -49128"/>
              <a:gd name="adj2" fmla="val 215152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79" tIns="41239" rIns="82479" bIns="41239" anchor="ctr"/>
          <a:lstStyle/>
          <a:p>
            <a:pPr>
              <a:defRPr/>
            </a:pPr>
            <a:r>
              <a:rPr lang="sk-SK" sz="2000" dirty="0">
                <a:latin typeface="+mn-lt"/>
              </a:rPr>
              <a:t>Návratový typ: </a:t>
            </a:r>
            <a:r>
              <a:rPr lang="sk-SK" sz="2000" b="1" dirty="0" err="1">
                <a:latin typeface="Courier New" pitchFamily="49" charset="0"/>
              </a:rPr>
              <a:t>int</a:t>
            </a:r>
            <a:r>
              <a:rPr lang="en-US" sz="2000" dirty="0"/>
              <a:t> </a:t>
            </a:r>
            <a:r>
              <a:rPr lang="sk-SK" sz="2000" dirty="0"/>
              <a:t>znamená </a:t>
            </a:r>
            <a:r>
              <a:rPr lang="sk-SK" sz="2000" i="1" dirty="0"/>
              <a:t>celočíselný typ</a:t>
            </a:r>
            <a:r>
              <a:rPr lang="sk-SK" sz="2000" dirty="0"/>
              <a:t>, t.j. funkcia, keď skončí, vráti (povie) nejaké celé číslo</a:t>
            </a:r>
            <a:endParaRPr lang="en-US" sz="2000" dirty="0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3276600" y="2235200"/>
            <a:ext cx="5688013" cy="977900"/>
          </a:xfrm>
          <a:prstGeom prst="wedgeRoundRectCallout">
            <a:avLst>
              <a:gd name="adj1" fmla="val -75822"/>
              <a:gd name="adj2" fmla="val 98401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79" tIns="41239" rIns="82479" bIns="41239" anchor="ctr"/>
          <a:lstStyle/>
          <a:p>
            <a:pPr>
              <a:defRPr/>
            </a:pPr>
            <a:r>
              <a:rPr lang="sk-SK" sz="2000" dirty="0">
                <a:latin typeface="+mn-lt"/>
              </a:rPr>
              <a:t>Názov funkcie: </a:t>
            </a:r>
            <a:r>
              <a:rPr lang="sk-SK" sz="2000" b="1" dirty="0" err="1">
                <a:latin typeface="Courier New" pitchFamily="49" charset="0"/>
              </a:rPr>
              <a:t>main</a:t>
            </a:r>
            <a:r>
              <a:rPr lang="en-US" sz="2000" dirty="0"/>
              <a:t> </a:t>
            </a:r>
            <a:r>
              <a:rPr lang="sk-SK" sz="2000" dirty="0"/>
              <a:t>znamená </a:t>
            </a:r>
            <a:r>
              <a:rPr lang="sk-SK" sz="2000" i="1" dirty="0"/>
              <a:t>hlavnú funkciu </a:t>
            </a:r>
            <a:r>
              <a:rPr lang="sk-SK" sz="2000" dirty="0"/>
              <a:t>a predstavuje hlavný program</a:t>
            </a:r>
            <a:endParaRPr lang="en-US" sz="2000" dirty="0"/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3335338" y="3508375"/>
            <a:ext cx="5688012" cy="979488"/>
          </a:xfrm>
          <a:prstGeom prst="wedgeRoundRectCallout">
            <a:avLst>
              <a:gd name="adj1" fmla="val -68678"/>
              <a:gd name="adj2" fmla="val -10566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79" tIns="41239" rIns="82479" bIns="41239" anchor="ctr"/>
          <a:lstStyle/>
          <a:p>
            <a:pPr>
              <a:defRPr/>
            </a:pPr>
            <a:r>
              <a:rPr lang="sk-SK" sz="2000" dirty="0">
                <a:latin typeface="+mn-lt"/>
              </a:rPr>
              <a:t>Prázdne zátvorky hovoria, že funkcia nemá žiadne </a:t>
            </a:r>
            <a:r>
              <a:rPr lang="sk-SK" sz="2000" i="1" dirty="0">
                <a:latin typeface="+mn-lt"/>
              </a:rPr>
              <a:t>argumenty</a:t>
            </a:r>
            <a:r>
              <a:rPr lang="sk-SK" sz="2000" dirty="0">
                <a:latin typeface="+mn-lt"/>
              </a:rPr>
              <a:t>. Funkcia (aj hlavná) ale môže argumenty mať (uvidíme neskôr)</a:t>
            </a:r>
            <a:endParaRPr lang="en-US" sz="2000" dirty="0"/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3348038" y="5041900"/>
            <a:ext cx="5688012" cy="979488"/>
          </a:xfrm>
          <a:prstGeom prst="wedgeRoundRectCallout">
            <a:avLst>
              <a:gd name="adj1" fmla="val -97478"/>
              <a:gd name="adj2" fmla="val -119533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79" tIns="41239" rIns="82479" bIns="41239" anchor="ctr"/>
          <a:lstStyle/>
          <a:p>
            <a:pPr>
              <a:defRPr/>
            </a:pPr>
            <a:r>
              <a:rPr lang="sk-SK" sz="2000" dirty="0">
                <a:latin typeface="+mn-lt"/>
              </a:rPr>
              <a:t>Kučeravé zátvorky </a:t>
            </a:r>
            <a:r>
              <a:rPr lang="sk-SK" sz="2000" i="1" dirty="0">
                <a:latin typeface="+mn-lt"/>
              </a:rPr>
              <a:t>uzatvárajú telo funkcie</a:t>
            </a:r>
            <a:r>
              <a:rPr lang="sk-SK" sz="2000" dirty="0">
                <a:latin typeface="+mn-lt"/>
              </a:rPr>
              <a:t>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k-SK" smtClean="0"/>
              <a:t>Hlavn</a:t>
            </a:r>
            <a:r>
              <a:rPr lang="sk-SK" altLang="sk-SK" smtClean="0"/>
              <a:t>ý program</a:t>
            </a:r>
            <a:endParaRPr lang="en-US" altLang="sk-SK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800" y="1376363"/>
            <a:ext cx="8785225" cy="1722437"/>
          </a:xfrm>
        </p:spPr>
        <p:txBody>
          <a:bodyPr/>
          <a:lstStyle/>
          <a:p>
            <a:r>
              <a:rPr lang="sk-SK" altLang="sk-SK" sz="2500" smtClean="0"/>
              <a:t>funkcia </a:t>
            </a:r>
            <a:r>
              <a:rPr lang="sk-SK" altLang="sk-SK" sz="2500" b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sk-SK" altLang="sk-SK" sz="2500" smtClean="0"/>
              <a:t> </a:t>
            </a:r>
          </a:p>
          <a:p>
            <a:pPr lvl="1"/>
            <a:r>
              <a:rPr lang="sk-SK" altLang="sk-SK" sz="2200" smtClean="0"/>
              <a:t>vždy musí byť uvedená v programe</a:t>
            </a:r>
          </a:p>
          <a:p>
            <a:pPr lvl="1"/>
            <a:r>
              <a:rPr lang="sk-SK" altLang="sk-SK" sz="2200" smtClean="0"/>
              <a:t>funkcia ako každá iná, len je volaná ako prvá pri spustení programu</a:t>
            </a:r>
            <a:endParaRPr lang="en-US" altLang="sk-SK" sz="2200" smtClean="0"/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209550" y="3068638"/>
            <a:ext cx="4870450" cy="2089150"/>
            <a:chOff x="209550" y="3068960"/>
            <a:chExt cx="4870214" cy="3717032"/>
          </a:xfrm>
        </p:grpSpPr>
        <p:sp>
          <p:nvSpPr>
            <p:cNvPr id="38917" name="Rectangle 5"/>
            <p:cNvSpPr>
              <a:spLocks noChangeArrowheads="1"/>
            </p:cNvSpPr>
            <p:nvPr/>
          </p:nvSpPr>
          <p:spPr bwMode="auto">
            <a:xfrm>
              <a:off x="1403861" y="3068960"/>
              <a:ext cx="3675903" cy="371703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sk-SK" altLang="sk-SK" sz="1800"/>
            </a:p>
          </p:txBody>
        </p:sp>
        <p:sp>
          <p:nvSpPr>
            <p:cNvPr id="38918" name="Text Box 6"/>
            <p:cNvSpPr txBox="1">
              <a:spLocks noChangeArrowheads="1"/>
            </p:cNvSpPr>
            <p:nvPr/>
          </p:nvSpPr>
          <p:spPr bwMode="auto">
            <a:xfrm>
              <a:off x="1647014" y="3189823"/>
              <a:ext cx="2396832" cy="19388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sk-SK" sz="2400" b="1">
                  <a:latin typeface="Courier New" pitchFamily="49" charset="0"/>
                </a:rPr>
                <a:t>int</a:t>
              </a:r>
              <a:r>
                <a:rPr lang="sk-SK" altLang="sk-SK" sz="2400" b="1">
                  <a:latin typeface="Courier New" pitchFamily="49" charset="0"/>
                </a:rPr>
                <a:t> main()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sk-SK" sz="2400" b="1">
                  <a:latin typeface="Courier New" pitchFamily="49" charset="0"/>
                </a:rPr>
                <a:t>{</a:t>
              </a:r>
              <a:r>
                <a:rPr lang="sk-SK" altLang="sk-SK" sz="2400" b="1">
                  <a:latin typeface="Courier New" pitchFamily="49" charset="0"/>
                </a:rPr>
                <a:t> </a:t>
              </a:r>
              <a:endParaRPr lang="en-US" altLang="sk-SK" sz="2400" b="1">
                <a:latin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sk-SK" sz="2400" b="1">
                  <a:latin typeface="Courier New" pitchFamily="49" charset="0"/>
                </a:rPr>
                <a:t>   </a:t>
              </a:r>
              <a:r>
                <a:rPr lang="sk-SK" altLang="sk-SK" sz="2400" b="1">
                  <a:latin typeface="Courier New" pitchFamily="49" charset="0"/>
                </a:rPr>
                <a:t>...</a:t>
              </a:r>
              <a:endParaRPr lang="en-US" altLang="sk-SK" sz="1600" b="1">
                <a:latin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sk-SK" altLang="sk-SK" sz="2400" b="1">
                  <a:latin typeface="Courier New" pitchFamily="49" charset="0"/>
                </a:rPr>
                <a:t>   </a:t>
              </a:r>
              <a:r>
                <a:rPr lang="en-US" altLang="sk-SK" sz="2400" b="1">
                  <a:latin typeface="Courier New" pitchFamily="49" charset="0"/>
                </a:rPr>
                <a:t>return </a:t>
              </a:r>
              <a:r>
                <a:rPr lang="sk-SK" altLang="sk-SK" sz="2400" b="1">
                  <a:latin typeface="Courier New" pitchFamily="49" charset="0"/>
                </a:rPr>
                <a:t>0</a:t>
              </a:r>
              <a:r>
                <a:rPr lang="en-US" altLang="sk-SK" sz="2400" b="1">
                  <a:latin typeface="Courier New" pitchFamily="49" charset="0"/>
                </a:rPr>
                <a:t>;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sk-SK" sz="2400" b="1">
                  <a:latin typeface="Courier New" pitchFamily="49" charset="0"/>
                </a:rPr>
                <a:t>}</a:t>
              </a:r>
            </a:p>
          </p:txBody>
        </p:sp>
        <p:sp>
          <p:nvSpPr>
            <p:cNvPr id="38919" name="Text Box 7"/>
            <p:cNvSpPr txBox="1">
              <a:spLocks noChangeArrowheads="1"/>
            </p:cNvSpPr>
            <p:nvPr/>
          </p:nvSpPr>
          <p:spPr bwMode="auto">
            <a:xfrm>
              <a:off x="209550" y="3231147"/>
              <a:ext cx="1194311" cy="4620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sk-SK" sz="2400"/>
                <a:t>p</a:t>
              </a:r>
              <a:r>
                <a:rPr lang="sk-SK" altLang="sk-SK" sz="2400"/>
                <a:t>ríklad:</a:t>
              </a:r>
              <a:endParaRPr lang="en-US" altLang="sk-SK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k-SK" smtClean="0"/>
              <a:t>Prv</a:t>
            </a:r>
            <a:r>
              <a:rPr lang="sk-SK" altLang="sk-SK" smtClean="0"/>
              <a:t>ý program v jazyku C, pokračovanie</a:t>
            </a:r>
            <a:endParaRPr lang="en-US" altLang="sk-SK" smtClean="0"/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177800" y="1724025"/>
            <a:ext cx="8785225" cy="696913"/>
          </a:xfrm>
        </p:spPr>
        <p:txBody>
          <a:bodyPr/>
          <a:lstStyle/>
          <a:p>
            <a:r>
              <a:rPr lang="sk-SK" altLang="sk-SK" smtClean="0"/>
              <a:t>Výpis pozdravu </a:t>
            </a:r>
            <a:r>
              <a:rPr lang="sk-SK" altLang="sk-SK" i="1" smtClean="0"/>
              <a:t>Hello world!</a:t>
            </a:r>
            <a:endParaRPr lang="en-US" altLang="sk-SK" i="1" smtClean="0"/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274638" y="3170238"/>
            <a:ext cx="6383337" cy="26352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479" tIns="41239" rIns="82479" bIns="41239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k-SK" altLang="sk-SK" sz="180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07988" y="3213100"/>
            <a:ext cx="6353175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79" tIns="41239" rIns="82479" bIns="41239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#include &lt;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stdio.h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&gt;</a:t>
            </a:r>
            <a:endParaRPr lang="sk-SK" sz="2400" b="1" dirty="0" smtClean="0">
              <a:solidFill>
                <a:schemeClr val="bg1">
                  <a:lumMod val="65000"/>
                </a:schemeClr>
              </a:solidFill>
              <a:latin typeface="Courier New" pitchFamily="49" charset="0"/>
            </a:endParaRPr>
          </a:p>
          <a:p>
            <a:pPr>
              <a:defRPr/>
            </a:pPr>
            <a:endParaRPr lang="sk-SK" sz="900" b="1" dirty="0" smtClean="0">
              <a:latin typeface="Courier New" pitchFamily="49" charset="0"/>
            </a:endParaRPr>
          </a:p>
          <a:p>
            <a:pPr>
              <a:defRPr/>
            </a:pPr>
            <a:r>
              <a:rPr lang="en-US" sz="2400" b="1" dirty="0" err="1" smtClean="0">
                <a:latin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</a:rPr>
              <a:t> main() </a:t>
            </a:r>
          </a:p>
          <a:p>
            <a:pPr>
              <a:defRPr/>
            </a:pPr>
            <a:r>
              <a:rPr lang="en-US" sz="2400" b="1" dirty="0" smtClean="0">
                <a:latin typeface="Courier New" pitchFamily="49" charset="0"/>
              </a:rPr>
              <a:t>{</a:t>
            </a:r>
          </a:p>
          <a:p>
            <a:pPr>
              <a:defRPr/>
            </a:pPr>
            <a:r>
              <a:rPr lang="sk-SK" sz="2400" b="1" dirty="0" smtClean="0">
                <a:latin typeface="Courier New" pitchFamily="49" charset="0"/>
              </a:rPr>
              <a:t>   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printf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(</a:t>
            </a:r>
            <a:r>
              <a:rPr lang="sk-SK" sz="24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"</a:t>
            </a:r>
            <a:r>
              <a:rPr lang="sk-SK" sz="24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Hello</a:t>
            </a:r>
            <a:r>
              <a:rPr lang="sk-SK" sz="24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 </a:t>
            </a:r>
            <a:r>
              <a:rPr lang="sk-SK" sz="24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world</a:t>
            </a:r>
            <a:r>
              <a:rPr lang="sk-SK" sz="24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!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");</a:t>
            </a:r>
            <a:endParaRPr lang="sk-SK" sz="2400" b="1" dirty="0" smtClean="0">
              <a:solidFill>
                <a:schemeClr val="bg1">
                  <a:lumMod val="65000"/>
                </a:schemeClr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   </a:t>
            </a:r>
            <a:r>
              <a:rPr lang="en-US" sz="2400" b="1" dirty="0" smtClean="0">
                <a:latin typeface="Courier New" pitchFamily="49" charset="0"/>
              </a:rPr>
              <a:t>return 0;</a:t>
            </a:r>
          </a:p>
          <a:p>
            <a:pPr>
              <a:defRPr/>
            </a:pPr>
            <a:r>
              <a:rPr lang="en-US" sz="2400" b="1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2627313" y="2492375"/>
            <a:ext cx="6192837" cy="979488"/>
          </a:xfrm>
          <a:prstGeom prst="wedgeRoundRectCallout">
            <a:avLst>
              <a:gd name="adj1" fmla="val -59792"/>
              <a:gd name="adj2" fmla="val 193099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79" tIns="41239" rIns="82479" bIns="41239" anchor="ctr"/>
          <a:lstStyle/>
          <a:p>
            <a:pPr>
              <a:defRPr/>
            </a:pPr>
            <a:r>
              <a:rPr lang="sk-SK" sz="2000" dirty="0" err="1">
                <a:latin typeface="+mn-lt"/>
              </a:rPr>
              <a:t>Funcia</a:t>
            </a:r>
            <a:r>
              <a:rPr lang="sk-SK" sz="2000" dirty="0">
                <a:latin typeface="+mn-lt"/>
              </a:rPr>
              <a:t> vracia hodnotu toho typu, ktorú určuje návratový typ: </a:t>
            </a:r>
            <a:r>
              <a:rPr lang="sk-SK" sz="2000" b="1" dirty="0" err="1">
                <a:latin typeface="Courier New" pitchFamily="49" charset="0"/>
              </a:rPr>
              <a:t>return</a:t>
            </a:r>
            <a:r>
              <a:rPr lang="en-US" sz="2000" dirty="0"/>
              <a:t> </a:t>
            </a:r>
            <a:r>
              <a:rPr lang="sk-SK" sz="2000" dirty="0"/>
              <a:t>znamená, že </a:t>
            </a:r>
            <a:r>
              <a:rPr lang="sk-SK" sz="2000" i="1" dirty="0"/>
              <a:t>vráti</a:t>
            </a:r>
            <a:r>
              <a:rPr lang="sk-SK" sz="2000" dirty="0"/>
              <a:t> v tomto prípade </a:t>
            </a:r>
            <a:r>
              <a:rPr lang="sk-SK" sz="2000" i="1" dirty="0"/>
              <a:t>celočíselnú</a:t>
            </a:r>
            <a:r>
              <a:rPr lang="sk-SK" sz="2000" dirty="0"/>
              <a:t> hodnotu, konkrétne hodnotu 0.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k-SK" smtClean="0"/>
              <a:t>Prv</a:t>
            </a:r>
            <a:r>
              <a:rPr lang="sk-SK" altLang="sk-SK" smtClean="0"/>
              <a:t>ý program v jazyku C, pokračovanie</a:t>
            </a:r>
            <a:endParaRPr lang="en-US" altLang="sk-SK" smtClean="0"/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177800" y="1724025"/>
            <a:ext cx="8785225" cy="696913"/>
          </a:xfrm>
        </p:spPr>
        <p:txBody>
          <a:bodyPr/>
          <a:lstStyle/>
          <a:p>
            <a:r>
              <a:rPr lang="sk-SK" altLang="sk-SK" smtClean="0"/>
              <a:t>Výpis pozdravu </a:t>
            </a:r>
            <a:r>
              <a:rPr lang="sk-SK" altLang="sk-SK" i="1" smtClean="0"/>
              <a:t>Hello world!</a:t>
            </a:r>
            <a:endParaRPr lang="en-US" altLang="sk-SK" i="1" smtClean="0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274638" y="3170238"/>
            <a:ext cx="6383337" cy="26352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479" tIns="41239" rIns="82479" bIns="41239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k-SK" altLang="sk-SK" sz="180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07988" y="3213100"/>
            <a:ext cx="6353175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79" tIns="41239" rIns="82479" bIns="41239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#include &lt;</a:t>
            </a: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stdio.h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&gt;</a:t>
            </a:r>
            <a:endParaRPr lang="sk-SK" sz="2400" b="1" dirty="0" smtClean="0">
              <a:solidFill>
                <a:schemeClr val="bg1">
                  <a:lumMod val="65000"/>
                </a:schemeClr>
              </a:solidFill>
              <a:latin typeface="Courier New" pitchFamily="49" charset="0"/>
            </a:endParaRPr>
          </a:p>
          <a:p>
            <a:pPr>
              <a:defRPr/>
            </a:pPr>
            <a:endParaRPr lang="sk-SK" sz="900" b="1" dirty="0" smtClean="0">
              <a:latin typeface="Courier New" pitchFamily="49" charset="0"/>
            </a:endParaRPr>
          </a:p>
          <a:p>
            <a:pPr>
              <a:defRPr/>
            </a:pPr>
            <a:r>
              <a:rPr lang="en-US" sz="2400" b="1" dirty="0" err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int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 main() </a:t>
            </a:r>
          </a:p>
          <a:p>
            <a:pPr>
              <a:defRPr/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{</a:t>
            </a:r>
          </a:p>
          <a:p>
            <a:pPr>
              <a:defRPr/>
            </a:pPr>
            <a:r>
              <a:rPr lang="sk-SK" sz="2400" b="1" dirty="0" smtClean="0">
                <a:latin typeface="Courier New" pitchFamily="49" charset="0"/>
              </a:rPr>
              <a:t>   </a:t>
            </a:r>
            <a:r>
              <a:rPr lang="en-US" sz="2400" b="1" dirty="0" err="1" smtClean="0">
                <a:latin typeface="Courier New" pitchFamily="49" charset="0"/>
              </a:rPr>
              <a:t>printf</a:t>
            </a:r>
            <a:r>
              <a:rPr lang="en-US" sz="2400" b="1" dirty="0" smtClean="0">
                <a:latin typeface="Courier New" pitchFamily="49" charset="0"/>
              </a:rPr>
              <a:t>(</a:t>
            </a:r>
            <a:r>
              <a:rPr lang="sk-SK" sz="2400" b="1" dirty="0" smtClean="0">
                <a:latin typeface="Courier New" pitchFamily="49" charset="0"/>
              </a:rPr>
              <a:t>"</a:t>
            </a:r>
            <a:r>
              <a:rPr lang="sk-SK" sz="2400" b="1" dirty="0" err="1" smtClean="0">
                <a:latin typeface="Courier New" pitchFamily="49" charset="0"/>
              </a:rPr>
              <a:t>Hello</a:t>
            </a:r>
            <a:r>
              <a:rPr lang="sk-SK" sz="2400" b="1" dirty="0" smtClean="0">
                <a:latin typeface="Courier New" pitchFamily="49" charset="0"/>
              </a:rPr>
              <a:t> </a:t>
            </a:r>
            <a:r>
              <a:rPr lang="sk-SK" sz="2400" b="1" dirty="0" err="1" smtClean="0">
                <a:latin typeface="Courier New" pitchFamily="49" charset="0"/>
              </a:rPr>
              <a:t>world</a:t>
            </a:r>
            <a:r>
              <a:rPr lang="sk-SK" sz="2400" b="1" dirty="0" smtClean="0">
                <a:latin typeface="Courier New" pitchFamily="49" charset="0"/>
              </a:rPr>
              <a:t>!</a:t>
            </a:r>
            <a:r>
              <a:rPr lang="en-US" sz="2400" b="1" dirty="0" smtClean="0">
                <a:latin typeface="Courier New" pitchFamily="49" charset="0"/>
              </a:rPr>
              <a:t>");</a:t>
            </a:r>
            <a:endParaRPr lang="sk-SK" sz="2400" b="1" dirty="0" smtClean="0">
              <a:latin typeface="Courier New" pitchFamily="49" charset="0"/>
            </a:endParaRPr>
          </a:p>
          <a:p>
            <a:pPr>
              <a:defRPr/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   return 0;</a:t>
            </a:r>
          </a:p>
          <a:p>
            <a:pPr>
              <a:defRPr/>
            </a:pP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2627313" y="2492375"/>
            <a:ext cx="6192837" cy="979488"/>
          </a:xfrm>
          <a:prstGeom prst="wedgeRoundRectCallout">
            <a:avLst>
              <a:gd name="adj1" fmla="val -43591"/>
              <a:gd name="adj2" fmla="val 145102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79" tIns="41239" rIns="82479" bIns="41239" anchor="ctr"/>
          <a:lstStyle/>
          <a:p>
            <a:pPr>
              <a:defRPr/>
            </a:pPr>
            <a:r>
              <a:rPr lang="sk-SK" sz="2000" dirty="0">
                <a:latin typeface="+mn-lt"/>
              </a:rPr>
              <a:t>Formátovaný výpis, v úvodzovkách je uzatvorený </a:t>
            </a:r>
            <a:r>
              <a:rPr lang="sk-SK" sz="2000" i="1" dirty="0">
                <a:latin typeface="+mn-lt"/>
              </a:rPr>
              <a:t>formátovací reťazec</a:t>
            </a:r>
            <a:r>
              <a:rPr lang="sk-SK" sz="2000" dirty="0">
                <a:latin typeface="+mn-lt"/>
              </a:rPr>
              <a:t> - môžu obsahovať všelijaké formátovacie špeciálne znaky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Formátovaný výstup</a:t>
            </a:r>
            <a:endParaRPr lang="en-US" altLang="sk-SK" smtClean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800" y="1652588"/>
            <a:ext cx="8785225" cy="2822575"/>
          </a:xfrm>
        </p:spPr>
        <p:txBody>
          <a:bodyPr/>
          <a:lstStyle/>
          <a:p>
            <a:r>
              <a:rPr lang="sk-SK" altLang="sk-SK" sz="2500" smtClean="0"/>
              <a:t>Výpis premenných podľa formátovacieho reťazca</a:t>
            </a:r>
          </a:p>
        </p:txBody>
      </p:sp>
      <p:sp>
        <p:nvSpPr>
          <p:cNvPr id="41988" name="Rectangle 6"/>
          <p:cNvSpPr>
            <a:spLocks noChangeArrowheads="1"/>
          </p:cNvSpPr>
          <p:nvPr/>
        </p:nvSpPr>
        <p:spPr bwMode="auto">
          <a:xfrm>
            <a:off x="2498725" y="3500438"/>
            <a:ext cx="3363913" cy="4127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479" tIns="41239" rIns="82479" bIns="41239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k-SK" altLang="sk-SK" sz="1800"/>
          </a:p>
        </p:txBody>
      </p:sp>
      <p:sp>
        <p:nvSpPr>
          <p:cNvPr id="41989" name="Text Box 7"/>
          <p:cNvSpPr txBox="1">
            <a:spLocks noChangeArrowheads="1"/>
          </p:cNvSpPr>
          <p:nvPr/>
        </p:nvSpPr>
        <p:spPr bwMode="auto">
          <a:xfrm>
            <a:off x="2484438" y="3500438"/>
            <a:ext cx="3533775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79" tIns="41239" rIns="82479" bIns="41239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sk-SK" altLang="sk-SK" sz="2400" b="1">
                <a:latin typeface="Courier New" pitchFamily="49" charset="0"/>
              </a:rPr>
              <a:t>printf("...", ...)</a:t>
            </a:r>
            <a:endParaRPr lang="en-US" altLang="sk-SK" sz="2400" b="1">
              <a:latin typeface="Courier New" pitchFamily="49" charset="0"/>
            </a:endParaRPr>
          </a:p>
        </p:txBody>
      </p:sp>
      <p:sp>
        <p:nvSpPr>
          <p:cNvPr id="12" name="AutoShape 8"/>
          <p:cNvSpPr>
            <a:spLocks noChangeArrowheads="1"/>
          </p:cNvSpPr>
          <p:nvPr/>
        </p:nvSpPr>
        <p:spPr bwMode="auto">
          <a:xfrm>
            <a:off x="3924300" y="2636838"/>
            <a:ext cx="3132138" cy="488950"/>
          </a:xfrm>
          <a:prstGeom prst="wedgeRoundRectCallout">
            <a:avLst>
              <a:gd name="adj1" fmla="val -40684"/>
              <a:gd name="adj2" fmla="val 142507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79" tIns="41239" rIns="82479" bIns="41239" anchor="ctr"/>
          <a:lstStyle/>
          <a:p>
            <a:pPr>
              <a:defRPr/>
            </a:pPr>
            <a:r>
              <a:rPr lang="sk-SK" sz="2000" dirty="0">
                <a:latin typeface="+mn-lt"/>
              </a:rPr>
              <a:t>Formátovací </a:t>
            </a:r>
            <a:r>
              <a:rPr lang="sk-SK" sz="2000" dirty="0" smtClean="0">
                <a:latin typeface="+mn-lt"/>
              </a:rPr>
              <a:t>reťazec</a:t>
            </a:r>
            <a:endParaRPr lang="en-US" sz="2000" dirty="0"/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2916238" y="4508500"/>
            <a:ext cx="5688012" cy="979488"/>
          </a:xfrm>
          <a:prstGeom prst="wedgeRoundRectCallout">
            <a:avLst>
              <a:gd name="adj1" fmla="val -7731"/>
              <a:gd name="adj2" fmla="val -111748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79" tIns="41239" rIns="82479" bIns="41239" anchor="ctr"/>
          <a:lstStyle/>
          <a:p>
            <a:pPr>
              <a:defRPr/>
            </a:pPr>
            <a:r>
              <a:rPr lang="sk-SK" sz="2000" i="1" dirty="0">
                <a:latin typeface="+mn-lt"/>
              </a:rPr>
              <a:t>Premenné</a:t>
            </a:r>
            <a:r>
              <a:rPr lang="sk-SK" sz="2000" dirty="0">
                <a:latin typeface="+mn-lt"/>
              </a:rPr>
              <a:t>, ktoré sa vypisujú v rámci textu uzatvorenom vo formátovacom reťazci</a:t>
            </a:r>
            <a:endParaRPr lang="en-US" sz="2000" dirty="0"/>
          </a:p>
        </p:txBody>
      </p:sp>
      <p:sp>
        <p:nvSpPr>
          <p:cNvPr id="2" name="Rounded Rectangle 1"/>
          <p:cNvSpPr>
            <a:spLocks noChangeArrowheads="1"/>
          </p:cNvSpPr>
          <p:nvPr/>
        </p:nvSpPr>
        <p:spPr bwMode="auto">
          <a:xfrm>
            <a:off x="250825" y="6093297"/>
            <a:ext cx="8353425" cy="5345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sk-SK" altLang="sk-SK" sz="2400" dirty="0"/>
              <a:t>Čo sú to </a:t>
            </a:r>
            <a:r>
              <a:rPr lang="sk-SK" altLang="sk-SK" sz="2400" dirty="0" smtClean="0"/>
              <a:t>premenné </a:t>
            </a:r>
            <a:r>
              <a:rPr lang="sk-SK" altLang="sk-SK" sz="2400" dirty="0"/>
              <a:t>– </a:t>
            </a:r>
            <a:r>
              <a:rPr lang="en-US" altLang="sk-SK" sz="2400" dirty="0" smtClean="0"/>
              <a:t>o</a:t>
            </a:r>
            <a:r>
              <a:rPr lang="sk-SK" altLang="sk-SK" sz="2400" dirty="0" smtClean="0"/>
              <a:t> chvíľku</a:t>
            </a:r>
            <a:endParaRPr lang="en-US" altLang="sk-SK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k-SK" smtClean="0"/>
              <a:t>Prv</a:t>
            </a:r>
            <a:r>
              <a:rPr lang="sk-SK" altLang="sk-SK" smtClean="0"/>
              <a:t>ý program v jazyku C, pokračovanie</a:t>
            </a:r>
            <a:endParaRPr lang="en-US" altLang="sk-SK" smtClean="0"/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177800" y="1724025"/>
            <a:ext cx="8785225" cy="696913"/>
          </a:xfrm>
        </p:spPr>
        <p:txBody>
          <a:bodyPr/>
          <a:lstStyle/>
          <a:p>
            <a:r>
              <a:rPr lang="sk-SK" altLang="sk-SK" smtClean="0"/>
              <a:t>Výpis pozdravu </a:t>
            </a:r>
            <a:r>
              <a:rPr lang="sk-SK" altLang="sk-SK" i="1" smtClean="0"/>
              <a:t>Hello world!</a:t>
            </a:r>
            <a:endParaRPr lang="en-US" altLang="sk-SK" i="1" smtClean="0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274638" y="3170238"/>
            <a:ext cx="6383337" cy="26352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479" tIns="41239" rIns="82479" bIns="41239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k-SK" altLang="sk-SK" sz="1800"/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407988" y="3213100"/>
            <a:ext cx="6353175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79" tIns="41239" rIns="82479" bIns="41239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2400" b="1">
                <a:latin typeface="Courier New" pitchFamily="49" charset="0"/>
              </a:rPr>
              <a:t>#include &lt;stdio.h&gt;</a:t>
            </a:r>
            <a:endParaRPr lang="sk-SK" altLang="sk-SK" sz="2400" b="1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sk-SK" altLang="sk-SK" sz="900" b="1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 b="1">
                <a:latin typeface="Courier New" pitchFamily="49" charset="0"/>
              </a:rPr>
              <a:t>int main()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 b="1">
                <a:latin typeface="Courier New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400" b="1">
                <a:latin typeface="Courier New" pitchFamily="49" charset="0"/>
              </a:rPr>
              <a:t>   </a:t>
            </a:r>
            <a:r>
              <a:rPr lang="en-US" altLang="sk-SK" sz="2400" b="1">
                <a:latin typeface="Courier New" pitchFamily="49" charset="0"/>
              </a:rPr>
              <a:t>printf(</a:t>
            </a:r>
            <a:r>
              <a:rPr lang="sk-SK" altLang="sk-SK" sz="2400" b="1">
                <a:latin typeface="Courier New" pitchFamily="49" charset="0"/>
              </a:rPr>
              <a:t>"Hello world!</a:t>
            </a:r>
            <a:r>
              <a:rPr lang="en-US" altLang="sk-SK" sz="2400" b="1">
                <a:latin typeface="Courier New" pitchFamily="49" charset="0"/>
              </a:rPr>
              <a:t>\n");</a:t>
            </a:r>
            <a:endParaRPr lang="sk-SK" altLang="sk-SK" sz="2400" b="1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 b="1">
                <a:latin typeface="Courier New" pitchFamily="49" charset="0"/>
              </a:rPr>
              <a:t>   return 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 b="1">
                <a:latin typeface="Courier New" pitchFamily="49" charset="0"/>
              </a:rPr>
              <a:t>}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3924300" y="2492375"/>
            <a:ext cx="4679950" cy="633413"/>
          </a:xfrm>
          <a:prstGeom prst="wedgeRoundRectCallout">
            <a:avLst>
              <a:gd name="adj1" fmla="val -49638"/>
              <a:gd name="adj2" fmla="val 248754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79" tIns="41239" rIns="82479" bIns="41239" anchor="ctr"/>
          <a:lstStyle/>
          <a:p>
            <a:pPr>
              <a:defRPr/>
            </a:pPr>
            <a:r>
              <a:rPr lang="sk-SK" sz="2400" dirty="0">
                <a:latin typeface="+mn-lt"/>
              </a:rPr>
              <a:t>Čo takto, vypísať niečo iné?</a:t>
            </a:r>
            <a:endParaRPr lang="en-US" sz="2400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724525" y="5789613"/>
            <a:ext cx="2987675" cy="701675"/>
          </a:xfrm>
          <a:prstGeom prst="wedgeRoundRectCallout">
            <a:avLst>
              <a:gd name="adj1" fmla="val -75421"/>
              <a:gd name="adj2" fmla="val -191231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79" tIns="41239" rIns="82479" bIns="41239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2400" b="1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altLang="sk-SK" sz="2400"/>
              <a:t> - odriadkovanie</a:t>
            </a:r>
          </a:p>
        </p:txBody>
      </p:sp>
      <p:sp>
        <p:nvSpPr>
          <p:cNvPr id="43016" name="Rounded Rectangle 1"/>
          <p:cNvSpPr>
            <a:spLocks noChangeArrowheads="1"/>
          </p:cNvSpPr>
          <p:nvPr/>
        </p:nvSpPr>
        <p:spPr bwMode="auto">
          <a:xfrm>
            <a:off x="274638" y="6140450"/>
            <a:ext cx="3073400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sk-SK" sz="2400"/>
              <a:t>program: 01p01.cpp</a:t>
            </a:r>
            <a:endParaRPr lang="sk-SK" altLang="sk-SK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Komentáre</a:t>
            </a:r>
            <a:endParaRPr lang="en-US" altLang="sk-SK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800" y="1557338"/>
            <a:ext cx="8785225" cy="5087937"/>
          </a:xfrm>
        </p:spPr>
        <p:txBody>
          <a:bodyPr/>
          <a:lstStyle/>
          <a:p>
            <a:r>
              <a:rPr lang="sk-SK" altLang="sk-SK" sz="2500" smtClean="0"/>
              <a:t>slúžia na krátke vysvetlenia častí programu, aby sa v ňom vyznal niekto druhý ale aj vy sami</a:t>
            </a:r>
          </a:p>
          <a:p>
            <a:r>
              <a:rPr lang="sk-SK" altLang="sk-SK" sz="2500" smtClean="0"/>
              <a:t>sprehľadňujú kód</a:t>
            </a:r>
          </a:p>
          <a:p>
            <a:pPr>
              <a:buFontTx/>
              <a:buNone/>
            </a:pPr>
            <a:endParaRPr lang="sk-SK" altLang="sk-SK" sz="2500" smtClean="0"/>
          </a:p>
          <a:p>
            <a:pPr>
              <a:buFontTx/>
              <a:buNone/>
            </a:pPr>
            <a:endParaRPr lang="sk-SK" altLang="sk-SK" sz="2500" smtClean="0"/>
          </a:p>
          <a:p>
            <a:r>
              <a:rPr lang="sk-SK" altLang="sk-SK" sz="2500" smtClean="0"/>
              <a:t>aj viac riadkov</a:t>
            </a:r>
          </a:p>
          <a:p>
            <a:r>
              <a:rPr lang="sk-SK" altLang="sk-SK" sz="2500" smtClean="0"/>
              <a:t>C nedovoľuje vhniezdené komentáre</a:t>
            </a:r>
            <a:endParaRPr lang="en-US" altLang="sk-SK" sz="2500" smtClean="0"/>
          </a:p>
          <a:p>
            <a:endParaRPr lang="en-US" altLang="sk-SK" sz="2500" smtClean="0"/>
          </a:p>
          <a:p>
            <a:endParaRPr lang="en-US" altLang="sk-SK" sz="2500" smtClean="0"/>
          </a:p>
          <a:p>
            <a:r>
              <a:rPr lang="en-US" altLang="sk-SK" sz="2500" smtClean="0"/>
              <a:t>Z C++ - </a:t>
            </a:r>
            <a:r>
              <a:rPr lang="sk-SK" altLang="sk-SK" sz="2500" smtClean="0"/>
              <a:t>v kompilátoroch, čo používame, môžeme použiť</a:t>
            </a:r>
            <a:endParaRPr lang="en-US" altLang="sk-SK" sz="2500" smtClean="0"/>
          </a:p>
        </p:txBody>
      </p:sp>
      <p:sp>
        <p:nvSpPr>
          <p:cNvPr id="67588" name="Rectangle 6"/>
          <p:cNvSpPr>
            <a:spLocks noChangeArrowheads="1"/>
          </p:cNvSpPr>
          <p:nvPr/>
        </p:nvSpPr>
        <p:spPr bwMode="auto">
          <a:xfrm>
            <a:off x="609600" y="3014663"/>
            <a:ext cx="2686050" cy="414337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479" tIns="41239" rIns="82479" bIns="41239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k-SK" altLang="sk-SK" sz="1800"/>
          </a:p>
        </p:txBody>
      </p:sp>
      <p:sp>
        <p:nvSpPr>
          <p:cNvPr id="67589" name="Rectangle 7"/>
          <p:cNvSpPr>
            <a:spLocks noChangeArrowheads="1"/>
          </p:cNvSpPr>
          <p:nvPr/>
        </p:nvSpPr>
        <p:spPr bwMode="auto">
          <a:xfrm>
            <a:off x="617538" y="4864100"/>
            <a:ext cx="6932612" cy="4143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479" tIns="41239" rIns="82479" bIns="41239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k-SK" altLang="sk-SK" sz="1800"/>
          </a:p>
        </p:txBody>
      </p:sp>
      <p:sp>
        <p:nvSpPr>
          <p:cNvPr id="67590" name="Rectangle 4"/>
          <p:cNvSpPr>
            <a:spLocks noChangeArrowheads="1"/>
          </p:cNvSpPr>
          <p:nvPr/>
        </p:nvSpPr>
        <p:spPr bwMode="auto">
          <a:xfrm>
            <a:off x="685800" y="3030538"/>
            <a:ext cx="2097088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479" tIns="41239" rIns="82479" bIns="41239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sk-SK" altLang="sk-SK" sz="1800" b="1">
                <a:latin typeface="Courier New" pitchFamily="49" charset="0"/>
              </a:rPr>
              <a:t>/* komentar */</a:t>
            </a:r>
            <a:endParaRPr lang="en-US" altLang="sk-SK" sz="1800" b="1">
              <a:latin typeface="Courier New" pitchFamily="49" charset="0"/>
            </a:endParaRPr>
          </a:p>
        </p:txBody>
      </p:sp>
      <p:sp>
        <p:nvSpPr>
          <p:cNvPr id="67591" name="Rectangle 5"/>
          <p:cNvSpPr>
            <a:spLocks noChangeArrowheads="1"/>
          </p:cNvSpPr>
          <p:nvPr/>
        </p:nvSpPr>
        <p:spPr bwMode="auto">
          <a:xfrm>
            <a:off x="630238" y="4876800"/>
            <a:ext cx="581977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479" tIns="41239" rIns="82479" bIns="41239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sk-SK" altLang="sk-SK" sz="1800" b="1">
                <a:latin typeface="Courier New" pitchFamily="49" charset="0"/>
              </a:rPr>
              <a:t>/* komentar v nom /* dalsi komentar */ */</a:t>
            </a:r>
            <a:endParaRPr lang="en-US" altLang="sk-SK" sz="1800" b="1">
              <a:latin typeface="Courier New" pitchFamily="49" charset="0"/>
            </a:endParaRPr>
          </a:p>
        </p:txBody>
      </p:sp>
      <p:grpSp>
        <p:nvGrpSpPr>
          <p:cNvPr id="55306" name="Group 10"/>
          <p:cNvGrpSpPr>
            <a:grpSpLocks/>
          </p:cNvGrpSpPr>
          <p:nvPr/>
        </p:nvGrpSpPr>
        <p:grpSpPr bwMode="auto">
          <a:xfrm>
            <a:off x="2127250" y="4602163"/>
            <a:ext cx="3432175" cy="895350"/>
            <a:chOff x="2112" y="3312"/>
            <a:chExt cx="2400" cy="624"/>
          </a:xfrm>
        </p:grpSpPr>
        <p:sp>
          <p:nvSpPr>
            <p:cNvPr id="67596" name="Line 8"/>
            <p:cNvSpPr>
              <a:spLocks noChangeShapeType="1"/>
            </p:cNvSpPr>
            <p:nvPr/>
          </p:nvSpPr>
          <p:spPr bwMode="auto">
            <a:xfrm flipH="1" flipV="1">
              <a:off x="2112" y="3312"/>
              <a:ext cx="2400" cy="6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67597" name="Line 9"/>
            <p:cNvSpPr>
              <a:spLocks noChangeShapeType="1"/>
            </p:cNvSpPr>
            <p:nvPr/>
          </p:nvSpPr>
          <p:spPr bwMode="auto">
            <a:xfrm flipH="1">
              <a:off x="2208" y="3312"/>
              <a:ext cx="2112" cy="6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</p:grpSp>
      <p:sp>
        <p:nvSpPr>
          <p:cNvPr id="67593" name="Rectangle 6"/>
          <p:cNvSpPr>
            <a:spLocks noChangeArrowheads="1"/>
          </p:cNvSpPr>
          <p:nvPr/>
        </p:nvSpPr>
        <p:spPr bwMode="auto">
          <a:xfrm>
            <a:off x="609600" y="6110288"/>
            <a:ext cx="4106863" cy="414337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479" tIns="41239" rIns="82479" bIns="41239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k-SK" altLang="sk-SK" sz="1800"/>
          </a:p>
        </p:txBody>
      </p:sp>
      <p:sp>
        <p:nvSpPr>
          <p:cNvPr id="67594" name="Rectangle 4"/>
          <p:cNvSpPr>
            <a:spLocks noChangeArrowheads="1"/>
          </p:cNvSpPr>
          <p:nvPr/>
        </p:nvSpPr>
        <p:spPr bwMode="auto">
          <a:xfrm>
            <a:off x="685800" y="6126163"/>
            <a:ext cx="388937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479" tIns="41239" rIns="82479" bIns="41239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sk-SK" altLang="sk-SK" sz="1800" b="1">
                <a:latin typeface="Courier New" pitchFamily="49" charset="0"/>
              </a:rPr>
              <a:t>/</a:t>
            </a:r>
            <a:r>
              <a:rPr lang="en-US" altLang="sk-SK" sz="1800" b="1">
                <a:latin typeface="Courier New" pitchFamily="49" charset="0"/>
              </a:rPr>
              <a:t>/ komentar do konca riadku</a:t>
            </a:r>
          </a:p>
        </p:txBody>
      </p:sp>
    </p:spTree>
    <p:extLst>
      <p:ext uri="{BB962C8B-B14F-4D97-AF65-F5344CB8AC3E}">
        <p14:creationId xmlns:p14="http://schemas.microsoft.com/office/powerpoint/2010/main" val="232898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k-SK" smtClean="0"/>
              <a:t>Premenn</a:t>
            </a:r>
            <a:r>
              <a:rPr lang="sk-SK" altLang="sk-SK" smtClean="0"/>
              <a:t>é</a:t>
            </a:r>
            <a:endParaRPr lang="en-US" altLang="sk-SK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altLang="sk-SK" dirty="0" smtClean="0"/>
              <a:t>pomenované pamäťové miesta na ukladanie hodnôt </a:t>
            </a:r>
          </a:p>
          <a:p>
            <a:r>
              <a:rPr lang="sk-SK" altLang="sk-SK" dirty="0" smtClean="0"/>
              <a:t>hodnoty môžu byť celočíselné, reálne, znakové, alebo reťazcové</a:t>
            </a:r>
          </a:p>
          <a:p>
            <a:r>
              <a:rPr lang="sk-SK" altLang="sk-SK" dirty="0" smtClean="0"/>
              <a:t>jazyk C je typový - vopred je nutné určiť typ premennej</a:t>
            </a:r>
            <a:endParaRPr lang="en-US" altLang="sk-SK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Cieľ predmetu</a:t>
            </a:r>
            <a:endParaRPr lang="en-US" altLang="sk-SK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altLang="sk-SK" smtClean="0"/>
              <a:t>z</a:t>
            </a:r>
            <a:r>
              <a:rPr lang="en-US" altLang="sk-SK" smtClean="0">
                <a:cs typeface="Times New Roman" pitchFamily="18" charset="0"/>
              </a:rPr>
              <a:t>íska</a:t>
            </a:r>
            <a:r>
              <a:rPr lang="sk-SK" altLang="sk-SK" smtClean="0"/>
              <a:t>ť</a:t>
            </a:r>
            <a:r>
              <a:rPr lang="en-US" altLang="sk-SK" smtClean="0">
                <a:cs typeface="Times New Roman" pitchFamily="18" charset="0"/>
              </a:rPr>
              <a:t> základné znalosti z tvorby algoritmov v rámci procedurálnej paradigmy</a:t>
            </a:r>
            <a:endParaRPr lang="sk-SK" altLang="sk-SK" smtClean="0"/>
          </a:p>
          <a:p>
            <a:endParaRPr lang="sk-SK" altLang="sk-SK" smtClean="0"/>
          </a:p>
          <a:p>
            <a:r>
              <a:rPr lang="sk-SK" altLang="sk-SK" smtClean="0"/>
              <a:t>n</a:t>
            </a:r>
            <a:r>
              <a:rPr lang="en-US" altLang="sk-SK" smtClean="0">
                <a:cs typeface="Times New Roman" pitchFamily="18" charset="0"/>
              </a:rPr>
              <a:t>au</a:t>
            </a:r>
            <a:r>
              <a:rPr lang="sk-SK" altLang="sk-SK" smtClean="0"/>
              <a:t>č</a:t>
            </a:r>
            <a:r>
              <a:rPr lang="en-US" altLang="sk-SK" smtClean="0">
                <a:cs typeface="Times New Roman" pitchFamily="18" charset="0"/>
              </a:rPr>
              <a:t>i</a:t>
            </a:r>
            <a:r>
              <a:rPr lang="sk-SK" altLang="sk-SK" smtClean="0"/>
              <a:t>ť</a:t>
            </a:r>
            <a:r>
              <a:rPr lang="en-US" altLang="sk-SK" smtClean="0">
                <a:cs typeface="Times New Roman" pitchFamily="18" charset="0"/>
              </a:rPr>
              <a:t> sa základné konštrukcie jazyka C </a:t>
            </a:r>
            <a:endParaRPr lang="sk-SK" altLang="sk-SK" smtClean="0"/>
          </a:p>
          <a:p>
            <a:endParaRPr lang="sk-SK" altLang="sk-SK" smtClean="0"/>
          </a:p>
          <a:p>
            <a:r>
              <a:rPr lang="en-US" altLang="sk-SK" smtClean="0">
                <a:cs typeface="Times New Roman" pitchFamily="18" charset="0"/>
              </a:rPr>
              <a:t>získa</a:t>
            </a:r>
            <a:r>
              <a:rPr lang="sk-SK" altLang="sk-SK" smtClean="0"/>
              <a:t>ť</a:t>
            </a:r>
            <a:r>
              <a:rPr lang="en-US" altLang="sk-SK" smtClean="0">
                <a:cs typeface="Times New Roman" pitchFamily="18" charset="0"/>
              </a:rPr>
              <a:t> zru</a:t>
            </a:r>
            <a:r>
              <a:rPr lang="sk-SK" altLang="sk-SK" smtClean="0"/>
              <a:t>č</a:t>
            </a:r>
            <a:r>
              <a:rPr lang="en-US" altLang="sk-SK" smtClean="0">
                <a:cs typeface="Times New Roman" pitchFamily="18" charset="0"/>
              </a:rPr>
              <a:t>nosti v tvorbe vybraných algortimov a programov v jazyku C</a:t>
            </a:r>
            <a:r>
              <a:rPr lang="en-US" altLang="sk-SK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Jednoduché dátové typy</a:t>
            </a:r>
            <a:endParaRPr lang="en-US" altLang="sk-SK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4638" y="2892425"/>
            <a:ext cx="8374062" cy="3854450"/>
          </a:xfrm>
        </p:spPr>
        <p:txBody>
          <a:bodyPr/>
          <a:lstStyle/>
          <a:p>
            <a:r>
              <a:rPr lang="sk-SK" altLang="sk-SK" sz="2200" b="1" smtClean="0">
                <a:latin typeface="Courier New" pitchFamily="49" charset="0"/>
              </a:rPr>
              <a:t>int</a:t>
            </a:r>
            <a:r>
              <a:rPr lang="sk-SK" altLang="sk-SK" sz="2200" smtClean="0"/>
              <a:t> - celé číslo</a:t>
            </a:r>
          </a:p>
          <a:p>
            <a:r>
              <a:rPr lang="sk-SK" altLang="sk-SK" sz="2200" b="1" smtClean="0">
                <a:latin typeface="Courier New" pitchFamily="49" charset="0"/>
              </a:rPr>
              <a:t>long int</a:t>
            </a:r>
            <a:r>
              <a:rPr lang="sk-SK" altLang="sk-SK" sz="2200" smtClean="0"/>
              <a:t> (</a:t>
            </a:r>
            <a:r>
              <a:rPr lang="sk-SK" altLang="sk-SK" sz="2200" b="1" smtClean="0">
                <a:latin typeface="Courier New" pitchFamily="49" charset="0"/>
              </a:rPr>
              <a:t>long</a:t>
            </a:r>
            <a:r>
              <a:rPr lang="sk-SK" altLang="sk-SK" sz="2200" smtClean="0"/>
              <a:t>) - veľké celé číslo</a:t>
            </a:r>
          </a:p>
          <a:p>
            <a:r>
              <a:rPr lang="sk-SK" altLang="sk-SK" sz="2200" b="1" smtClean="0">
                <a:latin typeface="Courier New" pitchFamily="49" charset="0"/>
              </a:rPr>
              <a:t>short int</a:t>
            </a:r>
            <a:r>
              <a:rPr lang="sk-SK" altLang="sk-SK" sz="2200" smtClean="0"/>
              <a:t> (</a:t>
            </a:r>
            <a:r>
              <a:rPr lang="sk-SK" altLang="sk-SK" sz="2200" b="1" smtClean="0">
                <a:latin typeface="Courier New" pitchFamily="49" charset="0"/>
              </a:rPr>
              <a:t>short</a:t>
            </a:r>
            <a:r>
              <a:rPr lang="sk-SK" altLang="sk-SK" sz="2200" smtClean="0"/>
              <a:t>) - malé celé číslo</a:t>
            </a:r>
          </a:p>
          <a:p>
            <a:endParaRPr lang="sk-SK" altLang="sk-SK" sz="2200" smtClean="0"/>
          </a:p>
          <a:p>
            <a:r>
              <a:rPr lang="sk-SK" altLang="sk-SK" sz="2200" b="1" smtClean="0">
                <a:latin typeface="Courier New" pitchFamily="49" charset="0"/>
              </a:rPr>
              <a:t>char</a:t>
            </a:r>
            <a:r>
              <a:rPr lang="sk-SK" altLang="sk-SK" sz="2200" smtClean="0"/>
              <a:t> - znak (znak dosahuje ASCII hodnoty: 0 - 255)</a:t>
            </a:r>
          </a:p>
          <a:p>
            <a:endParaRPr lang="sk-SK" altLang="sk-SK" sz="2200" smtClean="0"/>
          </a:p>
          <a:p>
            <a:r>
              <a:rPr lang="sk-SK" altLang="sk-SK" sz="2200" b="1" smtClean="0">
                <a:latin typeface="Courier New" pitchFamily="49" charset="0"/>
              </a:rPr>
              <a:t>float</a:t>
            </a:r>
            <a:r>
              <a:rPr lang="sk-SK" altLang="sk-SK" sz="2200" smtClean="0"/>
              <a:t> - reálne číslo</a:t>
            </a:r>
          </a:p>
          <a:p>
            <a:r>
              <a:rPr lang="sk-SK" altLang="sk-SK" sz="2200" b="1" smtClean="0">
                <a:latin typeface="Courier New" pitchFamily="49" charset="0"/>
              </a:rPr>
              <a:t>double</a:t>
            </a:r>
            <a:r>
              <a:rPr lang="sk-SK" altLang="sk-SK" sz="2200" smtClean="0"/>
              <a:t> - väčšie reálne číslo (presnosť 20 desatinných miest)</a:t>
            </a:r>
          </a:p>
          <a:p>
            <a:r>
              <a:rPr lang="sk-SK" altLang="sk-SK" sz="2200" b="1" smtClean="0">
                <a:latin typeface="Courier New" pitchFamily="49" charset="0"/>
              </a:rPr>
              <a:t>long double</a:t>
            </a:r>
            <a:r>
              <a:rPr lang="sk-SK" altLang="sk-SK" sz="2200" smtClean="0"/>
              <a:t> - veľké reálne číslo</a:t>
            </a:r>
          </a:p>
        </p:txBody>
      </p:sp>
      <p:grpSp>
        <p:nvGrpSpPr>
          <p:cNvPr id="56326" name="Group 6"/>
          <p:cNvGrpSpPr>
            <a:grpSpLocks/>
          </p:cNvGrpSpPr>
          <p:nvPr/>
        </p:nvGrpSpPr>
        <p:grpSpPr bwMode="auto">
          <a:xfrm>
            <a:off x="274638" y="1308100"/>
            <a:ext cx="6932612" cy="2984500"/>
            <a:chOff x="192" y="912"/>
            <a:chExt cx="4848" cy="2081"/>
          </a:xfrm>
        </p:grpSpPr>
        <p:sp>
          <p:nvSpPr>
            <p:cNvPr id="45068" name="AutoShape 4"/>
            <p:cNvSpPr>
              <a:spLocks noChangeArrowheads="1"/>
            </p:cNvSpPr>
            <p:nvPr/>
          </p:nvSpPr>
          <p:spPr bwMode="auto">
            <a:xfrm>
              <a:off x="240" y="912"/>
              <a:ext cx="2976" cy="576"/>
            </a:xfrm>
            <a:prstGeom prst="wedgeRoundRectCallout">
              <a:avLst>
                <a:gd name="adj1" fmla="val 56889"/>
                <a:gd name="adj2" fmla="val 114759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sk-SK" altLang="sk-SK" sz="1800" b="1" dirty="0">
                  <a:latin typeface="Courier New" pitchFamily="49" charset="0"/>
                </a:rPr>
                <a:t>unsigned</a:t>
              </a:r>
              <a:r>
                <a:rPr lang="sk-SK" altLang="sk-SK" sz="1800" dirty="0"/>
                <a:t>: rozsah 0 až 2</a:t>
              </a:r>
              <a:r>
                <a:rPr lang="sk-SK" altLang="sk-SK" sz="1800" baseline="30000" dirty="0"/>
                <a:t>n</a:t>
              </a:r>
              <a:r>
                <a:rPr lang="sk-SK" altLang="sk-SK" sz="1800" dirty="0"/>
                <a:t>-1</a:t>
              </a:r>
            </a:p>
            <a:p>
              <a:pPr>
                <a:spcBef>
                  <a:spcPct val="0"/>
                </a:spcBef>
                <a:buNone/>
              </a:pPr>
              <a:r>
                <a:rPr lang="sk-SK" altLang="sk-SK" sz="1800" b="1" dirty="0">
                  <a:latin typeface="Courier New" pitchFamily="49" charset="0"/>
                </a:rPr>
                <a:t>signed</a:t>
              </a:r>
              <a:r>
                <a:rPr lang="sk-SK" altLang="sk-SK" sz="1800" dirty="0"/>
                <a:t>: rozsah -</a:t>
              </a:r>
              <a:r>
                <a:rPr lang="sk-SK" altLang="sk-SK" sz="1800" dirty="0" smtClean="0"/>
                <a:t>2</a:t>
              </a:r>
              <a:r>
                <a:rPr lang="sk-SK" altLang="sk-SK" sz="1800" baseline="30000" dirty="0" smtClean="0"/>
                <a:t>n-1</a:t>
              </a:r>
              <a:r>
                <a:rPr lang="sk-SK" altLang="sk-SK" sz="1800" dirty="0" smtClean="0"/>
                <a:t>-1 až 2</a:t>
              </a:r>
              <a:r>
                <a:rPr lang="sk-SK" altLang="sk-SK" sz="1800" baseline="30000" dirty="0" smtClean="0"/>
                <a:t>n-1</a:t>
              </a:r>
              <a:endParaRPr lang="en-US" altLang="sk-SK" sz="1800" dirty="0"/>
            </a:p>
          </p:txBody>
        </p:sp>
        <p:sp>
          <p:nvSpPr>
            <p:cNvPr id="45069" name="AutoShape 5"/>
            <p:cNvSpPr>
              <a:spLocks noChangeArrowheads="1"/>
            </p:cNvSpPr>
            <p:nvPr/>
          </p:nvSpPr>
          <p:spPr bwMode="auto">
            <a:xfrm>
              <a:off x="192" y="1872"/>
              <a:ext cx="4848" cy="1121"/>
            </a:xfrm>
            <a:prstGeom prst="wedgeRoundRectCallout">
              <a:avLst>
                <a:gd name="adj1" fmla="val -48329"/>
                <a:gd name="adj2" fmla="val 26681"/>
                <a:gd name="adj3" fmla="val 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sk-SK" altLang="sk-SK" sz="1800"/>
            </a:p>
          </p:txBody>
        </p:sp>
      </p:grpSp>
      <p:grpSp>
        <p:nvGrpSpPr>
          <p:cNvPr id="56333" name="Group 13"/>
          <p:cNvGrpSpPr>
            <a:grpSpLocks/>
          </p:cNvGrpSpPr>
          <p:nvPr/>
        </p:nvGrpSpPr>
        <p:grpSpPr bwMode="auto">
          <a:xfrm>
            <a:off x="4852988" y="1673225"/>
            <a:ext cx="4070350" cy="736600"/>
            <a:chOff x="3393" y="1167"/>
            <a:chExt cx="2847" cy="513"/>
          </a:xfrm>
        </p:grpSpPr>
        <p:sp>
          <p:nvSpPr>
            <p:cNvPr id="45064" name="Rectangle 12"/>
            <p:cNvSpPr>
              <a:spLocks noChangeArrowheads="1"/>
            </p:cNvSpPr>
            <p:nvPr/>
          </p:nvSpPr>
          <p:spPr bwMode="auto">
            <a:xfrm>
              <a:off x="3393" y="1170"/>
              <a:ext cx="2847" cy="5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sk-SK" altLang="sk-SK" sz="1800"/>
            </a:p>
          </p:txBody>
        </p:sp>
        <p:sp>
          <p:nvSpPr>
            <p:cNvPr id="45065" name="Line 7"/>
            <p:cNvSpPr>
              <a:spLocks noChangeShapeType="1"/>
            </p:cNvSpPr>
            <p:nvPr/>
          </p:nvSpPr>
          <p:spPr bwMode="auto">
            <a:xfrm>
              <a:off x="3537" y="1488"/>
              <a:ext cx="26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sk-SK"/>
            </a:p>
          </p:txBody>
        </p:sp>
        <p:sp>
          <p:nvSpPr>
            <p:cNvPr id="45066" name="Line 8"/>
            <p:cNvSpPr>
              <a:spLocks noChangeShapeType="1"/>
            </p:cNvSpPr>
            <p:nvPr/>
          </p:nvSpPr>
          <p:spPr bwMode="auto">
            <a:xfrm>
              <a:off x="4785" y="144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sk-SK"/>
            </a:p>
          </p:txBody>
        </p:sp>
        <p:sp>
          <p:nvSpPr>
            <p:cNvPr id="45067" name="Text Box 9"/>
            <p:cNvSpPr txBox="1">
              <a:spLocks noChangeArrowheads="1"/>
            </p:cNvSpPr>
            <p:nvPr/>
          </p:nvSpPr>
          <p:spPr bwMode="auto">
            <a:xfrm>
              <a:off x="4668" y="1167"/>
              <a:ext cx="249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sk-SK" altLang="sk-SK" sz="2400"/>
                <a:t>0</a:t>
              </a:r>
              <a:endParaRPr lang="en-US" altLang="sk-SK" sz="2400"/>
            </a:p>
          </p:txBody>
        </p:sp>
      </p:grpSp>
      <p:sp>
        <p:nvSpPr>
          <p:cNvPr id="56330" name="Rectangle 10"/>
          <p:cNvSpPr>
            <a:spLocks noChangeArrowheads="1"/>
          </p:cNvSpPr>
          <p:nvPr/>
        </p:nvSpPr>
        <p:spPr bwMode="auto">
          <a:xfrm>
            <a:off x="6843713" y="2135188"/>
            <a:ext cx="1852612" cy="682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479" tIns="41239" rIns="82479" bIns="41239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k-SK" altLang="sk-SK" sz="1800"/>
          </a:p>
        </p:txBody>
      </p:sp>
      <p:sp>
        <p:nvSpPr>
          <p:cNvPr id="56331" name="Rectangle 11"/>
          <p:cNvSpPr>
            <a:spLocks noChangeArrowheads="1"/>
          </p:cNvSpPr>
          <p:nvPr/>
        </p:nvSpPr>
        <p:spPr bwMode="auto">
          <a:xfrm>
            <a:off x="5911850" y="2208213"/>
            <a:ext cx="1854200" cy="6826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479" tIns="41239" rIns="82479" bIns="41239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k-SK" altLang="sk-SK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30" grpId="0" animBg="1"/>
      <p:bldP spid="5633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37795" y="3863288"/>
            <a:ext cx="2469627" cy="522384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k-SK" altLang="sk-SK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Veľkosť premennej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800" y="1652588"/>
            <a:ext cx="8785225" cy="1848420"/>
          </a:xfrm>
        </p:spPr>
        <p:txBody>
          <a:bodyPr/>
          <a:lstStyle/>
          <a:p>
            <a:r>
              <a:rPr lang="sk-SK" dirty="0" smtClean="0"/>
              <a:t>Vyjadruje sa v jednotke informácie Byte (Bajt)</a:t>
            </a:r>
          </a:p>
          <a:p>
            <a:r>
              <a:rPr lang="sk-SK" dirty="0" smtClean="0"/>
              <a:t>Byte pozostáva z 8 bitov 0/1</a:t>
            </a:r>
          </a:p>
          <a:p>
            <a:r>
              <a:rPr lang="sk-SK" dirty="0" smtClean="0"/>
              <a:t>Byte môže nadobúdať </a:t>
            </a:r>
            <a:r>
              <a:rPr lang="sk-SK" dirty="0"/>
              <a:t>2</a:t>
            </a:r>
            <a:r>
              <a:rPr lang="sk-SK" baseline="30000" dirty="0"/>
              <a:t>8</a:t>
            </a:r>
            <a:r>
              <a:rPr lang="sk-SK" dirty="0"/>
              <a:t> = 256 </a:t>
            </a:r>
            <a:r>
              <a:rPr lang="sk-SK" dirty="0" smtClean="0"/>
              <a:t>rôznych hodnôt</a:t>
            </a:r>
            <a:endParaRPr lang="sk-SK" baseline="30000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29347" y="3933056"/>
            <a:ext cx="2378713" cy="452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479" tIns="41239" rIns="82479" bIns="41239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2400" b="1" dirty="0" smtClean="0">
                <a:latin typeface="Courier New" pitchFamily="49" charset="0"/>
              </a:rPr>
              <a:t>s</a:t>
            </a:r>
            <a:r>
              <a:rPr lang="sk-SK" altLang="sk-SK" sz="2400" b="1" dirty="0" smtClean="0">
                <a:latin typeface="Courier New" pitchFamily="49" charset="0"/>
              </a:rPr>
              <a:t>izeof(int)</a:t>
            </a:r>
            <a:r>
              <a:rPr lang="en-US" altLang="sk-SK" sz="2400" b="1" dirty="0">
                <a:latin typeface="Courier New" pitchFamily="49" charset="0"/>
              </a:rPr>
              <a:t>;</a:t>
            </a: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3131840" y="4797152"/>
            <a:ext cx="3225800" cy="827088"/>
          </a:xfrm>
          <a:prstGeom prst="wedgeRoundRectCallout">
            <a:avLst>
              <a:gd name="adj1" fmla="val -54572"/>
              <a:gd name="adj2" fmla="val -120308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79" tIns="41239" rIns="82479" bIns="41239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sk-SK" altLang="sk-SK" sz="2000" dirty="0"/>
              <a:t>vráti počet Bytov typu alebo premennej</a:t>
            </a:r>
            <a:endParaRPr lang="en-US" altLang="sk-SK" sz="2000" dirty="0"/>
          </a:p>
        </p:txBody>
      </p:sp>
    </p:spTree>
    <p:extLst>
      <p:ext uri="{BB962C8B-B14F-4D97-AF65-F5344CB8AC3E}">
        <p14:creationId xmlns:p14="http://schemas.microsoft.com/office/powerpoint/2010/main" val="142709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Jednoduché dátové typy</a:t>
            </a:r>
            <a:endParaRPr lang="en-US" altLang="sk-SK" smtClean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1652588"/>
            <a:ext cx="8856663" cy="4406900"/>
          </a:xfrm>
        </p:spPr>
        <p:txBody>
          <a:bodyPr/>
          <a:lstStyle/>
          <a:p>
            <a:r>
              <a:rPr lang="sk-SK" altLang="sk-SK" sz="2500" dirty="0" smtClean="0"/>
              <a:t>C zaručuje, že platí:</a:t>
            </a:r>
          </a:p>
          <a:p>
            <a:pPr lvl="1"/>
            <a:r>
              <a:rPr lang="sk-SK" altLang="sk-SK" sz="2200" dirty="0" smtClean="0"/>
              <a:t>sizeof(</a:t>
            </a:r>
            <a:r>
              <a:rPr lang="sk-SK" altLang="sk-SK" sz="2200" b="1" dirty="0" smtClean="0">
                <a:latin typeface="Courier New" pitchFamily="49" charset="0"/>
              </a:rPr>
              <a:t>char</a:t>
            </a:r>
            <a:r>
              <a:rPr lang="en-US" altLang="sk-SK" sz="2200" dirty="0" smtClean="0"/>
              <a:t>) = 1 Byte</a:t>
            </a:r>
          </a:p>
          <a:p>
            <a:pPr lvl="1"/>
            <a:r>
              <a:rPr lang="en-US" altLang="sk-SK" sz="2200" dirty="0" err="1" smtClean="0"/>
              <a:t>sizeof</a:t>
            </a:r>
            <a:r>
              <a:rPr lang="en-US" altLang="sk-SK" sz="2200" dirty="0" smtClean="0"/>
              <a:t>(</a:t>
            </a:r>
            <a:r>
              <a:rPr lang="en-US" altLang="sk-SK" sz="2200" b="1" dirty="0" smtClean="0">
                <a:latin typeface="Courier New" pitchFamily="49" charset="0"/>
              </a:rPr>
              <a:t>short </a:t>
            </a:r>
            <a:r>
              <a:rPr lang="en-US" altLang="sk-SK" sz="2200" b="1" dirty="0" err="1" smtClean="0">
                <a:latin typeface="Courier New" pitchFamily="49" charset="0"/>
              </a:rPr>
              <a:t>int</a:t>
            </a:r>
            <a:r>
              <a:rPr lang="en-US" altLang="sk-SK" sz="2200" dirty="0" smtClean="0"/>
              <a:t>) &lt;= </a:t>
            </a:r>
            <a:r>
              <a:rPr lang="en-US" altLang="sk-SK" sz="2200" dirty="0" err="1" smtClean="0"/>
              <a:t>sizeof</a:t>
            </a:r>
            <a:r>
              <a:rPr lang="en-US" altLang="sk-SK" sz="2200" dirty="0" smtClean="0"/>
              <a:t>(</a:t>
            </a:r>
            <a:r>
              <a:rPr lang="en-US" altLang="sk-SK" sz="2200" b="1" dirty="0" err="1" smtClean="0">
                <a:latin typeface="Courier New" pitchFamily="49" charset="0"/>
              </a:rPr>
              <a:t>int</a:t>
            </a:r>
            <a:r>
              <a:rPr lang="en-US" altLang="sk-SK" sz="2200" dirty="0" smtClean="0"/>
              <a:t>) &lt;= </a:t>
            </a:r>
            <a:r>
              <a:rPr lang="en-US" altLang="sk-SK" sz="2200" dirty="0" err="1" smtClean="0"/>
              <a:t>sizeof</a:t>
            </a:r>
            <a:r>
              <a:rPr lang="en-US" altLang="sk-SK" sz="2200" dirty="0" smtClean="0"/>
              <a:t>(</a:t>
            </a:r>
            <a:r>
              <a:rPr lang="en-US" altLang="sk-SK" sz="2200" b="1" dirty="0" smtClean="0">
                <a:latin typeface="Courier New" pitchFamily="49" charset="0"/>
              </a:rPr>
              <a:t>long </a:t>
            </a:r>
            <a:r>
              <a:rPr lang="en-US" altLang="sk-SK" sz="2200" b="1" dirty="0" err="1" smtClean="0">
                <a:latin typeface="Courier New" pitchFamily="49" charset="0"/>
              </a:rPr>
              <a:t>int</a:t>
            </a:r>
            <a:r>
              <a:rPr lang="en-US" altLang="sk-SK" sz="2200" dirty="0" smtClean="0"/>
              <a:t>)</a:t>
            </a:r>
          </a:p>
          <a:p>
            <a:pPr lvl="1"/>
            <a:r>
              <a:rPr lang="en-US" altLang="sk-SK" sz="2200" dirty="0" err="1" smtClean="0"/>
              <a:t>sizeof</a:t>
            </a:r>
            <a:r>
              <a:rPr lang="en-US" altLang="sk-SK" sz="2200" dirty="0" smtClean="0"/>
              <a:t>(</a:t>
            </a:r>
            <a:r>
              <a:rPr lang="en-US" altLang="sk-SK" sz="2200" b="1" dirty="0" smtClean="0">
                <a:latin typeface="Courier New" pitchFamily="49" charset="0"/>
              </a:rPr>
              <a:t>unsigned </a:t>
            </a:r>
            <a:r>
              <a:rPr lang="en-US" altLang="sk-SK" sz="2200" b="1" dirty="0" err="1" smtClean="0">
                <a:latin typeface="Courier New" pitchFamily="49" charset="0"/>
              </a:rPr>
              <a:t>int</a:t>
            </a:r>
            <a:r>
              <a:rPr lang="en-US" altLang="sk-SK" sz="2200" dirty="0" smtClean="0"/>
              <a:t>) = </a:t>
            </a:r>
            <a:r>
              <a:rPr lang="en-US" altLang="sk-SK" sz="2200" dirty="0" err="1" smtClean="0"/>
              <a:t>sizeof</a:t>
            </a:r>
            <a:r>
              <a:rPr lang="en-US" altLang="sk-SK" sz="2200" dirty="0" smtClean="0"/>
              <a:t>(</a:t>
            </a:r>
            <a:r>
              <a:rPr lang="en-US" altLang="sk-SK" sz="2200" b="1" dirty="0" smtClean="0">
                <a:latin typeface="Courier New" pitchFamily="49" charset="0"/>
              </a:rPr>
              <a:t>signed </a:t>
            </a:r>
            <a:r>
              <a:rPr lang="en-US" altLang="sk-SK" sz="2200" b="1" dirty="0" err="1" smtClean="0">
                <a:latin typeface="Courier New" pitchFamily="49" charset="0"/>
              </a:rPr>
              <a:t>int</a:t>
            </a:r>
            <a:r>
              <a:rPr lang="en-US" altLang="sk-SK" sz="2200" dirty="0" smtClean="0"/>
              <a:t>)</a:t>
            </a:r>
          </a:p>
          <a:p>
            <a:pPr lvl="1"/>
            <a:r>
              <a:rPr lang="en-US" altLang="sk-SK" sz="2200" dirty="0" err="1" smtClean="0"/>
              <a:t>sizeof</a:t>
            </a:r>
            <a:r>
              <a:rPr lang="en-US" altLang="sk-SK" sz="2200" dirty="0" smtClean="0"/>
              <a:t>(</a:t>
            </a:r>
            <a:r>
              <a:rPr lang="en-US" altLang="sk-SK" sz="2200" b="1" dirty="0" smtClean="0">
                <a:latin typeface="Courier New" pitchFamily="49" charset="0"/>
              </a:rPr>
              <a:t>float</a:t>
            </a:r>
            <a:r>
              <a:rPr lang="en-US" altLang="sk-SK" sz="2200" dirty="0" smtClean="0"/>
              <a:t>) &lt;= </a:t>
            </a:r>
            <a:r>
              <a:rPr lang="en-US" altLang="sk-SK" sz="2200" dirty="0" err="1" smtClean="0"/>
              <a:t>sizeof</a:t>
            </a:r>
            <a:r>
              <a:rPr lang="en-US" altLang="sk-SK" sz="2200" dirty="0" smtClean="0"/>
              <a:t>(</a:t>
            </a:r>
            <a:r>
              <a:rPr lang="en-US" altLang="sk-SK" sz="2200" b="1" dirty="0" smtClean="0">
                <a:latin typeface="Courier New" pitchFamily="49" charset="0"/>
              </a:rPr>
              <a:t>double</a:t>
            </a:r>
            <a:r>
              <a:rPr lang="en-US" altLang="sk-SK" sz="2200" dirty="0" smtClean="0"/>
              <a:t>) &lt;= </a:t>
            </a:r>
            <a:r>
              <a:rPr lang="en-US" altLang="sk-SK" sz="2200" dirty="0" err="1" smtClean="0"/>
              <a:t>sizeof</a:t>
            </a:r>
            <a:r>
              <a:rPr lang="en-US" altLang="sk-SK" sz="2200" dirty="0" smtClean="0"/>
              <a:t>(</a:t>
            </a:r>
            <a:r>
              <a:rPr lang="en-US" altLang="sk-SK" sz="2200" b="1" dirty="0" smtClean="0">
                <a:latin typeface="Courier New" pitchFamily="49" charset="0"/>
              </a:rPr>
              <a:t>long double</a:t>
            </a:r>
            <a:r>
              <a:rPr lang="en-US" altLang="sk-SK" sz="2200" dirty="0" smtClean="0"/>
              <a:t>)</a:t>
            </a:r>
          </a:p>
          <a:p>
            <a:pPr lvl="1"/>
            <a:endParaRPr lang="en-US" altLang="sk-SK" sz="2200" dirty="0" smtClean="0"/>
          </a:p>
          <a:p>
            <a:r>
              <a:rPr lang="en-US" altLang="sk-SK" sz="2500" dirty="0" smtClean="0"/>
              <a:t>C  </a:t>
            </a:r>
            <a:r>
              <a:rPr lang="en-US" altLang="sk-SK" sz="2500" dirty="0" err="1" smtClean="0"/>
              <a:t>neposkytuje</a:t>
            </a:r>
            <a:r>
              <a:rPr lang="en-US" altLang="sk-SK" sz="2500" dirty="0" smtClean="0"/>
              <a:t> </a:t>
            </a:r>
            <a:r>
              <a:rPr lang="en-US" altLang="sk-SK" sz="2500" dirty="0" err="1" smtClean="0"/>
              <a:t>typ</a:t>
            </a:r>
            <a:r>
              <a:rPr lang="en-US" altLang="sk-SK" sz="2500" dirty="0" smtClean="0"/>
              <a:t> </a:t>
            </a:r>
            <a:r>
              <a:rPr lang="en-US" altLang="sk-SK" sz="2500" dirty="0" err="1" smtClean="0"/>
              <a:t>boolean</a:t>
            </a:r>
            <a:r>
              <a:rPr lang="en-US" altLang="sk-SK" sz="2500" dirty="0" smtClean="0"/>
              <a:t> - </a:t>
            </a:r>
            <a:r>
              <a:rPr lang="en-US" altLang="sk-SK" sz="2500" dirty="0" err="1" smtClean="0"/>
              <a:t>booleove</a:t>
            </a:r>
            <a:r>
              <a:rPr lang="en-US" altLang="sk-SK" sz="2500" dirty="0" smtClean="0"/>
              <a:t> </a:t>
            </a:r>
            <a:r>
              <a:rPr lang="en-US" altLang="sk-SK" sz="2500" dirty="0" err="1" smtClean="0"/>
              <a:t>hodnoty</a:t>
            </a:r>
            <a:r>
              <a:rPr lang="en-US" altLang="sk-SK" sz="2500" dirty="0" smtClean="0"/>
              <a:t> </a:t>
            </a:r>
            <a:r>
              <a:rPr lang="en-US" altLang="sk-SK" sz="2500" dirty="0" err="1" smtClean="0"/>
              <a:t>sa</a:t>
            </a:r>
            <a:r>
              <a:rPr lang="en-US" altLang="sk-SK" sz="2500" dirty="0" smtClean="0"/>
              <a:t> </a:t>
            </a:r>
            <a:r>
              <a:rPr lang="en-US" altLang="sk-SK" sz="2500" dirty="0" err="1" smtClean="0"/>
              <a:t>reprezentuj</a:t>
            </a:r>
            <a:r>
              <a:rPr lang="sk-SK" altLang="sk-SK" sz="2500" dirty="0" smtClean="0"/>
              <a:t>ú pomocou typu </a:t>
            </a:r>
            <a:r>
              <a:rPr lang="sk-SK" altLang="sk-SK" sz="2500" b="1" dirty="0" smtClean="0">
                <a:latin typeface="Courier New" pitchFamily="49" charset="0"/>
              </a:rPr>
              <a:t>int</a:t>
            </a:r>
            <a:r>
              <a:rPr lang="sk-SK" altLang="sk-SK" sz="2500" dirty="0" smtClean="0"/>
              <a:t>:</a:t>
            </a:r>
          </a:p>
          <a:p>
            <a:pPr lvl="1"/>
            <a:r>
              <a:rPr lang="sk-SK" altLang="sk-SK" sz="2200" dirty="0" smtClean="0"/>
              <a:t>FALSE:  0</a:t>
            </a:r>
          </a:p>
          <a:p>
            <a:pPr lvl="1"/>
            <a:r>
              <a:rPr lang="sk-SK" altLang="sk-SK" sz="2200" dirty="0" smtClean="0"/>
              <a:t>TRUE:    nenulová hodnota (najčastejšie 1)</a:t>
            </a:r>
            <a:endParaRPr lang="en-US" altLang="sk-SK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Identifikátory</a:t>
            </a:r>
            <a:endParaRPr lang="en-US" altLang="sk-SK" smtClean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altLang="sk-SK" sz="2500" smtClean="0"/>
              <a:t>jazyk C rozlišuje veľké a malé písmená</a:t>
            </a:r>
          </a:p>
          <a:p>
            <a:pPr lvl="1"/>
            <a:r>
              <a:rPr lang="sk-SK" altLang="sk-SK" sz="2200" b="1" smtClean="0">
                <a:latin typeface="Courier New" pitchFamily="49" charset="0"/>
              </a:rPr>
              <a:t>pom</a:t>
            </a:r>
            <a:r>
              <a:rPr lang="sk-SK" altLang="sk-SK" sz="2200" smtClean="0"/>
              <a:t>,</a:t>
            </a:r>
            <a:r>
              <a:rPr lang="sk-SK" altLang="sk-SK" sz="2200" b="1" smtClean="0">
                <a:latin typeface="Courier New" pitchFamily="49" charset="0"/>
              </a:rPr>
              <a:t> Pom</a:t>
            </a:r>
            <a:r>
              <a:rPr lang="sk-SK" altLang="sk-SK" sz="2200" smtClean="0"/>
              <a:t>,</a:t>
            </a:r>
            <a:r>
              <a:rPr lang="sk-SK" altLang="sk-SK" sz="2200" b="1" smtClean="0">
                <a:latin typeface="Courier New" pitchFamily="49" charset="0"/>
              </a:rPr>
              <a:t> POM</a:t>
            </a:r>
            <a:r>
              <a:rPr lang="sk-SK" altLang="sk-SK" sz="2200" smtClean="0"/>
              <a:t>   sú tri rôzne identifikátory</a:t>
            </a:r>
          </a:p>
          <a:p>
            <a:pPr lvl="1"/>
            <a:r>
              <a:rPr lang="sk-SK" altLang="sk-SK" sz="2200" smtClean="0"/>
              <a:t>kľúčové slová jazyka (</a:t>
            </a:r>
            <a:r>
              <a:rPr lang="sk-SK" altLang="sk-SK" sz="2200" b="1" smtClean="0">
                <a:latin typeface="Courier New" pitchFamily="49" charset="0"/>
              </a:rPr>
              <a:t>if</a:t>
            </a:r>
            <a:r>
              <a:rPr lang="sk-SK" altLang="sk-SK" sz="2200" smtClean="0"/>
              <a:t>, </a:t>
            </a:r>
            <a:r>
              <a:rPr lang="sk-SK" altLang="sk-SK" sz="2200" b="1" smtClean="0">
                <a:latin typeface="Courier New" pitchFamily="49" charset="0"/>
              </a:rPr>
              <a:t>for</a:t>
            </a:r>
            <a:r>
              <a:rPr lang="sk-SK" altLang="sk-SK" sz="2200" smtClean="0"/>
              <a:t>, ...) sa píšu s malými písmenami</a:t>
            </a:r>
          </a:p>
          <a:p>
            <a:pPr lvl="1"/>
            <a:r>
              <a:rPr lang="sk-SK" altLang="sk-SK" sz="2200" smtClean="0"/>
              <a:t>podčiarkovník:</a:t>
            </a:r>
          </a:p>
          <a:p>
            <a:pPr lvl="2"/>
            <a:r>
              <a:rPr lang="sk-SK" altLang="sk-SK" b="1" smtClean="0">
                <a:latin typeface="Courier New" pitchFamily="49" charset="0"/>
              </a:rPr>
              <a:t>_pom</a:t>
            </a:r>
            <a:r>
              <a:rPr lang="sk-SK" altLang="sk-SK" smtClean="0"/>
              <a:t> - systémový identifikátor, nepoužívať</a:t>
            </a:r>
          </a:p>
          <a:p>
            <a:pPr lvl="2"/>
            <a:r>
              <a:rPr lang="sk-SK" altLang="sk-SK" b="1" smtClean="0">
                <a:latin typeface="Courier New" pitchFamily="49" charset="0"/>
              </a:rPr>
              <a:t>pom_x</a:t>
            </a:r>
            <a:r>
              <a:rPr lang="sk-SK" altLang="sk-SK" b="1" smtClean="0"/>
              <a:t> - používať</a:t>
            </a:r>
          </a:p>
          <a:p>
            <a:pPr lvl="2"/>
            <a:r>
              <a:rPr lang="sk-SK" altLang="sk-SK" b="1" smtClean="0">
                <a:latin typeface="Courier New" pitchFamily="49" charset="0"/>
              </a:rPr>
              <a:t>pom_</a:t>
            </a:r>
            <a:r>
              <a:rPr lang="sk-SK" altLang="sk-SK" smtClean="0"/>
              <a:t> - nepoužívať, často sa prehliadne</a:t>
            </a:r>
            <a:endParaRPr lang="en-US" altLang="sk-SK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380" name="Group 12"/>
          <p:cNvGrpSpPr>
            <a:grpSpLocks/>
          </p:cNvGrpSpPr>
          <p:nvPr/>
        </p:nvGrpSpPr>
        <p:grpSpPr bwMode="auto">
          <a:xfrm>
            <a:off x="395288" y="3954463"/>
            <a:ext cx="2522537" cy="2035175"/>
            <a:chOff x="384" y="2757"/>
            <a:chExt cx="1764" cy="1419"/>
          </a:xfrm>
        </p:grpSpPr>
        <p:sp>
          <p:nvSpPr>
            <p:cNvPr id="48139" name="Rectangle 7"/>
            <p:cNvSpPr>
              <a:spLocks noChangeArrowheads="1"/>
            </p:cNvSpPr>
            <p:nvPr/>
          </p:nvSpPr>
          <p:spPr bwMode="auto">
            <a:xfrm>
              <a:off x="421" y="3264"/>
              <a:ext cx="1727" cy="91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sk-SK" altLang="sk-SK" sz="1800"/>
            </a:p>
          </p:txBody>
        </p:sp>
        <p:sp>
          <p:nvSpPr>
            <p:cNvPr id="48140" name="Text Box 8"/>
            <p:cNvSpPr txBox="1">
              <a:spLocks noChangeArrowheads="1"/>
            </p:cNvSpPr>
            <p:nvPr/>
          </p:nvSpPr>
          <p:spPr bwMode="auto">
            <a:xfrm>
              <a:off x="384" y="2757"/>
              <a:ext cx="1026" cy="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sk-SK" sz="2500"/>
                <a:t>defi</a:t>
              </a:r>
              <a:r>
                <a:rPr lang="sk-SK" altLang="sk-SK" sz="2500"/>
                <a:t>nície:</a:t>
              </a:r>
              <a:endParaRPr lang="en-US" altLang="sk-SK" sz="2500"/>
            </a:p>
          </p:txBody>
        </p:sp>
      </p:grp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Definície premenných</a:t>
            </a:r>
            <a:endParaRPr lang="en-US" altLang="sk-SK" smtClean="0"/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800" y="1652588"/>
            <a:ext cx="8785225" cy="1927225"/>
          </a:xfrm>
        </p:spPr>
        <p:txBody>
          <a:bodyPr/>
          <a:lstStyle/>
          <a:p>
            <a:r>
              <a:rPr lang="sk-SK" altLang="sk-SK" sz="2500" b="1" dirty="0" smtClean="0"/>
              <a:t>definícia premennej</a:t>
            </a:r>
            <a:r>
              <a:rPr lang="sk-SK" altLang="sk-SK" sz="2500" dirty="0" smtClean="0"/>
              <a:t>: príkaz, ktorý priradí premennej určitého typu meno a pamäť</a:t>
            </a:r>
          </a:p>
          <a:p>
            <a:r>
              <a:rPr lang="sk-SK" altLang="sk-SK" sz="2500" dirty="0" smtClean="0"/>
              <a:t>(</a:t>
            </a:r>
            <a:r>
              <a:rPr lang="sk-SK" altLang="sk-SK" sz="2500" b="1" dirty="0" smtClean="0"/>
              <a:t>deklarácia premennej</a:t>
            </a:r>
            <a:r>
              <a:rPr lang="sk-SK" altLang="sk-SK" sz="2500" dirty="0" smtClean="0"/>
              <a:t>: príkaz, ktorý len určuje typ premennej, nepriraďuje pamäť </a:t>
            </a:r>
            <a:r>
              <a:rPr lang="sk-SK" altLang="sk-SK" sz="2500" dirty="0" smtClean="0">
                <a:sym typeface="Symbol" pitchFamily="18" charset="2"/>
              </a:rPr>
              <a:t> neskôr)</a:t>
            </a:r>
            <a:endParaRPr lang="en-US" altLang="sk-SK" sz="2500" dirty="0" smtClean="0"/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539750" y="4751388"/>
            <a:ext cx="1271588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479" tIns="41239" rIns="82479" bIns="41239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sk-SK" altLang="sk-SK" sz="2400" b="1" dirty="0">
                <a:latin typeface="Courier New" pitchFamily="49" charset="0"/>
              </a:rPr>
              <a:t>int i</a:t>
            </a:r>
            <a:r>
              <a:rPr lang="en-US" altLang="sk-SK" sz="2400" b="1" dirty="0">
                <a:latin typeface="Courier New" pitchFamily="49" charset="0"/>
              </a:rPr>
              <a:t>;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539750" y="5095875"/>
            <a:ext cx="2193925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479" tIns="41239" rIns="82479" bIns="41239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2400" b="1">
                <a:latin typeface="Courier New" pitchFamily="49" charset="0"/>
              </a:rPr>
              <a:t>char c, ch;</a:t>
            </a: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539750" y="5508625"/>
            <a:ext cx="2378075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479" tIns="41239" rIns="82479" bIns="41239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2400" b="1">
                <a:latin typeface="Courier New" pitchFamily="49" charset="0"/>
              </a:rPr>
              <a:t>double f, g;</a:t>
            </a:r>
          </a:p>
        </p:txBody>
      </p:sp>
      <p:sp>
        <p:nvSpPr>
          <p:cNvPr id="58377" name="AutoShape 9"/>
          <p:cNvSpPr>
            <a:spLocks noChangeArrowheads="1"/>
          </p:cNvSpPr>
          <p:nvPr/>
        </p:nvSpPr>
        <p:spPr bwMode="auto">
          <a:xfrm>
            <a:off x="3432175" y="3856038"/>
            <a:ext cx="5422900" cy="481012"/>
          </a:xfrm>
          <a:prstGeom prst="wedgeRoundRectCallout">
            <a:avLst>
              <a:gd name="adj1" fmla="val -69514"/>
              <a:gd name="adj2" fmla="val 172023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79" tIns="41239" rIns="82479" bIns="41239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sk-SK" altLang="sk-SK" sz="2500"/>
              <a:t>definícia premennej </a:t>
            </a:r>
            <a:r>
              <a:rPr lang="sk-SK" altLang="sk-SK" sz="2500" b="1">
                <a:latin typeface="Courier New" pitchFamily="49" charset="0"/>
              </a:rPr>
              <a:t>i</a:t>
            </a:r>
            <a:r>
              <a:rPr lang="sk-SK" altLang="sk-SK" sz="2500"/>
              <a:t> typu </a:t>
            </a:r>
            <a:r>
              <a:rPr lang="sk-SK" altLang="sk-SK" sz="2500" b="1">
                <a:latin typeface="Courier New" pitchFamily="49" charset="0"/>
              </a:rPr>
              <a:t>int</a:t>
            </a:r>
            <a:endParaRPr lang="en-US" altLang="sk-SK" sz="2500" b="1">
              <a:latin typeface="Courier New" pitchFamily="49" charset="0"/>
            </a:endParaRPr>
          </a:p>
        </p:txBody>
      </p:sp>
      <p:sp>
        <p:nvSpPr>
          <p:cNvPr id="58378" name="AutoShape 10"/>
          <p:cNvSpPr>
            <a:spLocks noChangeArrowheads="1"/>
          </p:cNvSpPr>
          <p:nvPr/>
        </p:nvSpPr>
        <p:spPr bwMode="auto">
          <a:xfrm>
            <a:off x="3432175" y="4751388"/>
            <a:ext cx="5422900" cy="825500"/>
          </a:xfrm>
          <a:prstGeom prst="wedgeRoundRectCallout">
            <a:avLst>
              <a:gd name="adj1" fmla="val -64347"/>
              <a:gd name="adj2" fmla="val 18403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79" tIns="41239" rIns="82479" bIns="41239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sk-SK" altLang="sk-SK" sz="2500"/>
              <a:t>definícia premenných </a:t>
            </a:r>
            <a:r>
              <a:rPr lang="sk-SK" altLang="sk-SK" sz="2500" b="1">
                <a:latin typeface="Courier New" pitchFamily="49" charset="0"/>
              </a:rPr>
              <a:t>c</a:t>
            </a:r>
            <a:r>
              <a:rPr lang="sk-SK" altLang="sk-SK" sz="2500"/>
              <a:t>, </a:t>
            </a:r>
            <a:r>
              <a:rPr lang="sk-SK" altLang="sk-SK" sz="2500" b="1">
                <a:latin typeface="Courier New" pitchFamily="49" charset="0"/>
              </a:rPr>
              <a:t>ch</a:t>
            </a:r>
            <a:r>
              <a:rPr lang="sk-SK" altLang="sk-SK" sz="2500"/>
              <a:t> typu </a:t>
            </a:r>
            <a:r>
              <a:rPr lang="sk-SK" altLang="sk-SK" sz="2500" b="1">
                <a:latin typeface="Courier New" pitchFamily="49" charset="0"/>
              </a:rPr>
              <a:t>char</a:t>
            </a:r>
            <a:endParaRPr lang="en-US" altLang="sk-SK" sz="2500" b="1">
              <a:latin typeface="Courier New" pitchFamily="49" charset="0"/>
            </a:endParaRPr>
          </a:p>
        </p:txBody>
      </p:sp>
      <p:sp>
        <p:nvSpPr>
          <p:cNvPr id="58379" name="AutoShape 11"/>
          <p:cNvSpPr>
            <a:spLocks noChangeArrowheads="1"/>
          </p:cNvSpPr>
          <p:nvPr/>
        </p:nvSpPr>
        <p:spPr bwMode="auto">
          <a:xfrm>
            <a:off x="3432175" y="5783263"/>
            <a:ext cx="5422900" cy="895350"/>
          </a:xfrm>
          <a:prstGeom prst="wedgeRoundRectCallout">
            <a:avLst>
              <a:gd name="adj1" fmla="val -63477"/>
              <a:gd name="adj2" fmla="val -53685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79" tIns="41239" rIns="82479" bIns="41239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sk-SK" altLang="sk-SK" sz="2500" dirty="0"/>
              <a:t>definícia premenných </a:t>
            </a:r>
            <a:r>
              <a:rPr lang="sk-SK" altLang="sk-SK" sz="2500" b="1" dirty="0">
                <a:latin typeface="Courier New" pitchFamily="49" charset="0"/>
              </a:rPr>
              <a:t>f</a:t>
            </a:r>
            <a:r>
              <a:rPr lang="sk-SK" altLang="sk-SK" sz="2500" dirty="0"/>
              <a:t>, </a:t>
            </a:r>
            <a:r>
              <a:rPr lang="sk-SK" altLang="sk-SK" sz="2500" b="1" dirty="0">
                <a:latin typeface="Courier New" pitchFamily="49" charset="0"/>
              </a:rPr>
              <a:t>g</a:t>
            </a:r>
            <a:r>
              <a:rPr lang="sk-SK" altLang="sk-SK" sz="2500" dirty="0"/>
              <a:t> typu </a:t>
            </a:r>
            <a:r>
              <a:rPr lang="en-US" altLang="sk-SK" sz="2500" b="1" dirty="0" smtClean="0">
                <a:latin typeface="Courier New" pitchFamily="49" charset="0"/>
              </a:rPr>
              <a:t>double</a:t>
            </a:r>
            <a:endParaRPr lang="en-US" altLang="sk-SK" sz="25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2" grpId="0" autoUpdateAnimBg="0"/>
      <p:bldP spid="58373" grpId="0" autoUpdateAnimBg="0"/>
      <p:bldP spid="58374" grpId="0" autoUpdateAnimBg="0"/>
      <p:bldP spid="58377" grpId="0" animBg="1" autoUpdateAnimBg="0"/>
      <p:bldP spid="58378" grpId="0" animBg="1" autoUpdateAnimBg="0"/>
      <p:bldP spid="58379" grpId="0" animBg="1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Priradenie</a:t>
            </a:r>
            <a:endParaRPr lang="en-US" altLang="sk-SK" smtClean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75" y="1255713"/>
            <a:ext cx="8756650" cy="4405312"/>
          </a:xfrm>
        </p:spPr>
        <p:txBody>
          <a:bodyPr/>
          <a:lstStyle/>
          <a:p>
            <a:r>
              <a:rPr lang="sk-SK" altLang="sk-SK" sz="2500" i="1" dirty="0" smtClean="0"/>
              <a:t>l-hodnota</a:t>
            </a:r>
            <a:r>
              <a:rPr lang="sk-SK" altLang="sk-SK" sz="2500" dirty="0" smtClean="0"/>
              <a:t> - predstavuje adresu, kam je možné priradiť hodnotu </a:t>
            </a:r>
          </a:p>
          <a:p>
            <a:pPr lvl="1"/>
            <a:r>
              <a:rPr lang="sk-SK" altLang="sk-SK" sz="2200" b="1" dirty="0" smtClean="0"/>
              <a:t>premenná </a:t>
            </a:r>
            <a:r>
              <a:rPr lang="sk-SK" altLang="sk-SK" sz="2200" b="1" dirty="0" smtClean="0">
                <a:latin typeface="Courier New" pitchFamily="49" charset="0"/>
              </a:rPr>
              <a:t>x</a:t>
            </a:r>
            <a:r>
              <a:rPr lang="sk-SK" altLang="sk-SK" sz="2200" b="1" dirty="0" smtClean="0"/>
              <a:t> je l-hodnotou</a:t>
            </a:r>
          </a:p>
          <a:p>
            <a:pPr lvl="1"/>
            <a:r>
              <a:rPr lang="sk-SK" altLang="sk-SK" sz="2200" dirty="0" smtClean="0"/>
              <a:t>konštanta </a:t>
            </a:r>
            <a:r>
              <a:rPr lang="sk-SK" altLang="sk-SK" sz="2200" b="1" dirty="0" smtClean="0">
                <a:latin typeface="Courier New" pitchFamily="49" charset="0"/>
              </a:rPr>
              <a:t>123</a:t>
            </a:r>
            <a:r>
              <a:rPr lang="sk-SK" altLang="sk-SK" sz="2200" dirty="0" smtClean="0"/>
              <a:t> nie je l-hodnotou</a:t>
            </a:r>
          </a:p>
          <a:p>
            <a:pPr lvl="1"/>
            <a:r>
              <a:rPr lang="sk-SK" altLang="sk-SK" sz="2200" dirty="0" smtClean="0"/>
              <a:t>výraz </a:t>
            </a:r>
            <a:r>
              <a:rPr lang="sk-SK" altLang="sk-SK" sz="2200" b="1" dirty="0" smtClean="0">
                <a:latin typeface="Courier New" pitchFamily="49" charset="0"/>
                <a:cs typeface="Courier New" pitchFamily="49" charset="0"/>
              </a:rPr>
              <a:t>x+3</a:t>
            </a:r>
            <a:r>
              <a:rPr lang="sk-SK" altLang="sk-SK" sz="2200" dirty="0" smtClean="0"/>
              <a:t> nie je l-hodnotou</a:t>
            </a:r>
            <a:r>
              <a:rPr lang="en-US" altLang="sk-SK" sz="2200" dirty="0" smtClean="0"/>
              <a:t> (</a:t>
            </a:r>
            <a:r>
              <a:rPr lang="en-US" altLang="sk-SK" sz="2200" dirty="0" err="1" smtClean="0"/>
              <a:t>ak</a:t>
            </a:r>
            <a:r>
              <a:rPr lang="en-US" altLang="sk-SK" sz="2200" dirty="0" smtClean="0"/>
              <a:t> </a:t>
            </a:r>
            <a:r>
              <a:rPr lang="sk-SK" altLang="sk-SK" sz="22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altLang="sk-SK" sz="2200" dirty="0" smtClean="0"/>
              <a:t> je </a:t>
            </a:r>
            <a:r>
              <a:rPr lang="en-US" altLang="sk-SK" sz="2200" dirty="0" err="1" smtClean="0"/>
              <a:t>klasick</a:t>
            </a:r>
            <a:r>
              <a:rPr lang="sk-SK" altLang="sk-SK" sz="2200" dirty="0" smtClean="0"/>
              <a:t>á premenná, napr. typu </a:t>
            </a:r>
            <a:r>
              <a:rPr lang="sk-SK" altLang="sk-SK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k-SK" altLang="sk-SK" sz="2200" dirty="0" smtClean="0"/>
              <a:t>)</a:t>
            </a:r>
          </a:p>
          <a:p>
            <a:r>
              <a:rPr lang="sk-SK" altLang="sk-SK" sz="2500" dirty="0" smtClean="0"/>
              <a:t>terminológia:</a:t>
            </a:r>
          </a:p>
          <a:p>
            <a:pPr lvl="1"/>
            <a:r>
              <a:rPr lang="sk-SK" altLang="sk-SK" sz="2200" dirty="0" smtClean="0"/>
              <a:t>výraz</a:t>
            </a:r>
            <a:r>
              <a:rPr lang="en-US" altLang="sk-SK" sz="2200" dirty="0" smtClean="0"/>
              <a:t>: m</a:t>
            </a:r>
            <a:r>
              <a:rPr lang="sk-SK" altLang="sk-SK" sz="2200" dirty="0" smtClean="0"/>
              <a:t>á hodnotu, napr.  </a:t>
            </a:r>
            <a:r>
              <a:rPr lang="sk-SK" altLang="sk-SK" sz="2200" b="1" dirty="0" smtClean="0">
                <a:latin typeface="Courier New" pitchFamily="49" charset="0"/>
              </a:rPr>
              <a:t>i * 2 + 3</a:t>
            </a:r>
          </a:p>
          <a:p>
            <a:pPr lvl="1"/>
            <a:r>
              <a:rPr lang="sk-SK" altLang="sk-SK" sz="2200" dirty="0" smtClean="0"/>
              <a:t>priradenie: priradenie hodnoty, napr.  </a:t>
            </a:r>
            <a:r>
              <a:rPr lang="sk-SK" altLang="sk-SK" sz="2200" b="1" dirty="0" smtClean="0">
                <a:latin typeface="Courier New" pitchFamily="49" charset="0"/>
              </a:rPr>
              <a:t>j = i * 2 + 3</a:t>
            </a:r>
          </a:p>
          <a:p>
            <a:pPr lvl="1"/>
            <a:r>
              <a:rPr lang="sk-SK" altLang="sk-SK" sz="2200" dirty="0" smtClean="0"/>
              <a:t>príkaz: priradenie ukončené bodkočiarkou</a:t>
            </a:r>
            <a:endParaRPr lang="en-US" altLang="sk-SK" sz="2200" dirty="0" smtClean="0"/>
          </a:p>
        </p:txBody>
      </p:sp>
      <p:sp>
        <p:nvSpPr>
          <p:cNvPr id="50180" name="Rectangle 5"/>
          <p:cNvSpPr>
            <a:spLocks noChangeArrowheads="1"/>
          </p:cNvSpPr>
          <p:nvPr/>
        </p:nvSpPr>
        <p:spPr bwMode="auto">
          <a:xfrm>
            <a:off x="1907704" y="5349855"/>
            <a:ext cx="2540000" cy="39106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79" tIns="41239" rIns="82479" bIns="41239" anchor="ctr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k-SK" altLang="sk-SK" sz="2000"/>
          </a:p>
        </p:txBody>
      </p:sp>
      <p:sp>
        <p:nvSpPr>
          <p:cNvPr id="50181" name="Rectangle 4"/>
          <p:cNvSpPr>
            <a:spLocks noChangeArrowheads="1"/>
          </p:cNvSpPr>
          <p:nvPr/>
        </p:nvSpPr>
        <p:spPr bwMode="auto">
          <a:xfrm>
            <a:off x="746671" y="5346700"/>
            <a:ext cx="3563589" cy="391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479" tIns="41239" rIns="82479" bIns="41239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buFontTx/>
              <a:buNone/>
            </a:pPr>
            <a:r>
              <a:rPr lang="sk-SK" altLang="sk-SK" sz="2000" dirty="0"/>
              <a:t>napr.   </a:t>
            </a:r>
            <a:r>
              <a:rPr lang="sk-SK" altLang="sk-SK" sz="2000" b="1" dirty="0">
                <a:latin typeface="Courier New" pitchFamily="49" charset="0"/>
              </a:rPr>
              <a:t>j = i * 2 + 3</a:t>
            </a:r>
            <a:r>
              <a:rPr lang="en-US" altLang="sk-SK" sz="2000" b="1" dirty="0">
                <a:latin typeface="Courier New" pitchFamily="49" charset="0"/>
              </a:rPr>
              <a:t>;</a:t>
            </a:r>
            <a:endParaRPr lang="sk-SK" altLang="sk-SK" sz="2000" b="1" dirty="0">
              <a:latin typeface="Courier New" pitchFamily="49" charset="0"/>
            </a:endParaRPr>
          </a:p>
        </p:txBody>
      </p:sp>
      <p:grpSp>
        <p:nvGrpSpPr>
          <p:cNvPr id="60426" name="Group 10"/>
          <p:cNvGrpSpPr>
            <a:grpSpLocks/>
          </p:cNvGrpSpPr>
          <p:nvPr/>
        </p:nvGrpSpPr>
        <p:grpSpPr bwMode="auto">
          <a:xfrm>
            <a:off x="326080" y="5545385"/>
            <a:ext cx="8732838" cy="1200150"/>
            <a:chOff x="240" y="3860"/>
            <a:chExt cx="6106" cy="837"/>
          </a:xfrm>
        </p:grpSpPr>
        <p:sp>
          <p:nvSpPr>
            <p:cNvPr id="50183" name="Rectangle 6"/>
            <p:cNvSpPr>
              <a:spLocks noChangeArrowheads="1"/>
            </p:cNvSpPr>
            <p:nvPr/>
          </p:nvSpPr>
          <p:spPr bwMode="auto">
            <a:xfrm>
              <a:off x="3852" y="3860"/>
              <a:ext cx="2467" cy="837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sk-SK" altLang="sk-SK" sz="1800"/>
            </a:p>
          </p:txBody>
        </p:sp>
        <p:sp>
          <p:nvSpPr>
            <p:cNvPr id="50184" name="Text Box 8"/>
            <p:cNvSpPr txBox="1">
              <a:spLocks noChangeArrowheads="1"/>
            </p:cNvSpPr>
            <p:nvPr/>
          </p:nvSpPr>
          <p:spPr bwMode="auto">
            <a:xfrm>
              <a:off x="4025" y="3860"/>
              <a:ext cx="2321" cy="8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sk-SK" altLang="sk-SK" sz="2400" b="1">
                  <a:latin typeface="Courier New" pitchFamily="49" charset="0"/>
                </a:rPr>
                <a:t>j = 5</a:t>
              </a:r>
              <a:r>
                <a:rPr lang="en-US" altLang="sk-SK" sz="2400" b="1">
                  <a:latin typeface="Courier New" pitchFamily="49" charset="0"/>
                </a:rPr>
                <a:t>;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sk-SK" sz="2400" b="1">
                  <a:latin typeface="Courier New" pitchFamily="49" charset="0"/>
                </a:rPr>
                <a:t>d = 'z';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sk-SK" sz="2400" b="1">
                  <a:latin typeface="Courier New" pitchFamily="49" charset="0"/>
                </a:rPr>
                <a:t>f = f + 3.14 * i;</a:t>
              </a:r>
            </a:p>
          </p:txBody>
        </p:sp>
        <p:sp>
          <p:nvSpPr>
            <p:cNvPr id="50185" name="AutoShape 9"/>
            <p:cNvSpPr>
              <a:spLocks noChangeArrowheads="1"/>
            </p:cNvSpPr>
            <p:nvPr/>
          </p:nvSpPr>
          <p:spPr bwMode="auto">
            <a:xfrm>
              <a:off x="240" y="4142"/>
              <a:ext cx="3264" cy="432"/>
            </a:xfrm>
            <a:prstGeom prst="cloudCallout">
              <a:avLst>
                <a:gd name="adj1" fmla="val 61796"/>
                <a:gd name="adj2" fmla="val 6990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sk-SK" sz="2000" dirty="0" err="1"/>
                <a:t>pr</a:t>
              </a:r>
              <a:r>
                <a:rPr lang="sk-SK" altLang="sk-SK" sz="2000" dirty="0"/>
                <a:t>íklady priradení</a:t>
              </a:r>
              <a:endParaRPr lang="en-US" altLang="sk-SK" sz="2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k-SK" smtClean="0"/>
              <a:t>Priradenie – detailnej</a:t>
            </a:r>
            <a:r>
              <a:rPr lang="sk-SK" altLang="sk-SK" smtClean="0"/>
              <a:t>šie</a:t>
            </a:r>
            <a:endParaRPr lang="en-US" altLang="sk-SK" smtClean="0"/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3851275" y="1484784"/>
            <a:ext cx="5111750" cy="1777529"/>
          </a:xfrm>
        </p:spPr>
        <p:txBody>
          <a:bodyPr/>
          <a:lstStyle/>
          <a:p>
            <a:r>
              <a:rPr lang="en-US" altLang="sk-SK" sz="2400" dirty="0" smtClean="0"/>
              <a:t>Do </a:t>
            </a:r>
            <a:r>
              <a:rPr lang="en-US" altLang="sk-SK" sz="2400" dirty="0" err="1" smtClean="0"/>
              <a:t>premennej</a:t>
            </a:r>
            <a:r>
              <a:rPr lang="en-US" altLang="sk-SK" sz="2400" dirty="0" smtClean="0"/>
              <a:t> </a:t>
            </a:r>
            <a:r>
              <a:rPr lang="en-US" altLang="sk-SK" sz="2400" dirty="0" err="1" smtClean="0"/>
              <a:t>na</a:t>
            </a:r>
            <a:r>
              <a:rPr lang="en-US" altLang="sk-SK" sz="2400" dirty="0" smtClean="0"/>
              <a:t> </a:t>
            </a:r>
            <a:r>
              <a:rPr lang="sk-SK" altLang="sk-SK" sz="2400" dirty="0" smtClean="0"/>
              <a:t>ľavej strane sa priradí hodnota z pravej strany =</a:t>
            </a:r>
            <a:endParaRPr lang="en-US" altLang="sk-SK" sz="2400" dirty="0" smtClean="0"/>
          </a:p>
          <a:p>
            <a:r>
              <a:rPr lang="en-US" altLang="sk-SK" sz="2400" dirty="0" err="1" smtClean="0"/>
              <a:t>Nejde</a:t>
            </a:r>
            <a:r>
              <a:rPr lang="en-US" altLang="sk-SK" sz="2400" dirty="0" smtClean="0"/>
              <a:t> o </a:t>
            </a:r>
            <a:r>
              <a:rPr lang="en-US" altLang="sk-SK" sz="2400" dirty="0" err="1" smtClean="0"/>
              <a:t>rovnicu</a:t>
            </a:r>
            <a:r>
              <a:rPr lang="en-US" altLang="sk-SK" sz="2400" dirty="0" smtClean="0"/>
              <a:t>!</a:t>
            </a:r>
            <a:endParaRPr lang="sk-SK" altLang="sk-SK" sz="2400" dirty="0" smtClean="0"/>
          </a:p>
          <a:p>
            <a:r>
              <a:rPr lang="sk-SK" altLang="sk-SK" sz="2400" dirty="0" smtClean="0"/>
              <a:t>Nejde o porovnanie!</a:t>
            </a:r>
            <a:endParaRPr lang="en-US" altLang="sk-SK" sz="2400" dirty="0" smtClean="0"/>
          </a:p>
        </p:txBody>
      </p:sp>
      <p:sp>
        <p:nvSpPr>
          <p:cNvPr id="51204" name="Rectangle 7"/>
          <p:cNvSpPr>
            <a:spLocks noChangeArrowheads="1"/>
          </p:cNvSpPr>
          <p:nvPr/>
        </p:nvSpPr>
        <p:spPr bwMode="auto">
          <a:xfrm>
            <a:off x="373063" y="1341438"/>
            <a:ext cx="3262312" cy="273367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k-SK" altLang="sk-SK" sz="180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63550" y="1411288"/>
            <a:ext cx="1271588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479" tIns="41239" rIns="82479" bIns="41239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sk-SK" altLang="sk-SK" sz="2400" b="1">
                <a:latin typeface="Courier New" pitchFamily="49" charset="0"/>
              </a:rPr>
              <a:t>int i</a:t>
            </a:r>
            <a:r>
              <a:rPr lang="en-US" altLang="sk-SK" sz="2400" b="1">
                <a:latin typeface="Courier New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sk-SK" sz="2400" b="1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 b="1">
                <a:latin typeface="Courier New" pitchFamily="49" charset="0"/>
              </a:rPr>
              <a:t>i = 5;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87363" y="3498850"/>
            <a:ext cx="2932112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479" tIns="41239" rIns="82479" bIns="41239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2400" b="1" dirty="0" err="1">
                <a:latin typeface="Courier New" pitchFamily="49" charset="0"/>
              </a:rPr>
              <a:t>i</a:t>
            </a:r>
            <a:r>
              <a:rPr lang="en-US" altLang="sk-SK" sz="2400" b="1" dirty="0">
                <a:latin typeface="Courier New" pitchFamily="49" charset="0"/>
              </a:rPr>
              <a:t> = </a:t>
            </a:r>
            <a:r>
              <a:rPr lang="en-US" altLang="sk-SK" sz="2400" b="1" dirty="0" err="1">
                <a:latin typeface="Courier New" pitchFamily="49" charset="0"/>
              </a:rPr>
              <a:t>i</a:t>
            </a:r>
            <a:r>
              <a:rPr lang="en-US" altLang="sk-SK" sz="2400" b="1" dirty="0">
                <a:latin typeface="Courier New" pitchFamily="49" charset="0"/>
              </a:rPr>
              <a:t> * 5 – 20;</a:t>
            </a:r>
          </a:p>
        </p:txBody>
      </p:sp>
      <p:sp>
        <p:nvSpPr>
          <p:cNvPr id="51207" name="Rectangle 9"/>
          <p:cNvSpPr>
            <a:spLocks noChangeArrowheads="1"/>
          </p:cNvSpPr>
          <p:nvPr/>
        </p:nvSpPr>
        <p:spPr bwMode="auto">
          <a:xfrm>
            <a:off x="463550" y="2801938"/>
            <a:ext cx="20272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sk-SK" altLang="sk-SK" sz="2400" b="1">
                <a:latin typeface="Courier New" pitchFamily="49" charset="0"/>
              </a:rPr>
              <a:t>i = i + 1</a:t>
            </a:r>
            <a:r>
              <a:rPr lang="en-US" altLang="sk-SK" sz="2400" b="1">
                <a:latin typeface="Courier New" pitchFamily="49" charset="0"/>
              </a:rPr>
              <a:t>;</a:t>
            </a:r>
          </a:p>
        </p:txBody>
      </p:sp>
      <p:sp>
        <p:nvSpPr>
          <p:cNvPr id="51208" name="Rectangle 7"/>
          <p:cNvSpPr>
            <a:spLocks noChangeArrowheads="1"/>
          </p:cNvSpPr>
          <p:nvPr/>
        </p:nvSpPr>
        <p:spPr bwMode="auto">
          <a:xfrm>
            <a:off x="384175" y="4656138"/>
            <a:ext cx="3262313" cy="20129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k-SK" altLang="sk-SK" sz="1800"/>
          </a:p>
        </p:txBody>
      </p:sp>
      <p:sp>
        <p:nvSpPr>
          <p:cNvPr id="51209" name="Text Box 4"/>
          <p:cNvSpPr txBox="1">
            <a:spLocks noChangeArrowheads="1"/>
          </p:cNvSpPr>
          <p:nvPr/>
        </p:nvSpPr>
        <p:spPr bwMode="auto">
          <a:xfrm>
            <a:off x="474663" y="4725988"/>
            <a:ext cx="2009775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479" tIns="41239" rIns="82479" bIns="41239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sk-SK" altLang="sk-SK" sz="2400" b="1" dirty="0">
                <a:latin typeface="Courier New" pitchFamily="49" charset="0"/>
              </a:rPr>
              <a:t>int i = 5</a:t>
            </a:r>
            <a:r>
              <a:rPr lang="en-US" altLang="sk-SK" sz="2400" b="1" dirty="0">
                <a:latin typeface="Courier New" pitchFamily="49" charset="0"/>
              </a:rPr>
              <a:t>;</a:t>
            </a:r>
          </a:p>
        </p:txBody>
      </p:sp>
      <p:sp>
        <p:nvSpPr>
          <p:cNvPr id="51210" name="Text Box 6"/>
          <p:cNvSpPr txBox="1">
            <a:spLocks noChangeArrowheads="1"/>
          </p:cNvSpPr>
          <p:nvPr/>
        </p:nvSpPr>
        <p:spPr bwMode="auto">
          <a:xfrm>
            <a:off x="498475" y="6072188"/>
            <a:ext cx="2932113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479" tIns="41239" rIns="82479" bIns="41239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2400" b="1">
                <a:latin typeface="Courier New" pitchFamily="49" charset="0"/>
              </a:rPr>
              <a:t>i = i * 5 – 20;</a:t>
            </a:r>
          </a:p>
        </p:txBody>
      </p:sp>
      <p:sp>
        <p:nvSpPr>
          <p:cNvPr id="51211" name="Rectangle 9"/>
          <p:cNvSpPr>
            <a:spLocks noChangeArrowheads="1"/>
          </p:cNvSpPr>
          <p:nvPr/>
        </p:nvSpPr>
        <p:spPr bwMode="auto">
          <a:xfrm>
            <a:off x="474663" y="5375275"/>
            <a:ext cx="20272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sk-SK" altLang="sk-SK" sz="2400" b="1">
                <a:latin typeface="Courier New" pitchFamily="49" charset="0"/>
              </a:rPr>
              <a:t>i = i + 1</a:t>
            </a:r>
            <a:r>
              <a:rPr lang="en-US" altLang="sk-SK" sz="2400" b="1">
                <a:latin typeface="Courier New" pitchFamily="49" charset="0"/>
              </a:rPr>
              <a:t>;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3851275" y="4656138"/>
            <a:ext cx="4319588" cy="1274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6" tIns="45718" rIns="91436" bIns="4571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5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sk-SK" altLang="sk-SK" sz="2400" kern="0" dirty="0" smtClean="0"/>
              <a:t>Inicializácia v definícii: priradenie hodnoty priamo v definícii</a:t>
            </a:r>
            <a:endParaRPr lang="en-US" altLang="sk-SK" sz="24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4"/>
          <p:cNvSpPr>
            <a:spLocks noChangeArrowheads="1"/>
          </p:cNvSpPr>
          <p:nvPr/>
        </p:nvSpPr>
        <p:spPr bwMode="auto">
          <a:xfrm>
            <a:off x="617538" y="2694938"/>
            <a:ext cx="1166812" cy="4127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479" tIns="41239" rIns="82479" bIns="41239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k-SK" altLang="sk-SK" sz="180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Aritmetické výrazy</a:t>
            </a:r>
            <a:endParaRPr lang="en-US" altLang="sk-SK" smtClean="0"/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800" y="1514475"/>
            <a:ext cx="8785225" cy="1928813"/>
          </a:xfrm>
        </p:spPr>
        <p:txBody>
          <a:bodyPr/>
          <a:lstStyle/>
          <a:p>
            <a:r>
              <a:rPr lang="sk-SK" altLang="sk-SK" sz="2400" dirty="0" smtClean="0"/>
              <a:t>aritmetický výraz (obyčajne s priradením) ukončený bo</a:t>
            </a:r>
            <a:r>
              <a:rPr lang="en-US" altLang="sk-SK" sz="2400" dirty="0" smtClean="0"/>
              <a:t>d</a:t>
            </a:r>
            <a:r>
              <a:rPr lang="sk-SK" altLang="sk-SK" sz="2400" dirty="0" smtClean="0"/>
              <a:t>kočiarkou sa stáva príkazom, napr.</a:t>
            </a:r>
          </a:p>
          <a:p>
            <a:pPr lvl="1">
              <a:buFontTx/>
              <a:buNone/>
            </a:pPr>
            <a:r>
              <a:rPr lang="sk-SK" altLang="sk-SK" sz="2000" dirty="0" smtClean="0"/>
              <a:t>  i = 2 	je výraz s priradením</a:t>
            </a:r>
          </a:p>
          <a:p>
            <a:pPr lvl="1">
              <a:buFontTx/>
              <a:buNone/>
            </a:pPr>
            <a:r>
              <a:rPr lang="sk-SK" altLang="sk-SK" sz="2000" dirty="0" smtClean="0"/>
              <a:t>  i = 2</a:t>
            </a:r>
            <a:r>
              <a:rPr lang="en-US" altLang="sk-SK" sz="2000" dirty="0" smtClean="0"/>
              <a:t>;</a:t>
            </a:r>
            <a:r>
              <a:rPr lang="sk-SK" altLang="sk-SK" sz="2000" dirty="0" smtClean="0"/>
              <a:t>	je príkaz</a:t>
            </a:r>
            <a:endParaRPr lang="en-US" altLang="sk-SK" sz="2000" dirty="0" smtClean="0"/>
          </a:p>
        </p:txBody>
      </p: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180975" y="3511550"/>
            <a:ext cx="8785225" cy="1169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6" tIns="45718" rIns="91436" bIns="45718"/>
          <a:lstStyle>
            <a:lvl1pPr marL="341313" indent="-341313"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sk-SK" altLang="sk-SK" sz="2400" dirty="0"/>
              <a:t>samotná bodkočiarka je tiež príkaz -  nazýva sa prázdny príkaz a využije sa v cykloch</a:t>
            </a:r>
            <a:endParaRPr lang="en-US" altLang="sk-SK" sz="2400" dirty="0"/>
          </a:p>
        </p:txBody>
      </p:sp>
      <p:sp>
        <p:nvSpPr>
          <p:cNvPr id="71686" name="Rectangle 6"/>
          <p:cNvSpPr>
            <a:spLocks noChangeArrowheads="1"/>
          </p:cNvSpPr>
          <p:nvPr/>
        </p:nvSpPr>
        <p:spPr bwMode="auto">
          <a:xfrm>
            <a:off x="180975" y="4475163"/>
            <a:ext cx="8785225" cy="2266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6" tIns="45718" rIns="91436" bIns="45718"/>
          <a:lstStyle>
            <a:lvl1pPr marL="341313" indent="-341313"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sk-SK" altLang="sk-SK" sz="2400" dirty="0"/>
              <a:t>operátory:</a:t>
            </a:r>
          </a:p>
          <a:p>
            <a:pPr lvl="1"/>
            <a:r>
              <a:rPr lang="sk-SK" altLang="sk-SK" sz="2000" dirty="0"/>
              <a:t>unárne </a:t>
            </a:r>
          </a:p>
          <a:p>
            <a:pPr lvl="1"/>
            <a:r>
              <a:rPr lang="sk-SK" altLang="sk-SK" sz="2000" dirty="0"/>
              <a:t>binárne </a:t>
            </a:r>
          </a:p>
          <a:p>
            <a:pPr lvl="1"/>
            <a:r>
              <a:rPr lang="sk-SK" altLang="sk-SK" sz="2000" dirty="0"/>
              <a:t>špeciálne unárne</a:t>
            </a:r>
          </a:p>
          <a:p>
            <a:pPr lvl="1"/>
            <a:r>
              <a:rPr lang="sk-SK" altLang="sk-SK" sz="2000" dirty="0"/>
              <a:t>priraďovacie</a:t>
            </a:r>
            <a:endParaRPr lang="en-US" altLang="sk-SK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5" grpId="0" autoUpdateAnimBg="0"/>
      <p:bldP spid="71686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Unárne operátory</a:t>
            </a:r>
            <a:endParaRPr lang="en-US" altLang="sk-SK" smtClean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800" y="1652588"/>
            <a:ext cx="8785225" cy="4944764"/>
          </a:xfrm>
        </p:spPr>
        <p:txBody>
          <a:bodyPr/>
          <a:lstStyle/>
          <a:p>
            <a:r>
              <a:rPr lang="sk-SK" altLang="sk-SK" sz="2500" dirty="0" smtClean="0"/>
              <a:t>plus (+)</a:t>
            </a:r>
          </a:p>
          <a:p>
            <a:r>
              <a:rPr lang="sk-SK" altLang="sk-SK" sz="2500" dirty="0" smtClean="0"/>
              <a:t>mínus (-)</a:t>
            </a:r>
          </a:p>
          <a:p>
            <a:r>
              <a:rPr lang="sk-SK" altLang="sk-SK" sz="2500" dirty="0" smtClean="0"/>
              <a:t>používanie v bežnom význame</a:t>
            </a:r>
            <a:endParaRPr lang="en-US" altLang="sk-SK" sz="2500" dirty="0" smtClean="0"/>
          </a:p>
          <a:p>
            <a:endParaRPr lang="en-US" altLang="sk-SK" sz="2500" dirty="0"/>
          </a:p>
          <a:p>
            <a:endParaRPr lang="en-US" altLang="sk-SK" sz="2500" dirty="0" smtClean="0"/>
          </a:p>
          <a:p>
            <a:endParaRPr lang="en-US" altLang="sk-SK" sz="2500" dirty="0"/>
          </a:p>
          <a:p>
            <a:endParaRPr lang="en-US" altLang="sk-SK" sz="2500" dirty="0" smtClean="0"/>
          </a:p>
          <a:p>
            <a:endParaRPr lang="en-US" altLang="sk-SK" sz="2500" dirty="0"/>
          </a:p>
          <a:p>
            <a:endParaRPr lang="en-US" altLang="sk-SK" sz="2500" dirty="0" smtClean="0"/>
          </a:p>
          <a:p>
            <a:endParaRPr lang="en-US" altLang="sk-SK" sz="2500" dirty="0"/>
          </a:p>
          <a:p>
            <a:pPr marL="0" indent="0">
              <a:buNone/>
            </a:pPr>
            <a:r>
              <a:rPr lang="sk-SK" altLang="sk-SK" sz="2500" dirty="0" smtClean="0"/>
              <a:t>(špeciálne unárne operátory – na budúcej prednáške)</a:t>
            </a:r>
            <a:endParaRPr lang="en-US" altLang="sk-SK" sz="2500" dirty="0" smtClean="0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1730375" y="4024313"/>
            <a:ext cx="2409825" cy="156051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79" tIns="41239" rIns="82479" bIns="41239" anchor="ctr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k-SK" altLang="sk-SK" sz="1800"/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2005013" y="4024313"/>
            <a:ext cx="1457325" cy="156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479" tIns="41239" rIns="82479" bIns="41239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2400" b="1" dirty="0">
                <a:latin typeface="Courier New" pitchFamily="49" charset="0"/>
              </a:rPr>
              <a:t>...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 b="1" dirty="0">
                <a:latin typeface="Courier New" pitchFamily="49" charset="0"/>
              </a:rPr>
              <a:t>x = +5;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 b="1" dirty="0">
                <a:latin typeface="Courier New" pitchFamily="49" charset="0"/>
              </a:rPr>
              <a:t>y = -7;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400" b="1" dirty="0">
                <a:latin typeface="Courier New" pitchFamily="49" charset="0"/>
              </a:rPr>
              <a:t>...</a:t>
            </a:r>
          </a:p>
        </p:txBody>
      </p:sp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549275" y="3960813"/>
            <a:ext cx="1176338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479" tIns="41239" rIns="82479" bIns="41239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2400"/>
              <a:t>pr</a:t>
            </a:r>
            <a:r>
              <a:rPr lang="sk-SK" altLang="sk-SK" sz="2400"/>
              <a:t>íklad:</a:t>
            </a:r>
            <a:endParaRPr lang="en-US" altLang="sk-SK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740" name="Group 12"/>
          <p:cNvGrpSpPr>
            <a:grpSpLocks/>
          </p:cNvGrpSpPr>
          <p:nvPr/>
        </p:nvGrpSpPr>
        <p:grpSpPr bwMode="auto">
          <a:xfrm>
            <a:off x="136525" y="1652588"/>
            <a:ext cx="8856663" cy="3235325"/>
            <a:chOff x="96" y="1152"/>
            <a:chExt cx="6192" cy="2256"/>
          </a:xfrm>
        </p:grpSpPr>
        <p:sp>
          <p:nvSpPr>
            <p:cNvPr id="54282" name="AutoShape 5"/>
            <p:cNvSpPr>
              <a:spLocks noChangeArrowheads="1"/>
            </p:cNvSpPr>
            <p:nvPr/>
          </p:nvSpPr>
          <p:spPr bwMode="auto">
            <a:xfrm>
              <a:off x="96" y="2151"/>
              <a:ext cx="2784" cy="624"/>
            </a:xfrm>
            <a:prstGeom prst="wedgeRoundRectCallout">
              <a:avLst>
                <a:gd name="adj1" fmla="val -16630"/>
                <a:gd name="adj2" fmla="val -16829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sk-SK" altLang="sk-SK" sz="1800"/>
            </a:p>
          </p:txBody>
        </p:sp>
        <p:sp>
          <p:nvSpPr>
            <p:cNvPr id="54283" name="AutoShape 4"/>
            <p:cNvSpPr>
              <a:spLocks noChangeArrowheads="1"/>
            </p:cNvSpPr>
            <p:nvPr/>
          </p:nvSpPr>
          <p:spPr bwMode="auto">
            <a:xfrm>
              <a:off x="3360" y="1152"/>
              <a:ext cx="2928" cy="2256"/>
            </a:xfrm>
            <a:prstGeom prst="wedgeRoundRectCallout">
              <a:avLst>
                <a:gd name="adj1" fmla="val -66634"/>
                <a:gd name="adj2" fmla="val -444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sk-SK" altLang="sk-SK" sz="2500"/>
                <a:t>či je delenie celočíselné alebo reálne závisí na type operandov: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sk-SK" altLang="sk-SK" sz="900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sk-SK" altLang="sk-SK" sz="2500"/>
                <a:t>int / int       </a:t>
              </a:r>
              <a:r>
                <a:rPr lang="sk-SK" altLang="sk-SK" sz="2500">
                  <a:sym typeface="Symbol" pitchFamily="18" charset="2"/>
                </a:rPr>
                <a:t> celočíselné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sk-SK" altLang="sk-SK" sz="2500">
                  <a:sym typeface="Symbol" pitchFamily="18" charset="2"/>
                </a:rPr>
                <a:t>int / float     reálne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sk-SK" altLang="sk-SK" sz="2500">
                  <a:sym typeface="Symbol" pitchFamily="18" charset="2"/>
                </a:rPr>
                <a:t>float / int     reálne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sk-SK" altLang="sk-SK" sz="2500">
                  <a:sym typeface="Symbol" pitchFamily="18" charset="2"/>
                </a:rPr>
                <a:t>float / float  reálne</a:t>
              </a:r>
              <a:endParaRPr lang="en-US" altLang="sk-SK" sz="2500">
                <a:sym typeface="Symbol" pitchFamily="18" charset="2"/>
              </a:endParaRPr>
            </a:p>
          </p:txBody>
        </p:sp>
      </p:grp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Binárne operátory</a:t>
            </a:r>
            <a:endParaRPr lang="en-US" altLang="sk-SK" smtClean="0"/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800" y="1652588"/>
            <a:ext cx="3871913" cy="2960687"/>
          </a:xfrm>
        </p:spPr>
        <p:txBody>
          <a:bodyPr/>
          <a:lstStyle/>
          <a:p>
            <a:r>
              <a:rPr lang="sk-SK" altLang="sk-SK" sz="2500" smtClean="0"/>
              <a:t>sčítanie  (+)		</a:t>
            </a:r>
          </a:p>
          <a:p>
            <a:r>
              <a:rPr lang="sk-SK" altLang="sk-SK" sz="2500" smtClean="0"/>
              <a:t>odčítanie  (-)</a:t>
            </a:r>
          </a:p>
          <a:p>
            <a:r>
              <a:rPr lang="sk-SK" altLang="sk-SK" sz="2500" smtClean="0"/>
              <a:t>násobenie	  (*)</a:t>
            </a:r>
          </a:p>
          <a:p>
            <a:r>
              <a:rPr lang="sk-SK" altLang="sk-SK" sz="2500" smtClean="0"/>
              <a:t>reálne delenie  (/)</a:t>
            </a:r>
          </a:p>
          <a:p>
            <a:r>
              <a:rPr lang="sk-SK" altLang="sk-SK" sz="2500" smtClean="0"/>
              <a:t>celočíselné delenie  (/)</a:t>
            </a:r>
          </a:p>
          <a:p>
            <a:r>
              <a:rPr lang="sk-SK" altLang="sk-SK" sz="2500" smtClean="0"/>
              <a:t>modulo  (</a:t>
            </a:r>
            <a:r>
              <a:rPr lang="en-US" altLang="sk-SK" sz="2500" smtClean="0"/>
              <a:t>%</a:t>
            </a:r>
            <a:r>
              <a:rPr lang="sk-SK" altLang="sk-SK" sz="2500" smtClean="0"/>
              <a:t>)</a:t>
            </a:r>
            <a:endParaRPr lang="en-US" altLang="sk-SK" sz="2500" smtClean="0"/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06375" y="4819650"/>
            <a:ext cx="3570288" cy="1790700"/>
            <a:chOff x="205933" y="4819678"/>
            <a:chExt cx="3570937" cy="1790166"/>
          </a:xfrm>
        </p:grpSpPr>
        <p:sp>
          <p:nvSpPr>
            <p:cNvPr id="54280" name="Rectangle 9"/>
            <p:cNvSpPr>
              <a:spLocks noChangeArrowheads="1"/>
            </p:cNvSpPr>
            <p:nvPr/>
          </p:nvSpPr>
          <p:spPr bwMode="auto">
            <a:xfrm>
              <a:off x="205933" y="4819678"/>
              <a:ext cx="3429963" cy="179016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sk-SK" altLang="sk-SK" sz="1800"/>
            </a:p>
          </p:txBody>
        </p:sp>
        <p:sp>
          <p:nvSpPr>
            <p:cNvPr id="54281" name="Text Box 8"/>
            <p:cNvSpPr txBox="1">
              <a:spLocks noChangeArrowheads="1"/>
            </p:cNvSpPr>
            <p:nvPr/>
          </p:nvSpPr>
          <p:spPr bwMode="auto">
            <a:xfrm>
              <a:off x="274577" y="4957383"/>
              <a:ext cx="3502293" cy="1569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sk-SK" altLang="sk-SK" sz="2400" b="1">
                  <a:latin typeface="Courier New" pitchFamily="49" charset="0"/>
                </a:rPr>
                <a:t>int i = 5, j = 13</a:t>
              </a:r>
              <a:r>
                <a:rPr lang="en-US" altLang="sk-SK" sz="2400" b="1">
                  <a:latin typeface="Courier New" pitchFamily="49" charset="0"/>
                </a:rPr>
                <a:t>;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sk-SK" sz="2400" b="1">
                <a:latin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sk-SK" sz="2400" b="1">
                  <a:latin typeface="Courier New" pitchFamily="49" charset="0"/>
                </a:rPr>
                <a:t>j = j / 4;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sk-SK" sz="2400" b="1">
                  <a:latin typeface="Courier New" pitchFamily="49" charset="0"/>
                </a:rPr>
                <a:t>j = i % 3;</a:t>
              </a:r>
            </a:p>
          </p:txBody>
        </p:sp>
      </p:grpSp>
      <p:sp>
        <p:nvSpPr>
          <p:cNvPr id="73738" name="AutoShape 10"/>
          <p:cNvSpPr>
            <a:spLocks noChangeArrowheads="1"/>
          </p:cNvSpPr>
          <p:nvPr/>
        </p:nvSpPr>
        <p:spPr bwMode="auto">
          <a:xfrm>
            <a:off x="3706813" y="5370513"/>
            <a:ext cx="5216525" cy="482600"/>
          </a:xfrm>
          <a:prstGeom prst="wedgeRoundRectCallout">
            <a:avLst>
              <a:gd name="adj1" fmla="val -80181"/>
              <a:gd name="adj2" fmla="val 36014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79" tIns="41239" rIns="82479" bIns="41239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1800"/>
              <a:t>celo</a:t>
            </a:r>
            <a:r>
              <a:rPr lang="sk-SK" altLang="sk-SK" sz="1800"/>
              <a:t>číselné delenie: 13 / 4 = 3</a:t>
            </a:r>
            <a:endParaRPr lang="en-US" altLang="sk-SK" sz="1800"/>
          </a:p>
        </p:txBody>
      </p:sp>
      <p:sp>
        <p:nvSpPr>
          <p:cNvPr id="73739" name="AutoShape 11"/>
          <p:cNvSpPr>
            <a:spLocks noChangeArrowheads="1"/>
          </p:cNvSpPr>
          <p:nvPr/>
        </p:nvSpPr>
        <p:spPr bwMode="auto">
          <a:xfrm>
            <a:off x="3706813" y="5989638"/>
            <a:ext cx="5216525" cy="482600"/>
          </a:xfrm>
          <a:prstGeom prst="wedgeRoundRectCallout">
            <a:avLst>
              <a:gd name="adj1" fmla="val -80181"/>
              <a:gd name="adj2" fmla="val 36014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79" tIns="41239" rIns="82479" bIns="41239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sk-SK" altLang="sk-SK" sz="1800"/>
              <a:t>modulo: zvyšok po deleni 5 </a:t>
            </a:r>
            <a:r>
              <a:rPr lang="en-US" altLang="sk-SK" sz="1800"/>
              <a:t>%</a:t>
            </a:r>
            <a:r>
              <a:rPr lang="sk-SK" altLang="sk-SK" sz="1800"/>
              <a:t> 3  = 2</a:t>
            </a:r>
            <a:endParaRPr lang="en-US" altLang="sk-SK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8" grpId="0" animBg="1" autoUpdateAnimBg="0"/>
      <p:bldP spid="73739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Náplň predmetu</a:t>
            </a:r>
            <a:endParaRPr lang="en-US" altLang="sk-SK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49275" indent="-549275">
              <a:buFontTx/>
              <a:buAutoNum type="arabicPeriod"/>
            </a:pPr>
            <a:r>
              <a:rPr lang="en-US" altLang="sk-SK" smtClean="0"/>
              <a:t>z</a:t>
            </a:r>
            <a:r>
              <a:rPr lang="sk-SK" altLang="sk-SK" smtClean="0">
                <a:cs typeface="Times New Roman" pitchFamily="18" charset="0"/>
              </a:rPr>
              <a:t>áklad</a:t>
            </a:r>
            <a:r>
              <a:rPr lang="sk-SK" altLang="sk-SK" smtClean="0"/>
              <a:t>né </a:t>
            </a:r>
            <a:r>
              <a:rPr lang="sk-SK" altLang="sk-SK" smtClean="0">
                <a:cs typeface="Times New Roman" pitchFamily="18" charset="0"/>
              </a:rPr>
              <a:t>konštrukcie programovacieho jazyka</a:t>
            </a:r>
            <a:endParaRPr lang="sk-SK" altLang="sk-SK" smtClean="0"/>
          </a:p>
          <a:p>
            <a:pPr marL="549275" indent="-549275">
              <a:buFontTx/>
              <a:buAutoNum type="arabicPeriod"/>
            </a:pPr>
            <a:r>
              <a:rPr lang="en-US" altLang="sk-SK" smtClean="0">
                <a:cs typeface="Times New Roman" pitchFamily="18" charset="0"/>
              </a:rPr>
              <a:t>f</a:t>
            </a:r>
            <a:r>
              <a:rPr lang="sk-SK" altLang="sk-SK" smtClean="0">
                <a:cs typeface="Times New Roman" pitchFamily="18" charset="0"/>
              </a:rPr>
              <a:t>unkcie, iterácia a rekurzia</a:t>
            </a:r>
            <a:endParaRPr lang="sk-SK" altLang="sk-SK" smtClean="0"/>
          </a:p>
          <a:p>
            <a:pPr marL="549275" indent="-549275">
              <a:buFontTx/>
              <a:buAutoNum type="arabicPeriod"/>
            </a:pPr>
            <a:r>
              <a:rPr lang="en-US" altLang="sk-SK" smtClean="0">
                <a:cs typeface="Times New Roman" pitchFamily="18" charset="0"/>
              </a:rPr>
              <a:t>z</a:t>
            </a:r>
            <a:r>
              <a:rPr lang="sk-SK" altLang="sk-SK" smtClean="0">
                <a:cs typeface="Times New Roman" pitchFamily="18" charset="0"/>
              </a:rPr>
              <a:t>ákladné údajové štruktúry</a:t>
            </a:r>
            <a:endParaRPr lang="sk-SK" altLang="sk-SK" smtClean="0"/>
          </a:p>
          <a:p>
            <a:pPr marL="549275" indent="-549275">
              <a:buFontTx/>
              <a:buAutoNum type="arabicPeriod"/>
            </a:pPr>
            <a:r>
              <a:rPr lang="en-US" altLang="sk-SK" smtClean="0">
                <a:cs typeface="Times New Roman" pitchFamily="18" charset="0"/>
              </a:rPr>
              <a:t>p</a:t>
            </a:r>
            <a:r>
              <a:rPr lang="sk-SK" altLang="sk-SK" smtClean="0">
                <a:cs typeface="Times New Roman" pitchFamily="18" charset="0"/>
              </a:rPr>
              <a:t>ráca so súbormi</a:t>
            </a:r>
            <a:endParaRPr lang="sk-SK" altLang="sk-SK" smtClean="0"/>
          </a:p>
          <a:p>
            <a:pPr marL="549275" indent="-549275">
              <a:buFontTx/>
              <a:buAutoNum type="arabicPeriod"/>
            </a:pPr>
            <a:r>
              <a:rPr lang="en-US" altLang="sk-SK" smtClean="0">
                <a:cs typeface="Times New Roman" pitchFamily="18" charset="0"/>
              </a:rPr>
              <a:t>p</a:t>
            </a:r>
            <a:r>
              <a:rPr lang="sk-SK" altLang="sk-SK" smtClean="0">
                <a:cs typeface="Times New Roman" pitchFamily="18" charset="0"/>
              </a:rPr>
              <a:t>ráca s jednorozmernými poliami a reťazcami</a:t>
            </a:r>
            <a:endParaRPr lang="sk-SK" altLang="sk-SK" smtClean="0"/>
          </a:p>
          <a:p>
            <a:pPr marL="549275" indent="-549275">
              <a:buFontTx/>
              <a:buAutoNum type="arabicPeriod"/>
            </a:pPr>
            <a:r>
              <a:rPr lang="en-US" altLang="sk-SK" smtClean="0">
                <a:cs typeface="Times New Roman" pitchFamily="18" charset="0"/>
              </a:rPr>
              <a:t>p</a:t>
            </a:r>
            <a:r>
              <a:rPr lang="sk-SK" altLang="sk-SK" smtClean="0">
                <a:cs typeface="Times New Roman" pitchFamily="18" charset="0"/>
              </a:rPr>
              <a:t>reprocesor jazyka C</a:t>
            </a:r>
            <a:endParaRPr lang="en-US" altLang="sk-SK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Niekoľkonásobné priradenie</a:t>
            </a:r>
            <a:endParaRPr lang="en-US" altLang="sk-SK" smtClean="0"/>
          </a:p>
        </p:txBody>
      </p:sp>
      <p:sp>
        <p:nvSpPr>
          <p:cNvPr id="55299" name="Rectangle 5"/>
          <p:cNvSpPr>
            <a:spLocks noChangeArrowheads="1"/>
          </p:cNvSpPr>
          <p:nvPr/>
        </p:nvSpPr>
        <p:spPr bwMode="auto">
          <a:xfrm>
            <a:off x="215900" y="2043113"/>
            <a:ext cx="2873375" cy="3603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79" tIns="41239" rIns="82479" bIns="41239" anchor="ctr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k-SK" altLang="sk-SK" sz="1800"/>
          </a:p>
        </p:txBody>
      </p:sp>
      <p:sp>
        <p:nvSpPr>
          <p:cNvPr id="55300" name="Text Box 6"/>
          <p:cNvSpPr txBox="1">
            <a:spLocks noChangeArrowheads="1"/>
          </p:cNvSpPr>
          <p:nvPr/>
        </p:nvSpPr>
        <p:spPr bwMode="auto">
          <a:xfrm>
            <a:off x="411163" y="2022475"/>
            <a:ext cx="2747962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479" tIns="41239" rIns="82479" bIns="41239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2400" b="1">
                <a:latin typeface="Courier New" pitchFamily="49" charset="0"/>
              </a:rPr>
              <a:t>k = j = i = 2;</a:t>
            </a:r>
          </a:p>
        </p:txBody>
      </p:sp>
      <p:sp>
        <p:nvSpPr>
          <p:cNvPr id="55301" name="AutoShape 8"/>
          <p:cNvSpPr>
            <a:spLocks noChangeArrowheads="1"/>
          </p:cNvSpPr>
          <p:nvPr/>
        </p:nvSpPr>
        <p:spPr bwMode="auto">
          <a:xfrm>
            <a:off x="206375" y="3028950"/>
            <a:ext cx="5216525" cy="895350"/>
          </a:xfrm>
          <a:prstGeom prst="wedgeRoundRectCallout">
            <a:avLst>
              <a:gd name="adj1" fmla="val -44708"/>
              <a:gd name="adj2" fmla="val -112019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79" tIns="41239" rIns="82479" bIns="41239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1800"/>
              <a:t>v</a:t>
            </a:r>
            <a:r>
              <a:rPr lang="sk-SK" altLang="sk-SK" sz="1800"/>
              <a:t>šetky premenné </a:t>
            </a:r>
            <a:r>
              <a:rPr lang="sk-SK" altLang="sk-SK" sz="1800" b="1">
                <a:latin typeface="Courier New" pitchFamily="49" charset="0"/>
              </a:rPr>
              <a:t>k</a:t>
            </a:r>
            <a:r>
              <a:rPr lang="sk-SK" altLang="sk-SK" sz="1800"/>
              <a:t>, </a:t>
            </a:r>
            <a:r>
              <a:rPr lang="sk-SK" altLang="sk-SK" sz="1800" b="1">
                <a:latin typeface="Courier New" pitchFamily="49" charset="0"/>
              </a:rPr>
              <a:t>j</a:t>
            </a:r>
            <a:r>
              <a:rPr lang="sk-SK" altLang="sk-SK" sz="1800"/>
              <a:t> aj </a:t>
            </a:r>
            <a:r>
              <a:rPr lang="sk-SK" altLang="sk-SK" sz="1800" b="1">
                <a:latin typeface="Courier New" pitchFamily="49" charset="0"/>
              </a:rPr>
              <a:t>i</a:t>
            </a:r>
            <a:r>
              <a:rPr lang="sk-SK" altLang="sk-SK" sz="1800"/>
              <a:t> budú mať po priradení hodnotu </a:t>
            </a:r>
            <a:r>
              <a:rPr lang="sk-SK" altLang="sk-SK" sz="1800" b="1">
                <a:latin typeface="Courier New" pitchFamily="49" charset="0"/>
              </a:rPr>
              <a:t>2</a:t>
            </a:r>
            <a:endParaRPr lang="en-US" altLang="sk-SK" sz="1800" b="1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k-SK" sz="3200" smtClean="0"/>
              <a:t>V</a:t>
            </a:r>
            <a:r>
              <a:rPr lang="sk-SK" altLang="sk-SK" sz="3200" smtClean="0"/>
              <a:t>ýpis jednej celočíselnej premennej</a:t>
            </a:r>
            <a:r>
              <a:rPr lang="en-US" altLang="sk-SK" sz="3200" smtClean="0"/>
              <a:t> – p</a:t>
            </a:r>
            <a:r>
              <a:rPr lang="sk-SK" altLang="sk-SK" sz="3200" smtClean="0"/>
              <a:t>oužitie</a:t>
            </a:r>
            <a:r>
              <a:rPr lang="en-US" altLang="sk-SK" sz="3200" smtClean="0"/>
              <a:t> pr</a:t>
            </a:r>
            <a:r>
              <a:rPr lang="sk-SK" altLang="sk-SK" sz="3200" smtClean="0"/>
              <a:t>íkazu </a:t>
            </a:r>
            <a:r>
              <a:rPr lang="sk-SK" altLang="sk-SK" sz="3200" smtClean="0">
                <a:latin typeface="Courier New" pitchFamily="49" charset="0"/>
              </a:rPr>
              <a:t>printf()</a:t>
            </a:r>
            <a:r>
              <a:rPr lang="sk-SK" altLang="sk-SK" sz="3200" smtClean="0"/>
              <a:t> </a:t>
            </a:r>
            <a:endParaRPr lang="en-US" altLang="sk-SK" sz="3200" smtClean="0">
              <a:latin typeface="Courier New" pitchFamily="49" charset="0"/>
            </a:endParaRPr>
          </a:p>
        </p:txBody>
      </p:sp>
      <p:sp>
        <p:nvSpPr>
          <p:cNvPr id="56323" name="Rectangle 4"/>
          <p:cNvSpPr>
            <a:spLocks noChangeArrowheads="1"/>
          </p:cNvSpPr>
          <p:nvPr/>
        </p:nvSpPr>
        <p:spPr bwMode="auto">
          <a:xfrm>
            <a:off x="617538" y="3373438"/>
            <a:ext cx="3089275" cy="4127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479" tIns="41239" rIns="82479" bIns="41239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k-SK" altLang="sk-SK" sz="1800"/>
          </a:p>
        </p:txBody>
      </p:sp>
      <p:sp>
        <p:nvSpPr>
          <p:cNvPr id="56324" name="Text Box 5"/>
          <p:cNvSpPr txBox="1">
            <a:spLocks noChangeArrowheads="1"/>
          </p:cNvSpPr>
          <p:nvPr/>
        </p:nvSpPr>
        <p:spPr bwMode="auto">
          <a:xfrm>
            <a:off x="684213" y="3373438"/>
            <a:ext cx="3243262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79" tIns="41239" rIns="82479" bIns="41239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sk-SK" sz="2400" b="1">
                <a:latin typeface="Courier New" pitchFamily="49" charset="0"/>
              </a:rPr>
              <a:t>printf</a:t>
            </a:r>
            <a:r>
              <a:rPr lang="sk-SK" altLang="sk-SK" sz="2400" b="1">
                <a:latin typeface="Courier New" pitchFamily="49" charset="0"/>
              </a:rPr>
              <a:t>("</a:t>
            </a:r>
            <a:r>
              <a:rPr lang="en-US" altLang="sk-SK" sz="2400" b="1">
                <a:latin typeface="Courier New" pitchFamily="49" charset="0"/>
              </a:rPr>
              <a:t>%</a:t>
            </a:r>
            <a:r>
              <a:rPr lang="sk-SK" altLang="sk-SK" sz="2400" b="1">
                <a:latin typeface="Courier New" pitchFamily="49" charset="0"/>
              </a:rPr>
              <a:t>d"</a:t>
            </a:r>
            <a:r>
              <a:rPr lang="en-US" altLang="sk-SK" sz="2400" b="1">
                <a:latin typeface="Courier New" pitchFamily="49" charset="0"/>
              </a:rPr>
              <a:t>, i</a:t>
            </a:r>
            <a:r>
              <a:rPr lang="sk-SK" altLang="sk-SK" sz="2400" b="1">
                <a:latin typeface="Courier New" pitchFamily="49" charset="0"/>
              </a:rPr>
              <a:t>)</a:t>
            </a:r>
            <a:r>
              <a:rPr lang="en-US" altLang="sk-SK" sz="2400" b="1">
                <a:latin typeface="Courier New" pitchFamily="49" charset="0"/>
              </a:rPr>
              <a:t>;</a:t>
            </a:r>
          </a:p>
        </p:txBody>
      </p:sp>
      <p:sp>
        <p:nvSpPr>
          <p:cNvPr id="56325" name="AutoShape 6"/>
          <p:cNvSpPr>
            <a:spLocks noChangeArrowheads="1"/>
          </p:cNvSpPr>
          <p:nvPr/>
        </p:nvSpPr>
        <p:spPr bwMode="auto">
          <a:xfrm>
            <a:off x="3981450" y="1700213"/>
            <a:ext cx="4119563" cy="1743075"/>
          </a:xfrm>
          <a:prstGeom prst="cloudCallout">
            <a:avLst>
              <a:gd name="adj1" fmla="val -64130"/>
              <a:gd name="adj2" fmla="val 4474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79" tIns="41239" rIns="82479" bIns="41239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sk-SK" altLang="sk-SK" sz="2000"/>
              <a:t>na obrazovku vypíše hodnotu premennej </a:t>
            </a:r>
            <a:r>
              <a:rPr lang="sk-SK" altLang="sk-SK" sz="2000" b="1">
                <a:latin typeface="Courier New" pitchFamily="49" charset="0"/>
              </a:rPr>
              <a:t>i</a:t>
            </a:r>
            <a:endParaRPr lang="en-US" altLang="sk-SK" sz="2000" b="1">
              <a:latin typeface="Courier New" pitchFamily="49" charset="0"/>
            </a:endParaRPr>
          </a:p>
        </p:txBody>
      </p:sp>
      <p:sp>
        <p:nvSpPr>
          <p:cNvPr id="56326" name="AutoShape 7"/>
          <p:cNvSpPr>
            <a:spLocks noChangeArrowheads="1"/>
          </p:cNvSpPr>
          <p:nvPr/>
        </p:nvSpPr>
        <p:spPr bwMode="auto">
          <a:xfrm>
            <a:off x="755650" y="4510088"/>
            <a:ext cx="7345363" cy="1582737"/>
          </a:xfrm>
          <a:prstGeom prst="wedgeRoundRectCallout">
            <a:avLst>
              <a:gd name="adj1" fmla="val -26894"/>
              <a:gd name="adj2" fmla="val -98380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79" tIns="41239" rIns="82479" bIns="41239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2000" b="1" dirty="0">
                <a:latin typeface="Courier New" pitchFamily="49" charset="0"/>
              </a:rPr>
              <a:t>%</a:t>
            </a:r>
            <a:r>
              <a:rPr lang="sk-SK" altLang="sk-SK" sz="2000" b="1" dirty="0">
                <a:latin typeface="Courier New" pitchFamily="49" charset="0"/>
              </a:rPr>
              <a:t>d</a:t>
            </a:r>
            <a:r>
              <a:rPr lang="sk-SK" altLang="sk-SK" sz="2000" dirty="0"/>
              <a:t> určuje formát výpisu (dekadické celé číslo)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000" dirty="0"/>
              <a:t>Prečo nie </a:t>
            </a:r>
            <a:r>
              <a:rPr lang="en-US" altLang="sk-SK" sz="2000" b="1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altLang="sk-SK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sk-SK" sz="2000" dirty="0"/>
              <a:t> </a:t>
            </a:r>
            <a:r>
              <a:rPr lang="en-US" altLang="sk-SK" sz="2000" dirty="0" err="1"/>
              <a:t>ako</a:t>
            </a:r>
            <a:r>
              <a:rPr lang="en-US" altLang="sk-SK" sz="2000" dirty="0"/>
              <a:t> </a:t>
            </a:r>
            <a:r>
              <a:rPr lang="en-US" altLang="sk-SK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sk-SK" sz="2000" dirty="0"/>
              <a:t> (</a:t>
            </a:r>
            <a:r>
              <a:rPr lang="en-US" altLang="sk-SK" sz="2000" dirty="0" err="1"/>
              <a:t>cel</a:t>
            </a:r>
            <a:r>
              <a:rPr lang="sk-SK" altLang="sk-SK" sz="2000" dirty="0"/>
              <a:t>é číslo)? Pretože celé číslo sa dá vypísať v rôznych sústavách – desiatkovej (dekadickej), </a:t>
            </a:r>
            <a:r>
              <a:rPr lang="sk-SK" altLang="sk-SK" sz="2000" dirty="0" smtClean="0"/>
              <a:t>šestnástkovej</a:t>
            </a:r>
            <a:r>
              <a:rPr lang="sk-SK" altLang="sk-SK" sz="2000" dirty="0"/>
              <a:t>, ...</a:t>
            </a:r>
            <a:endParaRPr lang="en-US" altLang="sk-SK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Program s premennými aj výpisom</a:t>
            </a:r>
            <a:endParaRPr lang="en-US" altLang="sk-SK" smtClean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98450" y="1889141"/>
            <a:ext cx="7657926" cy="44012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sk-SK" altLang="sk-SK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main() 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k-SK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sk-SK" altLang="sk-SK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hod, min, vys; </a:t>
            </a:r>
            <a:endParaRPr kumimoji="0" lang="en-US" altLang="sk-SK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altLang="sk-SK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k-SK" alt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sk-SK" altLang="sk-SK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hod = 3;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k-SK" alt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sk-SK" altLang="sk-SK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printf("%d", hod); </a:t>
            </a:r>
            <a:endParaRPr lang="en-US" altLang="sk-SK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k-SK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sk-SK" altLang="sk-SK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 = 15;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k-SK" alt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sk-SK" altLang="sk-SK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printf("%d", min);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sk-SK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k-SK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sk-SK" altLang="sk-SK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vys = hod * 60 + min;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k-SK" alt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sk-SK" altLang="sk-SK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printf("%d", vys);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k-SK" alt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sk-SK" altLang="sk-SK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0;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57352" name="AutoShape 10"/>
          <p:cNvSpPr>
            <a:spLocks noChangeArrowheads="1"/>
          </p:cNvSpPr>
          <p:nvPr/>
        </p:nvSpPr>
        <p:spPr bwMode="auto">
          <a:xfrm>
            <a:off x="4885110" y="5084539"/>
            <a:ext cx="3816350" cy="720725"/>
          </a:xfrm>
          <a:prstGeom prst="wedgeRoundRectCallout">
            <a:avLst>
              <a:gd name="adj1" fmla="val -36176"/>
              <a:gd name="adj2" fmla="val 14477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79" tIns="41239" rIns="82479" bIns="41239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2000"/>
              <a:t>Ak</a:t>
            </a:r>
            <a:r>
              <a:rPr lang="sk-SK" altLang="sk-SK" sz="2000"/>
              <a:t>é hodnoty sa vypíšu?</a:t>
            </a:r>
            <a:endParaRPr lang="en-US" altLang="sk-SK" sz="2000"/>
          </a:p>
        </p:txBody>
      </p:sp>
      <p:sp>
        <p:nvSpPr>
          <p:cNvPr id="57353" name="Rounded Rectangle 14"/>
          <p:cNvSpPr>
            <a:spLocks noChangeArrowheads="1"/>
          </p:cNvSpPr>
          <p:nvPr/>
        </p:nvSpPr>
        <p:spPr bwMode="auto">
          <a:xfrm>
            <a:off x="5220072" y="5990308"/>
            <a:ext cx="3481388" cy="60007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sk-SK" sz="2400" dirty="0"/>
              <a:t>program: 01p02</a:t>
            </a:r>
            <a:r>
              <a:rPr lang="sk-SK" altLang="sk-SK" sz="2400" dirty="0"/>
              <a:t>A</a:t>
            </a:r>
            <a:r>
              <a:rPr lang="en-US" altLang="sk-SK" sz="2400" dirty="0"/>
              <a:t>.</a:t>
            </a:r>
            <a:r>
              <a:rPr lang="en-US" altLang="sk-SK" sz="2400" dirty="0" err="1"/>
              <a:t>cpp</a:t>
            </a:r>
            <a:endParaRPr lang="sk-SK" altLang="sk-SK" sz="2400" dirty="0"/>
          </a:p>
        </p:txBody>
      </p:sp>
    </p:spTree>
    <p:extLst>
      <p:ext uri="{BB962C8B-B14F-4D97-AF65-F5344CB8AC3E}">
        <p14:creationId xmlns:p14="http://schemas.microsoft.com/office/powerpoint/2010/main" val="31793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298449" y="2645514"/>
            <a:ext cx="5878532" cy="34778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sk-SK" altLang="sk-SK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main() 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k-SK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sk-SK" altLang="sk-SK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hod, min, vys; </a:t>
            </a:r>
            <a:r>
              <a:rPr lang="en-US" alt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lvl="0" eaLnBrk="1" hangingPunct="1"/>
            <a:r>
              <a:rPr lang="en-US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sk-SK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hod</a:t>
            </a:r>
            <a:r>
              <a:rPr lang="en-US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3;</a:t>
            </a:r>
          </a:p>
          <a:p>
            <a:pPr lvl="0" eaLnBrk="1" hangingPunct="1"/>
            <a:r>
              <a:rPr lang="en-US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min </a:t>
            </a:r>
            <a:r>
              <a:rPr lang="en-US" alt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15;</a:t>
            </a:r>
          </a:p>
          <a:p>
            <a:pPr lvl="0" eaLnBrk="1" hangingPunct="1"/>
            <a:r>
              <a:rPr lang="en-US" alt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lvl="0" eaLnBrk="1" hangingPunct="1"/>
            <a:r>
              <a:rPr lang="en-US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sk-SK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vys</a:t>
            </a:r>
            <a:r>
              <a:rPr lang="en-US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sk-S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hod</a:t>
            </a:r>
            <a:r>
              <a:rPr lang="en-US" alt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60 + min;</a:t>
            </a:r>
          </a:p>
          <a:p>
            <a:pPr lvl="0" eaLnBrk="1" hangingPunct="1"/>
            <a:r>
              <a:rPr lang="en-US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sk-SK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 %d %d", </a:t>
            </a:r>
            <a:r>
              <a:rPr lang="en-US" altLang="sk-S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hod</a:t>
            </a:r>
            <a:r>
              <a:rPr lang="en-US" alt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min, </a:t>
            </a:r>
            <a:r>
              <a:rPr lang="en-US" altLang="sk-S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vys</a:t>
            </a:r>
            <a:r>
              <a:rPr lang="en-US" alt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sk-SK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sk-SK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sk-SK" altLang="sk-SK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0;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Program s premennými aj výpisom</a:t>
            </a:r>
            <a:endParaRPr lang="en-US" altLang="sk-SK" smtClean="0"/>
          </a:p>
        </p:txBody>
      </p: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5411092" y="6021288"/>
            <a:ext cx="3481388" cy="60166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sk-SK" sz="2400" dirty="0"/>
              <a:t>program: 01p02</a:t>
            </a:r>
            <a:r>
              <a:rPr lang="sk-SK" altLang="sk-SK" sz="2400" dirty="0"/>
              <a:t>B</a:t>
            </a:r>
            <a:r>
              <a:rPr lang="en-US" altLang="sk-SK" sz="2400" dirty="0"/>
              <a:t>.</a:t>
            </a:r>
            <a:r>
              <a:rPr lang="en-US" altLang="sk-SK" sz="2400" dirty="0" err="1"/>
              <a:t>cpp</a:t>
            </a:r>
            <a:endParaRPr lang="sk-SK" altLang="sk-SK" sz="2400" dirty="0"/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5076130" y="3068960"/>
            <a:ext cx="3816350" cy="639762"/>
          </a:xfrm>
          <a:prstGeom prst="wedgeRoundRectCallout">
            <a:avLst>
              <a:gd name="adj1" fmla="val -36176"/>
              <a:gd name="adj2" fmla="val 14477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79" tIns="41239" rIns="82479" bIns="41239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2000" dirty="0" err="1"/>
              <a:t>Ako</a:t>
            </a:r>
            <a:r>
              <a:rPr lang="en-US" altLang="sk-SK" sz="2000" dirty="0"/>
              <a:t> </a:t>
            </a:r>
            <a:r>
              <a:rPr lang="en-US" altLang="sk-SK" sz="2000" dirty="0" err="1"/>
              <a:t>sa</a:t>
            </a:r>
            <a:r>
              <a:rPr lang="en-US" altLang="sk-SK" sz="2000" dirty="0"/>
              <a:t> </a:t>
            </a:r>
            <a:r>
              <a:rPr lang="sk-SK" altLang="sk-SK" sz="2000" dirty="0"/>
              <a:t> hodnoty sa vypíšu?</a:t>
            </a:r>
            <a:endParaRPr lang="en-US" altLang="sk-SK" sz="2000" dirty="0"/>
          </a:p>
        </p:txBody>
      </p:sp>
      <p:sp>
        <p:nvSpPr>
          <p:cNvPr id="13" name="AutoShape 10"/>
          <p:cNvSpPr>
            <a:spLocks noChangeArrowheads="1"/>
          </p:cNvSpPr>
          <p:nvPr/>
        </p:nvSpPr>
        <p:spPr bwMode="auto">
          <a:xfrm>
            <a:off x="5076130" y="3789040"/>
            <a:ext cx="3816350" cy="638175"/>
          </a:xfrm>
          <a:prstGeom prst="wedgeRoundRectCallout">
            <a:avLst>
              <a:gd name="adj1" fmla="val -36176"/>
              <a:gd name="adj2" fmla="val 14477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79" tIns="41239" rIns="82479" bIns="41239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sk-SK" altLang="sk-SK" sz="2000" dirty="0"/>
              <a:t>Môžeme pridať aj text?</a:t>
            </a:r>
            <a:endParaRPr lang="en-US" altLang="sk-SK" sz="2000" dirty="0"/>
          </a:p>
        </p:txBody>
      </p:sp>
      <p:sp>
        <p:nvSpPr>
          <p:cNvPr id="16" name="AutoShape 10"/>
          <p:cNvSpPr>
            <a:spLocks noChangeArrowheads="1"/>
          </p:cNvSpPr>
          <p:nvPr/>
        </p:nvSpPr>
        <p:spPr bwMode="auto">
          <a:xfrm>
            <a:off x="5076130" y="4509120"/>
            <a:ext cx="3816350" cy="638175"/>
          </a:xfrm>
          <a:prstGeom prst="wedgeRoundRectCallout">
            <a:avLst>
              <a:gd name="adj1" fmla="val -36176"/>
              <a:gd name="adj2" fmla="val 14477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79" tIns="41239" rIns="82479" bIns="41239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sk-SK" altLang="sk-SK" sz="2000" dirty="0"/>
              <a:t>Čo ak neinicializujeme hodnotu premennej?</a:t>
            </a:r>
            <a:endParaRPr lang="en-US" altLang="sk-SK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98450" y="41179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5232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Inicializácia premennej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Ak pracujeme s neinicializovanou premennou (nepriradili sme do nej žiadnu hodnotu), program  nevypíše chybu pri kompilovaní, nespadne – ale nemusí pracovať správne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2987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298449" y="2799402"/>
            <a:ext cx="7571303" cy="31700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sk-SK" altLang="sk-SK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main() 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k-SK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sk-SK" altLang="sk-SK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hod, </a:t>
            </a:r>
            <a:r>
              <a:rPr kumimoji="0" lang="sk-SK" altLang="sk-SK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min; </a:t>
            </a:r>
            <a:r>
              <a:rPr lang="en-US" alt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lvl="0" eaLnBrk="1" hangingPunct="1"/>
            <a:r>
              <a:rPr lang="en-US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sk-SK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hod</a:t>
            </a:r>
            <a:r>
              <a:rPr lang="en-US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3;</a:t>
            </a:r>
          </a:p>
          <a:p>
            <a:pPr lvl="0" eaLnBrk="1" hangingPunct="1"/>
            <a:r>
              <a:rPr lang="en-US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min </a:t>
            </a:r>
            <a:r>
              <a:rPr lang="en-US" alt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15;</a:t>
            </a:r>
          </a:p>
          <a:p>
            <a:pPr lvl="0" eaLnBrk="1" hangingPunct="1"/>
            <a:r>
              <a:rPr lang="en-US" alt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lvl="0" eaLnBrk="1" hangingPunct="1"/>
            <a:r>
              <a:rPr lang="en-US" alt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sk-S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 </a:t>
            </a:r>
            <a:r>
              <a:rPr lang="en-US" altLang="sk-S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hodin</a:t>
            </a:r>
            <a:r>
              <a:rPr lang="en-US" alt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%d </a:t>
            </a:r>
            <a:r>
              <a:rPr lang="en-US" altLang="sk-S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minut</a:t>
            </a:r>
            <a:r>
              <a:rPr lang="en-US" alt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je %d </a:t>
            </a:r>
            <a:r>
              <a:rPr lang="en-US" altLang="sk-S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minut</a:t>
            </a:r>
            <a:r>
              <a:rPr lang="en-US" alt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.\n", </a:t>
            </a:r>
            <a:endParaRPr lang="en-US" altLang="sk-SK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1" hangingPunct="1"/>
            <a:r>
              <a:rPr lang="en-US" alt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sk-SK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hod</a:t>
            </a:r>
            <a:r>
              <a:rPr lang="en-US" alt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min, </a:t>
            </a:r>
            <a:r>
              <a:rPr lang="en-US" altLang="sk-S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hod</a:t>
            </a:r>
            <a:r>
              <a:rPr lang="en-US" alt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60 + min);</a:t>
            </a:r>
            <a:r>
              <a:rPr kumimoji="0" lang="en-US" altLang="sk-SK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sk-SK" altLang="sk-SK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0;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Program s premennými aj výpisom</a:t>
            </a:r>
            <a:endParaRPr lang="en-US" altLang="sk-SK" smtClean="0"/>
          </a:p>
        </p:txBody>
      </p:sp>
      <p:sp>
        <p:nvSpPr>
          <p:cNvPr id="10" name="Rounded Rectangle 9"/>
          <p:cNvSpPr>
            <a:spLocks noChangeArrowheads="1"/>
          </p:cNvSpPr>
          <p:nvPr/>
        </p:nvSpPr>
        <p:spPr bwMode="auto">
          <a:xfrm>
            <a:off x="5411092" y="6067698"/>
            <a:ext cx="3481388" cy="60166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sk-SK" sz="2400" dirty="0"/>
              <a:t>program: 01p02</a:t>
            </a:r>
            <a:r>
              <a:rPr lang="sk-SK" altLang="sk-SK" sz="2400" dirty="0"/>
              <a:t>C</a:t>
            </a:r>
            <a:r>
              <a:rPr lang="en-US" altLang="sk-SK" sz="2400" dirty="0"/>
              <a:t>.</a:t>
            </a:r>
            <a:r>
              <a:rPr lang="en-US" altLang="sk-SK" sz="2400" dirty="0" err="1"/>
              <a:t>cpp</a:t>
            </a:r>
            <a:endParaRPr lang="sk-SK" altLang="sk-SK" sz="2400" dirty="0"/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>
            <a:off x="5076130" y="4064571"/>
            <a:ext cx="3816350" cy="639762"/>
          </a:xfrm>
          <a:prstGeom prst="wedgeRoundRectCallout">
            <a:avLst>
              <a:gd name="adj1" fmla="val -36176"/>
              <a:gd name="adj2" fmla="val 14477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79" tIns="41239" rIns="82479" bIns="41239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sk-SK" altLang="sk-SK" sz="2000" dirty="0"/>
              <a:t>Vystačíme si aj len s 2 premennými?</a:t>
            </a:r>
            <a:endParaRPr lang="en-US" altLang="sk-SK" sz="2000" dirty="0"/>
          </a:p>
        </p:txBody>
      </p:sp>
    </p:spTree>
    <p:extLst>
      <p:ext uri="{BB962C8B-B14F-4D97-AF65-F5344CB8AC3E}">
        <p14:creationId xmlns:p14="http://schemas.microsoft.com/office/powerpoint/2010/main" val="255232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v </a:t>
            </a:r>
            <a:r>
              <a:rPr lang="en-US" dirty="0" err="1" smtClean="0"/>
              <a:t>aritmetick</a:t>
            </a:r>
            <a:r>
              <a:rPr lang="sk-SK" dirty="0" smtClean="0"/>
              <a:t>ých výrazoch</a:t>
            </a:r>
            <a:endParaRPr lang="sk-SK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136015"/>
              </p:ext>
            </p:extLst>
          </p:nvPr>
        </p:nvGraphicFramePr>
        <p:xfrm>
          <a:off x="323529" y="1340768"/>
          <a:ext cx="8280918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4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k-SK" sz="2000" dirty="0" smtClean="0"/>
                        <a:t>Operátor(y)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dirty="0" smtClean="0"/>
                        <a:t>Operácia(e)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dirty="0" smtClean="0"/>
                        <a:t>Priorita</a:t>
                      </a:r>
                      <a:endParaRPr lang="sk-SK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2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sk-SK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dirty="0" smtClean="0"/>
                        <a:t>zátvorky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dirty="0" smtClean="0"/>
                        <a:t>Vyhodnotené</a:t>
                      </a:r>
                      <a:r>
                        <a:rPr lang="sk-SK" sz="2000" baseline="0" dirty="0" smtClean="0"/>
                        <a:t> ako prvé </a:t>
                      </a:r>
                    </a:p>
                    <a:p>
                      <a:r>
                        <a:rPr lang="sk-SK" sz="2000" baseline="0" dirty="0" smtClean="0"/>
                        <a:t>Vnorené zátvorky – najvnútornejšia najskôr</a:t>
                      </a:r>
                    </a:p>
                    <a:p>
                      <a:r>
                        <a:rPr lang="sk-SK" sz="2000" baseline="0" dirty="0" smtClean="0"/>
                        <a:t>Na rovnakej úrovni – zľava doprava</a:t>
                      </a:r>
                      <a:endParaRPr lang="sk-SK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r>
                        <a:rPr lang="en-US" sz="2400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 %</a:t>
                      </a:r>
                      <a:endParaRPr lang="sk-SK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dirty="0" smtClean="0"/>
                        <a:t>Násobenie,</a:t>
                      </a:r>
                      <a:r>
                        <a:rPr lang="sk-SK" sz="2000" baseline="0" dirty="0" smtClean="0"/>
                        <a:t> delenie, zvyšok po delení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dirty="0" smtClean="0"/>
                        <a:t>Vyhodnotené</a:t>
                      </a:r>
                      <a:r>
                        <a:rPr lang="sk-SK" sz="2000" baseline="0" dirty="0" smtClean="0"/>
                        <a:t> ako druhé</a:t>
                      </a:r>
                    </a:p>
                    <a:p>
                      <a:r>
                        <a:rPr lang="sk-SK" sz="2000" baseline="0" dirty="0" smtClean="0"/>
                        <a:t>Na rovnakej úrovni – zľava doprava</a:t>
                      </a:r>
                      <a:endParaRPr lang="sk-SK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 -</a:t>
                      </a:r>
                      <a:endParaRPr lang="sk-SK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Pripo</a:t>
                      </a:r>
                      <a:r>
                        <a:rPr lang="sk-SK" sz="2000" dirty="0" smtClean="0"/>
                        <a:t>čítanie</a:t>
                      </a:r>
                      <a:r>
                        <a:rPr lang="sk-SK" sz="2000" baseline="0" dirty="0" smtClean="0"/>
                        <a:t>, odpočítanie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dirty="0" smtClean="0"/>
                        <a:t>Vyhodnotené</a:t>
                      </a:r>
                      <a:r>
                        <a:rPr lang="sk-SK" sz="2000" baseline="0" dirty="0" smtClean="0"/>
                        <a:t> ako tretie</a:t>
                      </a:r>
                    </a:p>
                    <a:p>
                      <a:r>
                        <a:rPr lang="sk-SK" sz="2000" baseline="0" dirty="0" smtClean="0"/>
                        <a:t>Na rovnakej úrovni – zľava doprava</a:t>
                      </a:r>
                      <a:endParaRPr lang="sk-SK" sz="2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endParaRPr lang="sk-SK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priradenie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000" dirty="0" smtClean="0"/>
                        <a:t>Vyhodnotené ako posledné</a:t>
                      </a:r>
                      <a:endParaRPr lang="sk-SK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77800" y="5445224"/>
            <a:ext cx="8785225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5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sk-SK" sz="2400" dirty="0" smtClean="0"/>
              <a:t>Operátor s vyššou prioritou sa vyhodnocuje skôr</a:t>
            </a:r>
          </a:p>
          <a:p>
            <a:r>
              <a:rPr lang="sk-SK" sz="2400" dirty="0" smtClean="0"/>
              <a:t>Operátory s rovnakou prioritou sa vyhodnocujú zľava doprava</a:t>
            </a:r>
          </a:p>
        </p:txBody>
      </p:sp>
    </p:spTree>
    <p:extLst>
      <p:ext uri="{BB962C8B-B14F-4D97-AF65-F5344CB8AC3E}">
        <p14:creationId xmlns:p14="http://schemas.microsoft.com/office/powerpoint/2010/main" val="230211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Príklady výrazov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7800" y="1652588"/>
                <a:ext cx="8785225" cy="1200348"/>
              </a:xfrm>
            </p:spPr>
            <p:txBody>
              <a:bodyPr/>
              <a:lstStyle/>
              <a:p>
                <a:r>
                  <a:rPr lang="sk-SK" sz="2400" dirty="0" smtClean="0"/>
                  <a:t>Algebra: </a:t>
                </a:r>
                <a:r>
                  <a:rPr lang="en-US" sz="2400" dirty="0" smtClean="0"/>
                  <a:t>	</a:t>
                </a:r>
                <a14:m>
                  <m:oMath xmlns:m="http://schemas.openxmlformats.org/officeDocument/2006/math">
                    <m:r>
                      <a:rPr lang="sk-SK" sz="2400" b="0" i="1" smtClean="0">
                        <a:latin typeface="Cambria Math"/>
                      </a:rPr>
                      <m:t>𝑝</m:t>
                    </m:r>
                    <m:r>
                      <a:rPr lang="sk-SK" sz="240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sk-SK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400" b="0" i="1" smtClean="0">
                            <a:latin typeface="Cambria Math"/>
                          </a:rPr>
                          <m:t>𝑎</m:t>
                        </m:r>
                        <m:r>
                          <a:rPr lang="sk-SK" sz="2400" b="0" i="1" smtClean="0">
                            <a:latin typeface="Cambria Math"/>
                          </a:rPr>
                          <m:t>+</m:t>
                        </m:r>
                        <m:r>
                          <a:rPr lang="sk-SK" sz="2400" b="0" i="1" smtClean="0">
                            <a:latin typeface="Cambria Math"/>
                          </a:rPr>
                          <m:t>𝑏</m:t>
                        </m:r>
                        <m:r>
                          <a:rPr lang="sk-SK" sz="2400" b="0" i="1" smtClean="0">
                            <a:latin typeface="Cambria Math"/>
                          </a:rPr>
                          <m:t>+</m:t>
                        </m:r>
                        <m:r>
                          <a:rPr lang="sk-SK" sz="2400" b="0" i="1" smtClean="0">
                            <a:latin typeface="Cambria Math"/>
                          </a:rPr>
                          <m:t>𝑐</m:t>
                        </m:r>
                        <m:r>
                          <a:rPr lang="sk-SK" sz="2400" b="0" i="1" smtClean="0">
                            <a:latin typeface="Cambria Math"/>
                          </a:rPr>
                          <m:t>+</m:t>
                        </m:r>
                        <m:r>
                          <a:rPr lang="sk-SK" sz="2400" b="0" i="1" smtClean="0">
                            <a:latin typeface="Cambria Math"/>
                          </a:rPr>
                          <m:t>𝑑</m:t>
                        </m:r>
                      </m:num>
                      <m:den>
                        <m:r>
                          <a:rPr lang="sk-SK" sz="2400" b="0" i="1" smtClean="0"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endParaRPr lang="sk-SK" sz="2400" dirty="0" smtClean="0"/>
              </a:p>
              <a:p>
                <a:r>
                  <a:rPr lang="sk-SK" sz="2400" dirty="0" smtClean="0"/>
                  <a:t>C: </a:t>
                </a:r>
                <a:r>
                  <a:rPr lang="en-US" sz="2400" dirty="0" smtClean="0"/>
                  <a:t> 		</a:t>
                </a:r>
                <a:r>
                  <a:rPr lang="sk-SK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 = (</a:t>
                </a:r>
                <a:r>
                  <a:rPr lang="en-US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 + b + c + d) / 4;</a:t>
                </a:r>
                <a:endParaRPr lang="sk-SK" sz="2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7800" y="1652588"/>
                <a:ext cx="8785225" cy="1200348"/>
              </a:xfrm>
              <a:blipFill rotWithShape="1">
                <a:blip r:embed="rId2"/>
                <a:stretch>
                  <a:fillRect l="-90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 bwMode="auto">
              <a:xfrm>
                <a:off x="179512" y="3380780"/>
                <a:ext cx="8785225" cy="12003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9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5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sk-SK" sz="2400" kern="0" dirty="0" smtClean="0"/>
                  <a:t>C: </a:t>
                </a:r>
                <a:r>
                  <a:rPr lang="en-US" sz="2400" kern="0" dirty="0" smtClean="0"/>
                  <a:t> 		</a:t>
                </a:r>
                <a:r>
                  <a:rPr lang="sk-SK" sz="2400" b="1" kern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 = </a:t>
                </a:r>
                <a:r>
                  <a:rPr lang="en-US" sz="2400" b="1" kern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 + b + c + d / 4;</a:t>
                </a:r>
                <a:endParaRPr lang="en-US" sz="2400" kern="0" dirty="0" smtClean="0"/>
              </a:p>
              <a:p>
                <a:r>
                  <a:rPr lang="sk-SK" sz="2400" kern="0" dirty="0" smtClean="0"/>
                  <a:t>Algebra: </a:t>
                </a:r>
                <a:r>
                  <a:rPr lang="en-US" sz="2400" kern="0" dirty="0" smtClean="0"/>
                  <a:t>	</a:t>
                </a:r>
                <a14:m>
                  <m:oMath xmlns:m="http://schemas.openxmlformats.org/officeDocument/2006/math">
                    <m:r>
                      <a:rPr lang="sk-SK" sz="2400" i="1" kern="0" smtClean="0">
                        <a:latin typeface="Cambria Math"/>
                      </a:rPr>
                      <m:t>𝑝</m:t>
                    </m:r>
                    <m:r>
                      <a:rPr lang="sk-SK" sz="2400" i="1" kern="0" smtClean="0">
                        <a:latin typeface="Cambria Math"/>
                      </a:rPr>
                      <m:t>=</m:t>
                    </m:r>
                    <m:r>
                      <a:rPr lang="en-US" sz="2400" b="0" i="1" kern="0" smtClean="0">
                        <a:latin typeface="Cambria Math"/>
                      </a:rPr>
                      <m:t>𝑎</m:t>
                    </m:r>
                    <m:r>
                      <a:rPr lang="en-US" sz="2400" b="0" i="1" kern="0" smtClean="0">
                        <a:latin typeface="Cambria Math"/>
                      </a:rPr>
                      <m:t>+</m:t>
                    </m:r>
                    <m:r>
                      <a:rPr lang="en-US" sz="2400" b="0" i="1" kern="0" smtClean="0">
                        <a:latin typeface="Cambria Math"/>
                      </a:rPr>
                      <m:t>𝑏</m:t>
                    </m:r>
                    <m:r>
                      <a:rPr lang="en-US" sz="2400" b="0" i="1" kern="0" smtClean="0">
                        <a:latin typeface="Cambria Math"/>
                      </a:rPr>
                      <m:t>+</m:t>
                    </m:r>
                    <m:r>
                      <a:rPr lang="en-US" sz="2400" b="0" i="1" kern="0" smtClean="0">
                        <a:latin typeface="Cambria Math"/>
                      </a:rPr>
                      <m:t>𝑐</m:t>
                    </m:r>
                    <m:r>
                      <a:rPr lang="en-US" sz="2400" b="0" i="1" kern="0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sk-SK" sz="2400" i="1" kern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2400" i="1" kern="0" smtClean="0">
                            <a:latin typeface="Cambria Math"/>
                          </a:rPr>
                          <m:t>𝑑</m:t>
                        </m:r>
                      </m:num>
                      <m:den>
                        <m:r>
                          <a:rPr lang="sk-SK" sz="2400" i="1" kern="0" smtClean="0"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endParaRPr lang="sk-SK" sz="2400" kern="0" dirty="0" smtClean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3380780"/>
                <a:ext cx="8785225" cy="1200348"/>
              </a:xfrm>
              <a:prstGeom prst="rect">
                <a:avLst/>
              </a:prstGeom>
              <a:blipFill rotWithShape="1">
                <a:blip r:embed="rId3"/>
                <a:stretch>
                  <a:fillRect l="-902" t="-561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 bwMode="auto">
              <a:xfrm>
                <a:off x="179512" y="5036964"/>
                <a:ext cx="8785225" cy="12003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9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5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sk-SK" sz="2400" kern="0" dirty="0" smtClean="0"/>
                  <a:t>Algebra: </a:t>
                </a:r>
                <a:r>
                  <a:rPr lang="en-US" sz="2400" kern="0" dirty="0" smtClean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kern="0" smtClean="0">
                        <a:latin typeface="Cambria Math"/>
                      </a:rPr>
                      <m:t>z</m:t>
                    </m:r>
                    <m:r>
                      <a:rPr lang="sk-SK" sz="2400" i="1" kern="0" smtClean="0">
                        <a:latin typeface="Cambria Math"/>
                      </a:rPr>
                      <m:t>=</m:t>
                    </m:r>
                    <m:r>
                      <a:rPr lang="en-US" sz="2400" b="0" i="1" kern="0" smtClean="0">
                        <a:latin typeface="Cambria Math"/>
                      </a:rPr>
                      <m:t>𝑝</m:t>
                    </m:r>
                    <m:r>
                      <a:rPr lang="en-US" sz="2400" b="0" i="1" kern="0" smtClean="0">
                        <a:latin typeface="Cambria Math"/>
                      </a:rPr>
                      <m:t> </m:t>
                    </m:r>
                    <m:r>
                      <a:rPr lang="en-US" sz="2400" b="0" i="1" kern="0" smtClean="0">
                        <a:latin typeface="Cambria Math"/>
                      </a:rPr>
                      <m:t>𝑟</m:t>
                    </m:r>
                    <m:r>
                      <a:rPr lang="en-US" sz="2400" b="0" i="1" kern="0" smtClean="0">
                        <a:latin typeface="Cambria Math"/>
                      </a:rPr>
                      <m:t>%</m:t>
                    </m:r>
                    <m:r>
                      <a:rPr lang="en-US" sz="2400" b="0" i="1" kern="0" smtClean="0">
                        <a:latin typeface="Cambria Math"/>
                      </a:rPr>
                      <m:t>𝑞</m:t>
                    </m:r>
                    <m:r>
                      <a:rPr lang="en-US" sz="2400" b="0" i="1" kern="0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2400" b="0" i="1" kern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kern="0" smtClean="0">
                            <a:latin typeface="Cambria Math"/>
                          </a:rPr>
                          <m:t>𝑤</m:t>
                        </m:r>
                      </m:num>
                      <m:den>
                        <m:r>
                          <a:rPr lang="en-US" sz="2400" b="0" i="1" kern="0" smtClean="0">
                            <a:latin typeface="Cambria Math"/>
                          </a:rPr>
                          <m:t>𝑥</m:t>
                        </m:r>
                      </m:den>
                    </m:f>
                    <m:r>
                      <a:rPr lang="en-US" sz="2400" b="0" i="1" kern="0" smtClean="0">
                        <a:latin typeface="Cambria Math"/>
                      </a:rPr>
                      <m:t>−</m:t>
                    </m:r>
                    <m:r>
                      <a:rPr lang="en-US" sz="2400" b="0" i="1" kern="0" smtClean="0">
                        <a:latin typeface="Cambria Math"/>
                      </a:rPr>
                      <m:t>𝑦</m:t>
                    </m:r>
                  </m:oMath>
                </a14:m>
                <a:endParaRPr lang="sk-SK" sz="2400" kern="0" dirty="0" smtClean="0"/>
              </a:p>
              <a:p>
                <a:r>
                  <a:rPr lang="sk-SK" sz="2400" kern="0" dirty="0" smtClean="0"/>
                  <a:t>C: </a:t>
                </a:r>
                <a:r>
                  <a:rPr lang="en-US" sz="2400" kern="0" dirty="0" smtClean="0"/>
                  <a:t> 		</a:t>
                </a:r>
                <a:r>
                  <a:rPr lang="sk-SK" sz="2400" b="1" kern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 = </a:t>
                </a:r>
                <a:r>
                  <a:rPr lang="en-US" sz="2400" b="1" kern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 * r % q + w / x - y</a:t>
                </a:r>
                <a:endParaRPr lang="sk-SK" sz="2400" b="1" kern="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5036964"/>
                <a:ext cx="8785225" cy="1200348"/>
              </a:xfrm>
              <a:prstGeom prst="rect">
                <a:avLst/>
              </a:prstGeom>
              <a:blipFill rotWithShape="1">
                <a:blip r:embed="rId4"/>
                <a:stretch>
                  <a:fillRect l="-902" t="-101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79134" y="6069186"/>
            <a:ext cx="1836961" cy="600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5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dirty="0" err="1" smtClean="0"/>
              <a:t>Poradie</a:t>
            </a:r>
            <a:r>
              <a:rPr lang="en-US" sz="2400" kern="0" dirty="0" smtClean="0"/>
              <a:t>:</a:t>
            </a:r>
            <a:endParaRPr lang="sk-SK" sz="24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3059832" y="6057292"/>
            <a:ext cx="432048" cy="50405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  <a:endParaRPr kumimoji="0" lang="sk-SK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3851920" y="6057292"/>
            <a:ext cx="432048" cy="50405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  <a:endParaRPr kumimoji="0" lang="sk-SK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5220072" y="6069186"/>
            <a:ext cx="432048" cy="50405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  <a:endParaRPr kumimoji="0" lang="sk-SK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4574257" y="6069186"/>
            <a:ext cx="432048" cy="50405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</a:t>
            </a:r>
            <a:endParaRPr kumimoji="0" lang="sk-SK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5940152" y="6069186"/>
            <a:ext cx="432048" cy="50405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</a:t>
            </a:r>
            <a:endParaRPr kumimoji="0" lang="sk-SK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2339752" y="6060012"/>
            <a:ext cx="432048" cy="50405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6</a:t>
            </a:r>
            <a:endParaRPr kumimoji="0" lang="sk-SK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328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k-SK" sz="3200" smtClean="0"/>
              <a:t>Na</a:t>
            </a:r>
            <a:r>
              <a:rPr lang="sk-SK" altLang="sk-SK" sz="3200" smtClean="0"/>
              <a:t>čítanie celočíselnej premennej</a:t>
            </a:r>
            <a:r>
              <a:rPr lang="en-US" altLang="sk-SK" sz="3200" smtClean="0"/>
              <a:t> – p</a:t>
            </a:r>
            <a:r>
              <a:rPr lang="sk-SK" altLang="sk-SK" sz="3200" smtClean="0"/>
              <a:t>oužitie</a:t>
            </a:r>
            <a:r>
              <a:rPr lang="en-US" altLang="sk-SK" sz="3200" smtClean="0"/>
              <a:t> pr</a:t>
            </a:r>
            <a:r>
              <a:rPr lang="sk-SK" altLang="sk-SK" sz="3200" smtClean="0"/>
              <a:t>íkazu </a:t>
            </a:r>
            <a:r>
              <a:rPr lang="sk-SK" altLang="sk-SK" sz="3200" smtClean="0">
                <a:latin typeface="Courier New" pitchFamily="49" charset="0"/>
              </a:rPr>
              <a:t>scanf()</a:t>
            </a:r>
            <a:endParaRPr lang="en-US" altLang="sk-SK" sz="3200" smtClean="0">
              <a:latin typeface="Courier New" pitchFamily="49" charset="0"/>
            </a:endParaRPr>
          </a:p>
        </p:txBody>
      </p:sp>
      <p:sp>
        <p:nvSpPr>
          <p:cNvPr id="58371" name="Rectangle 4"/>
          <p:cNvSpPr>
            <a:spLocks noChangeArrowheads="1"/>
          </p:cNvSpPr>
          <p:nvPr/>
        </p:nvSpPr>
        <p:spPr bwMode="auto">
          <a:xfrm>
            <a:off x="617538" y="3373438"/>
            <a:ext cx="3089275" cy="4127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479" tIns="41239" rIns="82479" bIns="41239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k-SK" altLang="sk-SK" sz="1800"/>
          </a:p>
        </p:txBody>
      </p:sp>
      <p:sp>
        <p:nvSpPr>
          <p:cNvPr id="58372" name="Text Box 5"/>
          <p:cNvSpPr txBox="1">
            <a:spLocks noChangeArrowheads="1"/>
          </p:cNvSpPr>
          <p:nvPr/>
        </p:nvSpPr>
        <p:spPr bwMode="auto">
          <a:xfrm>
            <a:off x="684213" y="3386138"/>
            <a:ext cx="3459162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79" tIns="41239" rIns="82479" bIns="41239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sk-SK" altLang="sk-SK" sz="2400" b="1" dirty="0">
                <a:latin typeface="Courier New" pitchFamily="49" charset="0"/>
              </a:rPr>
              <a:t>scanf("</a:t>
            </a:r>
            <a:r>
              <a:rPr lang="en-US" altLang="sk-SK" sz="2400" b="1" dirty="0">
                <a:latin typeface="Courier New" pitchFamily="49" charset="0"/>
              </a:rPr>
              <a:t>%</a:t>
            </a:r>
            <a:r>
              <a:rPr lang="sk-SK" altLang="sk-SK" sz="2400" b="1" dirty="0">
                <a:latin typeface="Courier New" pitchFamily="49" charset="0"/>
              </a:rPr>
              <a:t>d"</a:t>
            </a:r>
            <a:r>
              <a:rPr lang="en-US" altLang="sk-SK" sz="2400" b="1" dirty="0">
                <a:latin typeface="Courier New" pitchFamily="49" charset="0"/>
              </a:rPr>
              <a:t>, &amp;</a:t>
            </a:r>
            <a:r>
              <a:rPr lang="en-US" altLang="sk-SK" sz="2400" b="1" dirty="0" err="1">
                <a:latin typeface="Courier New" pitchFamily="49" charset="0"/>
              </a:rPr>
              <a:t>i</a:t>
            </a:r>
            <a:r>
              <a:rPr lang="sk-SK" altLang="sk-SK" sz="2400" b="1" dirty="0">
                <a:latin typeface="Courier New" pitchFamily="49" charset="0"/>
              </a:rPr>
              <a:t>)</a:t>
            </a:r>
            <a:r>
              <a:rPr lang="en-US" altLang="sk-SK" sz="2400" b="1" dirty="0">
                <a:latin typeface="Courier New" pitchFamily="49" charset="0"/>
              </a:rPr>
              <a:t>;</a:t>
            </a:r>
          </a:p>
        </p:txBody>
      </p:sp>
      <p:sp>
        <p:nvSpPr>
          <p:cNvPr id="58373" name="AutoShape 8"/>
          <p:cNvSpPr>
            <a:spLocks noChangeArrowheads="1"/>
          </p:cNvSpPr>
          <p:nvPr/>
        </p:nvSpPr>
        <p:spPr bwMode="auto">
          <a:xfrm>
            <a:off x="3913188" y="1844675"/>
            <a:ext cx="3775075" cy="1598613"/>
          </a:xfrm>
          <a:prstGeom prst="cloudCallout">
            <a:avLst>
              <a:gd name="adj1" fmla="val -62310"/>
              <a:gd name="adj2" fmla="val 4474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79" tIns="41239" rIns="82479" bIns="41239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sk-SK" sz="2000"/>
              <a:t>pre</a:t>
            </a:r>
            <a:r>
              <a:rPr lang="sk-SK" altLang="sk-SK" sz="2000"/>
              <a:t>číta celé číslo a uloží ho do premennej </a:t>
            </a:r>
            <a:r>
              <a:rPr lang="sk-SK" altLang="sk-SK" sz="2000" b="1">
                <a:latin typeface="Courier New" pitchFamily="49" charset="0"/>
              </a:rPr>
              <a:t>i</a:t>
            </a:r>
            <a:endParaRPr lang="en-US" altLang="sk-SK" sz="2000" b="1">
              <a:latin typeface="Courier New" pitchFamily="49" charset="0"/>
            </a:endParaRPr>
          </a:p>
        </p:txBody>
      </p:sp>
      <p:sp>
        <p:nvSpPr>
          <p:cNvPr id="58374" name="AutoShape 9"/>
          <p:cNvSpPr>
            <a:spLocks noChangeArrowheads="1"/>
          </p:cNvSpPr>
          <p:nvPr/>
        </p:nvSpPr>
        <p:spPr bwMode="auto">
          <a:xfrm>
            <a:off x="206375" y="4487863"/>
            <a:ext cx="2997200" cy="1157287"/>
          </a:xfrm>
          <a:prstGeom prst="wedgeRoundRectCallout">
            <a:avLst>
              <a:gd name="adj1" fmla="val 18801"/>
              <a:gd name="adj2" fmla="val -114190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79" tIns="41239" rIns="82479" bIns="41239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2000" b="1">
                <a:latin typeface="Courier New" pitchFamily="49" charset="0"/>
              </a:rPr>
              <a:t>%</a:t>
            </a:r>
            <a:r>
              <a:rPr lang="sk-SK" altLang="sk-SK" sz="2000" b="1">
                <a:latin typeface="Courier New" pitchFamily="49" charset="0"/>
              </a:rPr>
              <a:t>d</a:t>
            </a:r>
            <a:r>
              <a:rPr lang="sk-SK" altLang="sk-SK" sz="2000"/>
              <a:t> určuje formát čítania (dekadické celé číslo)</a:t>
            </a:r>
            <a:endParaRPr lang="en-US" altLang="sk-SK" sz="2000"/>
          </a:p>
        </p:txBody>
      </p:sp>
      <p:sp>
        <p:nvSpPr>
          <p:cNvPr id="58375" name="AutoShape 10"/>
          <p:cNvSpPr>
            <a:spLocks noChangeArrowheads="1"/>
          </p:cNvSpPr>
          <p:nvPr/>
        </p:nvSpPr>
        <p:spPr bwMode="auto">
          <a:xfrm>
            <a:off x="3432175" y="4487863"/>
            <a:ext cx="5354638" cy="1157287"/>
          </a:xfrm>
          <a:prstGeom prst="wedgeRoundRectCallout">
            <a:avLst>
              <a:gd name="adj1" fmla="val -58708"/>
              <a:gd name="adj2" fmla="val -117287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79" tIns="41239" rIns="82479" bIns="41239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2000" b="1">
                <a:latin typeface="Courier New" pitchFamily="49" charset="0"/>
              </a:rPr>
              <a:t>&amp;</a:t>
            </a:r>
            <a:r>
              <a:rPr lang="sk-SK" altLang="sk-SK" sz="2000"/>
              <a:t> je nutný - znamená adresu premennej, kam sa má uložiť premenná (vynechanie - častá chyba)</a:t>
            </a:r>
            <a:endParaRPr lang="en-US" altLang="sk-SK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Príklad s načítaním premenných </a:t>
            </a:r>
            <a:endParaRPr lang="en-US" altLang="sk-SK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98449" y="1628800"/>
            <a:ext cx="8648521" cy="50167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1" hangingPunct="1"/>
            <a:r>
              <a:rPr lang="sk-SK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sk-SK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alt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program vypocita obvod a obsah </a:t>
            </a:r>
            <a:r>
              <a:rPr lang="sk-SK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obdlznika</a:t>
            </a:r>
            <a:r>
              <a:rPr lang="en-US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sk-SK" altLang="sk-SK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1" hangingPunct="1"/>
            <a:r>
              <a:rPr lang="sk-SK" alt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 lvl="0" eaLnBrk="1" hangingPunct="1"/>
            <a:endParaRPr lang="sk-SK" altLang="sk-SK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1" hangingPunct="1"/>
            <a:r>
              <a:rPr lang="sk-SK" alt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pPr lvl="0" eaLnBrk="1" hangingPunct="1"/>
            <a:r>
              <a:rPr lang="sk-SK" alt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0" eaLnBrk="1" hangingPunct="1"/>
            <a:r>
              <a:rPr lang="en-US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sk-SK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sk-SK" alt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a, b, o, s;</a:t>
            </a:r>
          </a:p>
          <a:p>
            <a:pPr lvl="0" eaLnBrk="1" hangingPunct="1"/>
            <a:r>
              <a:rPr lang="sk-SK" alt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lvl="0" eaLnBrk="1" hangingPunct="1"/>
            <a:r>
              <a:rPr lang="en-US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sk-SK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sk-SK" alt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("%d", &amp;a);</a:t>
            </a:r>
          </a:p>
          <a:p>
            <a:pPr lvl="0" eaLnBrk="1" hangingPunct="1"/>
            <a:r>
              <a:rPr lang="en-US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sk-SK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sk-SK" alt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("%d", &amp;b);</a:t>
            </a:r>
          </a:p>
          <a:p>
            <a:pPr lvl="0" eaLnBrk="1" hangingPunct="1"/>
            <a:r>
              <a:rPr lang="en-US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sk-SK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sk-SK" alt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("Stvorec so stranami: %d a %d ma: \n", a, b);</a:t>
            </a:r>
          </a:p>
          <a:p>
            <a:pPr lvl="0" eaLnBrk="1" hangingPunct="1"/>
            <a:r>
              <a:rPr lang="en-US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sk-SK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 </a:t>
            </a:r>
            <a:r>
              <a:rPr lang="sk-SK" alt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2 * a + 2 * b;</a:t>
            </a:r>
          </a:p>
          <a:p>
            <a:pPr lvl="0" eaLnBrk="1" hangingPunct="1"/>
            <a:r>
              <a:rPr lang="en-US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sk-SK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sk-SK" alt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a * b;</a:t>
            </a:r>
          </a:p>
          <a:p>
            <a:pPr lvl="0" eaLnBrk="1" hangingPunct="1"/>
            <a:r>
              <a:rPr lang="en-US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sk-SK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sk-SK" alt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("- obvod %d\n- obsah %d\n", o, s);</a:t>
            </a:r>
          </a:p>
          <a:p>
            <a:pPr lvl="0" eaLnBrk="1" hangingPunct="1"/>
            <a:r>
              <a:rPr lang="sk-SK" alt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lvl="0" eaLnBrk="1" hangingPunct="1"/>
            <a:r>
              <a:rPr lang="en-US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sk-SK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sk-SK" alt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pPr lvl="0" eaLnBrk="1" hangingPunct="1"/>
            <a:r>
              <a:rPr lang="sk-SK" alt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sk-SK" altLang="sk-SK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395" name="AutoShape 10"/>
          <p:cNvSpPr>
            <a:spLocks noChangeArrowheads="1"/>
          </p:cNvSpPr>
          <p:nvPr/>
        </p:nvSpPr>
        <p:spPr bwMode="auto">
          <a:xfrm>
            <a:off x="4860032" y="2348880"/>
            <a:ext cx="3816350" cy="1486594"/>
          </a:xfrm>
          <a:prstGeom prst="wedgeRoundRectCallout">
            <a:avLst>
              <a:gd name="adj1" fmla="val -36176"/>
              <a:gd name="adj2" fmla="val 14477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79" tIns="41239" rIns="82479" bIns="41239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2000" dirty="0"/>
              <a:t>Na </a:t>
            </a:r>
            <a:r>
              <a:rPr lang="sk-SK" altLang="sk-SK" sz="2000" dirty="0"/>
              <a:t>čo program čaká?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000" dirty="0"/>
              <a:t>Ako to, že nič nevypisuje?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000" dirty="0"/>
              <a:t>Čo nakoniec </a:t>
            </a:r>
            <a:r>
              <a:rPr lang="sk-SK" altLang="sk-SK" sz="2000" dirty="0" smtClean="0"/>
              <a:t>vypíše?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000" dirty="0" smtClean="0"/>
              <a:t>Čo ak v </a:t>
            </a:r>
            <a:r>
              <a:rPr lang="sk-SK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sk-SK" altLang="sk-SK" sz="2000" dirty="0" smtClean="0"/>
              <a:t> vynecháme </a:t>
            </a:r>
            <a:r>
              <a:rPr lang="en-US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sk-SK" sz="2000" dirty="0" smtClean="0"/>
              <a:t>?</a:t>
            </a:r>
            <a:endParaRPr lang="en-US" altLang="sk-SK" sz="2000" dirty="0"/>
          </a:p>
        </p:txBody>
      </p:sp>
      <p:sp>
        <p:nvSpPr>
          <p:cNvPr id="59396" name="Rounded Rectangle 8"/>
          <p:cNvSpPr>
            <a:spLocks noChangeArrowheads="1"/>
          </p:cNvSpPr>
          <p:nvPr/>
        </p:nvSpPr>
        <p:spPr bwMode="auto">
          <a:xfrm>
            <a:off x="5364088" y="5949280"/>
            <a:ext cx="3481388" cy="60007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sk-SK" sz="2400" dirty="0"/>
              <a:t>program: 01p0</a:t>
            </a:r>
            <a:r>
              <a:rPr lang="sk-SK" altLang="sk-SK" sz="2400" dirty="0"/>
              <a:t>3</a:t>
            </a:r>
            <a:r>
              <a:rPr lang="en-US" altLang="sk-SK" sz="2400" dirty="0"/>
              <a:t>A.cpp</a:t>
            </a:r>
            <a:endParaRPr lang="sk-SK" altLang="sk-SK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Kde hľadať informácie?</a:t>
            </a:r>
            <a:endParaRPr lang="en-US" altLang="sk-SK" smtClean="0"/>
          </a:p>
        </p:txBody>
      </p:sp>
      <p:sp>
        <p:nvSpPr>
          <p:cNvPr id="1126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77800" y="1652588"/>
            <a:ext cx="8785225" cy="4819650"/>
          </a:xfrm>
          <a:ln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>
              <a:defRPr/>
            </a:pPr>
            <a:r>
              <a:rPr lang="sk-SK" sz="2400" dirty="0" smtClean="0">
                <a:solidFill>
                  <a:srgbClr val="FF0000"/>
                </a:solidFill>
              </a:rPr>
              <a:t>prednášky</a:t>
            </a:r>
          </a:p>
          <a:p>
            <a:pPr>
              <a:defRPr/>
            </a:pPr>
            <a:r>
              <a:rPr lang="sk-SK" sz="2400" dirty="0" smtClean="0">
                <a:solidFill>
                  <a:srgbClr val="FF0000"/>
                </a:solidFill>
              </a:rPr>
              <a:t>cvičenia</a:t>
            </a:r>
          </a:p>
          <a:p>
            <a:pPr>
              <a:defRPr/>
            </a:pPr>
            <a:r>
              <a:rPr lang="sk-SK" sz="2400" dirty="0" smtClean="0"/>
              <a:t>AIS</a:t>
            </a:r>
            <a:endParaRPr lang="en-US" sz="2400" dirty="0" smtClean="0"/>
          </a:p>
          <a:p>
            <a:pPr>
              <a:defRPr/>
            </a:pPr>
            <a:r>
              <a:rPr lang="sk-SK" sz="2400" dirty="0" smtClean="0"/>
              <a:t>literatúra: </a:t>
            </a:r>
            <a:endParaRPr lang="en-US" sz="2400" dirty="0" smtClean="0"/>
          </a:p>
          <a:p>
            <a:pPr lvl="1">
              <a:defRPr/>
            </a:pPr>
            <a:r>
              <a:rPr lang="sk-SK" sz="2000" dirty="0"/>
              <a:t>BOU EZZEDDINE, A. </a:t>
            </a:r>
            <a:r>
              <a:rPr lang="sk-SK" sz="2000" dirty="0" smtClean="0"/>
              <a:t>- </a:t>
            </a:r>
            <a:r>
              <a:rPr lang="sk-SK" sz="2000" dirty="0"/>
              <a:t>TVAROŽEK, J. Programovanie v jazyku C v riešených príkladoch (1). Bratislava: Vydavateľstvo SPEKTRUM STU, 2018. 233 s. ISBN </a:t>
            </a:r>
            <a:r>
              <a:rPr lang="sk-SK" sz="2000" dirty="0" smtClean="0"/>
              <a:t>978-80-227-4865-0. https</a:t>
            </a:r>
            <a:r>
              <a:rPr lang="sk-SK" sz="2000" dirty="0"/>
              <a:t>://is.stuba.sk/auth/dok_server/vyhledavani.pl?id=174676;download=164897;ve_slozce=174676</a:t>
            </a:r>
          </a:p>
          <a:p>
            <a:pPr lvl="1">
              <a:defRPr/>
            </a:pPr>
            <a:r>
              <a:rPr lang="sk-SK" sz="2000" dirty="0"/>
              <a:t>WARD, T. </a:t>
            </a:r>
            <a:r>
              <a:rPr lang="sk-SK" sz="2000" dirty="0" smtClean="0"/>
              <a:t>- </a:t>
            </a:r>
            <a:r>
              <a:rPr lang="sk-SK" sz="2000" dirty="0"/>
              <a:t>DODRILL, G. C Language Tutorial.  [online]. 1999. URL: http://phy.ntnu.edu.tw/~cchen/ctutor.pdf.</a:t>
            </a:r>
          </a:p>
          <a:p>
            <a:pPr lvl="1">
              <a:defRPr/>
            </a:pPr>
            <a:r>
              <a:rPr lang="sk-SK" sz="2000" dirty="0"/>
              <a:t>HEROUT, P. Učebnice jazyka C: 1. díl. České Budějovice : Kopp, 2011. 271 s. ISBN 978-80-7232-383-8.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Príklad s načítaním premenných </a:t>
            </a:r>
            <a:endParaRPr lang="en-US" altLang="sk-SK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98449" y="1782688"/>
            <a:ext cx="8648521" cy="47089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1" hangingPunct="1"/>
            <a:r>
              <a:rPr lang="sk-SK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sk-SK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alt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program vypocita obvod a obsah </a:t>
            </a:r>
            <a:r>
              <a:rPr lang="sk-SK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obdlznika</a:t>
            </a:r>
            <a:r>
              <a:rPr lang="en-US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sk-SK" altLang="sk-SK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1" hangingPunct="1"/>
            <a:r>
              <a:rPr lang="sk-SK" alt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 lvl="0" eaLnBrk="1" hangingPunct="1"/>
            <a:endParaRPr lang="sk-SK" altLang="sk-SK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1" hangingPunct="1"/>
            <a:r>
              <a:rPr lang="sk-SK" alt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pPr lvl="0" eaLnBrk="1" hangingPunct="1"/>
            <a:r>
              <a:rPr lang="sk-SK" alt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0" eaLnBrk="1" hangingPunct="1"/>
            <a:r>
              <a:rPr lang="en-US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sk-SK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sk-SK" alt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a, b, o, s;</a:t>
            </a:r>
          </a:p>
          <a:p>
            <a:pPr lvl="0" eaLnBrk="1" hangingPunct="1"/>
            <a:r>
              <a:rPr lang="sk-SK" alt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lvl="0" eaLnBrk="1" hangingPunct="1"/>
            <a:r>
              <a:rPr lang="en-US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sk-SK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sk-S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Zadajte</a:t>
            </a:r>
            <a:r>
              <a:rPr lang="en-US" alt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k-S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strany</a:t>
            </a:r>
            <a:r>
              <a:rPr lang="en-US" alt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k-S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obdlznika</a:t>
            </a:r>
            <a:r>
              <a:rPr lang="en-US" alt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");</a:t>
            </a:r>
          </a:p>
          <a:p>
            <a:pPr lvl="0" eaLnBrk="1" hangingPunct="1"/>
            <a:r>
              <a:rPr lang="en-US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sk-SK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 %d", &amp;a, &amp;b);</a:t>
            </a:r>
          </a:p>
          <a:p>
            <a:pPr lvl="0" eaLnBrk="1" hangingPunct="1"/>
            <a:r>
              <a:rPr lang="en-US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sk-SK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sk-S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Stvorec</a:t>
            </a:r>
            <a:r>
              <a:rPr lang="en-US" alt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so </a:t>
            </a:r>
            <a:r>
              <a:rPr lang="en-US" altLang="sk-S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stranami</a:t>
            </a:r>
            <a:r>
              <a:rPr lang="en-US" alt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%d a %d ma: \n", a, b);</a:t>
            </a:r>
          </a:p>
          <a:p>
            <a:pPr lvl="0" eaLnBrk="1" hangingPunct="1"/>
            <a:r>
              <a:rPr lang="en-US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o </a:t>
            </a:r>
            <a:r>
              <a:rPr lang="en-US" alt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2 * a + 2 * b;</a:t>
            </a:r>
          </a:p>
          <a:p>
            <a:pPr lvl="0" eaLnBrk="1" hangingPunct="1"/>
            <a:r>
              <a:rPr lang="en-US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 </a:t>
            </a:r>
            <a:r>
              <a:rPr lang="en-US" alt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a * b;</a:t>
            </a:r>
          </a:p>
          <a:p>
            <a:pPr lvl="0" eaLnBrk="1" hangingPunct="1"/>
            <a:r>
              <a:rPr lang="en-US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sk-SK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("- </a:t>
            </a:r>
            <a:r>
              <a:rPr lang="en-US" altLang="sk-S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obvod</a:t>
            </a:r>
            <a:r>
              <a:rPr lang="en-US" alt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%d\n- </a:t>
            </a:r>
            <a:r>
              <a:rPr lang="en-US" altLang="sk-S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obsah</a:t>
            </a:r>
            <a:r>
              <a:rPr lang="en-US" alt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%d\n", o, s);</a:t>
            </a:r>
            <a:r>
              <a:rPr lang="sk-SK" alt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lvl="0" eaLnBrk="1" hangingPunct="1"/>
            <a:r>
              <a:rPr lang="en-US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sk-SK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sk-SK" alt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pPr lvl="0" eaLnBrk="1" hangingPunct="1"/>
            <a:r>
              <a:rPr lang="sk-SK" alt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sk-SK" altLang="sk-SK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3563888" y="2420888"/>
            <a:ext cx="5472534" cy="1276549"/>
          </a:xfrm>
          <a:prstGeom prst="wedgeRoundRectCallout">
            <a:avLst>
              <a:gd name="adj1" fmla="val -36176"/>
              <a:gd name="adj2" fmla="val 14477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79" tIns="41239" rIns="82479" bIns="41239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sk-SK" altLang="sk-SK" sz="2000" dirty="0"/>
              <a:t>Načítanie je možné aj v jednom </a:t>
            </a:r>
            <a:r>
              <a:rPr lang="sk-SK" altLang="sk-SK" sz="2000" b="1" dirty="0">
                <a:latin typeface="Courier New" pitchFamily="49" charset="0"/>
                <a:cs typeface="Courier New" pitchFamily="49" charset="0"/>
              </a:rPr>
              <a:t>scanf()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000" dirty="0" err="1"/>
              <a:t>Pri</a:t>
            </a:r>
            <a:r>
              <a:rPr lang="en-US" altLang="sk-SK" sz="2000" dirty="0"/>
              <a:t> </a:t>
            </a:r>
            <a:r>
              <a:rPr lang="en-US" altLang="sk-SK" sz="2000" dirty="0" err="1"/>
              <a:t>zad</a:t>
            </a:r>
            <a:r>
              <a:rPr lang="sk-SK" altLang="sk-SK" sz="2000" dirty="0"/>
              <a:t>ávaní hodnôt, okrem medzery môžete použiť aj </a:t>
            </a:r>
            <a:r>
              <a:rPr lang="en-US" altLang="sk-SK" sz="2000" dirty="0"/>
              <a:t>&lt;</a:t>
            </a:r>
            <a:r>
              <a:rPr lang="sk-SK" altLang="sk-SK" sz="2000" dirty="0"/>
              <a:t>Enter</a:t>
            </a:r>
            <a:r>
              <a:rPr lang="en-US" altLang="sk-SK" sz="2000" dirty="0"/>
              <a:t>&gt;</a:t>
            </a:r>
            <a:r>
              <a:rPr lang="sk-SK" altLang="sk-SK" sz="2000" dirty="0"/>
              <a:t>, či </a:t>
            </a:r>
            <a:r>
              <a:rPr lang="en-US" altLang="sk-SK" sz="2000" dirty="0"/>
              <a:t>&lt;Tab&gt;</a:t>
            </a:r>
            <a:r>
              <a:rPr lang="sk-SK" altLang="sk-SK" sz="2000" dirty="0"/>
              <a:t>.</a:t>
            </a:r>
            <a:endParaRPr lang="en-US" altLang="sk-SK" sz="2000" dirty="0"/>
          </a:p>
        </p:txBody>
      </p:sp>
      <p:sp>
        <p:nvSpPr>
          <p:cNvPr id="10" name="Rounded Rectangle 9"/>
          <p:cNvSpPr>
            <a:spLocks noChangeArrowheads="1"/>
          </p:cNvSpPr>
          <p:nvPr/>
        </p:nvSpPr>
        <p:spPr bwMode="auto">
          <a:xfrm>
            <a:off x="5580112" y="6093296"/>
            <a:ext cx="3481388" cy="60007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sk-SK" sz="2400"/>
              <a:t>program: 01p0</a:t>
            </a:r>
            <a:r>
              <a:rPr lang="sk-SK" altLang="sk-SK" sz="2400"/>
              <a:t>3</a:t>
            </a:r>
            <a:r>
              <a:rPr lang="en-US" altLang="sk-SK" sz="2400"/>
              <a:t>B.cpp</a:t>
            </a:r>
            <a:endParaRPr lang="sk-SK" altLang="sk-SK" sz="2400"/>
          </a:p>
        </p:txBody>
      </p:sp>
    </p:spTree>
    <p:extLst>
      <p:ext uri="{BB962C8B-B14F-4D97-AF65-F5344CB8AC3E}">
        <p14:creationId xmlns:p14="http://schemas.microsoft.com/office/powerpoint/2010/main" val="424902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k-SK" smtClean="0"/>
              <a:t>Termin</a:t>
            </a:r>
            <a:r>
              <a:rPr lang="sk-SK" altLang="sk-SK" smtClean="0"/>
              <a:t>álový vstup a výstup</a:t>
            </a:r>
            <a:endParaRPr lang="en-US" altLang="sk-SK" smtClean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800" y="1652588"/>
            <a:ext cx="8785225" cy="3579812"/>
          </a:xfrm>
        </p:spPr>
        <p:txBody>
          <a:bodyPr/>
          <a:lstStyle/>
          <a:p>
            <a:r>
              <a:rPr lang="sk-SK" altLang="sk-SK" sz="2500" smtClean="0"/>
              <a:t>vstupno/výstupné operácie nie sú časťou jazyka C, obsahuje ich štandardná knižnica</a:t>
            </a:r>
          </a:p>
          <a:p>
            <a:pPr lvl="1"/>
            <a:r>
              <a:rPr lang="sk-SK" altLang="sk-SK" sz="2200" smtClean="0"/>
              <a:t>dôvodom je, že najviac strojovo závislých akcií je práve vstupno/výstupných - oddeľujú sa nezávislé a strojovo závislé časti jazyka</a:t>
            </a:r>
            <a:endParaRPr lang="en-US" altLang="sk-SK" sz="2200" smtClean="0"/>
          </a:p>
          <a:p>
            <a:pPr lvl="1"/>
            <a:endParaRPr lang="sk-SK" altLang="sk-SK" sz="2200" smtClean="0"/>
          </a:p>
          <a:p>
            <a:r>
              <a:rPr lang="sk-SK" altLang="sk-SK" sz="2500" smtClean="0"/>
              <a:t>popis funkcií na vstup a výstup sa nachádza v hlavičkovom súbore </a:t>
            </a:r>
            <a:r>
              <a:rPr lang="sk-SK" altLang="sk-SK" sz="2500" b="1" smtClean="0">
                <a:latin typeface="Courier New" pitchFamily="49" charset="0"/>
              </a:rPr>
              <a:t>stdio.h</a:t>
            </a:r>
            <a:r>
              <a:rPr lang="sk-SK" altLang="sk-SK" sz="2500" smtClean="0"/>
              <a:t> - pripojíme ho do programu príkazom:</a:t>
            </a:r>
          </a:p>
          <a:p>
            <a:endParaRPr lang="sk-SK" altLang="sk-SK" sz="2500" smtClean="0"/>
          </a:p>
          <a:p>
            <a:endParaRPr lang="en-US" altLang="sk-SK" sz="2500" smtClean="0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2265363" y="5370513"/>
            <a:ext cx="3638550" cy="4127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479" tIns="41239" rIns="82479" bIns="41239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k-SK" altLang="sk-SK" sz="1800"/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2379663" y="5370513"/>
            <a:ext cx="3684587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79" tIns="41239" rIns="82479" bIns="41239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sk-SK" sz="2400" b="1">
                <a:latin typeface="Courier New" pitchFamily="49" charset="0"/>
              </a:rPr>
              <a:t>#include &lt;stdio.h&gt;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Formátovaný vstup a výstup</a:t>
            </a:r>
            <a:endParaRPr lang="en-US" altLang="sk-SK" smtClean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800" y="1652588"/>
            <a:ext cx="8785225" cy="2822575"/>
          </a:xfrm>
        </p:spPr>
        <p:txBody>
          <a:bodyPr/>
          <a:lstStyle/>
          <a:p>
            <a:r>
              <a:rPr lang="sk-SK" altLang="sk-SK" sz="2500" dirty="0" smtClean="0"/>
              <a:t>funkcie, ktoré</a:t>
            </a:r>
            <a:endParaRPr lang="en-US" altLang="sk-SK" sz="2500" dirty="0" smtClean="0"/>
          </a:p>
          <a:p>
            <a:pPr lvl="1"/>
            <a:r>
              <a:rPr lang="sk-SK" altLang="sk-SK" sz="2100" dirty="0" smtClean="0"/>
              <a:t>Vstup: načítajú číslo ako reťazec a prevedú ich</a:t>
            </a:r>
            <a:r>
              <a:rPr lang="en-US" altLang="sk-SK" sz="2100" dirty="0" smtClean="0"/>
              <a:t> do</a:t>
            </a:r>
            <a:r>
              <a:rPr lang="sk-SK" altLang="sk-SK" sz="2100" dirty="0" smtClean="0"/>
              <a:t> číselnej podoby</a:t>
            </a:r>
            <a:endParaRPr lang="en-US" altLang="sk-SK" sz="2100" dirty="0"/>
          </a:p>
          <a:p>
            <a:pPr lvl="1"/>
            <a:r>
              <a:rPr lang="sk-SK" altLang="sk-SK" sz="2100" dirty="0" smtClean="0"/>
              <a:t>Výstup: k</a:t>
            </a:r>
            <a:r>
              <a:rPr lang="en-US" altLang="sk-SK" sz="2100" dirty="0" err="1" smtClean="0"/>
              <a:t>onvertuj</a:t>
            </a:r>
            <a:r>
              <a:rPr lang="sk-SK" altLang="sk-SK" sz="2100" dirty="0" smtClean="0"/>
              <a:t>ú hodnotu číselnej premennej na odpovedajúcu postupnosť číslic</a:t>
            </a:r>
            <a:endParaRPr lang="sk-SK" altLang="sk-SK" sz="2500" dirty="0" smtClean="0"/>
          </a:p>
          <a:p>
            <a:endParaRPr lang="sk-SK" altLang="sk-SK" sz="2500" dirty="0" smtClean="0"/>
          </a:p>
          <a:p>
            <a:endParaRPr lang="sk-SK" altLang="sk-SK" sz="2500" dirty="0" smtClean="0"/>
          </a:p>
          <a:p>
            <a:endParaRPr lang="sk-SK" altLang="sk-SK" sz="2500" dirty="0" smtClean="0"/>
          </a:p>
          <a:p>
            <a:r>
              <a:rPr lang="sk-SK" altLang="sk-SK" sz="2500" dirty="0" smtClean="0"/>
              <a:t>vstup:</a:t>
            </a:r>
          </a:p>
          <a:p>
            <a:endParaRPr lang="sk-SK" altLang="sk-SK" sz="2500" dirty="0" smtClean="0"/>
          </a:p>
          <a:p>
            <a:r>
              <a:rPr lang="sk-SK" altLang="sk-SK" sz="2500" dirty="0" smtClean="0"/>
              <a:t>výstup:</a:t>
            </a:r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1922463" y="4605214"/>
            <a:ext cx="3363912" cy="4127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479" tIns="41239" rIns="82479" bIns="41239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k-SK" altLang="sk-SK" sz="1800"/>
          </a:p>
        </p:txBody>
      </p:sp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1908175" y="4605214"/>
            <a:ext cx="3308350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79" tIns="41239" rIns="82479" bIns="41239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sk-SK" altLang="sk-SK" sz="2400" b="1">
                <a:latin typeface="Courier New" pitchFamily="49" charset="0"/>
              </a:rPr>
              <a:t>scanf("...", ...)</a:t>
            </a:r>
            <a:endParaRPr lang="en-US" altLang="sk-SK" sz="2400" b="1">
              <a:latin typeface="Courier New" pitchFamily="49" charset="0"/>
            </a:endParaRPr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1922463" y="5568826"/>
            <a:ext cx="3363912" cy="4127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479" tIns="41239" rIns="82479" bIns="41239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k-SK" altLang="sk-SK" sz="1800"/>
          </a:p>
        </p:txBody>
      </p:sp>
      <p:sp>
        <p:nvSpPr>
          <p:cNvPr id="61447" name="Text Box 7"/>
          <p:cNvSpPr txBox="1">
            <a:spLocks noChangeArrowheads="1"/>
          </p:cNvSpPr>
          <p:nvPr/>
        </p:nvSpPr>
        <p:spPr bwMode="auto">
          <a:xfrm>
            <a:off x="1908175" y="5568826"/>
            <a:ext cx="3533775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79" tIns="41239" rIns="82479" bIns="41239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sk-SK" altLang="sk-SK" sz="2400" b="1">
                <a:latin typeface="Courier New" pitchFamily="49" charset="0"/>
              </a:rPr>
              <a:t>printf("...", ...)</a:t>
            </a:r>
            <a:endParaRPr lang="en-US" altLang="sk-SK" sz="2400" b="1">
              <a:latin typeface="Courier New" pitchFamily="49" charset="0"/>
            </a:endParaRPr>
          </a:p>
        </p:txBody>
      </p:sp>
      <p:grpSp>
        <p:nvGrpSpPr>
          <p:cNvPr id="61448" name="Group 8"/>
          <p:cNvGrpSpPr>
            <a:grpSpLocks/>
          </p:cNvGrpSpPr>
          <p:nvPr/>
        </p:nvGrpSpPr>
        <p:grpSpPr bwMode="auto">
          <a:xfrm>
            <a:off x="5559425" y="4467101"/>
            <a:ext cx="3227388" cy="1308100"/>
            <a:chOff x="4032" y="1296"/>
            <a:chExt cx="2256" cy="720"/>
          </a:xfrm>
        </p:grpSpPr>
        <p:sp>
          <p:nvSpPr>
            <p:cNvPr id="61450" name="AutoShape 9"/>
            <p:cNvSpPr>
              <a:spLocks noChangeArrowheads="1"/>
            </p:cNvSpPr>
            <p:nvPr/>
          </p:nvSpPr>
          <p:spPr bwMode="auto">
            <a:xfrm>
              <a:off x="4086" y="1323"/>
              <a:ext cx="2112" cy="672"/>
            </a:xfrm>
            <a:prstGeom prst="wedgeRoundRectCallout">
              <a:avLst>
                <a:gd name="adj1" fmla="val -59565"/>
                <a:gd name="adj2" fmla="val -34079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sk-SK" altLang="sk-SK" sz="1800"/>
                <a:t> </a:t>
              </a:r>
              <a:endParaRPr lang="en-US" altLang="sk-SK" sz="1800"/>
            </a:p>
          </p:txBody>
        </p:sp>
        <p:sp>
          <p:nvSpPr>
            <p:cNvPr id="61451" name="AutoShape 10"/>
            <p:cNvSpPr>
              <a:spLocks noChangeArrowheads="1"/>
            </p:cNvSpPr>
            <p:nvPr/>
          </p:nvSpPr>
          <p:spPr bwMode="auto">
            <a:xfrm>
              <a:off x="4032" y="1296"/>
              <a:ext cx="2256" cy="720"/>
            </a:xfrm>
            <a:prstGeom prst="wedgeRoundRectCallout">
              <a:avLst>
                <a:gd name="adj1" fmla="val -55764"/>
                <a:gd name="adj2" fmla="val 54861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sk-SK" altLang="sk-SK" sz="2000" b="1">
                  <a:latin typeface="Courier New" pitchFamily="49" charset="0"/>
                </a:rPr>
                <a:t>"..."</a:t>
              </a:r>
              <a:r>
                <a:rPr lang="sk-SK" altLang="sk-SK" sz="2000"/>
                <a:t> - formátovací   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sk-SK" altLang="sk-SK" sz="2000"/>
                <a:t>              reťazec,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sk-SK" altLang="sk-SK" sz="2000" b="1">
                  <a:latin typeface="Courier New" pitchFamily="49" charset="0"/>
                </a:rPr>
                <a:t> ...</a:t>
              </a:r>
              <a:r>
                <a:rPr lang="sk-SK" altLang="sk-SK" sz="2000"/>
                <a:t>   - premenné</a:t>
              </a:r>
              <a:endParaRPr lang="en-US" altLang="sk-SK" sz="2000"/>
            </a:p>
          </p:txBody>
        </p:sp>
        <p:sp>
          <p:nvSpPr>
            <p:cNvPr id="61452" name="Line 11"/>
            <p:cNvSpPr>
              <a:spLocks noChangeShapeType="1"/>
            </p:cNvSpPr>
            <p:nvPr/>
          </p:nvSpPr>
          <p:spPr bwMode="auto">
            <a:xfrm>
              <a:off x="4032" y="1440"/>
              <a:ext cx="0" cy="9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sk-SK"/>
            </a:p>
          </p:txBody>
        </p:sp>
      </p:grpSp>
      <p:sp>
        <p:nvSpPr>
          <p:cNvPr id="12" name="AutoShape 9"/>
          <p:cNvSpPr>
            <a:spLocks noChangeArrowheads="1"/>
          </p:cNvSpPr>
          <p:nvPr/>
        </p:nvSpPr>
        <p:spPr bwMode="auto">
          <a:xfrm>
            <a:off x="3443288" y="3212976"/>
            <a:ext cx="3703637" cy="869950"/>
          </a:xfrm>
          <a:prstGeom prst="wedgeRoundRectCallout">
            <a:avLst>
              <a:gd name="adj1" fmla="val -15519"/>
              <a:gd name="adj2" fmla="val 117361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79" tIns="41239" rIns="82479" bIns="41239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sk-SK" altLang="sk-SK" sz="2000"/>
              <a:t>Pred menom premennej je </a:t>
            </a:r>
            <a:r>
              <a:rPr lang="en-US" altLang="sk-SK" sz="2000" b="1"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altLang="sk-SK" sz="2000"/>
              <a:t>, napr. </a:t>
            </a:r>
            <a:r>
              <a:rPr lang="en-US" altLang="sk-SK" sz="2000" b="1">
                <a:latin typeface="Courier New" pitchFamily="49" charset="0"/>
                <a:cs typeface="Courier New" pitchFamily="49" charset="0"/>
              </a:rPr>
              <a:t>&amp;i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Formátovací reťazec</a:t>
            </a:r>
            <a:endParaRPr lang="en-US" altLang="sk-SK" smtClean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altLang="sk-SK" sz="2400" b="1" dirty="0" smtClean="0">
                <a:latin typeface="Courier New" pitchFamily="49" charset="0"/>
              </a:rPr>
              <a:t>scanf()</a:t>
            </a:r>
            <a:r>
              <a:rPr lang="sk-SK" altLang="sk-SK" sz="2400" dirty="0" smtClean="0"/>
              <a:t> a </a:t>
            </a:r>
            <a:r>
              <a:rPr lang="sk-SK" altLang="sk-SK" sz="2400" b="1" dirty="0" smtClean="0">
                <a:latin typeface="Courier New" pitchFamily="49" charset="0"/>
              </a:rPr>
              <a:t>printf()</a:t>
            </a:r>
            <a:r>
              <a:rPr lang="sk-SK" altLang="sk-SK" sz="2400" dirty="0" smtClean="0"/>
              <a:t> majú premenný počet argumentov </a:t>
            </a:r>
            <a:r>
              <a:rPr lang="sk-SK" altLang="sk-SK" sz="2400" dirty="0" smtClean="0">
                <a:sym typeface="Symbol" pitchFamily="18" charset="2"/>
              </a:rPr>
              <a:t> </a:t>
            </a:r>
            <a:r>
              <a:rPr lang="sk-SK" altLang="sk-SK" sz="2400" b="1" dirty="0" smtClean="0">
                <a:sym typeface="Symbol" pitchFamily="18" charset="2"/>
              </a:rPr>
              <a:t>formátovací reťazec </a:t>
            </a:r>
            <a:r>
              <a:rPr lang="sk-SK" altLang="sk-SK" sz="2400" dirty="0" smtClean="0">
                <a:sym typeface="Symbol" pitchFamily="18" charset="2"/>
              </a:rPr>
              <a:t>na určenie počtu a typov premenných</a:t>
            </a:r>
          </a:p>
          <a:p>
            <a:r>
              <a:rPr lang="sk-SK" altLang="sk-SK" sz="2400" dirty="0" smtClean="0">
                <a:sym typeface="Symbol" pitchFamily="18" charset="2"/>
              </a:rPr>
              <a:t>formátovací reťazec obsahuje:</a:t>
            </a:r>
          </a:p>
          <a:p>
            <a:pPr lvl="1"/>
            <a:r>
              <a:rPr lang="sk-SK" altLang="sk-SK" sz="2000" dirty="0" smtClean="0"/>
              <a:t>formátovacie špecifikácie - začínajú znakom </a:t>
            </a:r>
            <a:r>
              <a:rPr lang="en-US" altLang="sk-SK" sz="2000" dirty="0" smtClean="0"/>
              <a:t>%</a:t>
            </a:r>
            <a:r>
              <a:rPr lang="sk-SK" altLang="sk-SK" sz="2000" dirty="0" smtClean="0"/>
              <a:t> a určujú formát vstupu alebo výstupu</a:t>
            </a:r>
          </a:p>
          <a:p>
            <a:pPr lvl="1"/>
            <a:r>
              <a:rPr lang="sk-SK" altLang="sk-SK" sz="2000" dirty="0" smtClean="0"/>
              <a:t>znakové postupnosti - nezačínajú </a:t>
            </a:r>
            <a:r>
              <a:rPr lang="en-US" altLang="sk-SK" sz="2000" dirty="0" smtClean="0"/>
              <a:t>% </a:t>
            </a:r>
            <a:r>
              <a:rPr lang="sk-SK" altLang="sk-SK" sz="2000" dirty="0" smtClean="0"/>
              <a:t>a vypíšu sa tak</a:t>
            </a:r>
            <a:r>
              <a:rPr lang="en-US" altLang="sk-SK" sz="2000" dirty="0" smtClean="0"/>
              <a:t>,</a:t>
            </a:r>
            <a:r>
              <a:rPr lang="sk-SK" altLang="sk-SK" sz="2000" dirty="0" smtClean="0"/>
              <a:t> ako sú napísané (používajú sa len v </a:t>
            </a:r>
            <a:r>
              <a:rPr lang="sk-SK" altLang="sk-SK" sz="2000" b="1" dirty="0" smtClean="0">
                <a:latin typeface="Courier New" pitchFamily="49" charset="0"/>
              </a:rPr>
              <a:t>printf()</a:t>
            </a:r>
            <a:r>
              <a:rPr lang="sk-SK" altLang="sk-SK" sz="2000" dirty="0" smtClean="0"/>
              <a:t>)</a:t>
            </a:r>
          </a:p>
          <a:p>
            <a:r>
              <a:rPr lang="sk-SK" altLang="sk-SK" sz="2400" b="1" dirty="0" smtClean="0"/>
              <a:t>počet parametrov musí súhlasiť s formátovacou špecifikáciou </a:t>
            </a:r>
          </a:p>
          <a:p>
            <a:pPr lvl="1"/>
            <a:r>
              <a:rPr lang="sk-SK" altLang="sk-SK" sz="2000" dirty="0" smtClean="0"/>
              <a:t>počet </a:t>
            </a:r>
            <a:r>
              <a:rPr lang="en-US" altLang="sk-SK" sz="2000" dirty="0" smtClean="0"/>
              <a:t>%</a:t>
            </a:r>
            <a:r>
              <a:rPr lang="sk-SK" altLang="sk-SK" sz="2000" dirty="0" smtClean="0"/>
              <a:t> = počtu ďalších parametrov</a:t>
            </a:r>
          </a:p>
          <a:p>
            <a:pPr lvl="1"/>
            <a:r>
              <a:rPr lang="sk-SK" altLang="sk-SK" sz="2000" dirty="0" smtClean="0"/>
              <a:t>ak počty nesúhlasia, kompilátor nehlási chybu, ale program sa nespráva správne</a:t>
            </a:r>
          </a:p>
          <a:p>
            <a:endParaRPr lang="en-US" altLang="sk-SK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Špecifikácie riadiaceho reťazca</a:t>
            </a:r>
            <a:endParaRPr lang="en-US" altLang="sk-SK" smtClean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800" y="1308100"/>
            <a:ext cx="8785225" cy="412750"/>
          </a:xfrm>
        </p:spPr>
        <p:txBody>
          <a:bodyPr/>
          <a:lstStyle/>
          <a:p>
            <a:r>
              <a:rPr lang="sk-SK" altLang="sk-SK" sz="2200" smtClean="0"/>
              <a:t>za znakom </a:t>
            </a:r>
            <a:r>
              <a:rPr lang="en-US" altLang="sk-SK" sz="2200" smtClean="0"/>
              <a:t>%:</a:t>
            </a:r>
            <a:endParaRPr lang="en-US" altLang="sk-SK" sz="2500" smtClean="0"/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249238" y="1833563"/>
            <a:ext cx="6753225" cy="48879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479" tIns="41239" rIns="82479" bIns="41239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k-SK" altLang="sk-SK" sz="1800"/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520700" y="1901825"/>
            <a:ext cx="6550025" cy="477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6" tIns="45718" rIns="91436" bIns="45718"/>
          <a:lstStyle>
            <a:lvl1pPr marL="341313" indent="-341313"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sk-SK" altLang="sk-SK" sz="1800" dirty="0"/>
              <a:t>c</a:t>
            </a:r>
            <a:r>
              <a:rPr lang="en-US" altLang="sk-SK" sz="1800" dirty="0"/>
              <a:t>		</a:t>
            </a:r>
            <a:r>
              <a:rPr lang="sk-SK" altLang="sk-SK" sz="1800" dirty="0"/>
              <a:t>znak</a:t>
            </a:r>
            <a:endParaRPr lang="en-US" altLang="sk-SK" sz="1800" dirty="0"/>
          </a:p>
          <a:p>
            <a:pPr>
              <a:buFontTx/>
              <a:buNone/>
            </a:pPr>
            <a:r>
              <a:rPr lang="sk-SK" altLang="sk-SK" sz="1800" dirty="0"/>
              <a:t>d		desiatkové číslo typu signed int</a:t>
            </a:r>
            <a:endParaRPr lang="en-US" altLang="sk-SK" sz="1800" dirty="0"/>
          </a:p>
          <a:p>
            <a:pPr>
              <a:buFontTx/>
              <a:buNone/>
            </a:pPr>
            <a:r>
              <a:rPr lang="sk-SK" altLang="sk-SK" sz="1800" dirty="0"/>
              <a:t>ld		desiatkové číslo typu signed long</a:t>
            </a:r>
            <a:endParaRPr lang="en-US" altLang="sk-SK" sz="1800" dirty="0"/>
          </a:p>
          <a:p>
            <a:pPr>
              <a:buFontTx/>
              <a:buNone/>
            </a:pPr>
            <a:r>
              <a:rPr lang="sk-SK" altLang="sk-SK" sz="1800" dirty="0"/>
              <a:t>u		desiatkové číslo typu unsigned int</a:t>
            </a:r>
            <a:endParaRPr lang="en-US" altLang="sk-SK" sz="1800" dirty="0"/>
          </a:p>
          <a:p>
            <a:pPr>
              <a:buFontTx/>
              <a:buNone/>
            </a:pPr>
            <a:r>
              <a:rPr lang="sk-SK" altLang="sk-SK" sz="1800" dirty="0"/>
              <a:t>lu		desiatkové číslo typu unsigned long</a:t>
            </a:r>
            <a:endParaRPr lang="en-US" altLang="sk-SK" sz="1800" dirty="0"/>
          </a:p>
          <a:p>
            <a:pPr>
              <a:buFontTx/>
              <a:buNone/>
            </a:pPr>
            <a:r>
              <a:rPr lang="sk-SK" altLang="sk-SK" sz="1800" dirty="0"/>
              <a:t>f		float  (pre </a:t>
            </a:r>
            <a:r>
              <a:rPr lang="sk-SK" altLang="sk-SK" sz="1800" b="1" dirty="0">
                <a:latin typeface="Courier New" pitchFamily="49" charset="0"/>
              </a:rPr>
              <a:t>printf()</a:t>
            </a:r>
            <a:r>
              <a:rPr lang="sk-SK" altLang="sk-SK" sz="1800" dirty="0"/>
              <a:t> tiež double)</a:t>
            </a:r>
            <a:endParaRPr lang="en-US" altLang="sk-SK" sz="1800" dirty="0"/>
          </a:p>
          <a:p>
            <a:pPr>
              <a:buFontTx/>
              <a:buNone/>
            </a:pPr>
            <a:r>
              <a:rPr lang="sk-SK" altLang="sk-SK" sz="1800" dirty="0"/>
              <a:t>Lf		long double</a:t>
            </a:r>
            <a:endParaRPr lang="en-US" altLang="sk-SK" sz="1800" dirty="0"/>
          </a:p>
          <a:p>
            <a:pPr>
              <a:buFontTx/>
              <a:buNone/>
            </a:pPr>
            <a:r>
              <a:rPr lang="sk-SK" altLang="sk-SK" sz="1800" dirty="0"/>
              <a:t>lf		double</a:t>
            </a:r>
            <a:endParaRPr lang="en-US" altLang="sk-SK" sz="1800" dirty="0"/>
          </a:p>
          <a:p>
            <a:pPr>
              <a:buFontTx/>
              <a:buNone/>
            </a:pPr>
            <a:r>
              <a:rPr lang="sk-SK" altLang="sk-SK" sz="1800" dirty="0"/>
              <a:t>x		hexadecimálne číslo malými písmenami</a:t>
            </a:r>
          </a:p>
          <a:p>
            <a:pPr>
              <a:buFontTx/>
              <a:buNone/>
            </a:pPr>
            <a:r>
              <a:rPr lang="sk-SK" altLang="sk-SK" sz="1800" dirty="0"/>
              <a:t>X		hexadecimálne číslo veľkými písmenami</a:t>
            </a:r>
          </a:p>
          <a:p>
            <a:pPr>
              <a:buFontTx/>
              <a:buNone/>
            </a:pPr>
            <a:r>
              <a:rPr lang="sk-SK" altLang="sk-SK" sz="1800" dirty="0"/>
              <a:t>o		osmičkové </a:t>
            </a:r>
            <a:r>
              <a:rPr lang="sk-SK" altLang="sk-SK" sz="1800" dirty="0" smtClean="0"/>
              <a:t>číslo</a:t>
            </a:r>
            <a:endParaRPr lang="en-US" altLang="sk-SK" sz="1800" dirty="0" smtClean="0"/>
          </a:p>
          <a:p>
            <a:pPr>
              <a:buFontTx/>
              <a:buNone/>
            </a:pPr>
            <a:r>
              <a:rPr lang="en-US" altLang="sk-SK" sz="1800" dirty="0" smtClean="0"/>
              <a:t>g		general</a:t>
            </a:r>
            <a:endParaRPr lang="sk-SK" altLang="sk-SK" sz="1800" dirty="0"/>
          </a:p>
          <a:p>
            <a:pPr>
              <a:buFontTx/>
              <a:buNone/>
            </a:pPr>
            <a:r>
              <a:rPr lang="sk-SK" altLang="sk-SK" sz="1800" dirty="0"/>
              <a:t>s		reťazec</a:t>
            </a:r>
            <a:endParaRPr lang="en-US" altLang="sk-SK" sz="1800" dirty="0"/>
          </a:p>
        </p:txBody>
      </p:sp>
      <p:sp>
        <p:nvSpPr>
          <p:cNvPr id="94215" name="AutoShape 7"/>
          <p:cNvSpPr>
            <a:spLocks noChangeArrowheads="1"/>
          </p:cNvSpPr>
          <p:nvPr/>
        </p:nvSpPr>
        <p:spPr bwMode="auto">
          <a:xfrm>
            <a:off x="6108700" y="2568575"/>
            <a:ext cx="2678113" cy="1101725"/>
          </a:xfrm>
          <a:prstGeom prst="wedgeRoundRectCallout">
            <a:avLst>
              <a:gd name="adj1" fmla="val -87620"/>
              <a:gd name="adj2" fmla="val 56861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79" tIns="41239" rIns="82479" bIns="41239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sk-SK" altLang="sk-SK" sz="1800"/>
              <a:t>pre </a:t>
            </a:r>
            <a:r>
              <a:rPr lang="sk-SK" altLang="sk-SK" sz="1800" b="1">
                <a:latin typeface="Courier New" pitchFamily="49" charset="0"/>
              </a:rPr>
              <a:t>printf()</a:t>
            </a:r>
            <a:r>
              <a:rPr lang="sk-SK" altLang="sk-SK" sz="1800"/>
              <a:t> aj double</a:t>
            </a:r>
            <a:endParaRPr lang="en-US" altLang="sk-SK" sz="1800" b="1">
              <a:latin typeface="Courier New" pitchFamily="49" charset="0"/>
            </a:endParaRPr>
          </a:p>
        </p:txBody>
      </p:sp>
      <p:sp>
        <p:nvSpPr>
          <p:cNvPr id="94216" name="AutoShape 8"/>
          <p:cNvSpPr>
            <a:spLocks noChangeArrowheads="1"/>
          </p:cNvSpPr>
          <p:nvPr/>
        </p:nvSpPr>
        <p:spPr bwMode="auto">
          <a:xfrm>
            <a:off x="6108700" y="3716338"/>
            <a:ext cx="2746375" cy="412750"/>
          </a:xfrm>
          <a:prstGeom prst="wedgeRoundRectCallout">
            <a:avLst>
              <a:gd name="adj1" fmla="val -162875"/>
              <a:gd name="adj2" fmla="val 29620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79" tIns="41239" rIns="82479" bIns="41239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sk-SK" altLang="sk-SK" sz="1800"/>
              <a:t>L musí byť veľké</a:t>
            </a:r>
            <a:endParaRPr lang="en-US" altLang="sk-SK" sz="1800" b="1">
              <a:latin typeface="Courier New" pitchFamily="49" charset="0"/>
            </a:endParaRPr>
          </a:p>
        </p:txBody>
      </p:sp>
      <p:sp>
        <p:nvSpPr>
          <p:cNvPr id="94217" name="AutoShape 9"/>
          <p:cNvSpPr>
            <a:spLocks noChangeArrowheads="1"/>
          </p:cNvSpPr>
          <p:nvPr/>
        </p:nvSpPr>
        <p:spPr bwMode="auto">
          <a:xfrm>
            <a:off x="3449638" y="4168775"/>
            <a:ext cx="5491162" cy="414338"/>
          </a:xfrm>
          <a:prstGeom prst="wedgeRoundRectCallout">
            <a:avLst>
              <a:gd name="adj1" fmla="val -65884"/>
              <a:gd name="adj2" fmla="val -18403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79" tIns="41239" rIns="82479" bIns="41239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sk-SK" sz="1800"/>
              <a:t>niekedy sa </a:t>
            </a:r>
            <a:r>
              <a:rPr lang="sk-SK" altLang="sk-SK" sz="1800"/>
              <a:t>ne</a:t>
            </a:r>
            <a:r>
              <a:rPr lang="en-US" altLang="sk-SK" sz="1800"/>
              <a:t>d</a:t>
            </a:r>
            <a:r>
              <a:rPr lang="sk-SK" altLang="sk-SK" sz="1800"/>
              <a:t>á použiť aj pre </a:t>
            </a:r>
            <a:r>
              <a:rPr lang="sk-SK" altLang="sk-SK" sz="1800" b="1">
                <a:latin typeface="Courier New" pitchFamily="49" charset="0"/>
              </a:rPr>
              <a:t>printf()</a:t>
            </a:r>
            <a:endParaRPr lang="en-US" altLang="sk-SK" sz="1800" b="1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90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5" grpId="0" animBg="1" autoUpdateAnimBg="0"/>
      <p:bldP spid="94216" grpId="0" animBg="1" autoUpdateAnimBg="0"/>
      <p:bldP spid="94217" grpId="0" animBg="1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dirty="0" smtClean="0"/>
              <a:t>Formátovaný vstup a výstup: príklad</a:t>
            </a:r>
            <a:r>
              <a:rPr lang="en-US" altLang="sk-SK" dirty="0" smtClean="0"/>
              <a:t> s re</a:t>
            </a:r>
            <a:r>
              <a:rPr lang="sk-SK" altLang="sk-SK" dirty="0" smtClean="0"/>
              <a:t>álnymi číslami</a:t>
            </a:r>
            <a:endParaRPr lang="en-US" altLang="sk-SK" dirty="0" smtClean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98449" y="1474912"/>
            <a:ext cx="8648521" cy="53245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1" hangingPunct="1"/>
            <a:r>
              <a:rPr lang="sk-SK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sk-SK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alt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program vypocita obvod a obsah obdlznika </a:t>
            </a:r>
            <a:endParaRPr lang="en-US" altLang="sk-SK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1" hangingPunct="1"/>
            <a:r>
              <a:rPr lang="en-US" alt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k-SK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realne </a:t>
            </a:r>
            <a:r>
              <a:rPr lang="sk-SK" alt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cisla </a:t>
            </a:r>
            <a:r>
              <a:rPr lang="sk-SK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 float</a:t>
            </a:r>
            <a:r>
              <a:rPr lang="en-US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sk-SK" altLang="sk-SK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1" hangingPunct="1"/>
            <a:r>
              <a:rPr lang="sk-SK" alt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 lvl="0" eaLnBrk="1" hangingPunct="1"/>
            <a:endParaRPr lang="sk-SK" altLang="sk-SK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1" hangingPunct="1"/>
            <a:r>
              <a:rPr lang="sk-SK" alt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pPr lvl="0" eaLnBrk="1" hangingPunct="1"/>
            <a:r>
              <a:rPr lang="sk-SK" alt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0" eaLnBrk="1" hangingPunct="1"/>
            <a:r>
              <a:rPr lang="en-US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sk-SK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sk-SK" alt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a, b, o, s;</a:t>
            </a:r>
          </a:p>
          <a:p>
            <a:pPr lvl="0" eaLnBrk="1" hangingPunct="1"/>
            <a:r>
              <a:rPr lang="sk-SK" alt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lvl="0" eaLnBrk="1" hangingPunct="1"/>
            <a:r>
              <a:rPr lang="en-US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sk-SK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sk-SK" alt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("Zadajte strany obdlznika: ");</a:t>
            </a:r>
          </a:p>
          <a:p>
            <a:pPr lvl="0" eaLnBrk="1" hangingPunct="1"/>
            <a:r>
              <a:rPr lang="en-US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sk-SK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sk-SK" alt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("%f %f", &amp;a, &amp;b);</a:t>
            </a:r>
          </a:p>
          <a:p>
            <a:pPr lvl="0" eaLnBrk="1" hangingPunct="1"/>
            <a:r>
              <a:rPr lang="en-US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sk-SK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sk-SK" alt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("Stvorec so stranami: %f a %f ma: \n", a, b);</a:t>
            </a:r>
          </a:p>
          <a:p>
            <a:pPr lvl="0" eaLnBrk="1" hangingPunct="1"/>
            <a:r>
              <a:rPr lang="en-US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sk-SK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 </a:t>
            </a:r>
            <a:r>
              <a:rPr lang="sk-SK" alt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2 * a + 2 * b;</a:t>
            </a:r>
          </a:p>
          <a:p>
            <a:pPr lvl="0" eaLnBrk="1" hangingPunct="1"/>
            <a:r>
              <a:rPr lang="en-US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sk-SK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sk-SK" alt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a * b;</a:t>
            </a:r>
          </a:p>
          <a:p>
            <a:pPr lvl="0" eaLnBrk="1" hangingPunct="1"/>
            <a:r>
              <a:rPr lang="en-US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sk-SK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sk-SK" alt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("- obvod %f\n- obsah %f\n", o, s);</a:t>
            </a:r>
          </a:p>
          <a:p>
            <a:pPr lvl="0" eaLnBrk="1" hangingPunct="1"/>
            <a:r>
              <a:rPr lang="sk-SK" alt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lvl="0" eaLnBrk="1" hangingPunct="1"/>
            <a:r>
              <a:rPr lang="en-US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sk-SK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sk-SK" alt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pPr lvl="0" eaLnBrk="1" hangingPunct="1"/>
            <a:r>
              <a:rPr lang="sk-SK" alt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sk-SK" altLang="sk-SK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491" name="Rounded Rectangle 12"/>
          <p:cNvSpPr>
            <a:spLocks noChangeArrowheads="1"/>
          </p:cNvSpPr>
          <p:nvPr/>
        </p:nvSpPr>
        <p:spPr bwMode="auto">
          <a:xfrm>
            <a:off x="5220072" y="6021288"/>
            <a:ext cx="3481388" cy="60007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sk-SK" sz="2400" dirty="0"/>
              <a:t>program: 01p0</a:t>
            </a:r>
            <a:r>
              <a:rPr lang="sk-SK" altLang="sk-SK" sz="2400" dirty="0"/>
              <a:t>3C</a:t>
            </a:r>
            <a:r>
              <a:rPr lang="en-US" altLang="sk-SK" sz="2400" dirty="0"/>
              <a:t>.</a:t>
            </a:r>
            <a:r>
              <a:rPr lang="en-US" altLang="sk-SK" sz="2400" dirty="0" err="1"/>
              <a:t>cpp</a:t>
            </a:r>
            <a:endParaRPr lang="sk-SK" altLang="sk-SK" sz="2400" dirty="0"/>
          </a:p>
        </p:txBody>
      </p:sp>
      <p:sp>
        <p:nvSpPr>
          <p:cNvPr id="14" name="AutoShape 10"/>
          <p:cNvSpPr>
            <a:spLocks noChangeArrowheads="1"/>
          </p:cNvSpPr>
          <p:nvPr/>
        </p:nvSpPr>
        <p:spPr bwMode="auto">
          <a:xfrm>
            <a:off x="4885110" y="2276872"/>
            <a:ext cx="3816350" cy="1223963"/>
          </a:xfrm>
          <a:prstGeom prst="wedgeRoundRectCallout">
            <a:avLst>
              <a:gd name="adj1" fmla="val -36176"/>
              <a:gd name="adj2" fmla="val 14477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79" tIns="41239" rIns="82479" bIns="41239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sk-SK" altLang="sk-SK" sz="2000" dirty="0" smtClean="0"/>
              <a:t>Typ:</a:t>
            </a:r>
            <a:r>
              <a:rPr lang="en-US" altLang="sk-SK" sz="2000" dirty="0" smtClean="0"/>
              <a:t> </a:t>
            </a:r>
            <a:r>
              <a:rPr lang="sk-SK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sk-SK" altLang="sk-SK" sz="2000" dirty="0" smtClean="0">
                <a:latin typeface="+mn-lt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sk-SK" altLang="sk-SK" sz="2000" dirty="0" smtClean="0">
                <a:latin typeface="+mn-lt"/>
                <a:cs typeface="Courier New" panose="02070309020205020404" pitchFamily="49" charset="0"/>
              </a:rPr>
              <a:t>vo formátovacích reťazcoch: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sk-SK" altLang="sk-SK" sz="2000" dirty="0" smtClean="0"/>
              <a:t>     </a:t>
            </a:r>
            <a:r>
              <a:rPr lang="sk-SK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sk-SK" altLang="sk-SK" sz="2000" dirty="0" smtClean="0"/>
              <a:t> aj </a:t>
            </a:r>
            <a:r>
              <a:rPr lang="sk-SK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sk-SK" altLang="sk-SK" sz="2000" dirty="0" smtClean="0"/>
              <a:t>: </a:t>
            </a:r>
            <a:r>
              <a:rPr lang="en-US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%f</a:t>
            </a:r>
            <a:endParaRPr lang="sk-SK" altLang="sk-SK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32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dirty="0" smtClean="0"/>
              <a:t>Formátovaný vstup a výstup: príklad</a:t>
            </a:r>
            <a:r>
              <a:rPr lang="en-US" altLang="sk-SK" dirty="0" smtClean="0"/>
              <a:t> s re</a:t>
            </a:r>
            <a:r>
              <a:rPr lang="sk-SK" altLang="sk-SK" dirty="0" smtClean="0"/>
              <a:t>álnymi číslami</a:t>
            </a:r>
            <a:endParaRPr lang="en-US" altLang="sk-SK" dirty="0" smtClean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98449" y="1474912"/>
            <a:ext cx="8648521" cy="53245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1" hangingPunct="1"/>
            <a:r>
              <a:rPr lang="sk-SK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sk-SK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alt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program vypocita obvod a obsah obdlznika </a:t>
            </a:r>
            <a:endParaRPr lang="en-US" altLang="sk-SK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1" hangingPunct="1"/>
            <a:r>
              <a:rPr lang="en-US" alt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k-SK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realne </a:t>
            </a:r>
            <a:r>
              <a:rPr lang="sk-SK" alt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cisla </a:t>
            </a:r>
            <a:r>
              <a:rPr lang="sk-SK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 double</a:t>
            </a:r>
            <a:r>
              <a:rPr lang="en-US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sk-SK" altLang="sk-SK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1" hangingPunct="1"/>
            <a:r>
              <a:rPr lang="sk-SK" alt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 lvl="0" eaLnBrk="1" hangingPunct="1"/>
            <a:endParaRPr lang="sk-SK" altLang="sk-SK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1" hangingPunct="1"/>
            <a:r>
              <a:rPr lang="sk-SK" alt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pPr lvl="0" eaLnBrk="1" hangingPunct="1"/>
            <a:r>
              <a:rPr lang="sk-SK" alt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0" eaLnBrk="1" hangingPunct="1"/>
            <a:r>
              <a:rPr lang="en-US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sk-SK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sk-SK" alt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a, b, o, s;</a:t>
            </a:r>
          </a:p>
          <a:p>
            <a:pPr lvl="0" eaLnBrk="1" hangingPunct="1"/>
            <a:r>
              <a:rPr lang="sk-SK" alt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lvl="0" eaLnBrk="1" hangingPunct="1"/>
            <a:r>
              <a:rPr lang="en-US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sk-SK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sk-SK" alt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("Zadajte strany obdlznika: ");</a:t>
            </a:r>
          </a:p>
          <a:p>
            <a:pPr lvl="0" eaLnBrk="1" hangingPunct="1"/>
            <a:r>
              <a:rPr lang="en-US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sk-SK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sk-SK" alt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("%lf %lf", &amp;a, &amp;b);</a:t>
            </a:r>
          </a:p>
          <a:p>
            <a:pPr lvl="0" eaLnBrk="1" hangingPunct="1"/>
            <a:r>
              <a:rPr lang="en-US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sk-SK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sk-SK" alt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("Stvorec so stranami: %f a %f ma: \n", a, b);</a:t>
            </a:r>
          </a:p>
          <a:p>
            <a:pPr lvl="0" eaLnBrk="1" hangingPunct="1"/>
            <a:r>
              <a:rPr lang="en-US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sk-SK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 </a:t>
            </a:r>
            <a:r>
              <a:rPr lang="sk-SK" alt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2 * a + 2 * b;</a:t>
            </a:r>
          </a:p>
          <a:p>
            <a:pPr lvl="0" eaLnBrk="1" hangingPunct="1"/>
            <a:r>
              <a:rPr lang="en-US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sk-SK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sk-SK" alt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a * b;</a:t>
            </a:r>
          </a:p>
          <a:p>
            <a:pPr lvl="0" eaLnBrk="1" hangingPunct="1"/>
            <a:r>
              <a:rPr lang="en-US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sk-SK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sk-SK" alt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("- obvod %f\n- obsah %f\n", o, s);</a:t>
            </a:r>
          </a:p>
          <a:p>
            <a:pPr lvl="0" eaLnBrk="1" hangingPunct="1"/>
            <a:r>
              <a:rPr lang="sk-SK" alt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lvl="0" eaLnBrk="1" hangingPunct="1"/>
            <a:r>
              <a:rPr lang="en-US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sk-SK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sk-SK" alt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pPr lvl="0" eaLnBrk="1" hangingPunct="1"/>
            <a:r>
              <a:rPr lang="sk-SK" alt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sk-SK" altLang="sk-SK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ounded Rectangle 14"/>
          <p:cNvSpPr>
            <a:spLocks noChangeArrowheads="1"/>
          </p:cNvSpPr>
          <p:nvPr/>
        </p:nvSpPr>
        <p:spPr bwMode="auto">
          <a:xfrm>
            <a:off x="5219576" y="6021288"/>
            <a:ext cx="3481388" cy="60007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sk-SK" sz="2400" dirty="0"/>
              <a:t>program: 01p0</a:t>
            </a:r>
            <a:r>
              <a:rPr lang="sk-SK" altLang="sk-SK" sz="2400" dirty="0"/>
              <a:t>3</a:t>
            </a:r>
            <a:r>
              <a:rPr lang="en-US" altLang="sk-SK" sz="2400" dirty="0"/>
              <a:t>D.cpp</a:t>
            </a:r>
            <a:endParaRPr lang="sk-SK" altLang="sk-SK" sz="2400" dirty="0"/>
          </a:p>
        </p:txBody>
      </p:sp>
      <p:sp>
        <p:nvSpPr>
          <p:cNvPr id="16" name="AutoShape 10"/>
          <p:cNvSpPr>
            <a:spLocks noChangeArrowheads="1"/>
          </p:cNvSpPr>
          <p:nvPr/>
        </p:nvSpPr>
        <p:spPr bwMode="auto">
          <a:xfrm>
            <a:off x="4884614" y="2060848"/>
            <a:ext cx="3816350" cy="1655763"/>
          </a:xfrm>
          <a:prstGeom prst="wedgeRoundRectCallout">
            <a:avLst>
              <a:gd name="adj1" fmla="val -36176"/>
              <a:gd name="adj2" fmla="val 14477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79" tIns="41239" rIns="82479" bIns="41239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sk-SK" altLang="sk-SK" sz="2000" dirty="0"/>
              <a:t>Typ:</a:t>
            </a:r>
            <a:r>
              <a:rPr lang="en-US" altLang="sk-SK" sz="2000" dirty="0"/>
              <a:t> </a:t>
            </a:r>
            <a:r>
              <a:rPr lang="en-US" altLang="sk-SK" sz="2000" b="1" dirty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sk-SK" altLang="sk-SK" sz="20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000" dirty="0">
                <a:cs typeface="Courier New" pitchFamily="49" charset="0"/>
              </a:rPr>
              <a:t>vo formátovacích reťazcoch:</a:t>
            </a:r>
            <a:endParaRPr lang="sk-SK" altLang="sk-SK" sz="20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sk-SK" altLang="sk-SK" sz="2000" dirty="0"/>
              <a:t>     </a:t>
            </a:r>
            <a:r>
              <a:rPr lang="sk-SK" altLang="sk-SK" sz="2000" b="1" dirty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altLang="sk-SK" sz="2000" dirty="0"/>
              <a:t>: </a:t>
            </a:r>
            <a:r>
              <a:rPr lang="en-US" altLang="sk-SK" sz="2000" b="1" dirty="0">
                <a:latin typeface="Courier New" pitchFamily="49" charset="0"/>
                <a:cs typeface="Courier New" pitchFamily="49" charset="0"/>
              </a:rPr>
              <a:t>%lf</a:t>
            </a:r>
            <a:endParaRPr lang="en-US" altLang="sk-SK" sz="20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sk-SK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sk-SK" altLang="sk-SK" sz="2000" b="1" dirty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sk-SK" altLang="sk-SK" sz="2000" dirty="0"/>
              <a:t>: </a:t>
            </a:r>
            <a:r>
              <a:rPr lang="en-US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%lf</a:t>
            </a:r>
            <a:r>
              <a:rPr lang="en-US" altLang="sk-SK" sz="2000" dirty="0" smtClean="0"/>
              <a:t>, </a:t>
            </a:r>
            <a:r>
              <a:rPr lang="en-US" altLang="sk-SK" sz="2000" dirty="0" err="1" smtClean="0"/>
              <a:t>niekde</a:t>
            </a:r>
            <a:r>
              <a:rPr lang="en-US" altLang="sk-SK" sz="2000" dirty="0" smtClean="0"/>
              <a:t> </a:t>
            </a:r>
            <a:r>
              <a:rPr lang="en-US" altLang="sk-SK" sz="2000" dirty="0" err="1" smtClean="0"/>
              <a:t>len</a:t>
            </a:r>
            <a:r>
              <a:rPr lang="en-US" altLang="sk-SK" sz="2000" dirty="0" smtClean="0"/>
              <a:t> </a:t>
            </a:r>
            <a:r>
              <a:rPr lang="en-US" altLang="sk-SK" sz="2000" b="1" dirty="0" smtClean="0">
                <a:latin typeface="Courier New" pitchFamily="49" charset="0"/>
                <a:cs typeface="Courier New" pitchFamily="49" charset="0"/>
              </a:rPr>
              <a:t>%f</a:t>
            </a:r>
            <a:endParaRPr lang="sk-SK" altLang="sk-SK" sz="20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Načítanie 3 čísel a vypočítanie priemeru</a:t>
            </a:r>
            <a:endParaRPr lang="en-US" altLang="sk-SK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98449" y="1936577"/>
            <a:ext cx="7417415" cy="44012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1" hangingPunct="1"/>
            <a:r>
              <a:rPr lang="sk-SK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sk-SK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alt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priemer 3 cisel </a:t>
            </a:r>
            <a:r>
              <a:rPr lang="en-US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endParaRPr lang="sk-SK" altLang="sk-SK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1" hangingPunct="1"/>
            <a:r>
              <a:rPr lang="sk-SK" alt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 lvl="0" eaLnBrk="1" hangingPunct="1"/>
            <a:endParaRPr lang="sk-SK" altLang="sk-SK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1" hangingPunct="1"/>
            <a:r>
              <a:rPr lang="sk-SK" alt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pPr lvl="0" eaLnBrk="1" hangingPunct="1"/>
            <a:r>
              <a:rPr lang="sk-SK" alt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0" eaLnBrk="1" hangingPunct="1"/>
            <a:r>
              <a:rPr lang="en-US" alt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k-SK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sk-SK" alt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k, l, m;</a:t>
            </a:r>
          </a:p>
          <a:p>
            <a:pPr lvl="0" eaLnBrk="1" hangingPunct="1"/>
            <a:r>
              <a:rPr lang="sk-SK" alt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lvl="0" eaLnBrk="1" hangingPunct="1"/>
            <a:r>
              <a:rPr lang="en-US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sk-SK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sk-SK" alt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("Zadajte 3 realne cisla: ");</a:t>
            </a:r>
          </a:p>
          <a:p>
            <a:pPr lvl="0" eaLnBrk="1" hangingPunct="1"/>
            <a:r>
              <a:rPr lang="en-US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sk-SK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sk-SK" alt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("%lf %lf %lf", &amp;k, &amp;l);</a:t>
            </a:r>
          </a:p>
          <a:p>
            <a:pPr lvl="0" eaLnBrk="1" hangingPunct="1"/>
            <a:r>
              <a:rPr lang="en-US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sk-SK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sk-SK" alt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("\nPriemer cisel %f %f %f je %f.\n", </a:t>
            </a:r>
            <a:endParaRPr lang="en-US" altLang="sk-SK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1" hangingPunct="1"/>
            <a:r>
              <a:rPr lang="en-US" alt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sk-SK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sk-SK" alt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l, m, (k+l+m)/3);</a:t>
            </a:r>
          </a:p>
          <a:p>
            <a:pPr lvl="0" eaLnBrk="1" hangingPunct="1"/>
            <a:r>
              <a:rPr lang="sk-SK" alt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lvl="0" eaLnBrk="1" hangingPunct="1"/>
            <a:r>
              <a:rPr lang="sk-SK" alt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pPr lvl="0" eaLnBrk="1" hangingPunct="1"/>
            <a:r>
              <a:rPr lang="sk-SK" alt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sk-SK" altLang="sk-SK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515" name="Rounded Rectangle 4"/>
          <p:cNvSpPr>
            <a:spLocks noChangeArrowheads="1"/>
          </p:cNvSpPr>
          <p:nvPr/>
        </p:nvSpPr>
        <p:spPr bwMode="auto">
          <a:xfrm>
            <a:off x="5220072" y="6093296"/>
            <a:ext cx="3481388" cy="60007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sk-SK" sz="2400" dirty="0"/>
              <a:t>program: 01p04.cpp</a:t>
            </a:r>
            <a:endParaRPr lang="sk-SK" altLang="sk-SK" sz="2400" dirty="0"/>
          </a:p>
        </p:txBody>
      </p:sp>
      <p:sp>
        <p:nvSpPr>
          <p:cNvPr id="6" name="AutoShape 10"/>
          <p:cNvSpPr>
            <a:spLocks noChangeArrowheads="1"/>
          </p:cNvSpPr>
          <p:nvPr/>
        </p:nvSpPr>
        <p:spPr bwMode="auto">
          <a:xfrm>
            <a:off x="4885110" y="2060848"/>
            <a:ext cx="3816350" cy="1223963"/>
          </a:xfrm>
          <a:prstGeom prst="wedgeRoundRectCallout">
            <a:avLst>
              <a:gd name="adj1" fmla="val -36176"/>
              <a:gd name="adj2" fmla="val 14477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79" tIns="41239" rIns="82479" bIns="41239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sk-SK" altLang="sk-SK" sz="2000" dirty="0" smtClean="0"/>
              <a:t>Kde je chyba?</a:t>
            </a:r>
            <a:endParaRPr lang="sk-SK" altLang="sk-SK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sk-SK" altLang="sk-SK" sz="2000" dirty="0" smtClean="0">
                <a:latin typeface="+mn-lt"/>
                <a:cs typeface="Courier New" panose="02070309020205020404" pitchFamily="49" charset="0"/>
              </a:rPr>
              <a:t>Čo program spraví?</a:t>
            </a:r>
            <a:endParaRPr lang="sk-SK" altLang="sk-SK" sz="200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Reálne a celočíselné delenie</a:t>
            </a:r>
            <a:endParaRPr lang="en-US" altLang="sk-SK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39978" y="1055094"/>
            <a:ext cx="6340197" cy="57400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1" hangingPunct="1"/>
            <a:r>
              <a:rPr lang="sk-SK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sk-SK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alt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realne a celociselne </a:t>
            </a:r>
            <a:r>
              <a:rPr lang="sk-SK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delenie</a:t>
            </a:r>
            <a:r>
              <a:rPr lang="en-US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sk-SK" altLang="sk-SK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1" hangingPunct="1"/>
            <a:r>
              <a:rPr lang="sk-SK" alt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 lvl="0" eaLnBrk="1" hangingPunct="1"/>
            <a:endParaRPr lang="sk-SK" altLang="sk-SK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1" hangingPunct="1"/>
            <a:r>
              <a:rPr lang="sk-SK" alt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pPr lvl="0" eaLnBrk="1" hangingPunct="1"/>
            <a:r>
              <a:rPr lang="sk-SK" alt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0" eaLnBrk="1" hangingPunct="1"/>
            <a:r>
              <a:rPr lang="en-US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sk-SK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sk-SK" alt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f, g, vys;</a:t>
            </a:r>
          </a:p>
          <a:p>
            <a:pPr lvl="0" eaLnBrk="1" hangingPunct="1"/>
            <a:r>
              <a:rPr lang="en-US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sk-SK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sk-SK" alt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i, j;</a:t>
            </a:r>
          </a:p>
          <a:p>
            <a:pPr lvl="0" eaLnBrk="1" hangingPunct="1"/>
            <a:r>
              <a:rPr lang="sk-SK" altLang="sk-SK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lvl="0" eaLnBrk="1" hangingPunct="1"/>
            <a:r>
              <a:rPr lang="en-US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sk-SK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sk-SK" alt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("Zadajte 2 realne cisla: ");</a:t>
            </a:r>
          </a:p>
          <a:p>
            <a:pPr lvl="0" eaLnBrk="1" hangingPunct="1"/>
            <a:r>
              <a:rPr lang="en-US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sk-SK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sk-SK" alt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("%lf %lf", &amp;f, &amp;g);</a:t>
            </a:r>
          </a:p>
          <a:p>
            <a:pPr lvl="0" eaLnBrk="1" hangingPunct="1"/>
            <a:r>
              <a:rPr lang="en-US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sk-SK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vys </a:t>
            </a:r>
            <a:r>
              <a:rPr lang="sk-SK" alt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f/g;</a:t>
            </a:r>
          </a:p>
          <a:p>
            <a:pPr lvl="0" eaLnBrk="1" hangingPunct="1"/>
            <a:r>
              <a:rPr lang="en-US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sk-SK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sk-SK" alt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("%f / %f = %f", f, g, vys);</a:t>
            </a:r>
          </a:p>
          <a:p>
            <a:pPr lvl="0" eaLnBrk="1" hangingPunct="1"/>
            <a:r>
              <a:rPr lang="sk-SK" altLang="sk-SK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lvl="0" eaLnBrk="1" hangingPunct="1"/>
            <a:r>
              <a:rPr lang="en-US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sk-SK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printf("\n\nZadajte 2 cele cisla: ");</a:t>
            </a:r>
          </a:p>
          <a:p>
            <a:pPr lvl="0" eaLnBrk="1" hangingPunct="1"/>
            <a:r>
              <a:rPr lang="en-US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sk-SK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scanf("%d %d", &amp;i, &amp;j);</a:t>
            </a:r>
          </a:p>
          <a:p>
            <a:pPr lvl="0" eaLnBrk="1" hangingPunct="1"/>
            <a:r>
              <a:rPr lang="en-US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sk-SK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vys </a:t>
            </a:r>
            <a:r>
              <a:rPr lang="sk-SK" alt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i/j;</a:t>
            </a:r>
          </a:p>
          <a:p>
            <a:pPr lvl="0" eaLnBrk="1" hangingPunct="1"/>
            <a:r>
              <a:rPr lang="en-US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sk-SK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sk-SK" alt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 / %d = %f", i, j, vys);</a:t>
            </a:r>
          </a:p>
          <a:p>
            <a:pPr lvl="0" eaLnBrk="1" hangingPunct="1"/>
            <a:r>
              <a:rPr lang="sk-SK" altLang="sk-SK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lvl="0" eaLnBrk="1" hangingPunct="1"/>
            <a:r>
              <a:rPr lang="en-US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sk-SK" alt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sk-SK" alt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pPr lvl="0" eaLnBrk="1" hangingPunct="1"/>
            <a:r>
              <a:rPr lang="sk-SK" alt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sk-SK" altLang="sk-SK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563" name="Rounded Rectangle 6"/>
          <p:cNvSpPr>
            <a:spLocks noChangeArrowheads="1"/>
          </p:cNvSpPr>
          <p:nvPr/>
        </p:nvSpPr>
        <p:spPr bwMode="auto">
          <a:xfrm>
            <a:off x="5315545" y="5949280"/>
            <a:ext cx="3481388" cy="60007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sk-SK" sz="2400" dirty="0"/>
              <a:t>program: 01p0</a:t>
            </a:r>
            <a:r>
              <a:rPr lang="sk-SK" altLang="sk-SK" sz="2400" dirty="0"/>
              <a:t>5</a:t>
            </a:r>
            <a:r>
              <a:rPr lang="en-US" altLang="sk-SK" sz="2400" dirty="0"/>
              <a:t>.</a:t>
            </a:r>
            <a:r>
              <a:rPr lang="en-US" altLang="sk-SK" sz="2400" dirty="0" err="1"/>
              <a:t>cpp</a:t>
            </a:r>
            <a:endParaRPr lang="sk-SK" altLang="sk-SK" sz="2400" dirty="0"/>
          </a:p>
        </p:txBody>
      </p:sp>
      <p:sp>
        <p:nvSpPr>
          <p:cNvPr id="66564" name="AutoShape 10"/>
          <p:cNvSpPr>
            <a:spLocks noChangeArrowheads="1"/>
          </p:cNvSpPr>
          <p:nvPr/>
        </p:nvSpPr>
        <p:spPr bwMode="auto">
          <a:xfrm>
            <a:off x="4980583" y="1715320"/>
            <a:ext cx="3816350" cy="1223963"/>
          </a:xfrm>
          <a:prstGeom prst="wedgeRoundRectCallout">
            <a:avLst>
              <a:gd name="adj1" fmla="val -36176"/>
              <a:gd name="adj2" fmla="val 14477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479" tIns="41239" rIns="82479" bIns="41239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sk-SK" altLang="sk-SK" sz="2000"/>
              <a:t>Čo vypočíta program pre čísla 5 a 2 – pre reálny vstup a pre celočíselný vstup?</a:t>
            </a:r>
            <a:endParaRPr lang="sk-SK" altLang="sk-SK" sz="2000" b="1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Zhrnutie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2800" dirty="0" smtClean="0"/>
              <a:t>Napísať prvý program </a:t>
            </a:r>
          </a:p>
          <a:p>
            <a:pPr lvl="1"/>
            <a:r>
              <a:rPr lang="sk-SK" sz="2400" dirty="0" smtClean="0"/>
              <a:t>Funkcia </a:t>
            </a:r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lvl="1"/>
            <a:r>
              <a:rPr lang="sk-SK" sz="2400" dirty="0" smtClean="0"/>
              <a:t>Vkladanie knižnice</a:t>
            </a:r>
          </a:p>
          <a:p>
            <a:r>
              <a:rPr lang="sk-SK" sz="2800" dirty="0" smtClean="0"/>
              <a:t>Príkazy</a:t>
            </a:r>
          </a:p>
          <a:p>
            <a:pPr lvl="1"/>
            <a:r>
              <a:rPr lang="sk-SK" sz="2400" dirty="0" smtClean="0"/>
              <a:t>Priradenie</a:t>
            </a:r>
          </a:p>
          <a:p>
            <a:pPr lvl="1"/>
            <a:r>
              <a:rPr lang="sk-SK" sz="2400" dirty="0" smtClean="0"/>
              <a:t>Aritmetické výrazy</a:t>
            </a:r>
          </a:p>
          <a:p>
            <a:r>
              <a:rPr lang="sk-SK" sz="2800" dirty="0" smtClean="0"/>
              <a:t>Terminálový vstup a výstup</a:t>
            </a:r>
          </a:p>
          <a:p>
            <a:pPr lvl="1"/>
            <a:r>
              <a:rPr lang="sk-SK" sz="2400" dirty="0" smtClean="0"/>
              <a:t>Funkcie </a:t>
            </a:r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sk-SK" sz="2400" dirty="0" smtClean="0"/>
              <a:t>, </a:t>
            </a:r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221339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Prednášky</a:t>
            </a:r>
            <a:endParaRPr lang="en-US" altLang="sk-SK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altLang="sk-SK" dirty="0" smtClean="0"/>
              <a:t>Prezentácie</a:t>
            </a:r>
            <a:r>
              <a:rPr lang="en-US" altLang="sk-SK" dirty="0" smtClean="0"/>
              <a:t> a </a:t>
            </a:r>
            <a:r>
              <a:rPr lang="en-US" altLang="sk-SK" dirty="0" err="1" smtClean="0"/>
              <a:t>programy</a:t>
            </a:r>
            <a:r>
              <a:rPr lang="sk-SK" altLang="sk-SK" dirty="0" smtClean="0"/>
              <a:t> – v AIS</a:t>
            </a:r>
          </a:p>
          <a:p>
            <a:r>
              <a:rPr lang="sk-SK" altLang="sk-SK" b="1" dirty="0" smtClean="0">
                <a:solidFill>
                  <a:srgbClr val="FF0000"/>
                </a:solidFill>
              </a:rPr>
              <a:t>Prečo je dôležité navštevovať prednášky:</a:t>
            </a:r>
          </a:p>
          <a:p>
            <a:pPr lvl="1"/>
            <a:r>
              <a:rPr lang="en-US" altLang="sk-SK" b="1" dirty="0" err="1" smtClean="0">
                <a:solidFill>
                  <a:srgbClr val="FF0000"/>
                </a:solidFill>
              </a:rPr>
              <a:t>nie</a:t>
            </a:r>
            <a:r>
              <a:rPr lang="en-US" altLang="sk-SK" b="1" dirty="0" smtClean="0">
                <a:solidFill>
                  <a:srgbClr val="FF0000"/>
                </a:solidFill>
              </a:rPr>
              <a:t> v</a:t>
            </a:r>
            <a:r>
              <a:rPr lang="sk-SK" altLang="sk-SK" b="1" dirty="0" smtClean="0">
                <a:solidFill>
                  <a:srgbClr val="FF0000"/>
                </a:solidFill>
              </a:rPr>
              <a:t>šetko je v prezentáciách</a:t>
            </a:r>
          </a:p>
          <a:p>
            <a:pPr lvl="1"/>
            <a:r>
              <a:rPr lang="sk-SK" altLang="sk-SK" b="1" dirty="0" smtClean="0">
                <a:solidFill>
                  <a:srgbClr val="FF0000"/>
                </a:solidFill>
              </a:rPr>
              <a:t>diskusia so študentami</a:t>
            </a:r>
          </a:p>
          <a:p>
            <a:endParaRPr lang="sk-SK" altLang="sk-SK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Cvičenia</a:t>
            </a:r>
            <a:endParaRPr lang="en-US" altLang="sk-SK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800" y="1652588"/>
            <a:ext cx="8785225" cy="4728740"/>
          </a:xfrm>
        </p:spPr>
        <p:txBody>
          <a:bodyPr/>
          <a:lstStyle/>
          <a:p>
            <a:pPr>
              <a:defRPr/>
            </a:pPr>
            <a:r>
              <a:rPr lang="sk-SK" dirty="0" smtClean="0"/>
              <a:t>riešenie úloh </a:t>
            </a:r>
          </a:p>
          <a:p>
            <a:pPr lvl="1">
              <a:defRPr/>
            </a:pPr>
            <a:r>
              <a:rPr lang="sk-SK" dirty="0" smtClean="0"/>
              <a:t>nie je nutné na cvičení vyriešiť všetky </a:t>
            </a:r>
            <a:r>
              <a:rPr lang="sk-SK" dirty="0" smtClean="0">
                <a:solidFill>
                  <a:srgbClr val="FF0000"/>
                </a:solidFill>
              </a:rPr>
              <a:t>úlohy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 err="1" smtClean="0"/>
              <a:t>treba</a:t>
            </a:r>
            <a:r>
              <a:rPr lang="en-US" dirty="0" smtClean="0"/>
              <a:t> </a:t>
            </a:r>
            <a:r>
              <a:rPr lang="en-US" dirty="0" err="1"/>
              <a:t>ich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dorie</a:t>
            </a:r>
            <a:r>
              <a:rPr lang="sk-SK" dirty="0">
                <a:solidFill>
                  <a:srgbClr val="FF0000"/>
                </a:solidFill>
              </a:rPr>
              <a:t>šiť mimo </a:t>
            </a:r>
            <a:r>
              <a:rPr lang="sk-SK" dirty="0" smtClean="0">
                <a:solidFill>
                  <a:srgbClr val="FF0000"/>
                </a:solidFill>
              </a:rPr>
              <a:t>cvičení</a:t>
            </a:r>
          </a:p>
          <a:p>
            <a:pPr lvl="1">
              <a:defRPr/>
            </a:pPr>
            <a:r>
              <a:rPr lang="sk-SK" dirty="0" smtClean="0"/>
              <a:t>úlohy riešiť aktívne a samostatne </a:t>
            </a:r>
          </a:p>
          <a:p>
            <a:pPr lvl="1">
              <a:defRPr/>
            </a:pPr>
            <a:r>
              <a:rPr lang="sk-SK" b="1" dirty="0" smtClean="0">
                <a:solidFill>
                  <a:srgbClr val="FF0000"/>
                </a:solidFill>
              </a:rPr>
              <a:t>vedieť samostatne vyriešiť všetky úlohy = byť pripravený na skúšku</a:t>
            </a:r>
          </a:p>
          <a:p>
            <a:pPr marL="342231" lvl="1" indent="-342231">
              <a:buFontTx/>
              <a:buChar char="•"/>
              <a:defRPr/>
            </a:pPr>
            <a:r>
              <a:rPr lang="sk-SK" dirty="0"/>
              <a:t>konzultovanie a prezentácia </a:t>
            </a:r>
            <a:r>
              <a:rPr lang="sk-SK" dirty="0" smtClean="0"/>
              <a:t>projektu</a:t>
            </a:r>
          </a:p>
          <a:p>
            <a:pPr marL="342231" lvl="1" indent="-342231">
              <a:buFontTx/>
              <a:buChar char="•"/>
              <a:defRPr/>
            </a:pPr>
            <a:r>
              <a:rPr lang="sk-SK" b="1" dirty="0" smtClean="0"/>
              <a:t>aktívna účasť na cvičeniach</a:t>
            </a:r>
          </a:p>
          <a:p>
            <a:pPr>
              <a:defRPr/>
            </a:pPr>
            <a:r>
              <a:rPr lang="sk-SK" dirty="0" smtClean="0"/>
              <a:t>prostredie: </a:t>
            </a:r>
            <a:r>
              <a:rPr lang="sk-SK" dirty="0"/>
              <a:t>Turing</a:t>
            </a:r>
            <a:r>
              <a:rPr lang="sk-SK" dirty="0" smtClean="0"/>
              <a:t>, Visual Studio 2012, Dev-C++ </a:t>
            </a:r>
            <a:r>
              <a:rPr lang="sk-SK" dirty="0">
                <a:solidFill>
                  <a:schemeClr val="accent2">
                    <a:lumMod val="75000"/>
                  </a:schemeClr>
                </a:solidFill>
              </a:rPr>
              <a:t>https://sourceforge.net/projects/orwelldevcpp/</a:t>
            </a:r>
            <a:r>
              <a:rPr lang="sk-SK" dirty="0"/>
              <a:t> 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Konzultácie mimo cvičení</a:t>
            </a:r>
            <a:endParaRPr lang="en-US" altLang="sk-SK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altLang="sk-SK" smtClean="0">
                <a:solidFill>
                  <a:srgbClr val="FF0000"/>
                </a:solidFill>
              </a:rPr>
              <a:t>Dohodnúť e-mailom</a:t>
            </a:r>
          </a:p>
          <a:p>
            <a:pPr lvl="1"/>
            <a:endParaRPr lang="en-US" altLang="sk-SK" smtClean="0"/>
          </a:p>
          <a:p>
            <a:r>
              <a:rPr lang="en-US" altLang="sk-SK" smtClean="0"/>
              <a:t>postup: </a:t>
            </a:r>
            <a:endParaRPr lang="sk-SK" altLang="sk-SK" smtClean="0"/>
          </a:p>
          <a:p>
            <a:pPr lvl="1"/>
            <a:r>
              <a:rPr lang="en-US" altLang="sk-SK" smtClean="0"/>
              <a:t>najprv konzultujte so svojim c</a:t>
            </a:r>
            <a:r>
              <a:rPr lang="sk-SK" altLang="sk-SK" smtClean="0"/>
              <a:t>v</a:t>
            </a:r>
            <a:r>
              <a:rPr lang="en-US" altLang="sk-SK" smtClean="0"/>
              <a:t>i</a:t>
            </a:r>
            <a:r>
              <a:rPr lang="sk-SK" altLang="sk-SK" smtClean="0"/>
              <a:t>čiacim</a:t>
            </a:r>
          </a:p>
          <a:p>
            <a:pPr lvl="1"/>
            <a:r>
              <a:rPr lang="sk-SK" altLang="sk-SK" smtClean="0"/>
              <a:t>v prípade problémov s prednášajúcim</a:t>
            </a:r>
          </a:p>
          <a:p>
            <a:pPr lvl="1"/>
            <a:endParaRPr lang="sk-SK" altLang="sk-SK" smtClean="0"/>
          </a:p>
          <a:p>
            <a:pPr lvl="1"/>
            <a:r>
              <a:rPr lang="sk-SK" altLang="sk-SK" smtClean="0">
                <a:solidFill>
                  <a:srgbClr val="FF0000"/>
                </a:solidFill>
              </a:rPr>
              <a:t>Využite konzultácie už v prípade prvých problémov!</a:t>
            </a:r>
          </a:p>
          <a:p>
            <a:pPr lvl="1"/>
            <a:r>
              <a:rPr lang="sk-SK" altLang="sk-SK" smtClean="0">
                <a:solidFill>
                  <a:srgbClr val="FF0000"/>
                </a:solidFill>
              </a:rPr>
              <a:t>Akékoľvek problémy po pridelení bodov (napr. za projekty, testy) sa nedajú zohľadniť, je nutné riešiť všetky problémy a prípadné výnimky vopred!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obe">
  <a:themeElements>
    <a:clrScheme name="Globe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lob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lob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000000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Designs\Globe.pot</Template>
  <TotalTime>2275</TotalTime>
  <Words>3817</Words>
  <Application>Microsoft Office PowerPoint</Application>
  <PresentationFormat>Prezentácia na obrazovke (4:3)</PresentationFormat>
  <Paragraphs>796</Paragraphs>
  <Slides>69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7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69</vt:i4>
      </vt:variant>
    </vt:vector>
  </HeadingPairs>
  <TitlesOfParts>
    <vt:vector size="77" baseType="lpstr">
      <vt:lpstr>Arial</vt:lpstr>
      <vt:lpstr>Calibri</vt:lpstr>
      <vt:lpstr>Cambria Math</vt:lpstr>
      <vt:lpstr>Courier New</vt:lpstr>
      <vt:lpstr>Symbol</vt:lpstr>
      <vt:lpstr>Times New Roman</vt:lpstr>
      <vt:lpstr>Verdana</vt:lpstr>
      <vt:lpstr>Globe</vt:lpstr>
      <vt:lpstr>Úvod do procedurálneho programovania</vt:lpstr>
      <vt:lpstr>Obsah prednášky</vt:lpstr>
      <vt:lpstr>Základné informácie o predmete</vt:lpstr>
      <vt:lpstr>Cieľ predmetu</vt:lpstr>
      <vt:lpstr>Náplň predmetu</vt:lpstr>
      <vt:lpstr>Kde hľadať informácie?</vt:lpstr>
      <vt:lpstr>Prednášky</vt:lpstr>
      <vt:lpstr>Cvičenia</vt:lpstr>
      <vt:lpstr>Konzultácie mimo cvičení</vt:lpstr>
      <vt:lpstr>Projekt a predbežný harmonogram</vt:lpstr>
      <vt:lpstr>Testy a predbežný harmonogram</vt:lpstr>
      <vt:lpstr>Harmonogram</vt:lpstr>
      <vt:lpstr>Hodnotenie študentov</vt:lpstr>
      <vt:lpstr>Podmienky absolvovania</vt:lpstr>
      <vt:lpstr>Akademická bezúhonnosť</vt:lpstr>
      <vt:lpstr> Algoritmy a procedurálna paradigma</vt:lpstr>
      <vt:lpstr>Algoritmus</vt:lpstr>
      <vt:lpstr>Slovo "algoritmus"</vt:lpstr>
      <vt:lpstr>Požadované vlastnosti algoritmov</vt:lpstr>
      <vt:lpstr>Počítačový program</vt:lpstr>
      <vt:lpstr>Procedurálne programovanie</vt:lpstr>
      <vt:lpstr>Procedurálne programovanie: podrobnejšie</vt:lpstr>
      <vt:lpstr>Úvod do programovania v jazyku C</vt:lpstr>
      <vt:lpstr>Jazyk C</vt:lpstr>
      <vt:lpstr>Vývoj jazyka C</vt:lpstr>
      <vt:lpstr>Spôsob spracovania programu</vt:lpstr>
      <vt:lpstr>Prvý program v jazyku C</vt:lpstr>
      <vt:lpstr>Prvý program v jazyku C, pokračovanie</vt:lpstr>
      <vt:lpstr>Zdrojové a hlavičkové súbory</vt:lpstr>
      <vt:lpstr>Prvý program v jazyku C, pokračovanie</vt:lpstr>
      <vt:lpstr>Funkcie</vt:lpstr>
      <vt:lpstr>Prvý program v jazyku C, pokračovanie</vt:lpstr>
      <vt:lpstr>Hlavný program</vt:lpstr>
      <vt:lpstr>Prvý program v jazyku C, pokračovanie</vt:lpstr>
      <vt:lpstr>Prvý program v jazyku C, pokračovanie</vt:lpstr>
      <vt:lpstr>Formátovaný výstup</vt:lpstr>
      <vt:lpstr>Prvý program v jazyku C, pokračovanie</vt:lpstr>
      <vt:lpstr>Komentáre</vt:lpstr>
      <vt:lpstr>Premenné</vt:lpstr>
      <vt:lpstr>Jednoduché dátové typy</vt:lpstr>
      <vt:lpstr>Veľkosť premennej</vt:lpstr>
      <vt:lpstr>Jednoduché dátové typy</vt:lpstr>
      <vt:lpstr>Identifikátory</vt:lpstr>
      <vt:lpstr>Definície premenných</vt:lpstr>
      <vt:lpstr>Priradenie</vt:lpstr>
      <vt:lpstr>Priradenie – detailnejšie</vt:lpstr>
      <vt:lpstr>Aritmetické výrazy</vt:lpstr>
      <vt:lpstr>Unárne operátory</vt:lpstr>
      <vt:lpstr>Binárne operátory</vt:lpstr>
      <vt:lpstr>Niekoľkonásobné priradenie</vt:lpstr>
      <vt:lpstr>Výpis jednej celočíselnej premennej – použitie príkazu printf() </vt:lpstr>
      <vt:lpstr>Program s premennými aj výpisom</vt:lpstr>
      <vt:lpstr>Program s premennými aj výpisom</vt:lpstr>
      <vt:lpstr>Inicializácia premennej</vt:lpstr>
      <vt:lpstr>Program s premennými aj výpisom</vt:lpstr>
      <vt:lpstr>Priority v aritmetických výrazoch</vt:lpstr>
      <vt:lpstr>Príklady výrazov</vt:lpstr>
      <vt:lpstr>Načítanie celočíselnej premennej – použitie príkazu scanf()</vt:lpstr>
      <vt:lpstr>Príklad s načítaním premenných </vt:lpstr>
      <vt:lpstr>Príklad s načítaním premenných </vt:lpstr>
      <vt:lpstr>Terminálový vstup a výstup</vt:lpstr>
      <vt:lpstr>Formátovaný vstup a výstup</vt:lpstr>
      <vt:lpstr>Formátovací reťazec</vt:lpstr>
      <vt:lpstr>Špecifikácie riadiaceho reťazca</vt:lpstr>
      <vt:lpstr>Formátovaný vstup a výstup: príklad s reálnymi číslami</vt:lpstr>
      <vt:lpstr>Formátovaný vstup a výstup: príklad s reálnymi číslami</vt:lpstr>
      <vt:lpstr>Načítanie 3 čísel a vypočítanie priemeru</vt:lpstr>
      <vt:lpstr>Reálne a celočíselné delenie</vt:lpstr>
      <vt:lpstr>Zhrnutie</vt:lpstr>
    </vt:vector>
  </TitlesOfParts>
  <Company>FIIT STU Bratislava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Procedurálne programovanie</dc:title>
  <dc:creator>koskova</dc:creator>
  <cp:lastModifiedBy>Gabriela Grmanova Koskova</cp:lastModifiedBy>
  <cp:revision>213</cp:revision>
  <dcterms:created xsi:type="dcterms:W3CDTF">2005-07-25T07:17:21Z</dcterms:created>
  <dcterms:modified xsi:type="dcterms:W3CDTF">2019-09-25T12:49:44Z</dcterms:modified>
</cp:coreProperties>
</file>