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6033" r:id="rId2"/>
    <p:sldMasterId id="2147486045" r:id="rId3"/>
    <p:sldMasterId id="2147486057" r:id="rId4"/>
    <p:sldMasterId id="2147486069" r:id="rId5"/>
    <p:sldMasterId id="2147486081" r:id="rId6"/>
    <p:sldMasterId id="2147486093" r:id="rId7"/>
    <p:sldMasterId id="2147486105" r:id="rId8"/>
  </p:sldMasterIdLst>
  <p:notesMasterIdLst>
    <p:notesMasterId r:id="rId70"/>
  </p:notesMasterIdLst>
  <p:sldIdLst>
    <p:sldId id="256" r:id="rId9"/>
    <p:sldId id="309" r:id="rId10"/>
    <p:sldId id="605" r:id="rId11"/>
    <p:sldId id="606" r:id="rId12"/>
    <p:sldId id="607" r:id="rId13"/>
    <p:sldId id="65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547" r:id="rId25"/>
    <p:sldId id="548" r:id="rId26"/>
    <p:sldId id="549" r:id="rId27"/>
    <p:sldId id="550" r:id="rId28"/>
    <p:sldId id="555" r:id="rId29"/>
    <p:sldId id="556" r:id="rId30"/>
    <p:sldId id="557" r:id="rId31"/>
    <p:sldId id="558" r:id="rId32"/>
    <p:sldId id="559" r:id="rId33"/>
    <p:sldId id="560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620" r:id="rId47"/>
    <p:sldId id="621" r:id="rId48"/>
    <p:sldId id="622" r:id="rId49"/>
    <p:sldId id="654" r:id="rId50"/>
    <p:sldId id="655" r:id="rId51"/>
    <p:sldId id="656" r:id="rId52"/>
    <p:sldId id="648" r:id="rId53"/>
    <p:sldId id="652" r:id="rId54"/>
    <p:sldId id="653" r:id="rId55"/>
    <p:sldId id="574" r:id="rId56"/>
    <p:sldId id="579" r:id="rId57"/>
    <p:sldId id="580" r:id="rId58"/>
    <p:sldId id="649" r:id="rId59"/>
    <p:sldId id="581" r:id="rId60"/>
    <p:sldId id="582" r:id="rId61"/>
    <p:sldId id="629" r:id="rId62"/>
    <p:sldId id="638" r:id="rId63"/>
    <p:sldId id="630" r:id="rId64"/>
    <p:sldId id="636" r:id="rId65"/>
    <p:sldId id="637" r:id="rId66"/>
    <p:sldId id="658" r:id="rId67"/>
    <p:sldId id="646" r:id="rId68"/>
    <p:sldId id="634" r:id="rId69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2B2B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4" y="-108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9.xml"/><Relationship Id="rId3" Type="http://schemas.openxmlformats.org/officeDocument/2006/relationships/slide" Target="slides/slide14.xml"/><Relationship Id="rId7" Type="http://schemas.openxmlformats.org/officeDocument/2006/relationships/slide" Target="slides/slide30.xml"/><Relationship Id="rId12" Type="http://schemas.openxmlformats.org/officeDocument/2006/relationships/slide" Target="slides/slide50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29.xml"/><Relationship Id="rId11" Type="http://schemas.openxmlformats.org/officeDocument/2006/relationships/slide" Target="slides/slide49.xml"/><Relationship Id="rId5" Type="http://schemas.openxmlformats.org/officeDocument/2006/relationships/slide" Target="slides/slide19.xml"/><Relationship Id="rId10" Type="http://schemas.openxmlformats.org/officeDocument/2006/relationships/slide" Target="slides/slide46.xml"/><Relationship Id="rId4" Type="http://schemas.openxmlformats.org/officeDocument/2006/relationships/slide" Target="slides/slide18.xml"/><Relationship Id="rId9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21C215-2776-4E7A-A420-D9CB18F01780}" type="datetimeFigureOut">
              <a:rPr lang="en-US"/>
              <a:pPr>
                <a:defRPr/>
              </a:pPr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C7CBBE-920B-456F-B717-ABC7AC705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2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5948FA9F-1975-461E-B366-A89B8169B68C}" type="slidenum">
              <a:rPr lang="en-US" altLang="sk-SK" sz="1200" smtClean="0">
                <a:solidFill>
                  <a:prstClr val="black"/>
                </a:solidFill>
                <a:latin typeface="Tahoma" pitchFamily="34" charset="0"/>
              </a:rPr>
              <a:pPr algn="r" eaLnBrk="1" hangingPunct="1"/>
              <a:t>15</a:t>
            </a:fld>
            <a:endParaRPr lang="en-US" altLang="sk-SK" sz="1200" smtClean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2519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869797F2-B462-42DD-9F66-3F64A6CF5C71}" type="slidenum">
              <a:rPr lang="en-US" altLang="sk-SK" sz="1200" smtClean="0">
                <a:solidFill>
                  <a:prstClr val="black"/>
                </a:solidFill>
                <a:latin typeface="Tahoma" pitchFamily="34" charset="0"/>
              </a:rPr>
              <a:pPr algn="r" eaLnBrk="1" hangingPunct="1"/>
              <a:t>21</a:t>
            </a:fld>
            <a:endParaRPr lang="en-US" altLang="sk-SK" sz="1200" smtClean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E900A6B5-8FA7-4FF1-9CFD-7869D1B8F76A}" type="slidenum">
              <a:rPr lang="en-US" altLang="sk-SK" sz="1200" smtClean="0">
                <a:solidFill>
                  <a:prstClr val="black"/>
                </a:solidFill>
                <a:latin typeface="Tahoma" pitchFamily="34" charset="0"/>
              </a:rPr>
              <a:pPr algn="r" eaLnBrk="1" hangingPunct="1"/>
              <a:t>22</a:t>
            </a:fld>
            <a:endParaRPr lang="en-US" altLang="sk-SK" sz="1200" smtClean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 eaLnBrk="1" hangingPunct="1"/>
            <a:fld id="{353F5442-B154-4163-B32D-D34FD3C4759F}" type="slidenum">
              <a:rPr lang="en-US" altLang="sk-SK" sz="1200" smtClean="0">
                <a:solidFill>
                  <a:prstClr val="black"/>
                </a:solidFill>
                <a:latin typeface="Tahoma" pitchFamily="34" charset="0"/>
              </a:rPr>
              <a:pPr algn="r" eaLnBrk="1" hangingPunct="1"/>
              <a:t>23</a:t>
            </a:fld>
            <a:endParaRPr lang="en-US" altLang="sk-SK" sz="1200" smtClean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93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B8E2DBE-1077-4DAF-A483-D6B7D3884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ABAC-357B-4BD7-8786-487CB8B19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92E48-5621-448A-9B84-B1C2A1EE2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12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12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12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2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7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5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704" indent="0">
              <a:buNone/>
              <a:defRPr sz="2000"/>
            </a:lvl2pPr>
            <a:lvl3pPr marL="1013400" indent="0">
              <a:buNone/>
              <a:defRPr sz="1800"/>
            </a:lvl3pPr>
            <a:lvl4pPr marL="1520101" indent="0">
              <a:buNone/>
              <a:defRPr sz="1600"/>
            </a:lvl4pPr>
            <a:lvl5pPr marL="2026801" indent="0">
              <a:buNone/>
              <a:defRPr sz="1600"/>
            </a:lvl5pPr>
            <a:lvl6pPr marL="2533500" indent="0">
              <a:buNone/>
              <a:defRPr sz="1600"/>
            </a:lvl6pPr>
            <a:lvl7pPr marL="3040201" indent="0">
              <a:buNone/>
              <a:defRPr sz="1600"/>
            </a:lvl7pPr>
            <a:lvl8pPr marL="3546900" indent="0">
              <a:buNone/>
              <a:defRPr sz="1600"/>
            </a:lvl8pPr>
            <a:lvl9pPr marL="405359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6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9" y="1698934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704" indent="0">
              <a:buNone/>
              <a:defRPr sz="2200" b="1"/>
            </a:lvl2pPr>
            <a:lvl3pPr marL="1013400" indent="0">
              <a:buNone/>
              <a:defRPr sz="2000" b="1"/>
            </a:lvl3pPr>
            <a:lvl4pPr marL="1520101" indent="0">
              <a:buNone/>
              <a:defRPr sz="1800" b="1"/>
            </a:lvl4pPr>
            <a:lvl5pPr marL="2026801" indent="0">
              <a:buNone/>
              <a:defRPr sz="1800" b="1"/>
            </a:lvl5pPr>
            <a:lvl6pPr marL="2533500" indent="0">
              <a:buNone/>
              <a:defRPr sz="1800" b="1"/>
            </a:lvl6pPr>
            <a:lvl7pPr marL="3040201" indent="0">
              <a:buNone/>
              <a:defRPr sz="1800" b="1"/>
            </a:lvl7pPr>
            <a:lvl8pPr marL="3546900" indent="0">
              <a:buNone/>
              <a:defRPr sz="1800" b="1"/>
            </a:lvl8pPr>
            <a:lvl9pPr marL="405359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9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8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87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50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2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80DB-374F-4006-9848-BF666B45A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8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704" indent="0">
              <a:buNone/>
              <a:defRPr sz="3100"/>
            </a:lvl2pPr>
            <a:lvl3pPr marL="1013400" indent="0">
              <a:buNone/>
              <a:defRPr sz="2700"/>
            </a:lvl3pPr>
            <a:lvl4pPr marL="1520101" indent="0">
              <a:buNone/>
              <a:defRPr sz="2200"/>
            </a:lvl4pPr>
            <a:lvl5pPr marL="2026801" indent="0">
              <a:buNone/>
              <a:defRPr sz="2200"/>
            </a:lvl5pPr>
            <a:lvl6pPr marL="2533500" indent="0">
              <a:buNone/>
              <a:defRPr sz="2200"/>
            </a:lvl6pPr>
            <a:lvl7pPr marL="3040201" indent="0">
              <a:buNone/>
              <a:defRPr sz="2200"/>
            </a:lvl7pPr>
            <a:lvl8pPr marL="3546900" indent="0">
              <a:buNone/>
              <a:defRPr sz="2200"/>
            </a:lvl8pPr>
            <a:lvl9pPr marL="4053597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704" indent="0">
              <a:buNone/>
              <a:defRPr sz="1300"/>
            </a:lvl2pPr>
            <a:lvl3pPr marL="1013400" indent="0">
              <a:buNone/>
              <a:defRPr sz="1100"/>
            </a:lvl3pPr>
            <a:lvl4pPr marL="1520101" indent="0">
              <a:buNone/>
              <a:defRPr sz="1000"/>
            </a:lvl4pPr>
            <a:lvl5pPr marL="2026801" indent="0">
              <a:buNone/>
              <a:defRPr sz="1000"/>
            </a:lvl5pPr>
            <a:lvl6pPr marL="2533500" indent="0">
              <a:buNone/>
              <a:defRPr sz="1000"/>
            </a:lvl6pPr>
            <a:lvl7pPr marL="3040201" indent="0">
              <a:buNone/>
              <a:defRPr sz="1000"/>
            </a:lvl7pPr>
            <a:lvl8pPr marL="3546900" indent="0">
              <a:buNone/>
              <a:defRPr sz="1000"/>
            </a:lvl8pPr>
            <a:lvl9pPr marL="40535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88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32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60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60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494B2A7C-5A13-4B30-B27E-18C050BFF84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24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2F3C-6F9E-4DC7-95AD-4DB32DC9328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5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38DC-1A59-4473-8C16-BC609E2B1A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457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C2FC0-E054-43BD-9754-ED40861536F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60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698C-1E5B-4E1B-974A-A2F86B21C9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60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4399-CD16-4B93-8182-8946C31536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44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E3908-1687-44C5-8331-B5C5BE837A3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9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CC378-990A-481A-ADBB-B6E17D4B5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4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08EE-D75C-42A7-8A01-0A2244DF517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84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454F-8300-4DDC-A604-4B638DD7994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26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5E23-DCD5-4BFE-9D3C-E5FECBBE399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664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7D01-40B7-4D10-9D77-2AA9C0D5A7C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44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fld id="{0FA59EE1-A7A5-4E9C-AC66-9144C2F4866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931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BA4EC803-FDEE-45B6-908B-8A93F067910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677259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5D66913E-CC52-44EC-9885-040CF671C79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149855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84E6C247-53DD-4AD5-9896-5AA1CE07BF1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053333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C1A92F35-6D71-48C3-A040-776A32D081CE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95104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23B73359-54FC-423A-AF0E-462A9404897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5047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CF4D7-43D9-4624-B05F-7DAE80E97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B0701879-DC58-4765-88E1-70C20428C68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466611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D908E8C8-037B-4E35-8E3A-8220333695E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507346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F60E465F-3E7D-4743-806B-24AC6D8ECB7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623847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F1A4F934-5DB2-4953-9EC8-399D0253BF6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0444349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fld id="{0F222FE9-150E-450E-9702-C5E2A9C21AE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5630070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7F368-E668-451C-9D57-14ECAEEC8D0D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168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6DD6B-5FFC-4692-A212-7304C36B6C0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95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4BA75-E152-4543-80DD-FBB8E25C54A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873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D3A58-7E74-40D7-A00E-3D2EC22C3C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8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5EB8CC-1F4E-4477-8BD5-CFF77C33D9C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0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2C1DA-C066-44EA-9A77-6C31D59ED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2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119064-CBDE-4C3E-9B4B-C2C74950532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786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96AB0-23E1-44D5-AE6F-2509215D8E6B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736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AA441-A5D2-40D6-A02D-810AE1DD396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23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2CC09-1DCA-4F0A-BC20-3D9BE0B6A32B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195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46F21-7266-402D-BB57-1E040ABC456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4808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A048A-2662-4576-ADF2-F6A9623A65A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1216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4CCD1-6BAC-4073-AE40-D7FF28A99EDA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275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1AC943-1542-48A6-BD9F-C9EA5008C136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0471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68318-47C3-4CDA-BBFB-F9424DF048D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8136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7378F-F9FC-4C21-A710-AD6B2E07C02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5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792B-B3F1-4598-9078-FCF41B50C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5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7202D-6904-4E89-B990-2AEDFCC3563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5672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CACF-0578-4070-9191-CD1F9840C27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8023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6EA4A-2229-4427-B22E-78D68653944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042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4335A-1033-4452-BF2D-185A0D0F3F2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3408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15F38-2816-45F1-901B-FBF07036A2A3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576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57927-BB97-4CFB-9CDF-7201DA82562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7315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F7393-EE77-42D8-BCEB-BC74FB095142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4740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8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7" y="6858008"/>
            <a:ext cx="4419601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4" y="6858008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64C68-7240-4AA5-9A95-55F56F724123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0682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E183A-19EB-4683-A988-4C11F1F609E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287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60" indent="0">
              <a:buNone/>
              <a:defRPr sz="1800"/>
            </a:lvl2pPr>
            <a:lvl3pPr marL="914125" indent="0">
              <a:buNone/>
              <a:defRPr sz="1600"/>
            </a:lvl3pPr>
            <a:lvl4pPr marL="1371189" indent="0">
              <a:buNone/>
              <a:defRPr sz="1400"/>
            </a:lvl4pPr>
            <a:lvl5pPr marL="1828252" indent="0">
              <a:buNone/>
              <a:defRPr sz="1400"/>
            </a:lvl5pPr>
            <a:lvl6pPr marL="2285316" indent="0">
              <a:buNone/>
              <a:defRPr sz="1400"/>
            </a:lvl6pPr>
            <a:lvl7pPr marL="2742377" indent="0">
              <a:buNone/>
              <a:defRPr sz="1400"/>
            </a:lvl7pPr>
            <a:lvl8pPr marL="3199442" indent="0">
              <a:buNone/>
              <a:defRPr sz="1400"/>
            </a:lvl8pPr>
            <a:lvl9pPr marL="365650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A21DF-625A-4DFC-B2A7-86B80EEA2B6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87D0A-0C6E-4E15-8D01-48E21A79B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40601-83AB-4160-BA9A-4C592E0505A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762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8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8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DE293-EAE7-4B5E-BFA9-5457123A279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6258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7BF72-7213-4A55-881C-757215B3DFE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95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B9BF50-3CF6-4B2F-9DAE-48E907CB668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3266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8" y="301633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2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8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1F38C3-72E0-4BE5-BEA9-FDE420207F4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857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1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60" indent="0">
              <a:buNone/>
              <a:defRPr sz="2800"/>
            </a:lvl2pPr>
            <a:lvl3pPr marL="914125" indent="0">
              <a:buNone/>
              <a:defRPr sz="2400"/>
            </a:lvl3pPr>
            <a:lvl4pPr marL="1371189" indent="0">
              <a:buNone/>
              <a:defRPr sz="2000"/>
            </a:lvl4pPr>
            <a:lvl5pPr marL="1828252" indent="0">
              <a:buNone/>
              <a:defRPr sz="2000"/>
            </a:lvl5pPr>
            <a:lvl6pPr marL="2285316" indent="0">
              <a:buNone/>
              <a:defRPr sz="2000"/>
            </a:lvl6pPr>
            <a:lvl7pPr marL="2742377" indent="0">
              <a:buNone/>
              <a:defRPr sz="2000"/>
            </a:lvl7pPr>
            <a:lvl8pPr marL="3199442" indent="0">
              <a:buNone/>
              <a:defRPr sz="2000"/>
            </a:lvl8pPr>
            <a:lvl9pPr marL="365650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558CC-B9E3-42ED-96C1-3D817B19656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9645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5C0B3-A97F-4B4C-8031-B76D16737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819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54A3F-D188-4498-B5CF-698FC212703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4626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8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7" y="6858008"/>
            <a:ext cx="4419601" cy="50641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4" y="6858008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64C68-7240-4AA5-9A95-55F56F724123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0182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E183A-19EB-4683-A988-4C11F1F609E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3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5ED91-A6F3-4B02-B03D-C3F711CAA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75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4" y="4876801"/>
            <a:ext cx="8628062" cy="1508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4" y="3216275"/>
            <a:ext cx="8628062" cy="16605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60" indent="0">
              <a:buNone/>
              <a:defRPr sz="1800"/>
            </a:lvl2pPr>
            <a:lvl3pPr marL="914125" indent="0">
              <a:buNone/>
              <a:defRPr sz="1600"/>
            </a:lvl3pPr>
            <a:lvl4pPr marL="1371189" indent="0">
              <a:buNone/>
              <a:defRPr sz="1400"/>
            </a:lvl4pPr>
            <a:lvl5pPr marL="1828252" indent="0">
              <a:buNone/>
              <a:defRPr sz="1400"/>
            </a:lvl5pPr>
            <a:lvl6pPr marL="2285316" indent="0">
              <a:buNone/>
              <a:defRPr sz="1400"/>
            </a:lvl6pPr>
            <a:lvl7pPr marL="2742377" indent="0">
              <a:buNone/>
              <a:defRPr sz="1400"/>
            </a:lvl7pPr>
            <a:lvl8pPr marL="3199442" indent="0">
              <a:buNone/>
              <a:defRPr sz="1400"/>
            </a:lvl8pPr>
            <a:lvl9pPr marL="365650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A21DF-625A-4DFC-B2A7-86B80EEA2B6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169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40601-83AB-4160-BA9A-4C592E0505A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018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4" y="1698633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4" y="2406658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33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0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9" indent="0">
              <a:buNone/>
              <a:defRPr sz="1600" b="1"/>
            </a:lvl4pPr>
            <a:lvl5pPr marL="1828252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2" indent="0">
              <a:buNone/>
              <a:defRPr sz="1600" b="1"/>
            </a:lvl8pPr>
            <a:lvl9pPr marL="36565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8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DDE293-EAE7-4B5E-BFA9-5457123A279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5536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7BF72-7213-4A55-881C-757215B3DFE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690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B9BF50-3CF6-4B2F-9DAE-48E907CB668B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022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8" y="301633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32"/>
            <a:ext cx="5673725" cy="64785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8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1F38C3-72E0-4BE5-BEA9-FDE420207F4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3791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71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060" indent="0">
              <a:buNone/>
              <a:defRPr sz="2800"/>
            </a:lvl2pPr>
            <a:lvl3pPr marL="914125" indent="0">
              <a:buNone/>
              <a:defRPr sz="2400"/>
            </a:lvl3pPr>
            <a:lvl4pPr marL="1371189" indent="0">
              <a:buNone/>
              <a:defRPr sz="2000"/>
            </a:lvl4pPr>
            <a:lvl5pPr marL="1828252" indent="0">
              <a:buNone/>
              <a:defRPr sz="2000"/>
            </a:lvl5pPr>
            <a:lvl6pPr marL="2285316" indent="0">
              <a:buNone/>
              <a:defRPr sz="2000"/>
            </a:lvl6pPr>
            <a:lvl7pPr marL="2742377" indent="0">
              <a:buNone/>
              <a:defRPr sz="2000"/>
            </a:lvl7pPr>
            <a:lvl8pPr marL="3199442" indent="0">
              <a:buNone/>
              <a:defRPr sz="2000"/>
            </a:lvl8pPr>
            <a:lvl9pPr marL="365650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00"/>
            </a:lvl1pPr>
            <a:lvl2pPr marL="457060" indent="0">
              <a:buNone/>
              <a:defRPr sz="1200"/>
            </a:lvl2pPr>
            <a:lvl3pPr marL="914125" indent="0">
              <a:buNone/>
              <a:defRPr sz="1000"/>
            </a:lvl3pPr>
            <a:lvl4pPr marL="1371189" indent="0">
              <a:buNone/>
              <a:defRPr sz="900"/>
            </a:lvl4pPr>
            <a:lvl5pPr marL="1828252" indent="0">
              <a:buNone/>
              <a:defRPr sz="900"/>
            </a:lvl5pPr>
            <a:lvl6pPr marL="2285316" indent="0">
              <a:buNone/>
              <a:defRPr sz="900"/>
            </a:lvl6pPr>
            <a:lvl7pPr marL="2742377" indent="0">
              <a:buNone/>
              <a:defRPr sz="900"/>
            </a:lvl7pPr>
            <a:lvl8pPr marL="3199442" indent="0">
              <a:buNone/>
              <a:defRPr sz="900"/>
            </a:lvl8pPr>
            <a:lvl9pPr marL="36565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1558CC-B9E3-42ED-96C1-3D817B19656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15504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D5C0B3-A97F-4B4C-8031-B76D16737F73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5070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554A3F-D188-4498-B5CF-698FC2127037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95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BD51-AB55-49D2-9AE7-A45CB921F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fld id="{A75CC8CF-657D-49BA-982F-D464678D2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8" r:id="rId1"/>
    <p:sldLayoutId id="2147485978" r:id="rId2"/>
    <p:sldLayoutId id="2147485979" r:id="rId3"/>
    <p:sldLayoutId id="2147485980" r:id="rId4"/>
    <p:sldLayoutId id="2147485981" r:id="rId5"/>
    <p:sldLayoutId id="2147485982" r:id="rId6"/>
    <p:sldLayoutId id="2147485983" r:id="rId7"/>
    <p:sldLayoutId id="2147485984" r:id="rId8"/>
    <p:sldLayoutId id="2147485985" r:id="rId9"/>
    <p:sldLayoutId id="2147485986" r:id="rId10"/>
    <p:sldLayoutId id="2147485987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60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3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8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8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36" tIns="50667" rIns="101336" bIns="50667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0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34" r:id="rId1"/>
    <p:sldLayoutId id="2147486035" r:id="rId2"/>
    <p:sldLayoutId id="2147486036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1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6801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025" indent="-38002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387" indent="-316686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751" indent="-253352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451" indent="-253352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1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68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3550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0251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6952" indent="-25335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04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4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68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35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201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6900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3597" algn="l" defTabSz="10134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FD1AF1-1CF6-4C4D-B621-8E79B6C9BF63}" type="slidenum">
              <a:rPr lang="en-US" b="0" smtClean="0">
                <a:solidFill>
                  <a:srgbClr val="000000"/>
                </a:solidFill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6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46" r:id="rId1"/>
    <p:sldLayoutId id="2147486047" r:id="rId2"/>
    <p:sldLayoutId id="2147486048" r:id="rId3"/>
    <p:sldLayoutId id="2147486049" r:id="rId4"/>
    <p:sldLayoutId id="2147486050" r:id="rId5"/>
    <p:sldLayoutId id="2147486051" r:id="rId6"/>
    <p:sldLayoutId id="2147486052" r:id="rId7"/>
    <p:sldLayoutId id="2147486053" r:id="rId8"/>
    <p:sldLayoutId id="2147486054" r:id="rId9"/>
    <p:sldLayoutId id="2147486055" r:id="rId10"/>
    <p:sldLayoutId id="214748605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80139" indent="-380139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34" indent="-316782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7130" indent="-25342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982" indent="-253426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80834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A4BFEDC9-DA40-428C-AE60-949546B36B89}" type="slidenum">
              <a:rPr lang="en-US" altLang="sk-SK" smtClean="0"/>
              <a:pPr/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5691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9456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56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56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D6B3C-584E-42FF-9555-CC1C9F3F2DD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70" r:id="rId1"/>
    <p:sldLayoutId id="2147486071" r:id="rId2"/>
    <p:sldLayoutId id="2147486072" r:id="rId3"/>
    <p:sldLayoutId id="2147486073" r:id="rId4"/>
    <p:sldLayoutId id="2147486074" r:id="rId5"/>
    <p:sldLayoutId id="2147486075" r:id="rId6"/>
    <p:sldLayoutId id="2147486076" r:id="rId7"/>
    <p:sldLayoutId id="2147486077" r:id="rId8"/>
    <p:sldLayoutId id="2147486078" r:id="rId9"/>
    <p:sldLayoutId id="2147486079" r:id="rId10"/>
    <p:sldLayoutId id="214748608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BF2853-6B51-4384-97D0-DE9E74F2A1D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8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82" r:id="rId1"/>
    <p:sldLayoutId id="2147486083" r:id="rId2"/>
    <p:sldLayoutId id="2147486084" r:id="rId3"/>
    <p:sldLayoutId id="2147486085" r:id="rId4"/>
    <p:sldLayoutId id="2147486086" r:id="rId5"/>
    <p:sldLayoutId id="2147486087" r:id="rId6"/>
    <p:sldLayoutId id="2147486088" r:id="rId7"/>
    <p:sldLayoutId id="2147486089" r:id="rId8"/>
    <p:sldLayoutId id="2147486090" r:id="rId9"/>
    <p:sldLayoutId id="2147486091" r:id="rId10"/>
    <p:sldLayoutId id="2147486092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3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3" y="6915158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8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B6C97-C8B8-4329-98C4-D6F98EB5E49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94" r:id="rId1"/>
    <p:sldLayoutId id="2147486095" r:id="rId2"/>
    <p:sldLayoutId id="2147486096" r:id="rId3"/>
    <p:sldLayoutId id="2147486097" r:id="rId4"/>
    <p:sldLayoutId id="2147486098" r:id="rId5"/>
    <p:sldLayoutId id="2147486099" r:id="rId6"/>
    <p:sldLayoutId id="2147486100" r:id="rId7"/>
    <p:sldLayoutId id="2147486101" r:id="rId8"/>
    <p:sldLayoutId id="2147486102" r:id="rId9"/>
    <p:sldLayoutId id="2147486103" r:id="rId10"/>
    <p:sldLayoutId id="2147486104" r:id="rId11"/>
  </p:sldLayoutIdLst>
  <p:txStyles>
    <p:titleStyle>
      <a:lvl1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60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125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189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252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300" indent="-379300" algn="l" defTabSz="101411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65" indent="-317404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445" indent="-252342" algn="l" defTabSz="101411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2707" indent="-252342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0555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61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681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744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80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3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3" y="6915158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l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8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ct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ct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40" tIns="50670" rIns="101340" bIns="50670" numCol="1" anchor="t" anchorCtr="0" compatLnSpc="1">
            <a:prstTxWarp prst="textNoShape">
              <a:avLst/>
            </a:prstTxWarp>
          </a:bodyPr>
          <a:lstStyle>
            <a:lvl1pPr algn="r" defTabSz="1014110" eaLnBrk="0" hangingPunct="0">
              <a:defRPr sz="1400" b="0">
                <a:latin typeface="+mn-lt"/>
                <a:cs typeface="+mn-cs"/>
              </a:defRPr>
            </a:lvl1pPr>
          </a:lstStyle>
          <a:p>
            <a:pPr marL="0" marR="0" lvl="0" indent="0" algn="r" defTabSz="10141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BB6C97-C8B8-4329-98C4-D6F98EB5E49C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1411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43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06" r:id="rId1"/>
    <p:sldLayoutId id="2147486107" r:id="rId2"/>
    <p:sldLayoutId id="2147486108" r:id="rId3"/>
    <p:sldLayoutId id="2147486109" r:id="rId4"/>
    <p:sldLayoutId id="2147486110" r:id="rId5"/>
    <p:sldLayoutId id="2147486111" r:id="rId6"/>
    <p:sldLayoutId id="2147486112" r:id="rId7"/>
    <p:sldLayoutId id="2147486113" r:id="rId8"/>
    <p:sldLayoutId id="2147486114" r:id="rId9"/>
    <p:sldLayoutId id="2147486115" r:id="rId10"/>
    <p:sldLayoutId id="2147486116" r:id="rId11"/>
  </p:sldLayoutIdLst>
  <p:txStyles>
    <p:titleStyle>
      <a:lvl1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060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125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189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252" algn="l" defTabSz="1014110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300" indent="-379300" algn="l" defTabSz="101411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665" indent="-317404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445" indent="-252342" algn="l" defTabSz="101411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2707" indent="-252342" algn="l" defTabSz="101411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0555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761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4681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1744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08808" indent="-253923" algn="l" defTabSz="101411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2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sk-SK" dirty="0" smtClean="0"/>
              <a:t>S</a:t>
            </a:r>
            <a:r>
              <a:rPr lang="sk-SK" altLang="sk-SK" dirty="0" smtClean="0"/>
              <a:t>úbory – dokončenie</a:t>
            </a:r>
            <a:r>
              <a:rPr lang="en-US" altLang="sk-SK" dirty="0" smtClean="0"/>
              <a:t>,</a:t>
            </a:r>
            <a:r>
              <a:rPr lang="sk-SK" altLang="sk-SK" dirty="0" smtClean="0"/>
              <a:t/>
            </a:r>
            <a:br>
              <a:rPr lang="sk-SK" altLang="sk-SK" dirty="0" smtClean="0"/>
            </a:br>
            <a:r>
              <a:rPr lang="sk-SK" altLang="sk-SK" dirty="0" smtClean="0"/>
              <a:t>funkcie</a:t>
            </a:r>
            <a:endParaRPr lang="en-US" altLang="sk-SK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599" y="5486400"/>
            <a:ext cx="9494837" cy="1889919"/>
          </a:xfrm>
        </p:spPr>
        <p:txBody>
          <a:bodyPr/>
          <a:lstStyle/>
          <a:p>
            <a:r>
              <a:rPr lang="sk-SK" altLang="sk-SK" dirty="0"/>
              <a:t>Gabriela </a:t>
            </a:r>
            <a:r>
              <a:rPr lang="en-US" altLang="sk-SK" dirty="0" err="1"/>
              <a:t>Grmanov</a:t>
            </a:r>
            <a:r>
              <a:rPr lang="sk-SK" altLang="sk-SK" dirty="0"/>
              <a:t>á</a:t>
            </a:r>
          </a:p>
          <a:p>
            <a:r>
              <a:rPr lang="sk-SK" altLang="sk-SK" dirty="0"/>
              <a:t>Základy procedurálneho programovania 1</a:t>
            </a:r>
          </a:p>
          <a:p>
            <a:r>
              <a:rPr lang="en-US" altLang="sk-SK" dirty="0" smtClean="0"/>
              <a:t>5</a:t>
            </a:r>
            <a:r>
              <a:rPr lang="sk-SK" altLang="sk-SK" dirty="0" smtClean="0"/>
              <a:t>. </a:t>
            </a:r>
            <a:r>
              <a:rPr lang="sk-SK" altLang="sk-SK" dirty="0"/>
              <a:t>prednáška</a:t>
            </a:r>
            <a:endParaRPr lang="en-US" alt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22238" y="2209800"/>
            <a:ext cx="9677400" cy="47101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98438" y="2652713"/>
            <a:ext cx="9753600" cy="4267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altLang="sk-SK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0" indent="0">
              <a:buFontTx/>
              <a:buNone/>
            </a:pPr>
            <a:endParaRPr lang="en-US" altLang="sk-SK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sk-SK" sz="2000" b="1" dirty="0" smtClean="0">
                <a:latin typeface="Courier New" pitchFamily="49" charset="0"/>
                <a:cs typeface="Courier New" pitchFamily="49" charset="0"/>
              </a:rPr>
              <a:t>  printf("Stlacte O pre vypis na Obrazovku\n");</a:t>
            </a:r>
          </a:p>
          <a:p>
            <a:pPr marL="0" indent="0">
              <a:buFontTx/>
              <a:buNone/>
            </a:pPr>
            <a:r>
              <a:rPr lang="pl-PL" altLang="sk-SK" sz="2000" b="1" dirty="0" smtClean="0">
                <a:latin typeface="Courier New" pitchFamily="49" charset="0"/>
                <a:cs typeface="Courier New" pitchFamily="49" charset="0"/>
              </a:rPr>
              <a:t>  printf("alebo iny znak pre zapis do suboru VYSTUP.TXT: ");</a:t>
            </a:r>
          </a:p>
          <a:p>
            <a:pPr marL="0" indent="0">
              <a:buFontTx/>
              <a:buNone/>
            </a:pPr>
            <a:endParaRPr lang="en-US" altLang="sk-SK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c =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() != '\n') </a:t>
            </a:r>
            <a:endParaRPr lang="sk-SK" alt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sk-SK" altLang="sk-SK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;                       </a:t>
            </a:r>
          </a:p>
          <a:p>
            <a:pPr marL="0" indent="0">
              <a:buFontTx/>
              <a:buNone/>
            </a:pPr>
            <a:endParaRPr lang="en-US" altLang="sk-SK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altLang="sk-SK" dirty="0" smtClean="0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5075238" y="5624513"/>
            <a:ext cx="4381500" cy="913606"/>
          </a:xfrm>
          <a:prstGeom prst="wedgeRoundRectCallout">
            <a:avLst>
              <a:gd name="adj1" fmla="val -92907"/>
              <a:gd name="adj2" fmla="val 20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Vyprázdnenie buffera – preskočí zvyšok riadku</a:t>
            </a:r>
          </a:p>
        </p:txBody>
      </p:sp>
    </p:spTree>
    <p:extLst>
      <p:ext uri="{BB962C8B-B14F-4D97-AF65-F5344CB8AC3E}">
        <p14:creationId xmlns:p14="http://schemas.microsoft.com/office/powerpoint/2010/main" val="33489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5250" y="46038"/>
            <a:ext cx="9829800" cy="74533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6850" y="138113"/>
            <a:ext cx="9753600" cy="6934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if (c == 'o'  ||  c == 'O')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else {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if ((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altLang="sk-SK" sz="2000" b="1" dirty="0" smtClean="0">
                <a:latin typeface="Courier New" pitchFamily="49" charset="0"/>
                <a:cs typeface="Courier New" pitchFamily="49" charset="0"/>
              </a:rPr>
              <a:t>"vystup.txt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", "r")) != NULL) {</a:t>
            </a:r>
          </a:p>
          <a:p>
            <a:pPr marL="0" indent="0">
              <a:buFontTx/>
              <a:buNone/>
            </a:pP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if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k-SK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k-SK" sz="2000" b="1" dirty="0" err="1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) == EOF) {</a:t>
            </a:r>
          </a:p>
          <a:p>
            <a:pPr marL="0" indent="0">
              <a:buFontTx/>
              <a:buNone/>
            </a:pPr>
            <a:r>
              <a:rPr lang="pl-PL" altLang="sk-SK" sz="2000" b="1" dirty="0">
                <a:latin typeface="Courier New" pitchFamily="49" charset="0"/>
                <a:cs typeface="Courier New" pitchFamily="49" charset="0"/>
              </a:rPr>
              <a:t>        printf("Chyba pri zatvarani suboru\n");</a:t>
            </a:r>
          </a:p>
          <a:p>
            <a:pPr marL="0" indent="0">
              <a:buFontTx/>
              <a:buNone/>
            </a:pP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      }</a:t>
            </a:r>
            <a:endParaRPr lang="en-US" altLang="sk-SK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sk-SK" sz="2000" b="1" dirty="0" smtClean="0">
                <a:latin typeface="Courier New" pitchFamily="49" charset="0"/>
                <a:cs typeface="Courier New" pitchFamily="49" charset="0"/>
              </a:rPr>
              <a:t>      printf("Subor </a:t>
            </a:r>
            <a:r>
              <a:rPr lang="sk-SK" altLang="sk-SK" sz="2000" b="1" dirty="0" smtClean="0">
                <a:latin typeface="Courier New" pitchFamily="49" charset="0"/>
                <a:cs typeface="Courier New" pitchFamily="49" charset="0"/>
              </a:rPr>
              <a:t>vystup.txt</a:t>
            </a:r>
            <a:r>
              <a:rPr lang="pt-BR" altLang="sk-SK" sz="2000" b="1" dirty="0" smtClean="0">
                <a:latin typeface="Courier New" pitchFamily="49" charset="0"/>
                <a:cs typeface="Courier New" pitchFamily="49" charset="0"/>
              </a:rPr>
              <a:t> existuje, prepisat? [A/N]: ");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c =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while (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() != '\n')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if (!(c == 'a'  ||  c == 'A'))</a:t>
            </a:r>
          </a:p>
          <a:p>
            <a:pPr marL="0" indent="0">
              <a:buFontTx/>
              <a:buNone/>
            </a:pPr>
            <a:r>
              <a:rPr lang="pl-PL" altLang="sk-SK" sz="2000" b="1" dirty="0" smtClean="0"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0</a:t>
            </a:r>
            <a:r>
              <a:rPr lang="pl-PL" altLang="sk-SK" sz="2000" b="1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if ((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altLang="sk-SK" sz="2000" b="1" dirty="0" smtClean="0">
                <a:latin typeface="Courier New" pitchFamily="49" charset="0"/>
                <a:cs typeface="Courier New" pitchFamily="49" charset="0"/>
              </a:rPr>
              <a:t>"vystup.txt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", "w")) == NULL) {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Subor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altLang="sk-SK" sz="2000" b="1" dirty="0" smtClean="0">
                <a:latin typeface="Courier New" pitchFamily="49" charset="0"/>
                <a:cs typeface="Courier New" pitchFamily="49" charset="0"/>
              </a:rPr>
              <a:t>vystup.txt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nepodarilo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sk-SK" sz="2000" b="1" dirty="0" err="1" smtClean="0">
                <a:latin typeface="Courier New" pitchFamily="49" charset="0"/>
                <a:cs typeface="Courier New" pitchFamily="49" charset="0"/>
              </a:rPr>
              <a:t>otvorit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3012" name="Rectangle 3"/>
          <p:cNvSpPr txBox="1">
            <a:spLocks noChangeArrowheads="1"/>
          </p:cNvSpPr>
          <p:nvPr/>
        </p:nvSpPr>
        <p:spPr bwMode="auto">
          <a:xfrm>
            <a:off x="7332663" y="46038"/>
            <a:ext cx="25923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smtClean="0">
                <a:solidFill>
                  <a:srgbClr val="000000"/>
                </a:solidFill>
              </a:rPr>
              <a:t>pokra</a:t>
            </a:r>
            <a:r>
              <a:rPr lang="sk-SK" altLang="sk-SK" sz="2400" b="0" smtClean="0">
                <a:solidFill>
                  <a:srgbClr val="000000"/>
                </a:solidFill>
              </a:rPr>
              <a:t>čovanie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029200" y="111125"/>
            <a:ext cx="4381500" cy="864394"/>
          </a:xfrm>
          <a:prstGeom prst="wedgeRoundRectCallout">
            <a:avLst>
              <a:gd name="adj1" fmla="val -95601"/>
              <a:gd name="adj2" fmla="val 2728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Výpis na štandardný výstup (obrazovku)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303838" y="3413919"/>
            <a:ext cx="4495800" cy="990600"/>
          </a:xfrm>
          <a:prstGeom prst="wedgeRoundRectCallout">
            <a:avLst>
              <a:gd name="adj1" fmla="val -55956"/>
              <a:gd name="adj2" fmla="val -2449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Ak súbor existuje (podarilo sa ho otvoriť na čítanie), zistenie, či sa má prepísať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065838" y="4709319"/>
            <a:ext cx="3733800" cy="762000"/>
          </a:xfrm>
          <a:prstGeom prst="wedgeRoundRectCallout">
            <a:avLst>
              <a:gd name="adj1" fmla="val -69431"/>
              <a:gd name="adj2" fmla="val 1659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Ak nechce prepísať súbor, program skončí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3703638" y="6842919"/>
            <a:ext cx="6096000" cy="435769"/>
          </a:xfrm>
          <a:prstGeom prst="wedgeRoundRectCallout">
            <a:avLst>
              <a:gd name="adj1" fmla="val -60532"/>
              <a:gd name="adj2" fmla="val -10939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Otvorenie súboru na zápis s kontrolou</a:t>
            </a:r>
          </a:p>
        </p:txBody>
      </p:sp>
    </p:spTree>
    <p:extLst>
      <p:ext uri="{BB962C8B-B14F-4D97-AF65-F5344CB8AC3E}">
        <p14:creationId xmlns:p14="http://schemas.microsoft.com/office/powerpoint/2010/main" val="822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122238" y="1828800"/>
            <a:ext cx="9601200" cy="4557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814513"/>
            <a:ext cx="9753600" cy="4572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Piste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text 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ukoncite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ho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znakom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*\n");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((c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 != '*')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== EOF) {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Subor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b="1" dirty="0" err="1" smtClean="0">
                <a:latin typeface="Courier New" pitchFamily="49" charset="0"/>
                <a:cs typeface="Courier New" pitchFamily="49" charset="0"/>
              </a:rPr>
              <a:t>vystup.txt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nepodarilo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zatvorit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0;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4036" name="Rectangle 3"/>
          <p:cNvSpPr txBox="1">
            <a:spLocks noChangeArrowheads="1"/>
          </p:cNvSpPr>
          <p:nvPr/>
        </p:nvSpPr>
        <p:spPr bwMode="auto">
          <a:xfrm>
            <a:off x="196850" y="519113"/>
            <a:ext cx="25923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sk-SK" sz="2400" b="0" smtClean="0">
                <a:solidFill>
                  <a:srgbClr val="000000"/>
                </a:solidFill>
              </a:rPr>
              <a:t>pokra</a:t>
            </a:r>
            <a:r>
              <a:rPr lang="sk-SK" altLang="sk-SK" sz="2400" b="0" smtClean="0">
                <a:solidFill>
                  <a:srgbClr val="000000"/>
                </a:solidFill>
              </a:rPr>
              <a:t>čovanie: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789488" y="2652713"/>
            <a:ext cx="4781550" cy="761206"/>
          </a:xfrm>
          <a:prstGeom prst="wedgeRoundRectCallout">
            <a:avLst>
              <a:gd name="adj1" fmla="val -80157"/>
              <a:gd name="adj2" fmla="val -3889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Čítanie znakov a ich zápis do fw (súbor alebo štandardný výstup)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694238" y="4938713"/>
            <a:ext cx="4781550" cy="761206"/>
          </a:xfrm>
          <a:prstGeom prst="wedgeRoundRectCallout">
            <a:avLst>
              <a:gd name="adj1" fmla="val -82824"/>
              <a:gd name="adj2" fmla="val -8075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Ak sa zapisovalo do súboru, jeho zatvorenie s kontrolou</a:t>
            </a:r>
          </a:p>
        </p:txBody>
      </p:sp>
    </p:spTree>
    <p:extLst>
      <p:ext uri="{BB962C8B-B14F-4D97-AF65-F5344CB8AC3E}">
        <p14:creationId xmlns:p14="http://schemas.microsoft.com/office/powerpoint/2010/main" val="172052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Rôzne možnosti otvárania súborov v textovom režime</a:t>
            </a:r>
            <a:endParaRPr lang="en-US" altLang="sk-SK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1981200"/>
          </a:xfrm>
        </p:spPr>
        <p:txBody>
          <a:bodyPr/>
          <a:lstStyle/>
          <a:p>
            <a:r>
              <a:rPr lang="sk-SK" altLang="sk-SK" sz="2800" smtClean="0"/>
              <a:t>súbory sa otvárajú stále rovnakou funkciou </a:t>
            </a:r>
            <a:r>
              <a:rPr lang="sk-SK" altLang="sk-SK" sz="2800" b="1" smtClean="0">
                <a:latin typeface="Courier New" pitchFamily="49" charset="0"/>
              </a:rPr>
              <a:t>fopen()</a:t>
            </a:r>
            <a:r>
              <a:rPr lang="sk-SK" altLang="sk-SK" sz="2800" smtClean="0"/>
              <a:t> </a:t>
            </a:r>
          </a:p>
          <a:p>
            <a:pPr lvl="1"/>
            <a:r>
              <a:rPr lang="sk-SK" altLang="sk-SK" sz="2400" smtClean="0"/>
              <a:t>či ide o textový alebo binárny súbor</a:t>
            </a:r>
          </a:p>
          <a:p>
            <a:pPr lvl="1"/>
            <a:r>
              <a:rPr lang="sk-SK" altLang="sk-SK" sz="2400" smtClean="0"/>
              <a:t>či ide o zápis alebo čítanie</a:t>
            </a:r>
          </a:p>
          <a:p>
            <a:r>
              <a:rPr lang="sk-SK" altLang="sk-SK" sz="2800" smtClean="0"/>
              <a:t>prototyp funkcie:</a:t>
            </a:r>
            <a:endParaRPr lang="en-US" altLang="sk-SK" sz="2800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" y="5397500"/>
            <a:ext cx="9296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09600" y="5410200"/>
            <a:ext cx="894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FILE *fopen(const char *meno, const char *rezim)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152400" y="6429375"/>
            <a:ext cx="4343400" cy="838200"/>
          </a:xfrm>
          <a:prstGeom prst="wedgeRoundRectCallout">
            <a:avLst>
              <a:gd name="adj1" fmla="val -23245"/>
              <a:gd name="adj2" fmla="val -1287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vráti ukazovateľ (adresu) na otvorený súbor alebo </a:t>
            </a:r>
            <a:r>
              <a:rPr lang="sk-SK" altLang="sk-SK" smtClean="0">
                <a:solidFill>
                  <a:srgbClr val="000000"/>
                </a:solidFill>
              </a:rPr>
              <a:t>NULL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4648200" y="6477000"/>
            <a:ext cx="1219200" cy="762000"/>
          </a:xfrm>
          <a:prstGeom prst="wedgeRoundRectCallout">
            <a:avLst>
              <a:gd name="adj1" fmla="val 6639"/>
              <a:gd name="adj2" fmla="val -13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meno súboru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auto">
          <a:xfrm>
            <a:off x="6019800" y="6434138"/>
            <a:ext cx="3962400" cy="838200"/>
          </a:xfrm>
          <a:prstGeom prst="wedgeRoundRectCallout">
            <a:avLst>
              <a:gd name="adj1" fmla="val 17306"/>
              <a:gd name="adj2" fmla="val -1272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aký typ súboru a na akú činnosť sa bude otvárať</a:t>
            </a:r>
            <a:endParaRPr lang="en-US" altLang="sk-SK" b="0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5029200" y="3581400"/>
            <a:ext cx="4876800" cy="1447800"/>
            <a:chOff x="3168" y="2400"/>
            <a:chExt cx="3072" cy="912"/>
          </a:xfrm>
        </p:grpSpPr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3312" y="2448"/>
              <a:ext cx="2832" cy="768"/>
            </a:xfrm>
            <a:prstGeom prst="wedgeRoundRectCallout">
              <a:avLst>
                <a:gd name="adj1" fmla="val 602"/>
                <a:gd name="adj2" fmla="val 8945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163" name="AutoShape 9"/>
            <p:cNvSpPr>
              <a:spLocks noChangeArrowheads="1"/>
            </p:cNvSpPr>
            <p:nvPr/>
          </p:nvSpPr>
          <p:spPr bwMode="auto">
            <a:xfrm>
              <a:off x="3168" y="2400"/>
              <a:ext cx="3072" cy="912"/>
            </a:xfrm>
            <a:prstGeom prst="wedgeRoundRectCallout">
              <a:avLst>
                <a:gd name="adj1" fmla="val -71389"/>
                <a:gd name="adj2" fmla="val 7565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- </a:t>
              </a:r>
              <a:r>
                <a:rPr lang="sk-SK" altLang="sk-SK" smtClean="0">
                  <a:solidFill>
                    <a:srgbClr val="000000"/>
                  </a:solidFill>
                </a:rPr>
                <a:t>const</a:t>
              </a:r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: len vstupný argument, </a:t>
              </a:r>
            </a:p>
            <a:p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  nebude sa meniť vo funkcii</a:t>
              </a:r>
            </a:p>
            <a:p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-  </a:t>
              </a:r>
              <a:r>
                <a:rPr lang="sk-SK" altLang="sk-SK" smtClean="0">
                  <a:solidFill>
                    <a:srgbClr val="000000"/>
                  </a:solidFill>
                </a:rPr>
                <a:t>char *</a:t>
              </a:r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 - reťazec znakov</a:t>
              </a:r>
              <a:endParaRPr lang="en-US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164" name="Line 11"/>
            <p:cNvSpPr>
              <a:spLocks noChangeShapeType="1"/>
            </p:cNvSpPr>
            <p:nvPr/>
          </p:nvSpPr>
          <p:spPr bwMode="auto">
            <a:xfrm flipH="1">
              <a:off x="4896" y="3312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47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 autoUpdateAnimBg="0"/>
      <p:bldP spid="75783" grpId="0" animBg="1" autoUpdateAnimBg="0"/>
      <p:bldP spid="7578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Významy  parametru </a:t>
            </a:r>
            <a:r>
              <a:rPr lang="sk-SK" altLang="sk-SK" smtClean="0">
                <a:latin typeface="Courier New" pitchFamily="49" charset="0"/>
              </a:rPr>
              <a:t>rezim </a:t>
            </a:r>
            <a:r>
              <a:rPr lang="sk-SK" altLang="sk-SK" smtClean="0"/>
              <a:t>(textové súbory)</a:t>
            </a:r>
            <a:endParaRPr lang="en-US" altLang="sk-SK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76225" y="2438400"/>
            <a:ext cx="8715375" cy="335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577850" y="2590800"/>
            <a:ext cx="84899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r</a:t>
            </a:r>
            <a:r>
              <a:rPr lang="en-US" altLang="sk-SK" sz="2400" b="0" smtClean="0">
                <a:solidFill>
                  <a:srgbClr val="000000"/>
                </a:solidFill>
              </a:rPr>
              <a:t>	</a:t>
            </a:r>
            <a:r>
              <a:rPr lang="sk-SK" altLang="sk-SK" sz="2400" b="0" smtClean="0">
                <a:solidFill>
                  <a:srgbClr val="000000"/>
                </a:solidFill>
              </a:rPr>
              <a:t>	textový súbor pre čítanie </a:t>
            </a:r>
            <a:endParaRPr lang="en-US" altLang="sk-SK" sz="2400" b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w		textový súbor pre zápis alebo pre prepisovanie</a:t>
            </a:r>
            <a:endParaRPr lang="en-US" altLang="sk-SK" sz="2400" b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a		textový súbor pre pripojenie na koniec</a:t>
            </a:r>
            <a:endParaRPr lang="en-US" altLang="sk-SK" sz="2400" b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sk-SK" sz="1200" b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r+		textový súbor pre čítanie a zápis</a:t>
            </a:r>
            <a:endParaRPr lang="en-US" altLang="sk-SK" sz="2400" b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w+	textový súbor pre čítanie, zápis alebo prepisovanie</a:t>
            </a:r>
          </a:p>
          <a:p>
            <a:pPr>
              <a:buFontTx/>
              <a:buNone/>
            </a:pPr>
            <a:r>
              <a:rPr lang="sk-SK" altLang="sk-SK" sz="2400" b="0" smtClean="0">
                <a:solidFill>
                  <a:srgbClr val="000000"/>
                </a:solidFill>
              </a:rPr>
              <a:t>a+		textový súbor pre čítanie a zápis na koniec</a:t>
            </a:r>
          </a:p>
        </p:txBody>
      </p:sp>
    </p:spTree>
    <p:extLst>
      <p:ext uri="{BB962C8B-B14F-4D97-AF65-F5344CB8AC3E}">
        <p14:creationId xmlns:p14="http://schemas.microsoft.com/office/powerpoint/2010/main" val="3156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sk-SK" altLang="sk-SK" smtClean="0"/>
              <a:t>Významy  parametru </a:t>
            </a:r>
            <a:r>
              <a:rPr lang="sk-SK" altLang="sk-SK" smtClean="0">
                <a:latin typeface="Courier New" pitchFamily="49" charset="0"/>
              </a:rPr>
              <a:t>rezim </a:t>
            </a:r>
            <a:r>
              <a:rPr lang="sk-SK" altLang="sk-SK" smtClean="0"/>
              <a:t>(textové súbory)</a:t>
            </a:r>
            <a:endParaRPr lang="en-US" altLang="sk-SK" smtClean="0"/>
          </a:p>
        </p:txBody>
      </p:sp>
      <p:sp>
        <p:nvSpPr>
          <p:cNvPr id="51203" name="Slide Number Placeholder 5"/>
          <p:cNvSpPr txBox="1">
            <a:spLocks noGrp="1"/>
          </p:cNvSpPr>
          <p:nvPr/>
        </p:nvSpPr>
        <p:spPr bwMode="auto">
          <a:xfrm>
            <a:off x="8796338" y="7034213"/>
            <a:ext cx="84613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fld id="{1ED1A2BC-CF91-4A36-92D6-4ED8393FCA11}" type="slidenum">
              <a:rPr lang="en-US" altLang="sk-SK" sz="1300" smtClean="0">
                <a:solidFill>
                  <a:srgbClr val="000000"/>
                </a:solidFill>
              </a:rPr>
              <a:pPr algn="r"/>
              <a:t>15</a:t>
            </a:fld>
            <a:endParaRPr lang="en-US" altLang="sk-SK" sz="1300" smtClean="0">
              <a:solidFill>
                <a:srgbClr val="000000"/>
              </a:solidFill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508000" y="2446338"/>
            <a:ext cx="9220200" cy="46370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77850" y="2590800"/>
            <a:ext cx="88963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66" tIns="50683" rIns="101366" bIns="50683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spcBef>
                <a:spcPct val="20000"/>
              </a:spcBef>
              <a:buClr>
                <a:srgbClr val="B2B2B2"/>
              </a:buClr>
              <a:buSzPct val="60000"/>
            </a:pPr>
            <a:endParaRPr lang="sk-SK" altLang="sk-SK" smtClean="0">
              <a:solidFill>
                <a:srgbClr val="000000"/>
              </a:solidFill>
            </a:endParaRPr>
          </a:p>
        </p:txBody>
      </p:sp>
      <p:graphicFrame>
        <p:nvGraphicFramePr>
          <p:cNvPr id="51206" name="Object 1024"/>
          <p:cNvGraphicFramePr>
            <a:graphicFrameLocks noChangeAspect="1"/>
          </p:cNvGraphicFramePr>
          <p:nvPr/>
        </p:nvGraphicFramePr>
        <p:xfrm>
          <a:off x="508000" y="2867025"/>
          <a:ext cx="922020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Worksheet" r:id="rId4" imgW="4105182" imgH="1466833" progId="Excel.Sheet.8">
                  <p:embed/>
                </p:oleObj>
              </mc:Choice>
              <mc:Fallback>
                <p:oleObj name="Worksheet" r:id="rId4" imgW="4105182" imgH="1466833" progId="Excel.Sheet.8">
                  <p:embed/>
                  <p:pic>
                    <p:nvPicPr>
                      <p:cNvPr id="5120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867025"/>
                        <a:ext cx="922020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5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Významy  parametra </a:t>
            </a:r>
            <a:r>
              <a:rPr lang="sk-SK" altLang="sk-SK" dirty="0" err="1" smtClean="0">
                <a:latin typeface="Courier New" pitchFamily="49" charset="0"/>
              </a:rPr>
              <a:t>rezim</a:t>
            </a:r>
            <a:r>
              <a:rPr lang="sk-SK" altLang="sk-SK" dirty="0" smtClean="0">
                <a:latin typeface="Courier New" pitchFamily="49" charset="0"/>
              </a:rPr>
              <a:t> </a:t>
            </a:r>
            <a:r>
              <a:rPr lang="sk-SK" altLang="sk-SK" dirty="0" smtClean="0"/>
              <a:t>(textové súbory)</a:t>
            </a:r>
            <a:endParaRPr lang="en-US" altLang="sk-SK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752600"/>
            <a:ext cx="9753600" cy="5638800"/>
          </a:xfrm>
        </p:spPr>
        <p:txBody>
          <a:bodyPr/>
          <a:lstStyle/>
          <a:p>
            <a:r>
              <a:rPr lang="sk-SK" altLang="sk-SK" sz="2800" smtClean="0"/>
              <a:t>niektoré implementácie umožňujú explicitne určiť, že ide o textový režim: </a:t>
            </a:r>
            <a:r>
              <a:rPr lang="en-US" altLang="sk-SK" sz="2800" b="1" smtClean="0">
                <a:latin typeface="Courier New" pitchFamily="49" charset="0"/>
              </a:rPr>
              <a:t>"rt"  "wt"  "at"</a:t>
            </a:r>
            <a:endParaRPr lang="sk-SK" altLang="sk-SK" sz="2800" b="1" smtClean="0">
              <a:latin typeface="Courier New" pitchFamily="49" charset="0"/>
            </a:endParaRPr>
          </a:p>
          <a:p>
            <a:pPr lvl="1"/>
            <a:endParaRPr lang="en-US" altLang="sk-SK" sz="2400" b="1" smtClean="0">
              <a:latin typeface="Courier New" pitchFamily="49" charset="0"/>
            </a:endParaRPr>
          </a:p>
          <a:p>
            <a:r>
              <a:rPr lang="en-US" altLang="sk-SK" sz="2800" smtClean="0"/>
              <a:t>ak otvor</a:t>
            </a:r>
            <a:r>
              <a:rPr lang="sk-SK" altLang="sk-SK" sz="2800" smtClean="0"/>
              <a:t>íme existujúci súbor v režime </a:t>
            </a:r>
            <a:r>
              <a:rPr lang="sk-SK" altLang="sk-SK" sz="2800" b="1" smtClean="0">
                <a:latin typeface="Courier New" pitchFamily="49" charset="0"/>
              </a:rPr>
              <a:t>"w"</a:t>
            </a:r>
            <a:r>
              <a:rPr lang="sk-SK" altLang="sk-SK" sz="2800" smtClean="0"/>
              <a:t>, tak sa tento súbor najprv vymaže a potom sa vytvorí nový</a:t>
            </a:r>
          </a:p>
          <a:p>
            <a:pPr lvl="1"/>
            <a:endParaRPr lang="sk-SK" altLang="sk-SK" sz="2400" smtClean="0"/>
          </a:p>
          <a:p>
            <a:r>
              <a:rPr lang="sk-SK" altLang="sk-SK" sz="2800" smtClean="0"/>
              <a:t>ak otvoríme existujúci súbor v režime </a:t>
            </a:r>
            <a:r>
              <a:rPr lang="sk-SK" altLang="sk-SK" sz="2800" b="1" smtClean="0">
                <a:latin typeface="Courier New" pitchFamily="49" charset="0"/>
              </a:rPr>
              <a:t>"a"</a:t>
            </a:r>
            <a:r>
              <a:rPr lang="sk-SK" altLang="sk-SK" sz="2800" smtClean="0"/>
              <a:t> tak sa tento súbor otvorí a ukazovateľ sa presunie na koniec súboru (rozširovanie existujúceho súboru)</a:t>
            </a:r>
          </a:p>
          <a:p>
            <a:pPr lvl="1"/>
            <a:endParaRPr lang="sk-SK" altLang="sk-SK" sz="2400" smtClean="0"/>
          </a:p>
          <a:p>
            <a:r>
              <a:rPr lang="sk-SK" altLang="sk-SK" sz="2800" smtClean="0"/>
              <a:t>ak použijeme režim rozšírený o znak </a:t>
            </a:r>
            <a:r>
              <a:rPr lang="sk-SK" altLang="sk-SK" sz="2800" b="1" smtClean="0">
                <a:latin typeface="Courier New" pitchFamily="49" charset="0"/>
              </a:rPr>
              <a:t>+</a:t>
            </a:r>
            <a:r>
              <a:rPr lang="sk-SK" altLang="sk-SK" sz="2800" smtClean="0"/>
              <a:t>, je možné do súboru aj zapisovať</a:t>
            </a:r>
          </a:p>
        </p:txBody>
      </p:sp>
    </p:spTree>
    <p:extLst>
      <p:ext uri="{BB962C8B-B14F-4D97-AF65-F5344CB8AC3E}">
        <p14:creationId xmlns:p14="http://schemas.microsoft.com/office/powerpoint/2010/main" val="5308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Vrátenie prečítaného znaku späť do bufferu</a:t>
            </a:r>
            <a:endParaRPr lang="en-US" altLang="sk-SK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5410200"/>
          </a:xfrm>
        </p:spPr>
        <p:txBody>
          <a:bodyPr/>
          <a:lstStyle/>
          <a:p>
            <a:r>
              <a:rPr lang="sk-SK" altLang="sk-SK" sz="2800" smtClean="0"/>
              <a:t>často zistíme, že máme prestať čítať znak až potom, čo prečítame o znak naviac </a:t>
            </a:r>
            <a:r>
              <a:rPr lang="sk-SK" altLang="sk-SK" sz="2800" smtClean="0">
                <a:sym typeface="Symbol" pitchFamily="18" charset="2"/>
              </a:rPr>
              <a:t> vrátiť do bufferu</a:t>
            </a:r>
          </a:p>
          <a:p>
            <a:endParaRPr lang="sk-SK" altLang="sk-SK" sz="2800" smtClean="0">
              <a:sym typeface="Symbol" pitchFamily="18" charset="2"/>
            </a:endParaRPr>
          </a:p>
          <a:p>
            <a:endParaRPr lang="sk-SK" altLang="sk-SK" sz="2800" smtClean="0">
              <a:sym typeface="Symbol" pitchFamily="18" charset="2"/>
            </a:endParaRPr>
          </a:p>
          <a:p>
            <a:endParaRPr lang="sk-SK" altLang="sk-SK" sz="2800" smtClean="0">
              <a:sym typeface="Symbol" pitchFamily="18" charset="2"/>
            </a:endParaRPr>
          </a:p>
          <a:p>
            <a:endParaRPr lang="sk-SK" altLang="sk-SK" sz="2800" smtClean="0">
              <a:sym typeface="Symbol" pitchFamily="18" charset="2"/>
            </a:endParaRPr>
          </a:p>
          <a:p>
            <a:endParaRPr lang="sk-SK" altLang="sk-SK" sz="2800" smtClean="0">
              <a:sym typeface="Symbol" pitchFamily="18" charset="2"/>
            </a:endParaRPr>
          </a:p>
          <a:p>
            <a:endParaRPr lang="sk-SK" altLang="sk-SK" sz="2800" smtClean="0">
              <a:sym typeface="Symbol" pitchFamily="18" charset="2"/>
            </a:endParaRPr>
          </a:p>
          <a:p>
            <a:r>
              <a:rPr lang="sk-SK" altLang="sk-SK" sz="2800" smtClean="0">
                <a:sym typeface="Symbol" pitchFamily="18" charset="2"/>
              </a:rPr>
              <a:t>späť do bufferu môžeme zapísať aj iný ako práve prečítaný znak</a:t>
            </a:r>
            <a:endParaRPr lang="en-US" altLang="sk-SK" sz="28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3476625"/>
            <a:ext cx="2667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19138" y="3489325"/>
            <a:ext cx="2557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smtClean="0">
                <a:solidFill>
                  <a:srgbClr val="000000"/>
                </a:solidFill>
              </a:rPr>
              <a:t>ungetc(c, fr)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3886200" y="3352800"/>
            <a:ext cx="5791200" cy="2044700"/>
          </a:xfrm>
          <a:prstGeom prst="wedgeRoundRectCallout">
            <a:avLst>
              <a:gd name="adj1" fmla="val -58963"/>
              <a:gd name="adj2" fmla="val -3439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vráti znak do vstupného bufferu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- ak je vrátenie úspešné, </a:t>
            </a:r>
            <a:r>
              <a:rPr lang="sk-SK" altLang="sk-SK" smtClean="0">
                <a:solidFill>
                  <a:srgbClr val="000000"/>
                </a:solidFill>
              </a:rPr>
              <a:t>ungetc()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 vracia vrátený znak</a:t>
            </a:r>
          </a:p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- ak je vrátenie neúspešné, vráti </a:t>
            </a:r>
            <a:r>
              <a:rPr lang="sk-SK" altLang="sk-SK" smtClean="0">
                <a:solidFill>
                  <a:srgbClr val="000000"/>
                </a:solidFill>
              </a:rPr>
              <a:t>EOF</a:t>
            </a:r>
            <a:endParaRPr lang="en-US" altLang="sk-SK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</a:t>
            </a:r>
            <a:endParaRPr lang="en-US" altLang="sk-SK" smtClean="0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4232275"/>
            <a:ext cx="8382000" cy="2549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5925" y="4397375"/>
            <a:ext cx="829627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dirty="0" smtClean="0">
                <a:solidFill>
                  <a:srgbClr val="000000"/>
                </a:solidFill>
              </a:rPr>
              <a:t>int c, hodnota </a:t>
            </a:r>
            <a:r>
              <a:rPr lang="en-US" altLang="sk-SK" dirty="0" smtClean="0">
                <a:solidFill>
                  <a:srgbClr val="000000"/>
                </a:solidFill>
              </a:rPr>
              <a:t>= 0;</a:t>
            </a:r>
          </a:p>
          <a:p>
            <a:endParaRPr lang="en-US" altLang="sk-SK" dirty="0" smtClean="0">
              <a:solidFill>
                <a:srgbClr val="000000"/>
              </a:solidFill>
            </a:endParaRPr>
          </a:p>
          <a:p>
            <a:r>
              <a:rPr lang="en-US" altLang="sk-SK" dirty="0" smtClean="0">
                <a:solidFill>
                  <a:srgbClr val="000000"/>
                </a:solidFill>
              </a:rPr>
              <a:t>while ((c = </a:t>
            </a:r>
            <a:r>
              <a:rPr lang="en-US" altLang="sk-SK" dirty="0" err="1" smtClean="0">
                <a:solidFill>
                  <a:srgbClr val="000000"/>
                </a:solidFill>
              </a:rPr>
              <a:t>getchar</a:t>
            </a:r>
            <a:r>
              <a:rPr lang="en-US" altLang="sk-SK" dirty="0" smtClean="0">
                <a:solidFill>
                  <a:srgbClr val="000000"/>
                </a:solidFill>
              </a:rPr>
              <a:t>()) &gt;= '0' &amp;&amp; c &lt;= '9') {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  </a:t>
            </a:r>
            <a:r>
              <a:rPr lang="en-US" altLang="sk-SK" dirty="0" err="1" smtClean="0">
                <a:solidFill>
                  <a:srgbClr val="000000"/>
                </a:solidFill>
              </a:rPr>
              <a:t>hodnota</a:t>
            </a:r>
            <a:r>
              <a:rPr lang="en-US" altLang="sk-SK" dirty="0" smtClean="0">
                <a:solidFill>
                  <a:srgbClr val="000000"/>
                </a:solidFill>
              </a:rPr>
              <a:t> = </a:t>
            </a:r>
            <a:r>
              <a:rPr lang="en-US" altLang="sk-SK" dirty="0" err="1" smtClean="0">
                <a:solidFill>
                  <a:srgbClr val="000000"/>
                </a:solidFill>
              </a:rPr>
              <a:t>hodnota</a:t>
            </a:r>
            <a:r>
              <a:rPr lang="en-US" altLang="sk-SK" dirty="0" smtClean="0">
                <a:solidFill>
                  <a:srgbClr val="000000"/>
                </a:solidFill>
              </a:rPr>
              <a:t> * 10 + (c - '0');</a:t>
            </a:r>
          </a:p>
          <a:p>
            <a:r>
              <a:rPr lang="en-US" altLang="sk-SK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sk-SK" dirty="0" err="1" smtClean="0">
                <a:solidFill>
                  <a:srgbClr val="0070C0"/>
                </a:solidFill>
              </a:rPr>
              <a:t>ungetc</a:t>
            </a:r>
            <a:r>
              <a:rPr lang="en-US" altLang="sk-SK" dirty="0" smtClean="0">
                <a:solidFill>
                  <a:srgbClr val="0070C0"/>
                </a:solidFill>
              </a:rPr>
              <a:t>(c, </a:t>
            </a:r>
            <a:r>
              <a:rPr lang="en-US" altLang="sk-SK" dirty="0" err="1" smtClean="0">
                <a:solidFill>
                  <a:srgbClr val="0070C0"/>
                </a:solidFill>
              </a:rPr>
              <a:t>stdin</a:t>
            </a:r>
            <a:r>
              <a:rPr lang="en-US" altLang="sk-SK" dirty="0" smtClean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2743200" y="2209800"/>
            <a:ext cx="7239000" cy="1752600"/>
          </a:xfrm>
          <a:prstGeom prst="cloudCallout">
            <a:avLst>
              <a:gd name="adj1" fmla="val -64278"/>
              <a:gd name="adj2" fmla="val 65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časť programu konvertuje znakový reťazec na zodpovedajúcu číselnú hodnotu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</a:t>
            </a:r>
            <a:r>
              <a:rPr lang="en-US" altLang="sk-SK" smtClean="0"/>
              <a:t>klad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04800" y="4419600"/>
            <a:ext cx="5943600" cy="2819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415925" y="4584700"/>
            <a:ext cx="5715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smtClean="0">
                <a:solidFill>
                  <a:srgbClr val="000000"/>
                </a:solidFill>
              </a:rPr>
              <a:t>int c, hodnota </a:t>
            </a:r>
            <a:r>
              <a:rPr lang="en-US" altLang="sk-SK" smtClean="0">
                <a:solidFill>
                  <a:srgbClr val="000000"/>
                </a:solidFill>
              </a:rPr>
              <a:t>= 0;</a:t>
            </a:r>
          </a:p>
          <a:p>
            <a:endParaRPr lang="en-US" altLang="sk-SK" smtClean="0">
              <a:solidFill>
                <a:srgbClr val="000000"/>
              </a:solidFill>
            </a:endParaRPr>
          </a:p>
          <a:p>
            <a:r>
              <a:rPr lang="en-US" altLang="sk-SK" smtClean="0">
                <a:solidFill>
                  <a:srgbClr val="000000"/>
                </a:solidFill>
              </a:rPr>
              <a:t>while ((c = getc(fr)) == '$') 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   ;</a:t>
            </a:r>
          </a:p>
          <a:p>
            <a:r>
              <a:rPr lang="en-US" altLang="sk-SK" smtClean="0">
                <a:solidFill>
                  <a:srgbClr val="0070C0"/>
                </a:solidFill>
              </a:rPr>
              <a:t>ungetc(c, stdin);</a:t>
            </a:r>
          </a:p>
          <a:p>
            <a:r>
              <a:rPr lang="en-US" altLang="sk-SK" smtClean="0">
                <a:solidFill>
                  <a:srgbClr val="000000"/>
                </a:solidFill>
              </a:rPr>
              <a:t>fscanf(fr, "%d", &amp;hodnota);</a:t>
            </a:r>
          </a:p>
        </p:txBody>
      </p:sp>
      <p:sp>
        <p:nvSpPr>
          <p:cNvPr id="47109" name="AutoShape 6"/>
          <p:cNvSpPr>
            <a:spLocks noChangeArrowheads="1"/>
          </p:cNvSpPr>
          <p:nvPr/>
        </p:nvSpPr>
        <p:spPr bwMode="auto">
          <a:xfrm>
            <a:off x="2057400" y="1600200"/>
            <a:ext cx="7924800" cy="2514600"/>
          </a:xfrm>
          <a:prstGeom prst="cloudCallout">
            <a:avLst>
              <a:gd name="adj1" fmla="val -54389"/>
              <a:gd name="adj2" fmla="val 589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časť programu prečíta číslo pomocou </a:t>
            </a:r>
            <a:r>
              <a:rPr lang="sk-SK" altLang="sk-SK" smtClean="0">
                <a:solidFill>
                  <a:srgbClr val="000000"/>
                </a:solidFill>
              </a:rPr>
              <a:t>fscanf()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- predtým však musí prečítať neznámy počet znakov </a:t>
            </a:r>
            <a:r>
              <a:rPr lang="en-US" altLang="sk-SK" smtClean="0">
                <a:solidFill>
                  <a:srgbClr val="000000"/>
                </a:solidFill>
              </a:rPr>
              <a:t>'$' 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(predpoklad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á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me otvoren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ý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 s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ú</a:t>
            </a: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bor)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k-SK" altLang="sk-SK" dirty="0" smtClean="0"/>
              <a:t>Opakovanie: vnorené cykly</a:t>
            </a:r>
            <a:endParaRPr lang="en-US" altLang="sk-SK" dirty="0" smtClean="0"/>
          </a:p>
          <a:p>
            <a:pPr marL="609600" indent="-609600">
              <a:buFontTx/>
              <a:buAutoNum type="arabicPeriod"/>
            </a:pPr>
            <a:r>
              <a:rPr lang="sk-SK" altLang="sk-SK" dirty="0" smtClean="0"/>
              <a:t>Práca so súborom – pokračovanie</a:t>
            </a:r>
          </a:p>
          <a:p>
            <a:pPr marL="609600" indent="-609600">
              <a:buFontTx/>
              <a:buAutoNum type="arabicPeriod"/>
            </a:pPr>
            <a:r>
              <a:rPr lang="sk-SK" altLang="sk-SK" dirty="0" smtClean="0"/>
              <a:t>Funkcie</a:t>
            </a:r>
            <a:endParaRPr lang="sk-SK" altLang="sk-SK" dirty="0"/>
          </a:p>
          <a:p>
            <a:pPr marL="609600" indent="-609600">
              <a:buFontTx/>
              <a:buAutoNum type="arabicPeriod"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22238" y="481013"/>
            <a:ext cx="9829800" cy="1562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22238" y="2803525"/>
            <a:ext cx="9829800" cy="38115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438" y="555625"/>
            <a:ext cx="4800600" cy="12588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FontTx/>
              <a:buNone/>
              <a:defRPr/>
            </a:pP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x, sum = 0.0;</a:t>
            </a:r>
            <a:endParaRPr lang="en-US" altLang="sk-SK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438" y="2841625"/>
            <a:ext cx="9220200" cy="37734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{</a:t>
            </a:r>
          </a:p>
          <a:p>
            <a:pPr marL="0" indent="0">
              <a:buFontTx/>
              <a:buNone/>
              <a:defRPr/>
            </a:pP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&gt;= '0' &amp;&amp; c &lt;= '9') {</a:t>
            </a:r>
          </a:p>
          <a:p>
            <a:pPr marL="0" indent="0">
              <a:buFontTx/>
              <a:buNone/>
              <a:defRPr/>
            </a:pPr>
            <a:r>
              <a:rPr lang="sk-SK" altLang="sk-SK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4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ungetc</a:t>
            </a:r>
            <a:r>
              <a:rPr lang="en-US" altLang="sk-SK" sz="24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sk-SK" sz="24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4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"%lf", &amp;x);</a:t>
            </a:r>
          </a:p>
          <a:p>
            <a:pPr marL="0" indent="0">
              <a:buFontTx/>
              <a:buNone/>
              <a:defRPr/>
            </a:pP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+= x;</a:t>
            </a:r>
          </a:p>
          <a:p>
            <a:pPr marL="0" indent="0">
              <a:buFontTx/>
              <a:buNone/>
              <a:defRPr/>
            </a:pPr>
            <a:r>
              <a:rPr lang="sk-SK" altLang="sk-SK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Sucet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cisel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altLang="sk-SK" sz="2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subore</a:t>
            </a:r>
            <a:r>
              <a:rPr lang="en-US" altLang="sk-SK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%f", sum);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22238" y="68263"/>
            <a:ext cx="14684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err="1">
                <a:solidFill>
                  <a:srgbClr val="000000"/>
                </a:solidFill>
                <a:latin typeface="Arial"/>
              </a:rPr>
              <a:t>Defin</a:t>
            </a:r>
            <a:r>
              <a:rPr lang="sk-SK" b="0" dirty="0" err="1">
                <a:solidFill>
                  <a:srgbClr val="000000"/>
                </a:solidFill>
                <a:latin typeface="Arial"/>
              </a:rPr>
              <a:t>ície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2238" y="2266950"/>
            <a:ext cx="46053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Otvorenie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altLang="sk-SK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na čítanie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2238" y="6767513"/>
            <a:ext cx="32067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Zatvorenie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8137" name="AutoShape 6"/>
          <p:cNvSpPr>
            <a:spLocks noChangeArrowheads="1"/>
          </p:cNvSpPr>
          <p:nvPr/>
        </p:nvSpPr>
        <p:spPr bwMode="auto">
          <a:xfrm>
            <a:off x="4237038" y="19050"/>
            <a:ext cx="5913437" cy="1538288"/>
          </a:xfrm>
          <a:prstGeom prst="cloudCallout">
            <a:avLst>
              <a:gd name="adj1" fmla="val 34644"/>
              <a:gd name="adj2" fmla="val 9695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Spočítanie čísel v textovom súbore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8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03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350838" y="1662113"/>
            <a:ext cx="9296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41313" y="6211888"/>
            <a:ext cx="9296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276" name="Text Box 1029"/>
          <p:cNvSpPr txBox="1">
            <a:spLocks noChangeArrowheads="1"/>
          </p:cNvSpPr>
          <p:nvPr/>
        </p:nvSpPr>
        <p:spPr bwMode="auto">
          <a:xfrm>
            <a:off x="350838" y="1662113"/>
            <a:ext cx="943133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fseek(FILE *stream, long offset, int whence)</a:t>
            </a:r>
            <a:r>
              <a:rPr lang="en-US" altLang="sk-SK" sz="2400" b="0" smtClean="0">
                <a:solidFill>
                  <a:srgbClr val="000000"/>
                </a:solidFill>
              </a:rPr>
              <a:t> </a:t>
            </a:r>
            <a:endParaRPr lang="sk-SK" altLang="sk-SK" sz="2400" b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000" b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b="0" smtClean="0">
                <a:solidFill>
                  <a:srgbClr val="000000"/>
                </a:solidFill>
              </a:rPr>
              <a:t>nastaven</a:t>
            </a:r>
            <a:r>
              <a:rPr lang="sk-SK" altLang="sk-SK" sz="2000" b="0" smtClean="0">
                <a:solidFill>
                  <a:srgbClr val="000000"/>
                </a:solidFill>
              </a:rPr>
              <a:t>ie</a:t>
            </a:r>
            <a:r>
              <a:rPr lang="en-US" altLang="sk-SK" sz="2000" b="0" smtClean="0">
                <a:solidFill>
                  <a:srgbClr val="000000"/>
                </a:solidFill>
              </a:rPr>
              <a:t> ukaz</a:t>
            </a:r>
            <a:r>
              <a:rPr lang="sk-SK" altLang="sk-SK" sz="2000" b="0" smtClean="0">
                <a:solidFill>
                  <a:srgbClr val="000000"/>
                </a:solidFill>
              </a:rPr>
              <a:t>ovateľa</a:t>
            </a:r>
            <a:r>
              <a:rPr lang="en-US" altLang="sk-SK" sz="2000" b="0" smtClean="0">
                <a:solidFill>
                  <a:srgbClr val="000000"/>
                </a:solidFill>
              </a:rPr>
              <a:t> </a:t>
            </a:r>
            <a:r>
              <a:rPr lang="sk-SK" altLang="sk-SK" sz="2000" b="0" smtClean="0">
                <a:solidFill>
                  <a:srgbClr val="000000"/>
                </a:solidFill>
              </a:rPr>
              <a:t>na p</a:t>
            </a:r>
            <a:r>
              <a:rPr lang="en-US" altLang="sk-SK" sz="2000" b="0" smtClean="0">
                <a:solidFill>
                  <a:srgbClr val="000000"/>
                </a:solidFill>
              </a:rPr>
              <a:t>oz</a:t>
            </a:r>
            <a:r>
              <a:rPr lang="sk-SK" altLang="sk-SK" sz="2000" b="0" smtClean="0">
                <a:solidFill>
                  <a:srgbClr val="000000"/>
                </a:solidFill>
              </a:rPr>
              <a:t>íciu</a:t>
            </a:r>
            <a:r>
              <a:rPr lang="en-US" altLang="sk-SK" sz="2000" b="0" smtClean="0">
                <a:solidFill>
                  <a:srgbClr val="000000"/>
                </a:solidFill>
              </a:rPr>
              <a:t> č</a:t>
            </a:r>
            <a:r>
              <a:rPr lang="sk-SK" altLang="sk-SK" sz="2000" b="0" smtClean="0">
                <a:solidFill>
                  <a:srgbClr val="000000"/>
                </a:solidFill>
              </a:rPr>
              <a:t>ítania alebo </a:t>
            </a:r>
            <a:r>
              <a:rPr lang="en-US" altLang="sk-SK" sz="2000" b="0" smtClean="0">
                <a:solidFill>
                  <a:srgbClr val="000000"/>
                </a:solidFill>
              </a:rPr>
              <a:t>zápisu </a:t>
            </a:r>
            <a:r>
              <a:rPr lang="sk-SK" altLang="sk-SK" sz="2000" b="0" smtClean="0">
                <a:solidFill>
                  <a:srgbClr val="000000"/>
                </a:solidFill>
              </a:rPr>
              <a:t>v</a:t>
            </a:r>
            <a:r>
              <a:rPr lang="en-US" altLang="sk-SK" sz="2000" b="0" smtClean="0">
                <a:solidFill>
                  <a:srgbClr val="000000"/>
                </a:solidFill>
              </a:rPr>
              <a:t> otv</a:t>
            </a:r>
            <a:r>
              <a:rPr lang="sk-SK" altLang="sk-SK" sz="2000" b="0" smtClean="0">
                <a:solidFill>
                  <a:srgbClr val="000000"/>
                </a:solidFill>
              </a:rPr>
              <a:t>or</a:t>
            </a:r>
            <a:r>
              <a:rPr lang="en-US" altLang="sk-SK" sz="2000" b="0" smtClean="0">
                <a:solidFill>
                  <a:srgbClr val="000000"/>
                </a:solidFill>
              </a:rPr>
              <a:t>en</a:t>
            </a:r>
            <a:r>
              <a:rPr lang="sk-SK" altLang="sk-SK" sz="2000" b="0" smtClean="0">
                <a:solidFill>
                  <a:srgbClr val="000000"/>
                </a:solidFill>
              </a:rPr>
              <a:t>o</a:t>
            </a:r>
            <a:r>
              <a:rPr lang="en-US" altLang="sk-SK" sz="2000" b="0" smtClean="0">
                <a:solidFill>
                  <a:srgbClr val="000000"/>
                </a:solidFill>
              </a:rPr>
              <a:t>m s</a:t>
            </a:r>
            <a:r>
              <a:rPr lang="sk-SK" altLang="sk-SK" sz="2000" b="0" smtClean="0">
                <a:solidFill>
                  <a:srgbClr val="000000"/>
                </a:solidFill>
              </a:rPr>
              <a:t>ú</a:t>
            </a:r>
            <a:r>
              <a:rPr lang="en-US" altLang="sk-SK" sz="2000" b="0" smtClean="0">
                <a:solidFill>
                  <a:srgbClr val="000000"/>
                </a:solidFill>
              </a:rPr>
              <a:t>bor</a:t>
            </a:r>
            <a:r>
              <a:rPr lang="sk-SK" altLang="sk-SK" sz="2000" b="0" smtClean="0">
                <a:solidFill>
                  <a:srgbClr val="000000"/>
                </a:solidFill>
              </a:rPr>
              <a:t>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000" b="0" smtClean="0">
                <a:solidFill>
                  <a:srgbClr val="000000"/>
                </a:solidFill>
              </a:rPr>
              <a:t>Argumenty: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stream</a:t>
            </a:r>
            <a:r>
              <a:rPr lang="sk-SK" altLang="sk-SK" sz="2000" b="0" smtClean="0">
                <a:solidFill>
                  <a:srgbClr val="000000"/>
                </a:solidFill>
              </a:rPr>
              <a:t> – ukazovateľ na súbor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sk-SK" altLang="sk-SK" sz="2000" b="0" smtClean="0">
                <a:solidFill>
                  <a:srgbClr val="000000"/>
                </a:solidFill>
              </a:rPr>
              <a:t> – relatívna pozícia oproti whence, na ktorú sa má ukazovateľ posunúť (v Bytoch)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whence</a:t>
            </a:r>
            <a:r>
              <a:rPr lang="sk-SK" altLang="sk-SK" sz="2000" b="0" smtClean="0">
                <a:solidFill>
                  <a:srgbClr val="000000"/>
                </a:solidFill>
              </a:rPr>
              <a:t> – k čomu je offset relatívny</a:t>
            </a:r>
          </a:p>
          <a:p>
            <a:pPr lvl="1">
              <a:spcBef>
                <a:spcPct val="0"/>
              </a:spcBef>
              <a:buFont typeface="Arial" charset="0"/>
              <a:buChar char="•"/>
            </a:pPr>
            <a:r>
              <a:rPr lang="en-US" altLang="sk-SK" sz="2000" smtClean="0">
                <a:solidFill>
                  <a:srgbClr val="000000"/>
                </a:solidFill>
              </a:rPr>
              <a:t>SEEK_SET</a:t>
            </a:r>
            <a:r>
              <a:rPr lang="sk-SK" altLang="sk-SK" sz="2000" smtClean="0">
                <a:solidFill>
                  <a:srgbClr val="000000"/>
                </a:solidFill>
              </a:rPr>
              <a:t>:</a:t>
            </a:r>
            <a:r>
              <a:rPr lang="en-US" altLang="sk-SK" sz="2000" b="0" smtClean="0">
                <a:solidFill>
                  <a:srgbClr val="000000"/>
                </a:solidFill>
              </a:rPr>
              <a:t> </a:t>
            </a: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sk-SK" altLang="sk-SK" sz="2000" b="0" smtClean="0">
                <a:solidFill>
                  <a:srgbClr val="000000"/>
                </a:solidFill>
              </a:rPr>
              <a:t> – relatívne k začiatku súboru</a:t>
            </a:r>
          </a:p>
          <a:p>
            <a:pPr lvl="1">
              <a:spcBef>
                <a:spcPct val="0"/>
              </a:spcBef>
              <a:buFont typeface="Arial" charset="0"/>
              <a:buChar char="•"/>
            </a:pPr>
            <a:r>
              <a:rPr lang="en-US" altLang="sk-SK" sz="2000" smtClean="0">
                <a:solidFill>
                  <a:srgbClr val="000000"/>
                </a:solidFill>
              </a:rPr>
              <a:t>SEEK_CUR</a:t>
            </a:r>
            <a:r>
              <a:rPr lang="sk-SK" altLang="sk-SK" sz="2000" smtClean="0">
                <a:solidFill>
                  <a:srgbClr val="000000"/>
                </a:solidFill>
              </a:rPr>
              <a:t>:</a:t>
            </a:r>
            <a:r>
              <a:rPr lang="en-US" altLang="sk-SK" sz="2000" b="0" smtClean="0">
                <a:solidFill>
                  <a:srgbClr val="000000"/>
                </a:solidFill>
              </a:rPr>
              <a:t> </a:t>
            </a: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sk-SK" sz="2000" b="0" smtClean="0">
                <a:solidFill>
                  <a:srgbClr val="000000"/>
                </a:solidFill>
              </a:rPr>
              <a:t> </a:t>
            </a:r>
            <a:r>
              <a:rPr lang="sk-SK" altLang="sk-SK" sz="2000" b="0" smtClean="0">
                <a:solidFill>
                  <a:srgbClr val="000000"/>
                </a:solidFill>
              </a:rPr>
              <a:t>– relatívne k aktuálnej pozícii</a:t>
            </a:r>
            <a:endParaRPr lang="en-US" altLang="sk-SK" sz="2000" b="0" smtClean="0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Font typeface="Arial" charset="0"/>
              <a:buChar char="•"/>
            </a:pPr>
            <a:r>
              <a:rPr lang="en-US" altLang="sk-SK" sz="2000" smtClean="0">
                <a:solidFill>
                  <a:srgbClr val="000000"/>
                </a:solidFill>
              </a:rPr>
              <a:t>SEEK_END</a:t>
            </a:r>
            <a:r>
              <a:rPr lang="sk-SK" altLang="sk-SK" sz="2000" smtClean="0">
                <a:solidFill>
                  <a:srgbClr val="000000"/>
                </a:solidFill>
              </a:rPr>
              <a:t>:</a:t>
            </a:r>
            <a:r>
              <a:rPr lang="en-US" altLang="sk-SK" sz="2000" smtClean="0">
                <a:solidFill>
                  <a:srgbClr val="000000"/>
                </a:solidFill>
              </a:rPr>
              <a:t> </a:t>
            </a:r>
            <a:r>
              <a:rPr lang="sk-SK" altLang="sk-SK" sz="20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sk-SK" altLang="sk-SK" sz="2000" b="0" smtClean="0">
                <a:solidFill>
                  <a:srgbClr val="000000"/>
                </a:solidFill>
              </a:rPr>
              <a:t>– relatívne ku koncu súboru (treba používať negatívne hodnoty)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b="0" smtClean="0">
                <a:solidFill>
                  <a:srgbClr val="000000"/>
                </a:solidFill>
              </a:rPr>
              <a:t>Návratová hodnota: 0 pri úspechu, -1 pri neúspechu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24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rewind(FILE *stream)</a:t>
            </a:r>
            <a:endParaRPr lang="sk-SK" altLang="sk-SK" sz="24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k-SK" altLang="sk-SK" sz="1000" b="0" smtClean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k-SK" sz="2000" b="0" smtClean="0">
                <a:solidFill>
                  <a:srgbClr val="000000"/>
                </a:solidFill>
                <a:latin typeface="Tahoma" pitchFamily="34" charset="0"/>
              </a:rPr>
              <a:t>nastaven</a:t>
            </a:r>
            <a:r>
              <a:rPr lang="sk-SK" altLang="sk-SK" sz="2000" b="0" smtClean="0">
                <a:solidFill>
                  <a:srgbClr val="000000"/>
                </a:solidFill>
                <a:latin typeface="Tahoma" pitchFamily="34" charset="0"/>
              </a:rPr>
              <a:t>ie</a:t>
            </a:r>
            <a:r>
              <a:rPr lang="en-US" altLang="sk-SK" sz="2000" b="0" smtClean="0">
                <a:solidFill>
                  <a:srgbClr val="000000"/>
                </a:solidFill>
                <a:latin typeface="Tahoma" pitchFamily="34" charset="0"/>
              </a:rPr>
              <a:t> ukaz</a:t>
            </a:r>
            <a:r>
              <a:rPr lang="sk-SK" altLang="sk-SK" sz="2000" b="0" smtClean="0">
                <a:solidFill>
                  <a:srgbClr val="000000"/>
                </a:solidFill>
                <a:latin typeface="Tahoma" pitchFamily="34" charset="0"/>
              </a:rPr>
              <a:t>ovateľa</a:t>
            </a:r>
            <a:r>
              <a:rPr lang="en-US" altLang="sk-SK" sz="2000" b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sk-SK" altLang="sk-SK" sz="2000" b="0" smtClean="0">
                <a:solidFill>
                  <a:srgbClr val="000000"/>
                </a:solidFill>
                <a:latin typeface="Tahoma" pitchFamily="34" charset="0"/>
              </a:rPr>
              <a:t>na začiatok súboru</a:t>
            </a:r>
            <a:endParaRPr lang="sk-SK" altLang="sk-SK" sz="2000" b="0" smtClean="0">
              <a:solidFill>
                <a:srgbClr val="000000"/>
              </a:solidFill>
            </a:endParaRPr>
          </a:p>
        </p:txBody>
      </p:sp>
      <p:sp>
        <p:nvSpPr>
          <p:cNvPr id="54277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4000" smtClean="0">
                <a:solidFill>
                  <a:srgbClr val="000000"/>
                </a:solidFill>
              </a:rPr>
              <a:t>Nastavenie sa na zvolenú pozíciu v súbore</a:t>
            </a:r>
            <a:endParaRPr lang="en-US" altLang="sk-SK" sz="40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268288" y="2576513"/>
            <a:ext cx="4953000" cy="411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323" name="Text Box 1029"/>
          <p:cNvSpPr txBox="1">
            <a:spLocks noChangeArrowheads="1"/>
          </p:cNvSpPr>
          <p:nvPr/>
        </p:nvSpPr>
        <p:spPr bwMode="auto">
          <a:xfrm>
            <a:off x="350838" y="2652713"/>
            <a:ext cx="9431337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fseek(fp, 100, SEEK_SET);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fseek(fp, -30, SEEK_CUR); 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fseek(fp, -10, SEEK_END);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fseek(fp, 0, SEEK_SET); 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  <a:p>
            <a:pPr eaLnBrk="1" hangingPunct="1"/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rewind(fp); </a:t>
            </a:r>
            <a:endParaRPr lang="sk-SK" altLang="sk-SK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6324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4000" smtClean="0">
                <a:solidFill>
                  <a:srgbClr val="000000"/>
                </a:solidFill>
              </a:rPr>
              <a:t>Nastavenie sa na zvolenú pozíciu v súbore</a:t>
            </a:r>
            <a:endParaRPr lang="en-US" altLang="sk-SK" sz="4000" smtClean="0">
              <a:solidFill>
                <a:srgbClr val="000000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303838" y="2576513"/>
            <a:ext cx="4618037" cy="533400"/>
          </a:xfrm>
          <a:prstGeom prst="wedgeRoundRectCallout">
            <a:avLst>
              <a:gd name="adj1" fmla="val -54245"/>
              <a:gd name="adj2" fmla="val 993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Nastavenie na 100 byte súboru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303838" y="3305175"/>
            <a:ext cx="4618037" cy="871538"/>
          </a:xfrm>
          <a:prstGeom prst="wedgeRoundRectCallout">
            <a:avLst>
              <a:gd name="adj1" fmla="val -54648"/>
              <a:gd name="adj2" fmla="val -11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Nastavenie na 30 bytov dozadu od aktuálnej pozície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303838" y="4295775"/>
            <a:ext cx="4618037" cy="871538"/>
          </a:xfrm>
          <a:prstGeom prst="wedgeRoundRectCallout">
            <a:avLst>
              <a:gd name="adj1" fmla="val -54648"/>
              <a:gd name="adj2" fmla="val -11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Nastavenie na 10 bytov pred koniec súboru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03838" y="5286375"/>
            <a:ext cx="4618037" cy="490538"/>
          </a:xfrm>
          <a:prstGeom prst="wedgeRoundRectCallout">
            <a:avLst>
              <a:gd name="adj1" fmla="val -60648"/>
              <a:gd name="adj2" fmla="val -939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Nastavenie na začiatok súboru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03838" y="6048375"/>
            <a:ext cx="4618037" cy="490538"/>
          </a:xfrm>
          <a:prstGeom prst="wedgeRoundRectCallout">
            <a:avLst>
              <a:gd name="adj1" fmla="val -96449"/>
              <a:gd name="adj2" fmla="val -225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Nastavenie na začiatok súboru</a:t>
            </a:r>
            <a:endParaRPr lang="en-US" altLang="sk-SK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8" grpId="0" animBg="1" autoUpdateAnimBg="0"/>
      <p:bldP spid="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350838" y="2438400"/>
            <a:ext cx="9296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8" name="Text Box 1029"/>
          <p:cNvSpPr txBox="1">
            <a:spLocks noChangeArrowheads="1"/>
          </p:cNvSpPr>
          <p:nvPr/>
        </p:nvSpPr>
        <p:spPr bwMode="auto">
          <a:xfrm>
            <a:off x="350838" y="2438400"/>
            <a:ext cx="9431337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70" tIns="50685" rIns="101370" bIns="5068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(FILE *stream);</a:t>
            </a:r>
            <a:endParaRPr lang="sk-SK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sk-SK" b="0" dirty="0" smtClean="0">
              <a:solidFill>
                <a:srgbClr val="000000"/>
              </a:solidFill>
              <a:latin typeface="Arial"/>
            </a:endParaRPr>
          </a:p>
          <a:p>
            <a:pPr eaLnBrk="1" hangingPunct="1">
              <a:defRPr/>
            </a:pPr>
            <a:r>
              <a:rPr lang="en-US" b="0" dirty="0" err="1" smtClean="0">
                <a:solidFill>
                  <a:srgbClr val="000000"/>
                </a:solidFill>
                <a:latin typeface="Arial"/>
              </a:rPr>
              <a:t>zi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stenie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Arial"/>
              </a:rPr>
              <a:t>poz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ície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Arial"/>
              </a:rPr>
              <a:t>ukaz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ovateľa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č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ítania</a:t>
            </a:r>
            <a:r>
              <a:rPr lang="sk-SK" b="0" dirty="0" smtClean="0">
                <a:solidFill>
                  <a:srgbClr val="000000"/>
                </a:solidFill>
                <a:latin typeface="Arial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Arial"/>
              </a:rPr>
              <a:t>zápisu</a:t>
            </a:r>
            <a:r>
              <a:rPr lang="en-US" b="0" dirty="0" smtClean="0">
                <a:solidFill>
                  <a:srgbClr val="000000"/>
                </a:solidFill>
                <a:latin typeface="Arial"/>
              </a:rPr>
              <a:t> v </a:t>
            </a:r>
            <a:r>
              <a:rPr lang="en-US" b="0" dirty="0" err="1" smtClean="0">
                <a:solidFill>
                  <a:srgbClr val="000000"/>
                </a:solidFill>
                <a:latin typeface="Arial"/>
              </a:rPr>
              <a:t>ot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vorenom</a:t>
            </a:r>
            <a:r>
              <a:rPr lang="sk-SK" b="0" dirty="0" smtClean="0">
                <a:solidFill>
                  <a:srgbClr val="000000"/>
                </a:solidFill>
                <a:latin typeface="Arial"/>
              </a:rPr>
              <a:t> súbore relatívne k 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začitaku</a:t>
            </a:r>
            <a:r>
              <a:rPr lang="sk-SK" b="0" dirty="0" smtClean="0">
                <a:solidFill>
                  <a:srgbClr val="000000"/>
                </a:solidFill>
                <a:latin typeface="Arial"/>
              </a:rPr>
              <a:t> súboru, t.j. kde nastane nasledujúca operácia (opak </a:t>
            </a:r>
            <a:r>
              <a:rPr lang="sk-SK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sk-SK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sk-SK" b="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eaLnBrk="1" hangingPunct="1">
              <a:defRPr/>
            </a:pPr>
            <a:r>
              <a:rPr lang="sk-SK" b="0" dirty="0" smtClean="0">
                <a:solidFill>
                  <a:srgbClr val="000000"/>
                </a:solidFill>
                <a:latin typeface="Arial"/>
              </a:rPr>
              <a:t>Použitie: zapamätať si pozíciu, na ktorú sa neskôr plánujete vrátiť (zapamätať si návratovú hodnotu a potom ju použiť vo </a:t>
            </a:r>
            <a:r>
              <a:rPr lang="sk-SK" b="0" dirty="0" err="1" smtClean="0">
                <a:solidFill>
                  <a:srgbClr val="000000"/>
                </a:solidFill>
                <a:latin typeface="Arial"/>
              </a:rPr>
              <a:t>fseek</a:t>
            </a:r>
            <a:r>
              <a:rPr lang="sk-SK" b="0" dirty="0" smtClean="0">
                <a:solidFill>
                  <a:srgbClr val="000000"/>
                </a:solidFill>
                <a:latin typeface="Arial"/>
              </a:rPr>
              <a:t>() relatívne k začiatku súboru)</a:t>
            </a:r>
          </a:p>
          <a:p>
            <a:pPr eaLnBrk="1" hangingPunct="1">
              <a:defRPr/>
            </a:pPr>
            <a:r>
              <a:rPr lang="sk-SK" b="0" dirty="0" smtClean="0">
                <a:solidFill>
                  <a:srgbClr val="000000"/>
                </a:solidFill>
                <a:latin typeface="Arial"/>
              </a:rPr>
              <a:t>Návratová hodnota: aktuálna pozícia alebo -1 v prípade neúspechu </a:t>
            </a:r>
          </a:p>
          <a:p>
            <a:pPr lvl="1" eaLnBrk="1" hangingPunct="1">
              <a:defRPr/>
            </a:pPr>
            <a:endParaRPr lang="en-US" b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72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4000" dirty="0" smtClean="0">
                <a:solidFill>
                  <a:srgbClr val="000000"/>
                </a:solidFill>
              </a:rPr>
              <a:t>Zistenie pozície v súbore</a:t>
            </a:r>
            <a:endParaRPr lang="en-US" altLang="sk-SK" sz="4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122238" y="481013"/>
            <a:ext cx="98298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22238" y="2309813"/>
            <a:ext cx="9829800" cy="464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438" y="555625"/>
            <a:ext cx="4800600" cy="12588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438" y="2424113"/>
            <a:ext cx="9220200" cy="4648200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'\n') 	//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sk-SK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{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if(c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'\n')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zaciatku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altLang="sk-SK"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SEEK_SET);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	//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posledneho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22238" y="68263"/>
            <a:ext cx="14684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err="1">
                <a:solidFill>
                  <a:srgbClr val="000000"/>
                </a:solidFill>
                <a:latin typeface="Arial"/>
              </a:rPr>
              <a:t>Defin</a:t>
            </a:r>
            <a:r>
              <a:rPr lang="sk-SK" b="0" dirty="0" err="1">
                <a:solidFill>
                  <a:srgbClr val="000000"/>
                </a:solidFill>
                <a:latin typeface="Arial"/>
              </a:rPr>
              <a:t>ície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2238" y="1779588"/>
            <a:ext cx="4605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Otvorenie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altLang="sk-SK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na čítanie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2238" y="7070725"/>
            <a:ext cx="32067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Zatvorenie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60425" name="AutoShape 6"/>
          <p:cNvSpPr>
            <a:spLocks noChangeArrowheads="1"/>
          </p:cNvSpPr>
          <p:nvPr/>
        </p:nvSpPr>
        <p:spPr bwMode="auto">
          <a:xfrm>
            <a:off x="5776913" y="19050"/>
            <a:ext cx="4373562" cy="1538288"/>
          </a:xfrm>
          <a:prstGeom prst="cloudCallout">
            <a:avLst>
              <a:gd name="adj1" fmla="val 34644"/>
              <a:gd name="adj2" fmla="val 9695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V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ýpis 1. a posledného riadku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426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04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A.cpp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22238" y="481013"/>
            <a:ext cx="98298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122238" y="2195513"/>
            <a:ext cx="9829800" cy="495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438" y="555625"/>
            <a:ext cx="4800600" cy="12588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438" y="2232025"/>
            <a:ext cx="9220200" cy="4914900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{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if(c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'\n')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zaciatku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altLang="sk-SK" sz="12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SEEK_SET);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posledneho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('\n');</a:t>
            </a:r>
          </a:p>
          <a:p>
            <a:pPr marL="0" indent="0">
              <a:buFontTx/>
              <a:buNone/>
              <a:defRPr/>
            </a:pPr>
            <a:r>
              <a:rPr lang="en-US" altLang="sk-SK" sz="12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rewind(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'\n') 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	</a:t>
            </a: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22238" y="68263"/>
            <a:ext cx="14684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err="1">
                <a:solidFill>
                  <a:srgbClr val="000000"/>
                </a:solidFill>
                <a:latin typeface="Arial"/>
              </a:rPr>
              <a:t>Defin</a:t>
            </a:r>
            <a:r>
              <a:rPr lang="sk-SK" b="0" dirty="0" err="1">
                <a:solidFill>
                  <a:srgbClr val="000000"/>
                </a:solidFill>
                <a:latin typeface="Arial"/>
              </a:rPr>
              <a:t>ície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2238" y="1738313"/>
            <a:ext cx="4605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Otvorenie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altLang="sk-SK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na čítanie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2238" y="7148513"/>
            <a:ext cx="32067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Zatvorenie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61449" name="AutoShape 6"/>
          <p:cNvSpPr>
            <a:spLocks noChangeArrowheads="1"/>
          </p:cNvSpPr>
          <p:nvPr/>
        </p:nvSpPr>
        <p:spPr bwMode="auto">
          <a:xfrm>
            <a:off x="5776913" y="19050"/>
            <a:ext cx="4373562" cy="1538288"/>
          </a:xfrm>
          <a:prstGeom prst="cloudCallout">
            <a:avLst>
              <a:gd name="adj1" fmla="val 34644"/>
              <a:gd name="adj2" fmla="val 9695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V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ýpis posledného a 1. riadku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50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04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B.cpp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22238" y="481013"/>
            <a:ext cx="9829800" cy="1219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22238" y="2195513"/>
            <a:ext cx="9829800" cy="495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438" y="555625"/>
            <a:ext cx="4800600" cy="12588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sk-SK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0, pred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438" y="2232025"/>
            <a:ext cx="9753600" cy="4648200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{</a:t>
            </a: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 == '\n') {</a:t>
            </a: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predchadzajuceho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zaciatku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sk-SK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sk-SK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pozicia</a:t>
            </a:r>
            <a:r>
              <a:rPr lang="en-US" altLang="sk-SK" sz="2000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SEEK_SET);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nastavi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pos.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riadok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while((c =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!= EOF) 	//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posledneho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riadku</a:t>
            </a:r>
            <a:endParaRPr lang="en-US" altLang="sk-SK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sk-SK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FontTx/>
              <a:buNone/>
              <a:defRPr/>
            </a:pPr>
            <a:r>
              <a:rPr lang="en-US" altLang="sk-SK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sk-SK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('\n');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22238" y="68263"/>
            <a:ext cx="14684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 err="1">
                <a:solidFill>
                  <a:srgbClr val="000000"/>
                </a:solidFill>
                <a:latin typeface="Arial"/>
              </a:rPr>
              <a:t>Defin</a:t>
            </a:r>
            <a:r>
              <a:rPr lang="sk-SK" b="0" dirty="0" err="1">
                <a:solidFill>
                  <a:srgbClr val="000000"/>
                </a:solidFill>
                <a:latin typeface="Arial"/>
              </a:rPr>
              <a:t>ície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22238" y="1738313"/>
            <a:ext cx="4605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Otvorenie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altLang="sk-SK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na čítanie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122238" y="7148513"/>
            <a:ext cx="32067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b="0" dirty="0">
                <a:solidFill>
                  <a:srgbClr val="000000"/>
                </a:solidFill>
                <a:latin typeface="Arial"/>
              </a:rPr>
              <a:t>Zatvorenie súboru </a:t>
            </a:r>
            <a:r>
              <a:rPr lang="en-US" altLang="sk-SK" kern="0" dirty="0" err="1">
                <a:solidFill>
                  <a:srgbClr val="000000"/>
                </a:solidFill>
                <a:cs typeface="Courier New" panose="02070309020205020404" pitchFamily="49" charset="0"/>
              </a:rPr>
              <a:t>fr</a:t>
            </a:r>
            <a:r>
              <a:rPr lang="sk-SK" b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62473" name="AutoShape 6"/>
          <p:cNvSpPr>
            <a:spLocks noChangeArrowheads="1"/>
          </p:cNvSpPr>
          <p:nvPr/>
        </p:nvSpPr>
        <p:spPr bwMode="auto">
          <a:xfrm>
            <a:off x="5532438" y="19050"/>
            <a:ext cx="4618037" cy="1538288"/>
          </a:xfrm>
          <a:prstGeom prst="cloudCallout">
            <a:avLst>
              <a:gd name="adj1" fmla="val 34644"/>
              <a:gd name="adj2" fmla="val 9695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V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ýpis posledného neprázdneho riadku</a:t>
            </a:r>
            <a:endParaRPr lang="en-US" altLang="sk-SK" sz="1800" b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13238" y="3987800"/>
            <a:ext cx="5562600" cy="1371600"/>
          </a:xfrm>
          <a:prstGeom prst="wedgeRoundRectCallout">
            <a:avLst>
              <a:gd name="adj1" fmla="val -56093"/>
              <a:gd name="adj2" fmla="val -117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b="0" smtClean="0">
                <a:solidFill>
                  <a:srgbClr val="000000"/>
                </a:solidFill>
                <a:latin typeface="Arial" charset="0"/>
              </a:rPr>
              <a:t>Ak je posled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ý riadok prázdny (hneď za </a:t>
            </a:r>
            <a:r>
              <a:rPr lang="en-US" altLang="sk-SK" smtClean="0">
                <a:solidFill>
                  <a:srgbClr val="000000"/>
                </a:solidFill>
                <a:cs typeface="Courier New" pitchFamily="49" charset="0"/>
              </a:rPr>
              <a:t>\n</a:t>
            </a:r>
            <a:r>
              <a:rPr lang="sk-SK" altLang="sk-SK" b="0" smtClean="0">
                <a:solidFill>
                  <a:srgbClr val="000000"/>
                </a:solidFill>
                <a:latin typeface="Arial" charset="0"/>
              </a:rPr>
              <a:t> je koniec súboru) – nastaví sa na začiatok predchádzajúceho riadku</a:t>
            </a:r>
            <a:endParaRPr lang="en-US" altLang="sk-SK" smtClean="0">
              <a:solidFill>
                <a:srgbClr val="000000"/>
              </a:solidFill>
            </a:endParaRPr>
          </a:p>
        </p:txBody>
      </p:sp>
      <p:sp>
        <p:nvSpPr>
          <p:cNvPr id="62475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04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C.cpp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Funkcie a práca s pamäťou</a:t>
            </a:r>
            <a:endParaRPr lang="en-US" altLang="sk-SK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/>
              <a:t>lokálne a globálne premenné</a:t>
            </a:r>
          </a:p>
          <a:p>
            <a:r>
              <a:rPr lang="sk-SK" altLang="sk-SK" smtClean="0"/>
              <a:t>pamäť</a:t>
            </a:r>
          </a:p>
          <a:p>
            <a:r>
              <a:rPr lang="sk-SK" altLang="sk-SK" smtClean="0"/>
              <a:t>funkcie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0925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Glob</a:t>
            </a:r>
            <a:r>
              <a:rPr lang="sk-SK" altLang="sk-SK" smtClean="0"/>
              <a:t>álne a lokálne premenné</a:t>
            </a:r>
            <a:endParaRPr lang="en-US" altLang="sk-SK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3100" dirty="0" smtClean="0"/>
              <a:t>stanovenie kde bude premenná dostupná</a:t>
            </a:r>
          </a:p>
          <a:p>
            <a:pPr lvl="1"/>
            <a:r>
              <a:rPr lang="sk-SK" altLang="sk-SK" sz="2700" dirty="0" smtClean="0"/>
              <a:t>globálne premenné </a:t>
            </a:r>
          </a:p>
          <a:p>
            <a:pPr lvl="2"/>
            <a:r>
              <a:rPr lang="sk-SK" altLang="sk-SK" sz="2300" dirty="0" smtClean="0"/>
              <a:t>platnosť: od miesta definície</a:t>
            </a:r>
            <a:r>
              <a:rPr lang="en-US" altLang="sk-SK" sz="2300" dirty="0" smtClean="0"/>
              <a:t> </a:t>
            </a:r>
            <a:r>
              <a:rPr lang="sk-SK" altLang="sk-SK" sz="2300" dirty="0" smtClean="0"/>
              <a:t>po koniec súboru (nie programu - program sa môže skladať z viac súborov)</a:t>
            </a:r>
          </a:p>
          <a:p>
            <a:pPr lvl="1"/>
            <a:r>
              <a:rPr lang="sk-SK" altLang="sk-SK" sz="2700" dirty="0" smtClean="0"/>
              <a:t>lokálne premenné</a:t>
            </a:r>
          </a:p>
          <a:p>
            <a:pPr lvl="2"/>
            <a:r>
              <a:rPr lang="sk-SK" altLang="sk-SK" sz="2300" dirty="0" smtClean="0"/>
              <a:t>definované vo funkciách</a:t>
            </a:r>
          </a:p>
          <a:p>
            <a:pPr lvl="2"/>
            <a:r>
              <a:rPr lang="sk-SK" altLang="sk-SK" sz="2300" dirty="0" smtClean="0"/>
              <a:t>platnosť: od definície po koniec funkcie</a:t>
            </a:r>
          </a:p>
          <a:p>
            <a:pPr lvl="1"/>
            <a:endParaRPr lang="en-US" altLang="sk-SK" sz="2700" smtClean="0"/>
          </a:p>
          <a:p>
            <a:pPr lvl="1"/>
            <a:endParaRPr lang="en-US" altLang="sk-SK" sz="3100" smtClean="0"/>
          </a:p>
        </p:txBody>
      </p:sp>
    </p:spTree>
    <p:extLst>
      <p:ext uri="{BB962C8B-B14F-4D97-AF65-F5344CB8AC3E}">
        <p14:creationId xmlns:p14="http://schemas.microsoft.com/office/powerpoint/2010/main" val="11593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Príklad: globálne definície</a:t>
            </a:r>
            <a:endParaRPr lang="en-US" altLang="sk-SK" smtClean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60350" y="1420813"/>
            <a:ext cx="4479925" cy="5903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7350" y="1465263"/>
            <a:ext cx="3522663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i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prva()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{...}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j;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druha()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{...}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{...}</a:t>
            </a:r>
          </a:p>
        </p:txBody>
      </p:sp>
      <p:sp>
        <p:nvSpPr>
          <p:cNvPr id="237573" name="AutoShape 5"/>
          <p:cNvSpPr>
            <a:spLocks noChangeArrowheads="1"/>
          </p:cNvSpPr>
          <p:nvPr/>
        </p:nvSpPr>
        <p:spPr bwMode="auto">
          <a:xfrm>
            <a:off x="3765550" y="2751138"/>
            <a:ext cx="5478463" cy="1025525"/>
          </a:xfrm>
          <a:prstGeom prst="wedgeRoundRectCallout">
            <a:avLst>
              <a:gd name="adj1" fmla="val -85736"/>
              <a:gd name="adj2" fmla="val -801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premenn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 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je pl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atná pre všetky 3 funkcie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auto">
          <a:xfrm>
            <a:off x="3600450" y="5053013"/>
            <a:ext cx="6357938" cy="1201737"/>
          </a:xfrm>
          <a:prstGeom prst="wedgeRoundRectCallout">
            <a:avLst>
              <a:gd name="adj1" fmla="val -72977"/>
              <a:gd name="adj2" fmla="val -1105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premenn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</a:t>
            </a: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je pl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atná len pre funkcie: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druha()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 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</a:t>
            </a: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7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 autoUpdateAnimBg="0"/>
      <p:bldP spid="23757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násobilka</a:t>
            </a:r>
            <a:endParaRPr lang="en-US" altLang="sk-SK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22238" y="4159250"/>
            <a:ext cx="4770437" cy="3232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1  2  3  4  5  6  7  8  9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2  2  4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3  3  6  9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4  4  8  12 16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5  5  10 15 20 25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6  6  12 18 24 30 36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7  7  14 21 28 35 42 49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8  8  16 24 32 40 48 56 64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9  9  18 27 36 45 54 63 72 81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75263" y="1295400"/>
            <a:ext cx="4846637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j;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  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=1;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&lt;=9;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   ",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=1;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&lt;=9;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  ",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for(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("%2d  ",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*j);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207963" y="1585913"/>
            <a:ext cx="4670425" cy="1433512"/>
          </a:xfrm>
          <a:prstGeom prst="cloudCallout">
            <a:avLst>
              <a:gd name="adj1" fmla="val -47532"/>
              <a:gd name="adj2" fmla="val 1299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 vypíše tabuľku násobilky</a:t>
            </a:r>
            <a:endParaRPr kumimoji="0" lang="en-US" altLang="sk-SK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3388" y="5081588"/>
            <a:ext cx="23399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j=1; j&lt;=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j++</a:t>
            </a: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717930" y="698817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05p01.cpp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83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Lokálne premenné</a:t>
            </a:r>
            <a:endParaRPr lang="en-US" altLang="sk-SK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66713" y="1495425"/>
            <a:ext cx="4308475" cy="57864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41338" y="1606550"/>
            <a:ext cx="3522662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&lt;stdio.h&gt;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i1, i2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prva()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i1, j1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j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1, j2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druha()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int i1, j1, k1;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...}</a:t>
            </a:r>
          </a:p>
        </p:txBody>
      </p:sp>
      <p:sp>
        <p:nvSpPr>
          <p:cNvPr id="238597" name="AutoShape 5"/>
          <p:cNvSpPr>
            <a:spLocks noChangeArrowheads="1"/>
          </p:cNvSpPr>
          <p:nvPr/>
        </p:nvSpPr>
        <p:spPr bwMode="auto">
          <a:xfrm>
            <a:off x="4510088" y="2798763"/>
            <a:ext cx="5564187" cy="1897062"/>
          </a:xfrm>
          <a:prstGeom prst="wedgeRoundRectCallout">
            <a:avLst>
              <a:gd name="adj1" fmla="val -67954"/>
              <a:gd name="adj2" fmla="val 1611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glob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álna </a:t>
            </a: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premenn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 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je prekrytá lokálnou premennou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(používať sa môžu premenné: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(lokálne) a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i2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(globálna))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8598" name="AutoShape 6"/>
          <p:cNvSpPr>
            <a:spLocks noChangeArrowheads="1"/>
          </p:cNvSpPr>
          <p:nvPr/>
        </p:nvSpPr>
        <p:spPr bwMode="auto">
          <a:xfrm>
            <a:off x="4603750" y="5407025"/>
            <a:ext cx="5403850" cy="1349375"/>
          </a:xfrm>
          <a:prstGeom prst="wedgeRoundRectCallout">
            <a:avLst>
              <a:gd name="adj1" fmla="val -58671"/>
              <a:gd name="adj2" fmla="val 807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dve globálne premenné: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i2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j2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 tri lokálne premenné: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5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 autoUpdateAnimBg="0"/>
      <p:bldP spid="238598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Inicializácia lokálnych a globálnych premenných</a:t>
            </a:r>
            <a:endParaRPr lang="en-US" altLang="sk-SK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/>
              <a:t>lokálne premenné:</a:t>
            </a:r>
          </a:p>
          <a:p>
            <a:pPr lvl="1"/>
            <a:r>
              <a:rPr lang="sk-SK" altLang="sk-SK" smtClean="0"/>
              <a:t>nie sú automaticky inicializované</a:t>
            </a:r>
          </a:p>
          <a:p>
            <a:r>
              <a:rPr lang="sk-SK" altLang="sk-SK" smtClean="0"/>
              <a:t>globálne premenné:</a:t>
            </a:r>
          </a:p>
          <a:p>
            <a:pPr lvl="1"/>
            <a:r>
              <a:rPr lang="sk-SK" altLang="sk-SK" smtClean="0"/>
              <a:t>automaticky inicializované na 0 (0</a:t>
            </a:r>
            <a:r>
              <a:rPr lang="en-US" altLang="sk-SK" smtClean="0"/>
              <a:t>.</a:t>
            </a:r>
            <a:r>
              <a:rPr lang="sk-SK" altLang="sk-SK" smtClean="0"/>
              <a:t>0, </a:t>
            </a:r>
            <a:r>
              <a:rPr lang="en-US" altLang="sk-SK" smtClean="0"/>
              <a:t>\0)</a:t>
            </a:r>
            <a:r>
              <a:rPr lang="sk-SK" altLang="sk-SK" smtClean="0"/>
              <a:t> </a:t>
            </a:r>
            <a:endParaRPr lang="en-US" altLang="sk-SK" smtClean="0"/>
          </a:p>
          <a:p>
            <a:pPr lvl="1">
              <a:buFontTx/>
              <a:buNone/>
            </a:pPr>
            <a:r>
              <a:rPr lang="en-US" altLang="sk-SK" smtClean="0"/>
              <a:t>   </a:t>
            </a:r>
            <a:r>
              <a:rPr lang="sk-SK" altLang="sk-SK" smtClean="0"/>
              <a:t>(lepšie </a:t>
            </a:r>
            <a:r>
              <a:rPr lang="en-US" altLang="sk-SK" smtClean="0"/>
              <a:t>- </a:t>
            </a:r>
            <a:r>
              <a:rPr lang="sk-SK" altLang="sk-SK" smtClean="0"/>
              <a:t>nespoliehať sa na to)</a:t>
            </a:r>
            <a:endParaRPr lang="en-US" altLang="sk-SK" smtClean="0"/>
          </a:p>
          <a:p>
            <a:pPr lvl="1"/>
            <a:r>
              <a:rPr lang="en-US" altLang="sk-SK" smtClean="0"/>
              <a:t>vyhn</a:t>
            </a:r>
            <a:r>
              <a:rPr lang="sk-SK" altLang="sk-SK" smtClean="0"/>
              <a:t>úť sa globálnym premenným - môžu vniesť zmätok do väčších programov!</a:t>
            </a:r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939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Alokácia pamäte</a:t>
            </a:r>
            <a:endParaRPr lang="en-US" altLang="sk-SK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každá premenná musí mať v čase svojej existencie pridelený pamäťový priestor</a:t>
            </a:r>
          </a:p>
          <a:p>
            <a:r>
              <a:rPr lang="sk-SK" altLang="sk-SK" sz="2800" smtClean="0"/>
              <a:t>akcia na vyhradenie pamäťového priestoru sa nazýva </a:t>
            </a:r>
            <a:r>
              <a:rPr lang="sk-SK" altLang="sk-SK" sz="2800" i="1" smtClean="0"/>
              <a:t>alokácia</a:t>
            </a:r>
            <a:r>
              <a:rPr lang="sk-SK" altLang="sk-SK" sz="2800" smtClean="0"/>
              <a:t>, ktorá môže byť</a:t>
            </a:r>
          </a:p>
          <a:p>
            <a:pPr lvl="1"/>
            <a:r>
              <a:rPr lang="sk-SK" altLang="sk-SK" sz="2400" smtClean="0"/>
              <a:t>statická</a:t>
            </a:r>
          </a:p>
          <a:p>
            <a:pPr lvl="1"/>
            <a:r>
              <a:rPr lang="sk-SK" altLang="sk-SK" sz="2400" smtClean="0"/>
              <a:t>dynamická</a:t>
            </a:r>
          </a:p>
          <a:p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5484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Statická alokácia pamäte</a:t>
            </a:r>
            <a:endParaRPr lang="en-US" altLang="sk-SK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00225"/>
            <a:ext cx="9752013" cy="4878388"/>
          </a:xfrm>
        </p:spPr>
        <p:txBody>
          <a:bodyPr/>
          <a:lstStyle/>
          <a:p>
            <a:r>
              <a:rPr lang="sk-SK" altLang="sk-SK" sz="2400" smtClean="0"/>
              <a:t>keď vieme prekladaču vopred povedať, aké máme na premenné pamäťové nároky</a:t>
            </a:r>
          </a:p>
          <a:p>
            <a:pPr lvl="1"/>
            <a:r>
              <a:rPr lang="sk-SK" altLang="sk-SK" sz="2000" smtClean="0"/>
              <a:t>napr. vieme, že budeme potrebovať dve prenenné typu </a:t>
            </a:r>
            <a:r>
              <a:rPr lang="sk-SK" altLang="sk-SK" sz="2000" b="1" smtClean="0">
                <a:latin typeface="Courier New" pitchFamily="49" charset="0"/>
              </a:rPr>
              <a:t>double</a:t>
            </a:r>
            <a:r>
              <a:rPr lang="sk-SK" altLang="sk-SK" sz="2000" smtClean="0"/>
              <a:t> a jednu premennú typu </a:t>
            </a:r>
            <a:r>
              <a:rPr lang="sk-SK" altLang="sk-SK" sz="2000" b="1" smtClean="0">
                <a:latin typeface="Courier New" pitchFamily="49" charset="0"/>
              </a:rPr>
              <a:t>char</a:t>
            </a:r>
            <a:r>
              <a:rPr lang="sk-SK" altLang="sk-SK" sz="2000" smtClean="0"/>
              <a:t> </a:t>
            </a:r>
          </a:p>
          <a:p>
            <a:r>
              <a:rPr lang="sk-SK" altLang="sk-SK" sz="2400" smtClean="0"/>
              <a:t>prekladač sám určí požiadavky pre všetky definované premenné a pri spustení programu sa pre ne alokuje miesto</a:t>
            </a:r>
          </a:p>
          <a:p>
            <a:r>
              <a:rPr lang="sk-SK" altLang="sk-SK" sz="2400" smtClean="0"/>
              <a:t>behom programu sa nemanipuluje s touto pamäťou</a:t>
            </a:r>
          </a:p>
          <a:p>
            <a:r>
              <a:rPr lang="sk-SK" altLang="sk-SK" sz="2400" smtClean="0"/>
              <a:t>premenné majú alokované miesto od začiatku programu do jeho konca</a:t>
            </a:r>
          </a:p>
          <a:p>
            <a:r>
              <a:rPr lang="sk-SK" altLang="sk-SK" sz="2400" smtClean="0"/>
              <a:t>ruší ich operačný systém</a:t>
            </a:r>
            <a:endParaRPr lang="en-US" altLang="sk-SK" sz="2400" smtClean="0"/>
          </a:p>
        </p:txBody>
      </p:sp>
    </p:spTree>
    <p:extLst>
      <p:ext uri="{BB962C8B-B14F-4D97-AF65-F5344CB8AC3E}">
        <p14:creationId xmlns:p14="http://schemas.microsoft.com/office/powerpoint/2010/main" val="33008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Statická alokácia pamäte</a:t>
            </a:r>
            <a:endParaRPr lang="en-US" altLang="sk-SK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vymedzuje miesto v dátovej oblasti</a:t>
            </a:r>
          </a:p>
          <a:p>
            <a:r>
              <a:rPr lang="sk-SK" altLang="sk-SK" sz="2800" smtClean="0"/>
              <a:t>globálne premenné -  statické</a:t>
            </a:r>
          </a:p>
          <a:p>
            <a:r>
              <a:rPr lang="sk-SK" altLang="sk-SK" sz="2800" smtClean="0"/>
              <a:t>nie vždy to stačí </a:t>
            </a:r>
          </a:p>
          <a:p>
            <a:pPr lvl="1"/>
            <a:r>
              <a:rPr lang="sk-SK" altLang="sk-SK" sz="2400" smtClean="0"/>
              <a:t>napr. rekurzia alebo do pamäte potrebujeme načítať obsah súboru</a:t>
            </a:r>
          </a:p>
          <a:p>
            <a:pPr lvl="1"/>
            <a:r>
              <a:rPr lang="sk-SK" altLang="sk-SK" sz="2400" smtClean="0"/>
              <a:t>použiť dynamickú alokáciu, alebo vymedzenie pamäte v zásobníku</a:t>
            </a:r>
          </a:p>
          <a:p>
            <a:endParaRPr lang="sk-SK" altLang="sk-SK" sz="3100" smtClean="0"/>
          </a:p>
          <a:p>
            <a:endParaRPr lang="en-US" altLang="sk-SK" sz="3100" smtClean="0"/>
          </a:p>
        </p:txBody>
      </p:sp>
    </p:spTree>
    <p:extLst>
      <p:ext uri="{BB962C8B-B14F-4D97-AF65-F5344CB8AC3E}">
        <p14:creationId xmlns:p14="http://schemas.microsoft.com/office/powerpoint/2010/main" val="4405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Dynamická alokácia</a:t>
            </a:r>
            <a:endParaRPr lang="en-US" altLang="sk-SK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vymedzenie pamäte v hromade (heap)</a:t>
            </a:r>
          </a:p>
          <a:p>
            <a:r>
              <a:rPr lang="sk-SK" altLang="sk-SK" sz="2800" smtClean="0"/>
              <a:t>za behu programu dynamicky prideliť (alokovať) oblasť pamäte určitej veľkosti</a:t>
            </a:r>
          </a:p>
          <a:p>
            <a:r>
              <a:rPr lang="sk-SK" altLang="sk-SK" sz="2800" smtClean="0"/>
              <a:t>pristupuje sa do nej prostredníctvom ukazovateľov</a:t>
            </a:r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36226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Vymedzenie pamäte v zásobníku</a:t>
            </a:r>
            <a:endParaRPr lang="en-US" altLang="sk-SK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zaisťuje kompilátor pri volaní funkcie</a:t>
            </a:r>
          </a:p>
          <a:p>
            <a:r>
              <a:rPr lang="sk-SK" altLang="sk-SK" sz="2800" smtClean="0"/>
              <a:t>väčšina lokálnych premenných definovaných vo funkciách</a:t>
            </a:r>
          </a:p>
          <a:p>
            <a:r>
              <a:rPr lang="sk-SK" altLang="sk-SK" sz="2800" smtClean="0"/>
              <a:t>existencia týchto premenných začína pri</a:t>
            </a:r>
            <a:r>
              <a:rPr lang="en-US" altLang="sk-SK" sz="2800" smtClean="0"/>
              <a:t> </a:t>
            </a:r>
            <a:r>
              <a:rPr lang="sk-SK" altLang="sk-SK" sz="2800" smtClean="0"/>
              <a:t>vstupe do funkcie a končí pri výstupe z funkcie</a:t>
            </a:r>
          </a:p>
          <a:p>
            <a:r>
              <a:rPr lang="sk-SK" altLang="sk-SK" sz="2800" smtClean="0"/>
              <a:t>ak chceme prenášať hodnotu premennej medzi jednotlivými volaniami funkcie - nemôže byť premenná alokovaná v zásobníku</a:t>
            </a:r>
            <a:endParaRPr lang="en-US" altLang="sk-SK" sz="2800" smtClean="0"/>
          </a:p>
        </p:txBody>
      </p:sp>
    </p:spTree>
    <p:extLst>
      <p:ext uri="{BB962C8B-B14F-4D97-AF65-F5344CB8AC3E}">
        <p14:creationId xmlns:p14="http://schemas.microsoft.com/office/powerpoint/2010/main" val="36119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Funkcie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61319"/>
            <a:ext cx="9752013" cy="4876800"/>
          </a:xfrm>
        </p:spPr>
        <p:txBody>
          <a:bodyPr/>
          <a:lstStyle/>
          <a:p>
            <a:r>
              <a:rPr lang="sk-SK" altLang="sk-SK" sz="2400" dirty="0" smtClean="0"/>
              <a:t>J</a:t>
            </a:r>
            <a:r>
              <a:rPr lang="en-US" altLang="sk-SK" sz="2400" dirty="0" err="1" smtClean="0"/>
              <a:t>azyk</a:t>
            </a:r>
            <a:r>
              <a:rPr lang="en-US" altLang="sk-SK" sz="2400" dirty="0" smtClean="0"/>
              <a:t> C je </a:t>
            </a:r>
            <a:r>
              <a:rPr lang="en-US" altLang="sk-SK" sz="2400" dirty="0" err="1" smtClean="0"/>
              <a:t>zalo</a:t>
            </a:r>
            <a:r>
              <a:rPr lang="sk-SK" altLang="sk-SK" sz="2400" dirty="0" smtClean="0"/>
              <a:t>žený na funkciách</a:t>
            </a:r>
          </a:p>
          <a:p>
            <a:pPr lvl="1"/>
            <a:r>
              <a:rPr lang="sk-SK" altLang="sk-SK" sz="2000" dirty="0" smtClean="0"/>
              <a:t>Každý program má funkciu </a:t>
            </a:r>
            <a:r>
              <a:rPr lang="sk-SK" altLang="sk-SK" sz="2000" b="1" dirty="0" err="1" smtClean="0">
                <a:latin typeface="Courier New" pitchFamily="49" charset="0"/>
              </a:rPr>
              <a:t>main</a:t>
            </a:r>
            <a:r>
              <a:rPr lang="sk-SK" altLang="sk-SK" sz="2000" b="1" dirty="0" smtClean="0">
                <a:latin typeface="Courier New" pitchFamily="49" charset="0"/>
              </a:rPr>
              <a:t>()</a:t>
            </a:r>
            <a:r>
              <a:rPr lang="sk-SK" altLang="sk-SK" sz="2000" dirty="0" smtClean="0"/>
              <a:t>– volaná </a:t>
            </a:r>
            <a:r>
              <a:rPr lang="sk-SK" altLang="sk-SK" sz="2000" dirty="0" err="1" smtClean="0"/>
              <a:t>operčným</a:t>
            </a:r>
            <a:r>
              <a:rPr lang="sk-SK" altLang="sk-SK" sz="2000" dirty="0" smtClean="0"/>
              <a:t> systémom</a:t>
            </a:r>
            <a:endParaRPr lang="sk-SK" altLang="sk-SK" sz="2000" b="1" dirty="0" smtClean="0">
              <a:latin typeface="Courier New" pitchFamily="49" charset="0"/>
            </a:endParaRPr>
          </a:p>
          <a:p>
            <a:pPr lvl="1"/>
            <a:r>
              <a:rPr lang="sk-SK" altLang="sk-SK" sz="2000" dirty="0" smtClean="0"/>
              <a:t>väčšina má viac funkcií</a:t>
            </a:r>
            <a:endParaRPr lang="en-US" altLang="sk-SK" sz="2000" dirty="0" smtClean="0"/>
          </a:p>
          <a:p>
            <a:r>
              <a:rPr lang="sk-SK" altLang="sk-SK" sz="2400" dirty="0" smtClean="0"/>
              <a:t>S</a:t>
            </a:r>
            <a:r>
              <a:rPr lang="en-US" altLang="sk-SK" sz="2400" dirty="0" err="1" smtClean="0"/>
              <a:t>pracovanie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programu</a:t>
            </a:r>
            <a:r>
              <a:rPr lang="en-US" altLang="sk-SK" sz="2400" dirty="0" smtClean="0"/>
              <a:t> </a:t>
            </a:r>
            <a:endParaRPr lang="sk-SK" altLang="sk-SK" sz="2400" dirty="0" smtClean="0"/>
          </a:p>
          <a:p>
            <a:pPr lvl="1"/>
            <a:r>
              <a:rPr lang="en-US" altLang="sk-SK" sz="2000" dirty="0" err="1" smtClean="0"/>
              <a:t>za</a:t>
            </a:r>
            <a:r>
              <a:rPr lang="sk-SK" altLang="sk-SK" sz="2000" dirty="0" smtClean="0"/>
              <a:t>čína volaním funkcie </a:t>
            </a:r>
            <a:r>
              <a:rPr lang="sk-SK" altLang="sk-SK" sz="2000" b="1" dirty="0" smtClean="0">
                <a:latin typeface="Courier New" pitchFamily="49" charset="0"/>
              </a:rPr>
              <a:t>main()</a:t>
            </a:r>
            <a:r>
              <a:rPr lang="sk-SK" altLang="sk-SK" sz="2000" dirty="0" smtClean="0"/>
              <a:t> </a:t>
            </a:r>
          </a:p>
          <a:p>
            <a:pPr lvl="1"/>
            <a:r>
              <a:rPr lang="sk-SK" altLang="sk-SK" sz="2000" dirty="0" smtClean="0"/>
              <a:t>končí opustením funkcie </a:t>
            </a:r>
            <a:r>
              <a:rPr lang="sk-SK" altLang="sk-SK" sz="2000" b="1" dirty="0" smtClean="0">
                <a:latin typeface="Courier New" pitchFamily="49" charset="0"/>
              </a:rPr>
              <a:t>main()</a:t>
            </a:r>
            <a:r>
              <a:rPr lang="sk-SK" altLang="sk-SK" sz="2000" dirty="0" smtClean="0"/>
              <a:t> </a:t>
            </a:r>
          </a:p>
          <a:p>
            <a:r>
              <a:rPr lang="en-US" altLang="sk-SK" sz="2400" dirty="0" smtClean="0"/>
              <a:t>N</a:t>
            </a:r>
            <a:r>
              <a:rPr lang="sk-SK" altLang="sk-SK" sz="2400" dirty="0" smtClean="0"/>
              <a:t>ačo funkcie potrebujeme?</a:t>
            </a:r>
            <a:endParaRPr lang="en-US" altLang="sk-SK" sz="2400" dirty="0" smtClean="0"/>
          </a:p>
          <a:p>
            <a:pPr lvl="1"/>
            <a:r>
              <a:rPr lang="sk-SK" altLang="sk-SK" sz="2000" dirty="0" smtClean="0"/>
              <a:t>Vyhneme sa písaniu časti kódu viackrát</a:t>
            </a:r>
          </a:p>
          <a:p>
            <a:pPr lvl="1"/>
            <a:r>
              <a:rPr lang="sk-SK" altLang="sk-SK" sz="2000" dirty="0" smtClean="0"/>
              <a:t>Veľký program rozdelený do menších častí je čitateľnejší</a:t>
            </a:r>
          </a:p>
          <a:p>
            <a:r>
              <a:rPr lang="sk-SK" altLang="sk-SK" sz="2400" dirty="0" smtClean="0"/>
              <a:t>Neexistuje obmedzenie volaní funkcií </a:t>
            </a:r>
          </a:p>
          <a:p>
            <a:pPr lvl="1"/>
            <a:r>
              <a:rPr lang="sk-SK" altLang="sk-SK" sz="2000" dirty="0" smtClean="0"/>
              <a:t>Môžu sa volať koľkokoľvek</a:t>
            </a:r>
            <a:r>
              <a:rPr lang="en-US" altLang="sk-SK" sz="2000" dirty="0" smtClean="0"/>
              <a:t>-</a:t>
            </a:r>
            <a:r>
              <a:rPr lang="sk-SK" altLang="sk-SK" sz="2000" dirty="0" smtClean="0"/>
              <a:t>krát a z ktoréhokoľvek miesta v programe</a:t>
            </a:r>
          </a:p>
          <a:p>
            <a:r>
              <a:rPr lang="sk-SK" altLang="sk-SK" sz="2400" dirty="0"/>
              <a:t>F</a:t>
            </a:r>
            <a:r>
              <a:rPr lang="sk-SK" altLang="sk-SK" sz="2400" dirty="0" smtClean="0"/>
              <a:t>unkcie </a:t>
            </a:r>
            <a:r>
              <a:rPr lang="sk-SK" altLang="sk-SK" sz="2400" dirty="0"/>
              <a:t>nemôžu byť vhniezdené</a:t>
            </a:r>
          </a:p>
          <a:p>
            <a:r>
              <a:rPr lang="sk-SK" altLang="sk-SK" sz="2400" dirty="0"/>
              <a:t>N</a:t>
            </a:r>
            <a:r>
              <a:rPr lang="sk-SK" altLang="sk-SK" sz="2400" dirty="0" smtClean="0"/>
              <a:t>ie </a:t>
            </a:r>
            <a:r>
              <a:rPr lang="sk-SK" altLang="sk-SK" sz="2400" dirty="0"/>
              <a:t>procedúry - všetky funkcie vracajú hodnotu </a:t>
            </a:r>
          </a:p>
          <a:p>
            <a:pPr lvl="1"/>
            <a:r>
              <a:rPr lang="sk-SK" altLang="sk-SK" sz="2000" dirty="0"/>
              <a:t>dajú sa použiť aj ako procedúry (vrátia </a:t>
            </a:r>
            <a:r>
              <a:rPr lang="sk-SK" altLang="sk-SK" sz="2000" b="1" dirty="0">
                <a:latin typeface="Courier New" pitchFamily="49" charset="0"/>
              </a:rPr>
              <a:t>void</a:t>
            </a:r>
            <a:r>
              <a:rPr lang="sk-SK" altLang="sk-SK" sz="2000" dirty="0"/>
              <a:t>)</a:t>
            </a:r>
            <a:endParaRPr lang="en-US" altLang="sk-SK" sz="2000" dirty="0"/>
          </a:p>
          <a:p>
            <a:endParaRPr lang="en-US" altLang="sk-SK" sz="2400" dirty="0" smtClean="0"/>
          </a:p>
        </p:txBody>
      </p:sp>
    </p:spTree>
    <p:extLst>
      <p:ext uri="{BB962C8B-B14F-4D97-AF65-F5344CB8AC3E}">
        <p14:creationId xmlns:p14="http://schemas.microsoft.com/office/powerpoint/2010/main" val="251890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Definícia funkcie</a:t>
            </a:r>
            <a:endParaRPr lang="en-US" altLang="sk-SK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55832"/>
            <a:ext cx="9752013" cy="5580062"/>
          </a:xfrm>
        </p:spPr>
        <p:txBody>
          <a:bodyPr/>
          <a:lstStyle/>
          <a:p>
            <a:r>
              <a:rPr lang="sk-SK" altLang="sk-SK" sz="2800" dirty="0" smtClean="0"/>
              <a:t>definícia: určuje hlavičku aj telo funkcie</a:t>
            </a:r>
          </a:p>
          <a:p>
            <a:r>
              <a:rPr lang="sk-SK" altLang="sk-SK" sz="2800" dirty="0" smtClean="0"/>
              <a:t>deklarácia: len špecifikuje hlavičku funkcie (meno, fyp návratovej hodhoty, parametre)</a:t>
            </a:r>
          </a:p>
          <a:p>
            <a:pPr lvl="1"/>
            <a:endParaRPr lang="sk-SK" altLang="sk-SK" sz="1400" dirty="0" smtClean="0"/>
          </a:p>
          <a:p>
            <a:pPr lvl="1"/>
            <a:r>
              <a:rPr lang="sk-SK" altLang="sk-SK" sz="2400" dirty="0" smtClean="0"/>
              <a:t>deklarácia </a:t>
            </a:r>
          </a:p>
          <a:p>
            <a:pPr marL="506412" lvl="1" indent="0">
              <a:buNone/>
            </a:pPr>
            <a:r>
              <a:rPr lang="sk-SK" altLang="sk-SK" sz="2400" dirty="0"/>
              <a:t> </a:t>
            </a:r>
            <a:r>
              <a:rPr lang="sk-SK" altLang="sk-SK" sz="2400" dirty="0" smtClean="0"/>
              <a:t>   (hlavička funkcie):</a:t>
            </a:r>
          </a:p>
          <a:p>
            <a:pPr lvl="1"/>
            <a:endParaRPr lang="sk-SK" altLang="sk-SK" sz="2400" dirty="0" smtClean="0"/>
          </a:p>
          <a:p>
            <a:pPr lvl="1"/>
            <a:r>
              <a:rPr lang="sk-SK" altLang="sk-SK" sz="2400" dirty="0" smtClean="0"/>
              <a:t>definícia:</a:t>
            </a:r>
            <a:endParaRPr lang="en-US" altLang="sk-SK" sz="2400" dirty="0" smtClean="0"/>
          </a:p>
          <a:p>
            <a:pPr lvl="1"/>
            <a:endParaRPr lang="sk-SK" altLang="sk-SK" sz="2400" dirty="0" smtClean="0"/>
          </a:p>
          <a:p>
            <a:pPr lvl="1"/>
            <a:endParaRPr lang="en-US" altLang="sk-SK" sz="2400" dirty="0" smtClean="0"/>
          </a:p>
          <a:p>
            <a:pPr lvl="1"/>
            <a:endParaRPr lang="en-US" altLang="sk-SK" sz="2400" dirty="0" smtClean="0"/>
          </a:p>
          <a:p>
            <a:pPr lvl="1"/>
            <a:endParaRPr lang="en-US" altLang="sk-SK" dirty="0" smtClean="0"/>
          </a:p>
          <a:p>
            <a:pPr lvl="1"/>
            <a:r>
              <a:rPr lang="en-US" altLang="sk-SK" sz="2400" dirty="0" err="1" smtClean="0"/>
              <a:t>volanie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funkcie</a:t>
            </a:r>
            <a:r>
              <a:rPr lang="en-US" altLang="sk-SK" sz="2400" dirty="0" smtClean="0"/>
              <a:t>: </a:t>
            </a:r>
            <a:endParaRPr lang="sk-SK" altLang="sk-SK" sz="2400" dirty="0" smtClean="0"/>
          </a:p>
          <a:p>
            <a:endParaRPr lang="sk-SK" altLang="sk-SK" sz="3100" dirty="0" smtClean="0"/>
          </a:p>
          <a:p>
            <a:endParaRPr lang="en-US" altLang="sk-SK" sz="3100" dirty="0" smtClean="0"/>
          </a:p>
        </p:txBody>
      </p:sp>
      <p:grpSp>
        <p:nvGrpSpPr>
          <p:cNvPr id="206859" name="Group 11"/>
          <p:cNvGrpSpPr>
            <a:grpSpLocks/>
          </p:cNvGrpSpPr>
          <p:nvPr/>
        </p:nvGrpSpPr>
        <p:grpSpPr bwMode="auto">
          <a:xfrm>
            <a:off x="4043363" y="3606800"/>
            <a:ext cx="5743575" cy="544513"/>
            <a:chOff x="2294" y="2085"/>
            <a:chExt cx="3101" cy="310"/>
          </a:xfrm>
        </p:grpSpPr>
        <p:sp>
          <p:nvSpPr>
            <p:cNvPr id="54284" name="Rectangle 5"/>
            <p:cNvSpPr>
              <a:spLocks noChangeArrowheads="1"/>
            </p:cNvSpPr>
            <p:nvPr/>
          </p:nvSpPr>
          <p:spPr bwMode="auto">
            <a:xfrm>
              <a:off x="2294" y="208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85" name="Text Box 6"/>
            <p:cNvSpPr txBox="1">
              <a:spLocks noChangeArrowheads="1"/>
            </p:cNvSpPr>
            <p:nvPr/>
          </p:nvSpPr>
          <p:spPr bwMode="auto">
            <a:xfrm>
              <a:off x="2359" y="2103"/>
              <a:ext cx="228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max(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a, 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4041775" y="4521200"/>
            <a:ext cx="5724525" cy="1863725"/>
            <a:chOff x="2294" y="2605"/>
            <a:chExt cx="3100" cy="1061"/>
          </a:xfrm>
        </p:grpSpPr>
        <p:sp>
          <p:nvSpPr>
            <p:cNvPr id="54282" name="Rectangle 7"/>
            <p:cNvSpPr>
              <a:spLocks noChangeArrowheads="1"/>
            </p:cNvSpPr>
            <p:nvPr/>
          </p:nvSpPr>
          <p:spPr bwMode="auto">
            <a:xfrm>
              <a:off x="2294" y="2605"/>
              <a:ext cx="3100" cy="106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83" name="Text Box 8"/>
            <p:cNvSpPr txBox="1">
              <a:spLocks noChangeArrowheads="1"/>
            </p:cNvSpPr>
            <p:nvPr/>
          </p:nvSpPr>
          <p:spPr bwMode="auto">
            <a:xfrm>
              <a:off x="2359" y="2623"/>
              <a:ext cx="269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 max(int a, int b) 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return (a &gt; b ? a : b);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206861" name="Group 13"/>
          <p:cNvGrpSpPr>
            <a:grpSpLocks/>
          </p:cNvGrpSpPr>
          <p:nvPr/>
        </p:nvGrpSpPr>
        <p:grpSpPr bwMode="auto">
          <a:xfrm>
            <a:off x="4043363" y="6629400"/>
            <a:ext cx="5713412" cy="544513"/>
            <a:chOff x="2294" y="3805"/>
            <a:chExt cx="3101" cy="310"/>
          </a:xfrm>
        </p:grpSpPr>
        <p:sp>
          <p:nvSpPr>
            <p:cNvPr id="54280" name="Rectangle 9"/>
            <p:cNvSpPr>
              <a:spLocks noChangeArrowheads="1"/>
            </p:cNvSpPr>
            <p:nvPr/>
          </p:nvSpPr>
          <p:spPr bwMode="auto">
            <a:xfrm>
              <a:off x="2294" y="380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281" name="Text Box 10"/>
            <p:cNvSpPr txBox="1">
              <a:spLocks noChangeArrowheads="1"/>
            </p:cNvSpPr>
            <p:nvPr/>
          </p:nvSpPr>
          <p:spPr bwMode="auto">
            <a:xfrm>
              <a:off x="2359" y="3823"/>
              <a:ext cx="250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x =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max(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10 * i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 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j - 15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206862" name="AutoShape 14"/>
          <p:cNvSpPr>
            <a:spLocks noChangeArrowheads="1"/>
          </p:cNvSpPr>
          <p:nvPr/>
        </p:nvSpPr>
        <p:spPr bwMode="auto">
          <a:xfrm>
            <a:off x="98425" y="5462588"/>
            <a:ext cx="3810000" cy="1068387"/>
          </a:xfrm>
          <a:prstGeom prst="wedgeRoundRectCallout">
            <a:avLst>
              <a:gd name="adj1" fmla="val 72801"/>
              <a:gd name="adj2" fmla="val -325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h;</a:t>
            </a: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funkcia vráti hodnotu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</a:t>
            </a: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5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Pr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 1</a:t>
            </a:r>
            <a:r>
              <a:rPr lang="en-US" altLang="sk-SK" dirty="0" smtClean="0"/>
              <a:t>: </a:t>
            </a:r>
            <a:r>
              <a:rPr lang="en-US" altLang="sk-SK" dirty="0" err="1" smtClean="0"/>
              <a:t>pou</a:t>
            </a:r>
            <a:r>
              <a:rPr lang="sk-SK" altLang="sk-SK" dirty="0" smtClean="0"/>
              <a:t>žitie funkcie v programe</a:t>
            </a:r>
            <a:endParaRPr lang="en-US" altLang="sk-SK" dirty="0" smtClean="0"/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258763" y="1355725"/>
            <a:ext cx="8310562" cy="6051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379413" y="1387475"/>
            <a:ext cx="6052466" cy="551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max(int a, int b)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000" dirty="0">
                <a:solidFill>
                  <a:srgbClr val="002060"/>
                </a:solidFill>
              </a:rPr>
              <a:t> </a:t>
            </a:r>
            <a:r>
              <a:rPr lang="sk-SK" altLang="sk-SK" sz="2000" dirty="0" smtClean="0">
                <a:solidFill>
                  <a:srgbClr val="002060"/>
                </a:solidFill>
              </a:rPr>
              <a:t>  if (a </a:t>
            </a:r>
            <a:r>
              <a:rPr lang="en-US" altLang="sk-SK" sz="2000" dirty="0" smtClean="0">
                <a:solidFill>
                  <a:srgbClr val="002060"/>
                </a:solidFill>
              </a:rPr>
              <a:t>&gt; b)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return a;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>
                <a:solidFill>
                  <a:srgbClr val="002060"/>
                </a:solidFill>
              </a:rPr>
              <a:t> </a:t>
            </a:r>
            <a:r>
              <a:rPr lang="en-US" altLang="sk-SK" sz="2000" dirty="0" smtClean="0">
                <a:solidFill>
                  <a:srgbClr val="002060"/>
                </a:solidFill>
              </a:rPr>
              <a:t>  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b;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x, y;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2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 %d", &amp;x, &amp;y);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("Maximum: %d\n",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max(x, y)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8373" name="AutoShape 7"/>
          <p:cNvSpPr>
            <a:spLocks noChangeArrowheads="1"/>
          </p:cNvSpPr>
          <p:nvPr/>
        </p:nvSpPr>
        <p:spPr bwMode="auto">
          <a:xfrm>
            <a:off x="7034213" y="0"/>
            <a:ext cx="3116262" cy="1898650"/>
          </a:xfrm>
          <a:prstGeom prst="cloudCallout">
            <a:avLst>
              <a:gd name="adj1" fmla="val -64310"/>
              <a:gd name="adj2" fmla="val 20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maximum z dvoch čísel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ChangeArrowheads="1"/>
          </p:cNvSpPr>
          <p:nvPr/>
        </p:nvSpPr>
        <p:spPr bwMode="auto">
          <a:xfrm>
            <a:off x="76200" y="1511300"/>
            <a:ext cx="9601200" cy="5803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</a:t>
            </a:r>
            <a:r>
              <a:rPr lang="en-US" altLang="sk-SK" smtClean="0"/>
              <a:t>r</a:t>
            </a:r>
            <a:r>
              <a:rPr lang="sk-SK" altLang="sk-SK" smtClean="0"/>
              <a:t>íklad: párne čísla</a:t>
            </a:r>
            <a:endParaRPr lang="en-US" altLang="sk-SK" smtClean="0"/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4675188" y="0"/>
            <a:ext cx="5426075" cy="3200400"/>
          </a:xfrm>
          <a:prstGeom prst="cloudCallout">
            <a:avLst>
              <a:gd name="adj1" fmla="val -66245"/>
              <a:gd name="adj2" fmla="val -20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 načíta celé číslo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 potom vypíše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riadkov, pričom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-ty riadok obsahuje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po sebe idúcich párnych čísel začínajúcich 2.</a:t>
            </a:r>
            <a:endParaRPr kumimoji="0" lang="en-US" altLang="sk-SK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28600" y="1685925"/>
            <a:ext cx="7005638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j, 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 po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et riadkov: "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("%d", &amp;n);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for 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1;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&lt;= n;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for (j = 2; j &lt;=  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 ", j);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putchar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('\n');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   </a:t>
            </a:r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5562600" y="6096000"/>
            <a:ext cx="2667000" cy="609600"/>
          </a:xfrm>
          <a:prstGeom prst="wedgeRoundRectCallout">
            <a:avLst>
              <a:gd name="adj1" fmla="val -65120"/>
              <a:gd name="adj2" fmla="val -15104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dop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ňte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4421188" y="4710113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2*i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5268913" y="4710113"/>
            <a:ext cx="920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j+=2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314450" y="4710113"/>
            <a:ext cx="52959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(j = 1; j &lt;= i; j++)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printf("%d ", 2*j);</a:t>
            </a:r>
          </a:p>
        </p:txBody>
      </p:sp>
    </p:spTree>
    <p:extLst>
      <p:ext uri="{BB962C8B-B14F-4D97-AF65-F5344CB8AC3E}">
        <p14:creationId xmlns:p14="http://schemas.microsoft.com/office/powerpoint/2010/main" val="36353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481" grpId="0" animBg="1" autoUpdateAnimBg="0"/>
      <p:bldP spid="105482" grpId="0" autoUpdateAnimBg="0"/>
      <p:bldP spid="105483" grpId="0" autoUpdateAnimBg="0"/>
      <p:bldP spid="10548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 2</a:t>
            </a:r>
            <a:r>
              <a:rPr lang="en-US" altLang="sk-SK" smtClean="0"/>
              <a:t>: pou</a:t>
            </a:r>
            <a:r>
              <a:rPr lang="sk-SK" altLang="sk-SK" smtClean="0"/>
              <a:t>žitie funkcie v programe</a:t>
            </a:r>
            <a:endParaRPr lang="en-US" altLang="sk-SK" smtClean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58763" y="1355725"/>
            <a:ext cx="7788274" cy="617299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50837" y="1304069"/>
            <a:ext cx="6206355" cy="632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max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imum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(int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a, int b)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(a &gt; b ? a : b);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i,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x, max, n;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 smtClean="0">
                <a:solidFill>
                  <a:srgbClr val="000000"/>
                </a:solidFill>
              </a:rPr>
              <a:t>("%d", &amp;n);</a:t>
            </a:r>
          </a:p>
          <a:p>
            <a:pPr lvl="0" eaLnBrk="1" hangingPunct="1"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</a:t>
            </a:r>
            <a:r>
              <a:rPr lang="en-US" altLang="sk-SK" sz="2000" dirty="0" err="1">
                <a:solidFill>
                  <a:srgbClr val="000000"/>
                </a:solidFill>
              </a:rPr>
              <a:t>zadajte</a:t>
            </a: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1. </a:t>
            </a:r>
            <a:r>
              <a:rPr lang="en-US" altLang="sk-SK" sz="2000" dirty="0" err="1">
                <a:solidFill>
                  <a:srgbClr val="000000"/>
                </a:solidFill>
              </a:rPr>
              <a:t>cislo</a:t>
            </a:r>
            <a:r>
              <a:rPr lang="en-US" altLang="sk-SK" sz="2000" dirty="0">
                <a:solidFill>
                  <a:srgbClr val="000000"/>
                </a:solidFill>
              </a:rPr>
              <a:t>: </a:t>
            </a:r>
            <a:r>
              <a:rPr lang="en-US" altLang="sk-SK" sz="2000" dirty="0" smtClean="0">
                <a:solidFill>
                  <a:srgbClr val="000000"/>
                </a:solidFill>
              </a:rPr>
              <a:t>");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sz="2000" dirty="0">
                <a:solidFill>
                  <a:srgbClr val="000000"/>
                </a:solidFill>
              </a:rPr>
              <a:t>("%d", </a:t>
            </a:r>
            <a:r>
              <a:rPr lang="en-US" altLang="sk-SK" sz="2000" dirty="0" smtClean="0">
                <a:solidFill>
                  <a:srgbClr val="000000"/>
                </a:solidFill>
              </a:rPr>
              <a:t>&amp;max);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=2;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&lt;=n;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++) {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%d.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cislo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",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("%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d",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     max = maximum(x, max);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</a:rPr>
              <a:t>("Maximum: %d\n", </a:t>
            </a:r>
            <a:r>
              <a:rPr lang="en-US" altLang="sk-SK" sz="2000" dirty="0" smtClean="0">
                <a:solidFill>
                  <a:srgbClr val="000000"/>
                </a:solidFill>
              </a:rPr>
              <a:t>max);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6491288" y="1357313"/>
            <a:ext cx="3478212" cy="2827337"/>
          </a:xfrm>
          <a:prstGeom prst="cloudCallout">
            <a:avLst>
              <a:gd name="adj1" fmla="val -76810"/>
              <a:gd name="adj2" fmla="val -494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maximum z </a:t>
            </a:r>
            <a:r>
              <a:rPr kumimoji="0" lang="en-US" alt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čísel - volanie funkcie viackrát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2237" y="-15081"/>
            <a:ext cx="9906000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37" y="-91281"/>
            <a:ext cx="99060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#include &lt;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#include &lt;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math.h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endParaRPr lang="en-US" altLang="sk-SK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jePrvocislo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x) {</a:t>
            </a: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= (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)pow(x,0.5);</a:t>
            </a:r>
            <a:endParaRPr lang="en-US" altLang="sk-SK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for(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=2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&lt;=</a:t>
            </a:r>
            <a:r>
              <a:rPr lang="en-US" altLang="sk-SK" sz="2000" dirty="0" err="1">
                <a:solidFill>
                  <a:schemeClr val="accent6">
                    <a:lumMod val="75000"/>
                  </a:schemeClr>
                </a:solidFill>
              </a:rPr>
              <a:t>odmocnina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++) </a:t>
            </a:r>
            <a:endParaRPr lang="en-US" altLang="sk-SK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  if(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x%i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==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0) </a:t>
            </a: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break; </a:t>
            </a: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US" altLang="sk-SK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en-US" altLang="sk-SK" sz="2000" dirty="0" err="1">
                <a:solidFill>
                  <a:schemeClr val="accent6">
                    <a:lumMod val="75000"/>
                  </a:schemeClr>
                </a:solidFill>
              </a:rPr>
              <a:t>odmocnina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) return 1;</a:t>
            </a:r>
          </a:p>
          <a:p>
            <a:r>
              <a:rPr lang="en-US" altLang="sk-SK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  else return 0;</a:t>
            </a:r>
          </a:p>
          <a:p>
            <a:r>
              <a:rPr lang="en-US" altLang="sk-SK" sz="20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n;</a:t>
            </a:r>
          </a:p>
          <a:p>
            <a:pPr lvl="0"/>
            <a:r>
              <a:rPr lang="en-US" sz="2000" dirty="0" smtClean="0"/>
              <a:t>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</a:t>
            </a:r>
            <a:r>
              <a:rPr lang="en-US" altLang="sk-SK" sz="2000" dirty="0" smtClean="0"/>
              <a:t>"%</a:t>
            </a:r>
            <a:r>
              <a:rPr lang="en-US" altLang="sk-SK" sz="2000" dirty="0"/>
              <a:t>d", </a:t>
            </a:r>
            <a:r>
              <a:rPr lang="en-US" altLang="sk-SK" sz="2000" dirty="0" smtClean="0"/>
              <a:t>&amp;n);</a:t>
            </a:r>
            <a:endParaRPr lang="sk-SK" altLang="sk-SK" sz="2000" dirty="0" smtClean="0"/>
          </a:p>
          <a:p>
            <a:pPr lvl="0"/>
            <a:endParaRPr lang="en-US" altLang="sk-SK" sz="1050" dirty="0" smtClean="0"/>
          </a:p>
          <a:p>
            <a:pPr lvl="0"/>
            <a:r>
              <a:rPr lang="en-US" altLang="sk-SK" sz="2000" dirty="0"/>
              <a:t> </a:t>
            </a:r>
            <a:r>
              <a:rPr lang="en-US" altLang="sk-SK" sz="2000" dirty="0" smtClean="0"/>
              <a:t>  for(</a:t>
            </a:r>
            <a:r>
              <a:rPr lang="en-US" altLang="sk-SK" sz="2000" dirty="0" err="1" smtClean="0"/>
              <a:t>i</a:t>
            </a:r>
            <a:r>
              <a:rPr lang="en-US" altLang="sk-SK" sz="2000" dirty="0" smtClean="0"/>
              <a:t>=2; </a:t>
            </a:r>
            <a:r>
              <a:rPr lang="en-US" altLang="sk-SK" sz="2000" dirty="0" err="1" smtClean="0"/>
              <a:t>i</a:t>
            </a:r>
            <a:r>
              <a:rPr lang="en-US" altLang="sk-SK" sz="2000" dirty="0" smtClean="0"/>
              <a:t>&lt;=n/2; </a:t>
            </a:r>
            <a:r>
              <a:rPr lang="en-US" altLang="sk-SK" sz="2000" dirty="0" err="1" smtClean="0"/>
              <a:t>i</a:t>
            </a:r>
            <a:r>
              <a:rPr lang="en-US" altLang="sk-SK" sz="2000" dirty="0" smtClean="0"/>
              <a:t>++) </a:t>
            </a:r>
          </a:p>
          <a:p>
            <a:pPr lvl="0"/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     if(</a:t>
            </a:r>
            <a:r>
              <a:rPr lang="en-US" altLang="sk-SK" sz="2000" dirty="0" err="1" smtClean="0">
                <a:solidFill>
                  <a:srgbClr val="002060"/>
                </a:solidFill>
              </a:rPr>
              <a:t>jePrvocislo</a:t>
            </a:r>
            <a:r>
              <a:rPr lang="en-US" altLang="sk-SK" sz="2000" dirty="0" smtClean="0">
                <a:solidFill>
                  <a:srgbClr val="002060"/>
                </a:solidFill>
              </a:rPr>
              <a:t>(</a:t>
            </a:r>
            <a:r>
              <a:rPr lang="en-US" altLang="sk-SK" sz="2000" dirty="0" err="1" smtClean="0">
                <a:solidFill>
                  <a:srgbClr val="002060"/>
                </a:solidFill>
              </a:rPr>
              <a:t>i</a:t>
            </a:r>
            <a:r>
              <a:rPr lang="en-US" altLang="sk-SK" sz="2000" dirty="0" smtClean="0">
                <a:solidFill>
                  <a:srgbClr val="002060"/>
                </a:solidFill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</a:rPr>
              <a:t> &amp;&amp; </a:t>
            </a:r>
            <a:r>
              <a:rPr lang="en-US" altLang="sk-SK" sz="2000" dirty="0" err="1" smtClean="0">
                <a:solidFill>
                  <a:srgbClr val="002060"/>
                </a:solidFill>
              </a:rPr>
              <a:t>jePrvocislo</a:t>
            </a:r>
            <a:r>
              <a:rPr lang="en-US" altLang="sk-SK" sz="2000" dirty="0" smtClean="0">
                <a:solidFill>
                  <a:srgbClr val="002060"/>
                </a:solidFill>
              </a:rPr>
              <a:t>(n-</a:t>
            </a:r>
            <a:r>
              <a:rPr lang="en-US" altLang="sk-SK" sz="2000" dirty="0" err="1" smtClean="0">
                <a:solidFill>
                  <a:srgbClr val="002060"/>
                </a:solidFill>
              </a:rPr>
              <a:t>i</a:t>
            </a:r>
            <a:r>
              <a:rPr lang="en-US" altLang="sk-SK" sz="2000" dirty="0" smtClean="0">
                <a:solidFill>
                  <a:srgbClr val="002060"/>
                </a:solidFill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</a:rPr>
              <a:t>        break;</a:t>
            </a:r>
            <a:endParaRPr lang="sk-SK" altLang="sk-SK" sz="2000" dirty="0" smtClean="0">
              <a:solidFill>
                <a:srgbClr val="000000"/>
              </a:solidFill>
            </a:endParaRPr>
          </a:p>
          <a:p>
            <a:pPr lvl="0"/>
            <a:endParaRPr lang="en-US" altLang="sk-SK" sz="1050" dirty="0">
              <a:solidFill>
                <a:srgbClr val="000000"/>
              </a:solidFill>
            </a:endParaRPr>
          </a:p>
          <a:p>
            <a:r>
              <a:rPr lang="en-US" sz="2000" dirty="0" smtClean="0"/>
              <a:t>   if(</a:t>
            </a:r>
            <a:r>
              <a:rPr lang="en-US" sz="2000" dirty="0" err="1" smtClean="0"/>
              <a:t>i</a:t>
            </a:r>
            <a:r>
              <a:rPr lang="en-US" sz="2000" dirty="0" smtClean="0"/>
              <a:t>&lt;=</a:t>
            </a:r>
            <a:r>
              <a:rPr lang="sk-SK" sz="2000" dirty="0" smtClean="0"/>
              <a:t>n/2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</a:t>
            </a:r>
            <a:r>
              <a:rPr lang="en-US" altLang="sk-SK" sz="2000" dirty="0" smtClean="0">
                <a:solidFill>
                  <a:srgbClr val="000000"/>
                </a:solidFill>
              </a:rPr>
              <a:t>"%d je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sucet</a:t>
            </a:r>
            <a:r>
              <a:rPr lang="en-US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prvocisel</a:t>
            </a:r>
            <a:r>
              <a:rPr lang="en-US" altLang="sk-SK" sz="2000" dirty="0" smtClean="0">
                <a:solidFill>
                  <a:srgbClr val="000000"/>
                </a:solidFill>
              </a:rPr>
              <a:t> %d a %d\n", n,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, n-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000" dirty="0" smtClean="0">
                <a:solidFill>
                  <a:srgbClr val="000000"/>
                </a:solidFill>
              </a:rPr>
              <a:t>);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else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 </a:t>
            </a:r>
            <a:r>
              <a:rPr lang="en-US" sz="2000" dirty="0" err="1" smtClean="0"/>
              <a:t>nie</a:t>
            </a:r>
            <a:r>
              <a:rPr lang="en-US" sz="2000" dirty="0" smtClean="0"/>
              <a:t> je </a:t>
            </a:r>
            <a:r>
              <a:rPr lang="en-US" sz="2000" dirty="0" err="1" smtClean="0"/>
              <a:t>suctom</a:t>
            </a:r>
            <a:r>
              <a:rPr lang="en-US" sz="2000" dirty="0" smtClean="0"/>
              <a:t> </a:t>
            </a:r>
            <a:r>
              <a:rPr lang="en-US" sz="2000" dirty="0" err="1" smtClean="0"/>
              <a:t>ziadnych</a:t>
            </a:r>
            <a:r>
              <a:rPr lang="en-US" sz="2000" dirty="0" smtClean="0"/>
              <a:t> </a:t>
            </a:r>
            <a:r>
              <a:rPr lang="en-US" sz="2000" dirty="0" err="1" smtClean="0"/>
              <a:t>dvoch</a:t>
            </a:r>
            <a:r>
              <a:rPr lang="en-US" sz="2000" dirty="0" smtClean="0"/>
              <a:t> </a:t>
            </a:r>
            <a:r>
              <a:rPr lang="en-US" sz="2000" dirty="0" err="1" smtClean="0"/>
              <a:t>prvocisel</a:t>
            </a:r>
            <a:r>
              <a:rPr lang="en-US" sz="2000" dirty="0" smtClean="0"/>
              <a:t>");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return 0;</a:t>
            </a:r>
          </a:p>
          <a:p>
            <a:r>
              <a:rPr lang="en-US" sz="2000" dirty="0"/>
              <a:t>}</a:t>
            </a:r>
            <a:endParaRPr lang="sk-SK" sz="2000" dirty="0"/>
          </a:p>
        </p:txBody>
      </p:sp>
      <p:grpSp>
        <p:nvGrpSpPr>
          <p:cNvPr id="2" name="Skupina 1"/>
          <p:cNvGrpSpPr/>
          <p:nvPr/>
        </p:nvGrpSpPr>
        <p:grpSpPr>
          <a:xfrm>
            <a:off x="46037" y="700605"/>
            <a:ext cx="8138084" cy="3482992"/>
            <a:chOff x="46037" y="700605"/>
            <a:chExt cx="8138084" cy="3482992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46037" y="700605"/>
              <a:ext cx="5181600" cy="2930038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3398837" y="3740923"/>
              <a:ext cx="4785284" cy="442674"/>
            </a:xfrm>
            <a:prstGeom prst="wedgeRoundRectCallout">
              <a:avLst>
                <a:gd name="adj1" fmla="val -44657"/>
                <a:gd name="adj2" fmla="val -76997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Funkcia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zist</a:t>
              </a:r>
              <a:r>
                <a:rPr kumimoji="0" lang="sk-S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í,</a:t>
              </a:r>
              <a:r>
                <a:rPr kumimoji="0" lang="sk-SK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či jej argument je prvočíslo</a:t>
              </a:r>
              <a:endParaRPr kumimoji="0" lang="sk-SK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491288" y="61119"/>
            <a:ext cx="3478212" cy="2827337"/>
          </a:xfrm>
          <a:prstGeom prst="cloudCallout">
            <a:avLst>
              <a:gd name="adj1" fmla="val -76810"/>
              <a:gd name="adj2" fmla="val -494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 zistí, či číslo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sa dá napísať ako súčet dvoch prvočísel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Skupina 2"/>
          <p:cNvGrpSpPr/>
          <p:nvPr/>
        </p:nvGrpSpPr>
        <p:grpSpPr>
          <a:xfrm>
            <a:off x="1485618" y="5014119"/>
            <a:ext cx="5342219" cy="935620"/>
            <a:chOff x="1485618" y="4906128"/>
            <a:chExt cx="5342219" cy="935620"/>
          </a:xfrm>
        </p:grpSpPr>
        <p:grpSp>
          <p:nvGrpSpPr>
            <p:cNvPr id="11" name="Group 10"/>
            <p:cNvGrpSpPr/>
            <p:nvPr/>
          </p:nvGrpSpPr>
          <p:grpSpPr>
            <a:xfrm>
              <a:off x="3203110" y="5318919"/>
              <a:ext cx="1948327" cy="522829"/>
              <a:chOff x="3126910" y="5678361"/>
              <a:chExt cx="1948327" cy="522829"/>
            </a:xfrm>
          </p:grpSpPr>
          <p:sp>
            <p:nvSpPr>
              <p:cNvPr id="10" name="Isosceles Triangle 9"/>
              <p:cNvSpPr/>
              <p:nvPr/>
            </p:nvSpPr>
            <p:spPr bwMode="auto">
              <a:xfrm rot="3264096">
                <a:off x="4456974" y="5501296"/>
                <a:ext cx="165360" cy="51948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sk-SK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ounded Rectangular Callout 8"/>
              <p:cNvSpPr/>
              <p:nvPr/>
            </p:nvSpPr>
            <p:spPr bwMode="auto">
              <a:xfrm>
                <a:off x="3126910" y="5758516"/>
                <a:ext cx="1948327" cy="442674"/>
              </a:xfrm>
              <a:prstGeom prst="wedgeRoundRectCallout">
                <a:avLst>
                  <a:gd name="adj1" fmla="val -44657"/>
                  <a:gd name="adj2" fmla="val -76997"/>
                  <a:gd name="adj3" fmla="val 16667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k-SK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Volanie funkcie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 bwMode="auto">
            <a:xfrm>
              <a:off x="1485618" y="4910255"/>
              <a:ext cx="2302437" cy="380050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4343968" y="4906128"/>
              <a:ext cx="2483869" cy="380050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6142037" y="29786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06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</a:t>
            </a:r>
            <a:r>
              <a:rPr lang="sk-SK" dirty="0" smtClean="0"/>
              <a:t>ácia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5677" y="1585119"/>
            <a:ext cx="9752013" cy="4876800"/>
          </a:xfrm>
        </p:spPr>
        <p:txBody>
          <a:bodyPr/>
          <a:lstStyle/>
          <a:p>
            <a:r>
              <a:rPr lang="sk-SK" sz="2400" dirty="0" smtClean="0"/>
              <a:t>Funcia pozná len funkcie, ktoré sú definované pred ňou</a:t>
            </a:r>
          </a:p>
          <a:p>
            <a:r>
              <a:rPr lang="en-US" sz="2400" dirty="0" err="1" smtClean="0"/>
              <a:t>Viac</a:t>
            </a:r>
            <a:r>
              <a:rPr lang="en-US" sz="2400" dirty="0" smtClean="0"/>
              <a:t> </a:t>
            </a:r>
            <a:r>
              <a:rPr lang="en-US" sz="2400" dirty="0" err="1" smtClean="0"/>
              <a:t>funkci</a:t>
            </a:r>
            <a:r>
              <a:rPr lang="sk-SK" sz="2400" dirty="0" smtClean="0"/>
              <a:t>í, ktoré sa vzájomne volajú – táto možnosť nie je</a:t>
            </a:r>
          </a:p>
          <a:p>
            <a:pPr lvl="3"/>
            <a:endParaRPr lang="en-US" sz="1000" dirty="0" smtClean="0"/>
          </a:p>
          <a:p>
            <a:r>
              <a:rPr lang="en-US" sz="2400" dirty="0" err="1"/>
              <a:t>Ak</a:t>
            </a:r>
            <a:r>
              <a:rPr lang="en-US" sz="2400" dirty="0"/>
              <a:t> </a:t>
            </a:r>
            <a:r>
              <a:rPr lang="en-US" sz="2400" dirty="0" err="1"/>
              <a:t>funkciu</a:t>
            </a:r>
            <a:r>
              <a:rPr lang="en-US" sz="2400" dirty="0"/>
              <a:t> </a:t>
            </a:r>
            <a:r>
              <a:rPr lang="en-US" sz="2400" dirty="0" err="1"/>
              <a:t>najprv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deklarujeme</a:t>
            </a:r>
            <a:r>
              <a:rPr lang="en-US" sz="2400" dirty="0"/>
              <a:t>, </a:t>
            </a:r>
            <a:r>
              <a:rPr lang="en-US" sz="2400" dirty="0" smtClean="0"/>
              <a:t>m</a:t>
            </a:r>
            <a:r>
              <a:rPr lang="sk-SK" sz="2400" dirty="0" smtClean="0"/>
              <a:t>ôžeme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ju definovať za jej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volaním</a:t>
            </a:r>
          </a:p>
          <a:p>
            <a:pPr lvl="3"/>
            <a:endParaRPr lang="en-US" sz="1000" dirty="0"/>
          </a:p>
          <a:p>
            <a:r>
              <a:rPr lang="sk-SK" sz="2400" dirty="0" smtClean="0"/>
              <a:t>Často: všetky funkcie</a:t>
            </a:r>
          </a:p>
          <a:p>
            <a:pPr marL="0" indent="0">
              <a:buNone/>
            </a:pPr>
            <a:r>
              <a:rPr lang="sk-SK" sz="2400" dirty="0" smtClean="0"/>
              <a:t>    deklarované na začitaku,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potom nasleduje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funkcia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sk-SK" sz="2400" dirty="0" smtClean="0"/>
              <a:t> a za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ňou sú definované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ostatné funkcie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</a:t>
            </a:r>
            <a:endParaRPr lang="sk-SK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36731" y="2654854"/>
            <a:ext cx="6067706" cy="487386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07389" y="2686604"/>
            <a:ext cx="6052466" cy="484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 eaLnBrk="1" hangingPunct="1">
              <a:defRPr/>
            </a:pPr>
            <a:r>
              <a:rPr lang="sk-SK" altLang="sk-SK" sz="2000" dirty="0">
                <a:solidFill>
                  <a:srgbClr val="002060"/>
                </a:solidFill>
              </a:rPr>
              <a:t>int max(int a, int </a:t>
            </a:r>
            <a:r>
              <a:rPr lang="sk-SK" altLang="sk-SK" sz="2000" dirty="0" smtClean="0">
                <a:solidFill>
                  <a:srgbClr val="002060"/>
                </a:solidFill>
              </a:rPr>
              <a:t>b)</a:t>
            </a:r>
            <a:r>
              <a:rPr lang="en-US" altLang="sk-SK" sz="2000" dirty="0" smtClean="0">
                <a:solidFill>
                  <a:srgbClr val="002060"/>
                </a:solidFill>
              </a:rPr>
              <a:t>;</a:t>
            </a:r>
          </a:p>
          <a:p>
            <a:pPr lvl="0" eaLnBrk="1" hangingPunct="1">
              <a:defRPr/>
            </a:pPr>
            <a:endParaRPr kumimoji="0" lang="en-US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x, y;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2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 %d", &amp;x, &amp;y);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("Maximum: %d\n",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max(x, y)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k-SK" altLang="sk-SK" sz="12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sk-SK" altLang="sk-SK" sz="2000" dirty="0"/>
              <a:t>int max(int a, int b) </a:t>
            </a:r>
            <a:r>
              <a:rPr lang="en-US" altLang="sk-SK" sz="2000" dirty="0"/>
              <a:t>{</a:t>
            </a:r>
            <a:endParaRPr lang="sk-SK" altLang="sk-SK" sz="2000" dirty="0"/>
          </a:p>
          <a:p>
            <a:pPr lvl="0" eaLnBrk="1" hangingPunct="1">
              <a:defRPr/>
            </a:pPr>
            <a:r>
              <a:rPr lang="sk-SK" altLang="sk-SK" sz="2000" dirty="0"/>
              <a:t>   </a:t>
            </a:r>
            <a:r>
              <a:rPr lang="en-US" altLang="sk-SK" sz="2000" dirty="0">
                <a:solidFill>
                  <a:srgbClr val="000000"/>
                </a:solidFill>
              </a:rPr>
              <a:t>return (a &gt; b ? a : b);</a:t>
            </a:r>
          </a:p>
          <a:p>
            <a:pPr lvl="0" eaLnBrk="1" hangingPunct="1">
              <a:defRPr/>
            </a:pPr>
            <a:r>
              <a:rPr lang="en-US" altLang="sk-SK" sz="2000" dirty="0" smtClean="0"/>
              <a:t>}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84637" y="3139599"/>
            <a:ext cx="3766466" cy="4572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</a:t>
            </a:r>
            <a:r>
              <a:rPr lang="en-US" altLang="sk-SK" smtClean="0"/>
              <a:t>r</a:t>
            </a:r>
            <a:r>
              <a:rPr lang="sk-SK" altLang="sk-SK" smtClean="0"/>
              <a:t>íklad: navzájom sa odkazujúce funkcie</a:t>
            </a:r>
            <a:endParaRPr lang="en-US" altLang="sk-SK" smtClean="0"/>
          </a:p>
        </p:txBody>
      </p:sp>
      <p:sp>
        <p:nvSpPr>
          <p:cNvPr id="67587" name="AutoShape 27"/>
          <p:cNvSpPr>
            <a:spLocks noChangeArrowheads="1"/>
          </p:cNvSpPr>
          <p:nvPr/>
        </p:nvSpPr>
        <p:spPr bwMode="auto">
          <a:xfrm>
            <a:off x="914400" y="1371600"/>
            <a:ext cx="9067800" cy="5638800"/>
          </a:xfrm>
          <a:prstGeom prst="cloudCallout">
            <a:avLst>
              <a:gd name="adj1" fmla="val -53500"/>
              <a:gd name="adj2" fmla="val -459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8" name="Rectangle 29"/>
          <p:cNvSpPr>
            <a:spLocks noChangeArrowheads="1"/>
          </p:cNvSpPr>
          <p:nvPr/>
        </p:nvSpPr>
        <p:spPr bwMode="auto">
          <a:xfrm>
            <a:off x="3810000" y="2362200"/>
            <a:ext cx="4587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>
                <a:solidFill>
                  <a:srgbClr val="000000"/>
                </a:solidFill>
                <a:latin typeface="Arial" charset="0"/>
              </a:rPr>
              <a:t>program vypo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číta hodnotu 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  <a:p>
            <a:pPr algn="ctr"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funkcií </a:t>
            </a:r>
            <a:r>
              <a:rPr lang="sk-SK" altLang="sk-SK">
                <a:solidFill>
                  <a:srgbClr val="000000"/>
                </a:solidFill>
              </a:rPr>
              <a:t>p(x)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sk-SK" altLang="sk-SK">
                <a:solidFill>
                  <a:srgbClr val="000000"/>
                </a:solidFill>
              </a:rPr>
              <a:t>q(x)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 pre dané </a:t>
            </a:r>
            <a:r>
              <a:rPr lang="sk-SK" altLang="sk-SK">
                <a:solidFill>
                  <a:srgbClr val="000000"/>
                </a:solidFill>
              </a:rPr>
              <a:t>x</a:t>
            </a:r>
            <a:r>
              <a:rPr lang="sk-SK" altLang="sk-SK" b="0">
                <a:solidFill>
                  <a:srgbClr val="000000"/>
                </a:solidFill>
                <a:latin typeface="Arial" charset="0"/>
              </a:rPr>
              <a:t>.</a:t>
            </a:r>
            <a:endParaRPr lang="en-US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9" name="Text Box 30"/>
          <p:cNvSpPr txBox="1">
            <a:spLocks noChangeArrowheads="1"/>
          </p:cNvSpPr>
          <p:nvPr/>
        </p:nvSpPr>
        <p:spPr bwMode="auto">
          <a:xfrm>
            <a:off x="1684338" y="38909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>
                <a:solidFill>
                  <a:srgbClr val="000000"/>
                </a:solidFill>
              </a:rPr>
              <a:t>p(x</a:t>
            </a:r>
            <a:r>
              <a:rPr lang="en-US" altLang="sk-SK">
                <a:solidFill>
                  <a:srgbClr val="000000"/>
                </a:solidFill>
              </a:rPr>
              <a:t>) =</a:t>
            </a:r>
          </a:p>
        </p:txBody>
      </p:sp>
      <p:sp>
        <p:nvSpPr>
          <p:cNvPr id="67590" name="AutoShape 31"/>
          <p:cNvSpPr>
            <a:spLocks/>
          </p:cNvSpPr>
          <p:nvPr/>
        </p:nvSpPr>
        <p:spPr bwMode="auto">
          <a:xfrm>
            <a:off x="2984500" y="3786188"/>
            <a:ext cx="228600" cy="704850"/>
          </a:xfrm>
          <a:prstGeom prst="leftBrace">
            <a:avLst>
              <a:gd name="adj1" fmla="val 25694"/>
              <a:gd name="adj2" fmla="val 4927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67591" name="Text Box 32"/>
          <p:cNvSpPr txBox="1">
            <a:spLocks noChangeArrowheads="1"/>
          </p:cNvSpPr>
          <p:nvPr/>
        </p:nvSpPr>
        <p:spPr bwMode="auto">
          <a:xfrm>
            <a:off x="3200400" y="3581400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>
                <a:solidFill>
                  <a:srgbClr val="000000"/>
                </a:solidFill>
              </a:rPr>
              <a:t>p(x</a:t>
            </a:r>
            <a:r>
              <a:rPr lang="en-US" altLang="sk-SK">
                <a:solidFill>
                  <a:srgbClr val="000000"/>
                </a:solidFill>
              </a:rPr>
              <a:t>-1) + q(x/2)</a:t>
            </a:r>
          </a:p>
        </p:txBody>
      </p:sp>
      <p:sp>
        <p:nvSpPr>
          <p:cNvPr id="67592" name="Text Box 33"/>
          <p:cNvSpPr txBox="1">
            <a:spLocks noChangeArrowheads="1"/>
          </p:cNvSpPr>
          <p:nvPr/>
        </p:nvSpPr>
        <p:spPr bwMode="auto">
          <a:xfrm>
            <a:off x="3213100" y="4267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7593" name="Text Box 34"/>
          <p:cNvSpPr txBox="1">
            <a:spLocks noChangeArrowheads="1"/>
          </p:cNvSpPr>
          <p:nvPr/>
        </p:nvSpPr>
        <p:spPr bwMode="auto">
          <a:xfrm>
            <a:off x="6216650" y="35814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ak x &gt; 1</a:t>
            </a:r>
          </a:p>
        </p:txBody>
      </p:sp>
      <p:sp>
        <p:nvSpPr>
          <p:cNvPr id="67594" name="Text Box 35"/>
          <p:cNvSpPr txBox="1">
            <a:spLocks noChangeArrowheads="1"/>
          </p:cNvSpPr>
          <p:nvPr/>
        </p:nvSpPr>
        <p:spPr bwMode="auto">
          <a:xfrm>
            <a:off x="6184900" y="4191000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ak x &lt;= 1</a:t>
            </a:r>
          </a:p>
        </p:txBody>
      </p:sp>
      <p:sp>
        <p:nvSpPr>
          <p:cNvPr id="67595" name="Text Box 36"/>
          <p:cNvSpPr txBox="1">
            <a:spLocks noChangeArrowheads="1"/>
          </p:cNvSpPr>
          <p:nvPr/>
        </p:nvSpPr>
        <p:spPr bwMode="auto">
          <a:xfrm>
            <a:off x="1676400" y="53387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q</a:t>
            </a:r>
            <a:r>
              <a:rPr lang="sk-SK" altLang="sk-SK">
                <a:solidFill>
                  <a:srgbClr val="000000"/>
                </a:solidFill>
              </a:rPr>
              <a:t>(x</a:t>
            </a:r>
            <a:r>
              <a:rPr lang="en-US" altLang="sk-SK">
                <a:solidFill>
                  <a:srgbClr val="000000"/>
                </a:solidFill>
              </a:rPr>
              <a:t>) =</a:t>
            </a:r>
          </a:p>
        </p:txBody>
      </p:sp>
      <p:sp>
        <p:nvSpPr>
          <p:cNvPr id="67596" name="AutoShape 37"/>
          <p:cNvSpPr>
            <a:spLocks/>
          </p:cNvSpPr>
          <p:nvPr/>
        </p:nvSpPr>
        <p:spPr bwMode="auto">
          <a:xfrm>
            <a:off x="2976563" y="5233988"/>
            <a:ext cx="228600" cy="704850"/>
          </a:xfrm>
          <a:prstGeom prst="leftBrace">
            <a:avLst>
              <a:gd name="adj1" fmla="val 25694"/>
              <a:gd name="adj2" fmla="val 4927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>
              <a:solidFill>
                <a:srgbClr val="000000"/>
              </a:solidFill>
            </a:endParaRPr>
          </a:p>
        </p:txBody>
      </p:sp>
      <p:sp>
        <p:nvSpPr>
          <p:cNvPr id="67597" name="Text Box 38"/>
          <p:cNvSpPr txBox="1">
            <a:spLocks noChangeArrowheads="1"/>
          </p:cNvSpPr>
          <p:nvPr/>
        </p:nvSpPr>
        <p:spPr bwMode="auto">
          <a:xfrm>
            <a:off x="3192463" y="5029200"/>
            <a:ext cx="2922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q</a:t>
            </a:r>
            <a:r>
              <a:rPr lang="sk-SK" altLang="sk-SK">
                <a:solidFill>
                  <a:srgbClr val="000000"/>
                </a:solidFill>
              </a:rPr>
              <a:t>(x</a:t>
            </a:r>
            <a:r>
              <a:rPr lang="en-US" altLang="sk-SK">
                <a:solidFill>
                  <a:srgbClr val="000000"/>
                </a:solidFill>
              </a:rPr>
              <a:t>-3) + p(x-5)</a:t>
            </a:r>
          </a:p>
        </p:txBody>
      </p:sp>
      <p:sp>
        <p:nvSpPr>
          <p:cNvPr id="67598" name="Text Box 39"/>
          <p:cNvSpPr txBox="1">
            <a:spLocks noChangeArrowheads="1"/>
          </p:cNvSpPr>
          <p:nvPr/>
        </p:nvSpPr>
        <p:spPr bwMode="auto">
          <a:xfrm>
            <a:off x="3205163" y="57150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x/3</a:t>
            </a:r>
          </a:p>
        </p:txBody>
      </p:sp>
      <p:sp>
        <p:nvSpPr>
          <p:cNvPr id="67599" name="Text Box 40"/>
          <p:cNvSpPr txBox="1">
            <a:spLocks noChangeArrowheads="1"/>
          </p:cNvSpPr>
          <p:nvPr/>
        </p:nvSpPr>
        <p:spPr bwMode="auto">
          <a:xfrm>
            <a:off x="6208713" y="5029200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ak x &gt; 3</a:t>
            </a:r>
          </a:p>
        </p:txBody>
      </p:sp>
      <p:sp>
        <p:nvSpPr>
          <p:cNvPr id="67600" name="Text Box 41"/>
          <p:cNvSpPr txBox="1">
            <a:spLocks noChangeArrowheads="1"/>
          </p:cNvSpPr>
          <p:nvPr/>
        </p:nvSpPr>
        <p:spPr bwMode="auto">
          <a:xfrm>
            <a:off x="6176963" y="5638800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>
                <a:solidFill>
                  <a:srgbClr val="000000"/>
                </a:solidFill>
              </a:rPr>
              <a:t>ak x &lt;= 3</a:t>
            </a:r>
          </a:p>
        </p:txBody>
      </p:sp>
    </p:spTree>
    <p:extLst>
      <p:ext uri="{BB962C8B-B14F-4D97-AF65-F5344CB8AC3E}">
        <p14:creationId xmlns:p14="http://schemas.microsoft.com/office/powerpoint/2010/main" val="1642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57150" y="3175"/>
            <a:ext cx="9056688" cy="7526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6850" y="138113"/>
            <a:ext cx="9069388" cy="7391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float q(float x);</a:t>
            </a:r>
          </a:p>
          <a:p>
            <a:pPr marL="0" indent="0">
              <a:buFontTx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 p(float x) {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if (x &lt;= 1)  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return 2.0;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return (p(x-1) +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x/2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q(float x) {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if (x &lt;= 3)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return x / (float) 3.0;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return (q(x-3) *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(x-5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float x;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Zadajte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realne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cislo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");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("%f", &amp;x);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("\np(%.3f) = %.3f\n", x, p(x));</a:t>
            </a:r>
          </a:p>
          <a:p>
            <a:pPr marL="0" indent="0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("q(%.3f) = %.3f\n\n", x, q(x));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1;</a:t>
            </a:r>
          </a:p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98437" y="594519"/>
            <a:ext cx="2743200" cy="4572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3592801" y="289719"/>
            <a:ext cx="4724400" cy="1524000"/>
          </a:xfrm>
          <a:prstGeom prst="wedgeRoundRectCallout">
            <a:avLst>
              <a:gd name="adj1" fmla="val -64204"/>
              <a:gd name="adj2" fmla="val -25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Deklarácia funkcie</a:t>
            </a:r>
          </a:p>
          <a:p>
            <a:pPr marL="342900" indent="-342900">
              <a:buFontTx/>
              <a:buChar char="-"/>
              <a:defRPr/>
            </a:pP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Môžeme na začiatku 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</a:rPr>
              <a:t>programu deklarovať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všetky funkcie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Táto</a:t>
            </a:r>
            <a:r>
              <a:rPr kumimoji="0" lang="sk-SK" altLang="sk-SK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deklarácia je však nutná</a:t>
            </a:r>
          </a:p>
        </p:txBody>
      </p:sp>
    </p:spTree>
    <p:extLst>
      <p:ext uri="{BB962C8B-B14F-4D97-AF65-F5344CB8AC3E}">
        <p14:creationId xmlns:p14="http://schemas.microsoft.com/office/powerpoint/2010/main" val="3481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Návratová hodnota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k-SK" altLang="sk-SK" sz="2800" dirty="0" smtClean="0">
                <a:latin typeface="Arial" charset="0"/>
                <a:cs typeface="Arial" charset="0"/>
              </a:rPr>
              <a:t>Každá funkcia má definovanú návratovú hodnotu</a:t>
            </a:r>
          </a:p>
          <a:p>
            <a:pPr>
              <a:spcBef>
                <a:spcPct val="0"/>
              </a:spcBef>
            </a:pPr>
            <a:r>
              <a:rPr lang="sk-SK" altLang="sk-SK" sz="2800" dirty="0">
                <a:latin typeface="Arial" charset="0"/>
                <a:cs typeface="Arial" charset="0"/>
              </a:rPr>
              <a:t>Návratovový typ môže byť ľubovoľným typom okrem polí a funkcií</a:t>
            </a:r>
          </a:p>
          <a:p>
            <a:pPr lvl="1">
              <a:spcBef>
                <a:spcPct val="0"/>
              </a:spcBef>
            </a:pPr>
            <a:r>
              <a:rPr lang="sk-SK" altLang="sk-SK" sz="2400" dirty="0">
                <a:latin typeface="Arial" charset="0"/>
                <a:cs typeface="Arial" charset="0"/>
              </a:rPr>
              <a:t>Nahrádzame to ukazovateľmi </a:t>
            </a:r>
          </a:p>
          <a:p>
            <a:pPr>
              <a:spcBef>
                <a:spcPct val="0"/>
              </a:spcBef>
            </a:pPr>
            <a:endParaRPr lang="sk-SK" altLang="sk-SK" sz="2800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sk-SK" altLang="sk-SK" sz="2800" dirty="0" smtClean="0">
                <a:latin typeface="Arial" charset="0"/>
                <a:cs typeface="Arial" charset="0"/>
              </a:rPr>
              <a:t>Ak funkcia nevracia žiadnu hodnotu - </a:t>
            </a:r>
            <a:r>
              <a:rPr lang="sk-SK" altLang="sk-SK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procedúra</a:t>
            </a:r>
            <a:endParaRPr lang="sk-SK" altLang="sk-SK" sz="2800" dirty="0" smtClean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sk-SK" altLang="sk-SK" sz="2800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sk-SK" altLang="sk-SK" sz="2800" dirty="0" smtClean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</a:pPr>
            <a:endParaRPr lang="sk-SK" altLang="sk-SK" sz="2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Proced</a:t>
            </a:r>
            <a:r>
              <a:rPr lang="sk-SK" altLang="sk-SK" smtClean="0"/>
              <a:t>úry a dátový typ </a:t>
            </a:r>
            <a:r>
              <a:rPr lang="sk-SK" altLang="sk-SK" smtClean="0">
                <a:latin typeface="Courier New" pitchFamily="49" charset="0"/>
              </a:rPr>
              <a:t>void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17663"/>
            <a:ext cx="9752013" cy="2003425"/>
          </a:xfrm>
        </p:spPr>
        <p:txBody>
          <a:bodyPr/>
          <a:lstStyle/>
          <a:p>
            <a:pPr marL="611188" indent="-611188"/>
            <a:r>
              <a:rPr lang="sk-SK" altLang="sk-SK" sz="2800" dirty="0" smtClean="0"/>
              <a:t>formálne procedúry neexistujú, dá sa to obísť:</a:t>
            </a:r>
          </a:p>
          <a:p>
            <a:pPr marL="1033463" lvl="1" indent="-527050"/>
            <a:endParaRPr lang="sk-SK" altLang="sk-SK" sz="2400" dirty="0" smtClean="0"/>
          </a:p>
          <a:p>
            <a:pPr marL="1033463" lvl="1" indent="-527050">
              <a:buFontTx/>
              <a:buAutoNum type="arabicPeriod"/>
            </a:pPr>
            <a:r>
              <a:rPr lang="sk-SK" altLang="sk-SK" sz="2400" dirty="0" smtClean="0"/>
              <a:t>funkcia návratovú hodnotu vracia, ale nepotrebujeme ju, napr. čakanie na stlačenie klávesy (bez toho, aby nás zaujímalo, aká klávesa bola stlačená)</a:t>
            </a:r>
          </a:p>
          <a:p>
            <a:pPr marL="1033463" lvl="1" indent="-527050">
              <a:buFontTx/>
              <a:buAutoNum type="arabicPeriod"/>
            </a:pPr>
            <a:endParaRPr lang="sk-SK" altLang="sk-SK" sz="2700" dirty="0" smtClean="0"/>
          </a:p>
          <a:p>
            <a:pPr marL="1033463" lvl="1" indent="-527050">
              <a:buFontTx/>
              <a:buAutoNum type="arabicPeriod"/>
            </a:pPr>
            <a:endParaRPr lang="sk-SK" altLang="sk-SK" sz="2700" dirty="0" smtClean="0"/>
          </a:p>
          <a:p>
            <a:pPr marL="1033463" lvl="1" indent="-527050">
              <a:buFontTx/>
              <a:buNone/>
            </a:pPr>
            <a:endParaRPr lang="sk-SK" altLang="sk-SK" sz="2700" dirty="0" smtClean="0"/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1293813" y="4648200"/>
            <a:ext cx="3802062" cy="544513"/>
            <a:chOff x="2294" y="2085"/>
            <a:chExt cx="3101" cy="310"/>
          </a:xfrm>
        </p:grpSpPr>
        <p:sp>
          <p:nvSpPr>
            <p:cNvPr id="56330" name="Rectangle 5"/>
            <p:cNvSpPr>
              <a:spLocks noChangeArrowheads="1"/>
            </p:cNvSpPr>
            <p:nvPr/>
          </p:nvSpPr>
          <p:spPr bwMode="auto">
            <a:xfrm>
              <a:off x="2294" y="208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1" name="Text Box 6"/>
            <p:cNvSpPr txBox="1">
              <a:spLocks noChangeArrowheads="1"/>
            </p:cNvSpPr>
            <p:nvPr/>
          </p:nvSpPr>
          <p:spPr bwMode="auto">
            <a:xfrm>
              <a:off x="2359" y="2103"/>
              <a:ext cx="165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getchar()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</p:txBody>
        </p:sp>
      </p:grpSp>
      <p:grpSp>
        <p:nvGrpSpPr>
          <p:cNvPr id="208906" name="Group 10"/>
          <p:cNvGrpSpPr>
            <a:grpSpLocks/>
          </p:cNvGrpSpPr>
          <p:nvPr/>
        </p:nvGrpSpPr>
        <p:grpSpPr bwMode="auto">
          <a:xfrm>
            <a:off x="1293813" y="6180138"/>
            <a:ext cx="3811587" cy="544512"/>
            <a:chOff x="2294" y="2085"/>
            <a:chExt cx="3101" cy="310"/>
          </a:xfrm>
        </p:grpSpPr>
        <p:sp>
          <p:nvSpPr>
            <p:cNvPr id="56328" name="Rectangle 11"/>
            <p:cNvSpPr>
              <a:spLocks noChangeArrowheads="1"/>
            </p:cNvSpPr>
            <p:nvPr/>
          </p:nvSpPr>
          <p:spPr bwMode="auto">
            <a:xfrm>
              <a:off x="2294" y="208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29" name="Text Box 12"/>
            <p:cNvSpPr txBox="1">
              <a:spLocks noChangeArrowheads="1"/>
            </p:cNvSpPr>
            <p:nvPr/>
          </p:nvSpPr>
          <p:spPr bwMode="auto">
            <a:xfrm>
              <a:off x="2359" y="2103"/>
              <a:ext cx="270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(void) getchar()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518150" y="4660900"/>
            <a:ext cx="4279900" cy="865188"/>
          </a:xfrm>
          <a:prstGeom prst="wedgeRoundRectCallout">
            <a:avLst>
              <a:gd name="adj1" fmla="val -64204"/>
              <a:gd name="adj2" fmla="val -252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čakanie na stlačenie klávesy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8912" name="AutoShape 16"/>
          <p:cNvSpPr>
            <a:spLocks noChangeArrowheads="1"/>
          </p:cNvSpPr>
          <p:nvPr/>
        </p:nvSpPr>
        <p:spPr bwMode="auto">
          <a:xfrm>
            <a:off x="5473700" y="6137275"/>
            <a:ext cx="4178300" cy="909638"/>
          </a:xfrm>
          <a:prstGeom prst="wedgeRoundRectCallout">
            <a:avLst>
              <a:gd name="adj1" fmla="val -62440"/>
              <a:gd name="adj2" fmla="val -2799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čitateľnejšie, niektoré prekladače to vyžadujú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8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1" grpId="0" animBg="1" autoUpdateAnimBg="0"/>
      <p:bldP spid="20891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Proced</a:t>
            </a:r>
            <a:r>
              <a:rPr lang="sk-SK" altLang="sk-SK" smtClean="0"/>
              <a:t>úry a dátový typ </a:t>
            </a:r>
            <a:r>
              <a:rPr lang="sk-SK" altLang="sk-SK" smtClean="0">
                <a:latin typeface="Courier New" pitchFamily="49" charset="0"/>
              </a:rPr>
              <a:t>void</a:t>
            </a:r>
            <a:endParaRPr lang="en-US" altLang="sk-SK" smtClean="0">
              <a:latin typeface="Courier New" pitchFamily="49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33463" lvl="1" indent="-527050">
              <a:buFontTx/>
              <a:buAutoNum type="arabicPeriod" startAt="2"/>
            </a:pPr>
            <a:r>
              <a:rPr lang="sk-SK" altLang="sk-SK" sz="2400" dirty="0" smtClean="0"/>
              <a:t>funkcia sa definuje ako funkcia vracajúca typ </a:t>
            </a:r>
            <a:r>
              <a:rPr lang="sk-SK" altLang="sk-SK" sz="2400" b="1" dirty="0" smtClean="0">
                <a:latin typeface="Courier New" pitchFamily="49" charset="0"/>
              </a:rPr>
              <a:t>void</a:t>
            </a:r>
            <a:r>
              <a:rPr lang="sk-SK" altLang="sk-SK" sz="2400" dirty="0" smtClean="0"/>
              <a:t> (nič), napr.</a:t>
            </a:r>
            <a:endParaRPr lang="en-US" altLang="sk-SK" sz="2400" dirty="0" smtClean="0"/>
          </a:p>
          <a:p>
            <a:pPr marL="1033463" lvl="1" indent="-527050">
              <a:buFontTx/>
              <a:buAutoNum type="arabicPeriod" startAt="2"/>
            </a:pPr>
            <a:endParaRPr lang="en-US" altLang="sk-SK" sz="2400" dirty="0" smtClean="0"/>
          </a:p>
          <a:p>
            <a:pPr marL="1033463" lvl="1" indent="-527050">
              <a:buFontTx/>
              <a:buAutoNum type="arabicPeriod" startAt="2"/>
            </a:pPr>
            <a:endParaRPr lang="en-US" altLang="sk-SK" sz="2400" dirty="0" smtClean="0"/>
          </a:p>
          <a:p>
            <a:pPr marL="1033463" lvl="1" indent="-527050">
              <a:buFontTx/>
              <a:buAutoNum type="arabicPeriod" startAt="2"/>
            </a:pPr>
            <a:endParaRPr lang="en-US" altLang="sk-SK" sz="2400" dirty="0" smtClean="0"/>
          </a:p>
          <a:p>
            <a:pPr marL="1033463" lvl="1" indent="-527050">
              <a:buFontTx/>
              <a:buAutoNum type="arabicPeriod" startAt="2"/>
            </a:pPr>
            <a:endParaRPr lang="en-US" altLang="sk-SK" sz="2400" dirty="0" smtClean="0"/>
          </a:p>
          <a:p>
            <a:pPr marL="1033463" lvl="1" indent="-527050">
              <a:buFontTx/>
              <a:buAutoNum type="arabicPeriod" startAt="2"/>
            </a:pPr>
            <a:endParaRPr lang="en-US" altLang="sk-SK" sz="2400" dirty="0" smtClean="0"/>
          </a:p>
          <a:p>
            <a:pPr marL="1033463" lvl="1" indent="-527050">
              <a:buFontTx/>
              <a:buNone/>
            </a:pPr>
            <a:endParaRPr lang="sk-SK" altLang="sk-SK" sz="2400" dirty="0" smtClean="0"/>
          </a:p>
          <a:p>
            <a:pPr marL="1033463" lvl="1" indent="-527050">
              <a:buFontTx/>
              <a:buChar char="-"/>
            </a:pPr>
            <a:r>
              <a:rPr lang="sk-SK" altLang="sk-SK" sz="2400" dirty="0" smtClean="0"/>
              <a:t>volanie procedúry (funkcie):</a:t>
            </a:r>
          </a:p>
          <a:p>
            <a:pPr marL="1033463" lvl="1" indent="-527050">
              <a:buFontTx/>
              <a:buChar char="-"/>
            </a:pPr>
            <a:endParaRPr lang="sk-SK" altLang="sk-SK" sz="2400" dirty="0"/>
          </a:p>
          <a:p>
            <a:pPr marL="1033463" lvl="1" indent="-527050">
              <a:buFontTx/>
              <a:buChar char="-"/>
            </a:pPr>
            <a:endParaRPr lang="sk-SK" altLang="sk-SK" sz="2400" dirty="0" smtClean="0"/>
          </a:p>
          <a:p>
            <a:pPr marL="1033463" lvl="1" indent="-527050">
              <a:buFontTx/>
              <a:buChar char="-"/>
            </a:pPr>
            <a:endParaRPr lang="sk-SK" altLang="sk-SK" sz="2400" dirty="0"/>
          </a:p>
          <a:p>
            <a:pPr marL="1033463" lvl="1" indent="-527050">
              <a:buFontTx/>
              <a:buChar char="-"/>
            </a:pPr>
            <a:r>
              <a:rPr lang="sk-SK" altLang="sk-SK" sz="2400" dirty="0" smtClean="0">
                <a:latin typeface="Arial" charset="0"/>
                <a:cs typeface="Arial" charset="0"/>
              </a:rPr>
              <a:t>môžeme </a:t>
            </a:r>
            <a:r>
              <a:rPr lang="sk-SK" altLang="sk-SK" sz="2400" dirty="0">
                <a:latin typeface="Arial" charset="0"/>
                <a:cs typeface="Arial" charset="0"/>
              </a:rPr>
              <a:t>použiť príkaz </a:t>
            </a:r>
            <a:r>
              <a:rPr lang="sk-SK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altLang="sk-SK" sz="2400" dirty="0" smtClean="0">
                <a:latin typeface="Arial" charset="0"/>
                <a:cs typeface="Arial" charset="0"/>
              </a:rPr>
              <a:t> </a:t>
            </a:r>
            <a:r>
              <a:rPr lang="sk-SK" altLang="sk-SK" sz="2400" dirty="0">
                <a:latin typeface="Arial" charset="0"/>
                <a:cs typeface="Arial" charset="0"/>
              </a:rPr>
              <a:t>(bez hodnoty)</a:t>
            </a:r>
          </a:p>
          <a:p>
            <a:pPr marL="1033463" lvl="1" indent="-527050">
              <a:buFontTx/>
              <a:buChar char="-"/>
            </a:pPr>
            <a:endParaRPr lang="en-US" altLang="sk-SK" sz="2400" dirty="0" smtClean="0"/>
          </a:p>
          <a:p>
            <a:pPr marL="611188" indent="-611188"/>
            <a:endParaRPr lang="en-US" altLang="sk-SK" dirty="0" smtClean="0"/>
          </a:p>
        </p:txBody>
      </p:sp>
      <p:grpSp>
        <p:nvGrpSpPr>
          <p:cNvPr id="209924" name="Group 4"/>
          <p:cNvGrpSpPr>
            <a:grpSpLocks/>
          </p:cNvGrpSpPr>
          <p:nvPr/>
        </p:nvGrpSpPr>
        <p:grpSpPr bwMode="auto">
          <a:xfrm>
            <a:off x="1284288" y="5699919"/>
            <a:ext cx="4700587" cy="544512"/>
            <a:chOff x="2294" y="2085"/>
            <a:chExt cx="3101" cy="310"/>
          </a:xfrm>
        </p:grpSpPr>
        <p:sp>
          <p:nvSpPr>
            <p:cNvPr id="57352" name="Rectangle 5"/>
            <p:cNvSpPr>
              <a:spLocks noChangeArrowheads="1"/>
            </p:cNvSpPr>
            <p:nvPr/>
          </p:nvSpPr>
          <p:spPr bwMode="auto">
            <a:xfrm>
              <a:off x="2294" y="208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353" name="Text Box 6"/>
            <p:cNvSpPr txBox="1">
              <a:spLocks noChangeArrowheads="1"/>
            </p:cNvSpPr>
            <p:nvPr/>
          </p:nvSpPr>
          <p:spPr bwMode="auto">
            <a:xfrm>
              <a:off x="2359" y="2103"/>
              <a:ext cx="219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vypis_int(a + b)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</p:txBody>
        </p:sp>
      </p:grpSp>
      <p:grpSp>
        <p:nvGrpSpPr>
          <p:cNvPr id="209928" name="Group 8"/>
          <p:cNvGrpSpPr>
            <a:grpSpLocks/>
          </p:cNvGrpSpPr>
          <p:nvPr/>
        </p:nvGrpSpPr>
        <p:grpSpPr bwMode="auto">
          <a:xfrm>
            <a:off x="1239838" y="2728119"/>
            <a:ext cx="4713287" cy="1858962"/>
            <a:chOff x="2294" y="2085"/>
            <a:chExt cx="3101" cy="310"/>
          </a:xfrm>
        </p:grpSpPr>
        <p:sp>
          <p:nvSpPr>
            <p:cNvPr id="57350" name="Rectangle 9"/>
            <p:cNvSpPr>
              <a:spLocks noChangeArrowheads="1"/>
            </p:cNvSpPr>
            <p:nvPr/>
          </p:nvSpPr>
          <p:spPr bwMode="auto">
            <a:xfrm>
              <a:off x="2294" y="2085"/>
              <a:ext cx="3101" cy="3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351" name="Text Box 10"/>
            <p:cNvSpPr txBox="1">
              <a:spLocks noChangeArrowheads="1"/>
            </p:cNvSpPr>
            <p:nvPr/>
          </p:nvSpPr>
          <p:spPr bwMode="auto">
            <a:xfrm>
              <a:off x="2360" y="2103"/>
              <a:ext cx="266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void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vypis_int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en-US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("%d", </a:t>
              </a:r>
              <a:r>
                <a:rPr kumimoji="0" lang="en-US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2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Funkcia bez parametrov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80319"/>
            <a:ext cx="9752013" cy="4878388"/>
          </a:xfrm>
        </p:spPr>
        <p:txBody>
          <a:bodyPr/>
          <a:lstStyle/>
          <a:p>
            <a:pPr lvl="1"/>
            <a:r>
              <a:rPr lang="sk-SK" altLang="sk-SK" sz="2700" dirty="0" smtClean="0"/>
              <a:t>Typ </a:t>
            </a:r>
            <a:r>
              <a:rPr lang="sk-SK" altLang="sk-SK" sz="2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altLang="sk-SK" sz="2700" dirty="0" smtClean="0"/>
              <a:t> – význam: nič</a:t>
            </a:r>
          </a:p>
          <a:p>
            <a:pPr lvl="1"/>
            <a:r>
              <a:rPr lang="sk-SK" altLang="sk-SK" sz="2700" dirty="0" smtClean="0"/>
              <a:t>definícia funkcie: </a:t>
            </a:r>
            <a:endParaRPr lang="en-US" altLang="sk-SK" sz="2700" dirty="0" smtClean="0"/>
          </a:p>
          <a:p>
            <a:pPr lvl="1"/>
            <a:endParaRPr lang="en-US" altLang="sk-SK" sz="2700" dirty="0" smtClean="0"/>
          </a:p>
          <a:p>
            <a:pPr lvl="1"/>
            <a:endParaRPr lang="en-US" altLang="sk-SK" sz="2700" dirty="0" smtClean="0"/>
          </a:p>
          <a:p>
            <a:pPr lvl="1"/>
            <a:endParaRPr lang="en-US" altLang="sk-SK" sz="2700" dirty="0" smtClean="0"/>
          </a:p>
          <a:p>
            <a:pPr marL="506412" lvl="1" indent="0">
              <a:buNone/>
            </a:pPr>
            <a:endParaRPr lang="en-US" altLang="sk-SK" sz="2700" dirty="0" smtClean="0"/>
          </a:p>
          <a:p>
            <a:pPr lvl="1"/>
            <a:r>
              <a:rPr lang="en-US" altLang="sk-SK" sz="2700" dirty="0" err="1" smtClean="0"/>
              <a:t>volanie</a:t>
            </a:r>
            <a:r>
              <a:rPr lang="en-US" altLang="sk-SK" sz="2700" dirty="0" smtClean="0"/>
              <a:t> </a:t>
            </a:r>
            <a:r>
              <a:rPr lang="en-US" altLang="sk-SK" sz="2700" dirty="0" err="1" smtClean="0"/>
              <a:t>funkcie</a:t>
            </a:r>
            <a:r>
              <a:rPr lang="en-US" altLang="sk-SK" sz="2700" dirty="0" smtClean="0"/>
              <a:t>:</a:t>
            </a:r>
            <a:endParaRPr lang="sk-SK" altLang="sk-SK" sz="2700" dirty="0" smtClean="0"/>
          </a:p>
          <a:p>
            <a:pPr lvl="1"/>
            <a:endParaRPr lang="sk-SK" altLang="sk-SK" dirty="0" smtClean="0">
              <a:latin typeface="Arial" charset="0"/>
              <a:cs typeface="Arial" charset="0"/>
            </a:endParaRPr>
          </a:p>
          <a:p>
            <a:pPr lvl="1"/>
            <a:r>
              <a:rPr lang="sk-SK" altLang="sk-SK" dirty="0" smtClean="0">
                <a:latin typeface="Arial" charset="0"/>
                <a:cs typeface="Arial" charset="0"/>
              </a:rPr>
              <a:t>Prázdny zoznam parametrov znamená, že zoznam parametrov nie je špecifikovaný a môže byť volaný s akýmikoľvek parametrami</a:t>
            </a:r>
          </a:p>
          <a:p>
            <a:pPr lvl="1"/>
            <a:r>
              <a:rPr lang="sk-SK" altLang="sk-SK" dirty="0" smtClean="0">
                <a:latin typeface="Arial" charset="0"/>
                <a:cs typeface="Arial" charset="0"/>
              </a:rPr>
              <a:t>Správne</a:t>
            </a:r>
            <a:r>
              <a:rPr lang="en-US" altLang="sk-SK" dirty="0" smtClean="0">
                <a:latin typeface="Arial" charset="0"/>
                <a:cs typeface="Arial" charset="0"/>
              </a:rPr>
              <a:t> </a:t>
            </a:r>
            <a:r>
              <a:rPr lang="en-US" altLang="sk-SK" dirty="0" err="1" smtClean="0">
                <a:latin typeface="Arial" charset="0"/>
                <a:cs typeface="Arial" charset="0"/>
              </a:rPr>
              <a:t>deklarova</a:t>
            </a:r>
            <a:r>
              <a:rPr lang="sk-SK" altLang="sk-SK" dirty="0" smtClean="0">
                <a:latin typeface="Arial" charset="0"/>
                <a:cs typeface="Arial" charset="0"/>
              </a:rPr>
              <a:t>ť</a:t>
            </a:r>
            <a:r>
              <a:rPr lang="en-US" altLang="sk-SK" dirty="0" smtClean="0">
                <a:latin typeface="Arial" charset="0"/>
                <a:cs typeface="Arial" charset="0"/>
              </a:rPr>
              <a:t>:</a:t>
            </a:r>
            <a:r>
              <a:rPr lang="sk-SK" altLang="sk-SK" dirty="0" smtClean="0">
                <a:latin typeface="Arial" charset="0"/>
                <a:cs typeface="Arial" charset="0"/>
              </a:rPr>
              <a:t> s typom </a:t>
            </a:r>
            <a:r>
              <a:rPr lang="sk-SK" alt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sk-SK" sz="2700" dirty="0" smtClean="0"/>
          </a:p>
        </p:txBody>
      </p:sp>
      <p:grpSp>
        <p:nvGrpSpPr>
          <p:cNvPr id="207876" name="Group 4"/>
          <p:cNvGrpSpPr>
            <a:grpSpLocks/>
          </p:cNvGrpSpPr>
          <p:nvPr/>
        </p:nvGrpSpPr>
        <p:grpSpPr bwMode="auto">
          <a:xfrm>
            <a:off x="3938588" y="1889919"/>
            <a:ext cx="5556308" cy="2359346"/>
            <a:chOff x="2294" y="2605"/>
            <a:chExt cx="3024" cy="820"/>
          </a:xfrm>
        </p:grpSpPr>
        <p:sp>
          <p:nvSpPr>
            <p:cNvPr id="55304" name="Rectangle 5"/>
            <p:cNvSpPr>
              <a:spLocks noChangeArrowheads="1"/>
            </p:cNvSpPr>
            <p:nvPr/>
          </p:nvSpPr>
          <p:spPr bwMode="auto">
            <a:xfrm>
              <a:off x="2294" y="2605"/>
              <a:ext cx="3024" cy="8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305" name="Text Box 6"/>
            <p:cNvSpPr txBox="1">
              <a:spLocks noChangeArrowheads="1"/>
            </p:cNvSpPr>
            <p:nvPr/>
          </p:nvSpPr>
          <p:spPr bwMode="auto">
            <a:xfrm>
              <a:off x="2359" y="2623"/>
              <a:ext cx="2709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scitaj(void)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 a, b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en-US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scanf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("%d %d", &amp;a, &amp;b);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return (a + b);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932237" y="4469608"/>
            <a:ext cx="5561870" cy="493575"/>
            <a:chOff x="2294" y="2085"/>
            <a:chExt cx="3445" cy="281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94" y="2085"/>
              <a:ext cx="3445" cy="2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359" y="2103"/>
              <a:ext cx="159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j =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scitaj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();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3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Parametre funkcií - volanie hodnotou</a:t>
            </a:r>
            <a:endParaRPr lang="en-US" altLang="sk-SK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2281238"/>
          </a:xfrm>
        </p:spPr>
        <p:txBody>
          <a:bodyPr/>
          <a:lstStyle/>
          <a:p>
            <a:r>
              <a:rPr lang="sk-SK" altLang="sk-SK" sz="2800" dirty="0" smtClean="0"/>
              <a:t>predávanie parametrov hodnotou </a:t>
            </a:r>
          </a:p>
          <a:p>
            <a:pPr lvl="1"/>
            <a:r>
              <a:rPr lang="sk-SK" altLang="sk-SK" sz="2400" dirty="0" smtClean="0"/>
              <a:t>parametre sú vo funkcii len čítané</a:t>
            </a:r>
          </a:p>
          <a:p>
            <a:pPr lvl="1"/>
            <a:r>
              <a:rPr lang="sk-SK" altLang="sk-SK" sz="2400" dirty="0" smtClean="0"/>
              <a:t>každá zmena parametra je dočasná, je len v rámci funkcie a po jej ukončení sa stratí</a:t>
            </a:r>
          </a:p>
          <a:p>
            <a:pPr lvl="1"/>
            <a:endParaRPr lang="en-US" altLang="sk-SK" sz="2400" dirty="0" smtClean="0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196850" y="3965575"/>
            <a:ext cx="901858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2325" indent="-315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ako funguje: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vytvorí sa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lokálna kópia premennej v zásobníku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vo funkcii sa pracuje len s ňou</a:t>
            </a:r>
          </a:p>
          <a:p>
            <a:pPr marL="822325" marR="0" lvl="1" indent="-315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 konci funkcie sa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lokálna kópia stráca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2222" name="AutoShape 14"/>
          <p:cNvSpPr>
            <a:spLocks noChangeArrowheads="1"/>
          </p:cNvSpPr>
          <p:nvPr/>
        </p:nvSpPr>
        <p:spPr bwMode="auto">
          <a:xfrm>
            <a:off x="750888" y="6126163"/>
            <a:ext cx="8483600" cy="1220787"/>
          </a:xfrm>
          <a:prstGeom prst="wedgeRoundRectCallout">
            <a:avLst>
              <a:gd name="adj1" fmla="val -44120"/>
              <a:gd name="adj2" fmla="val 30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íklad: volanie funkcie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A(...)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 parametrom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ktorý sa vo funkcii zmení na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2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hviezdičkovanie pod seba</a:t>
            </a:r>
            <a:endParaRPr lang="en-US" altLang="sk-SK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52400" y="1295400"/>
            <a:ext cx="7543800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28600" y="1432719"/>
            <a:ext cx="757237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</a:p>
          <a:p>
            <a:pPr lvl="0"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int i, j, n, k, o</a:t>
            </a:r>
            <a:r>
              <a:rPr lang="pt-BR" altLang="sk-SK" sz="2300" dirty="0" smtClean="0">
                <a:solidFill>
                  <a:srgbClr val="000000"/>
                </a:solidFill>
              </a:rPr>
              <a:t>;</a:t>
            </a:r>
          </a:p>
          <a:p>
            <a:pPr lvl="0">
              <a:defRPr/>
            </a:pPr>
            <a:r>
              <a:rPr lang="pt-BR" altLang="sk-SK" sz="2300" dirty="0" smtClean="0">
                <a:solidFill>
                  <a:srgbClr val="000000"/>
                </a:solidFill>
              </a:rPr>
              <a:t>scanf("%d</a:t>
            </a:r>
            <a:r>
              <a:rPr lang="pt-BR" altLang="sk-SK" sz="2300" dirty="0">
                <a:solidFill>
                  <a:srgbClr val="000000"/>
                </a:solidFill>
              </a:rPr>
              <a:t>"</a:t>
            </a:r>
            <a:r>
              <a:rPr lang="pt-BR" altLang="sk-SK" sz="2300" dirty="0" smtClean="0">
                <a:solidFill>
                  <a:srgbClr val="000000"/>
                </a:solidFill>
              </a:rPr>
              <a:t>, &amp;n); // rozmer</a:t>
            </a:r>
          </a:p>
          <a:p>
            <a:pPr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scanf("%d", </a:t>
            </a:r>
            <a:r>
              <a:rPr lang="pt-BR" altLang="sk-SK" sz="2300" dirty="0" smtClean="0">
                <a:solidFill>
                  <a:srgbClr val="000000"/>
                </a:solidFill>
              </a:rPr>
              <a:t>&amp;o); </a:t>
            </a:r>
            <a:r>
              <a:rPr lang="pt-BR" altLang="sk-SK" sz="2300" dirty="0">
                <a:solidFill>
                  <a:srgbClr val="000000"/>
                </a:solidFill>
              </a:rPr>
              <a:t>// </a:t>
            </a:r>
            <a:r>
              <a:rPr lang="pt-BR" altLang="sk-SK" sz="2300" dirty="0" smtClean="0">
                <a:solidFill>
                  <a:srgbClr val="000000"/>
                </a:solidFill>
              </a:rPr>
              <a:t>pocet opakovani</a:t>
            </a:r>
            <a:endParaRPr lang="pt-BR" altLang="sk-SK" sz="23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  <a:endParaRPr kumimoji="0" lang="sk-SK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for(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300" dirty="0" smtClean="0">
                <a:solidFill>
                  <a:srgbClr val="000000"/>
                </a:solidFill>
              </a:rPr>
              <a:t>=1</a:t>
            </a:r>
            <a:r>
              <a:rPr lang="en-US" altLang="sk-SK" sz="2300" dirty="0">
                <a:solidFill>
                  <a:srgbClr val="000000"/>
                </a:solidFill>
              </a:rPr>
              <a:t>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&lt;=n;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++) {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   for(j=1</a:t>
            </a:r>
            <a:r>
              <a:rPr lang="en-US" altLang="sk-SK" sz="2300" dirty="0">
                <a:solidFill>
                  <a:srgbClr val="000000"/>
                </a:solidFill>
              </a:rPr>
              <a:t>; j&lt;=n; </a:t>
            </a:r>
            <a:r>
              <a:rPr lang="en-US" altLang="sk-SK" sz="2300" dirty="0" err="1">
                <a:solidFill>
                  <a:srgbClr val="000000"/>
                </a:solidFill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</a:rPr>
              <a:t>) 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      if(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==1 ||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==n || j==1 || j== n)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   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 smtClean="0">
                <a:solidFill>
                  <a:srgbClr val="000000"/>
                </a:solidFill>
              </a:rPr>
              <a:t>('*');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  else </a:t>
            </a:r>
            <a:r>
              <a:rPr lang="en-US" altLang="sk-SK" sz="2300" dirty="0">
                <a:solidFill>
                  <a:srgbClr val="000000"/>
                </a:solidFill>
              </a:rPr>
              <a:t>if(i%2==1 &amp;&amp; j%2==1 || </a:t>
            </a:r>
            <a:endParaRPr lang="en-US" altLang="sk-SK" sz="2300" dirty="0" smtClean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     i%2</a:t>
            </a:r>
            <a:r>
              <a:rPr lang="en-US" altLang="sk-SK" sz="2300" dirty="0">
                <a:solidFill>
                  <a:srgbClr val="000000"/>
                </a:solidFill>
              </a:rPr>
              <a:t>==0 &amp;&amp; j%2==0) 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       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('x');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      else </a:t>
            </a:r>
            <a:r>
              <a:rPr lang="en-US" altLang="sk-SK" sz="2300" dirty="0" err="1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('o</a:t>
            </a:r>
            <a:r>
              <a:rPr lang="en-US" altLang="sk-SK" sz="2300" dirty="0" smtClean="0">
                <a:solidFill>
                  <a:srgbClr val="000000"/>
                </a:solidFill>
              </a:rPr>
              <a:t>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('\n');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}</a:t>
            </a:r>
            <a:endParaRPr kumimoji="0" lang="en-US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72425" y="3200400"/>
            <a:ext cx="20574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077200" y="3429000"/>
            <a:ext cx="1838965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4, </a:t>
            </a:r>
            <a:r>
              <a:rPr kumimoji="0" lang="en-US" alt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o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:2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****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*xo*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*ox*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</a:t>
            </a:r>
            <a:endParaRPr kumimoji="0" lang="sk-SK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</a:t>
            </a:r>
          </a:p>
          <a:p>
            <a:pPr lvl="0"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*xo*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*ox*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****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6753225" y="1432719"/>
            <a:ext cx="3276600" cy="1219200"/>
          </a:xfrm>
          <a:prstGeom prst="wedgeRoundRectCallout">
            <a:avLst>
              <a:gd name="adj1" fmla="val -40116"/>
              <a:gd name="adj2" fmla="val -164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o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kr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át za sebou zopakujeme kreslenie štvorca 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246668" y="3320256"/>
            <a:ext cx="388760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(k=1; k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&lt;=o; </a:t>
            </a: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k++) </a:t>
            </a:r>
          </a:p>
        </p:txBody>
      </p: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8229600" y="5124450"/>
            <a:ext cx="1671638" cy="457200"/>
            <a:chOff x="5184" y="3228"/>
            <a:chExt cx="1053" cy="288"/>
          </a:xfrm>
        </p:grpSpPr>
        <p:sp>
          <p:nvSpPr>
            <p:cNvPr id="41998" name="Text Box 10"/>
            <p:cNvSpPr txBox="1">
              <a:spLocks noChangeArrowheads="1"/>
            </p:cNvSpPr>
            <p:nvPr/>
          </p:nvSpPr>
          <p:spPr bwMode="auto">
            <a:xfrm>
              <a:off x="5865" y="322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k:</a:t>
              </a:r>
              <a:r>
                <a:rPr kumimoji="0" lang="en-US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>
              <a:off x="51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15725" name="Group 13"/>
          <p:cNvGrpSpPr>
            <a:grpSpLocks/>
          </p:cNvGrpSpPr>
          <p:nvPr/>
        </p:nvGrpSpPr>
        <p:grpSpPr bwMode="auto">
          <a:xfrm>
            <a:off x="8229600" y="6629400"/>
            <a:ext cx="1671638" cy="457200"/>
            <a:chOff x="5184" y="3228"/>
            <a:chExt cx="1053" cy="288"/>
          </a:xfrm>
        </p:grpSpPr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865" y="322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k:</a:t>
              </a:r>
              <a:r>
                <a:rPr kumimoji="0" lang="en-US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1997" name="Line 15"/>
            <p:cNvSpPr>
              <a:spLocks noChangeShapeType="1"/>
            </p:cNvSpPr>
            <p:nvPr/>
          </p:nvSpPr>
          <p:spPr bwMode="auto">
            <a:xfrm>
              <a:off x="51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7" name="Rounded Rectangle 1"/>
          <p:cNvSpPr>
            <a:spLocks noChangeArrowheads="1"/>
          </p:cNvSpPr>
          <p:nvPr/>
        </p:nvSpPr>
        <p:spPr bwMode="auto">
          <a:xfrm>
            <a:off x="4111255" y="66984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2A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6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20" grpId="0" animBg="1" autoUpdateAnimBg="0"/>
      <p:bldP spid="11572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Parametre funkcií - volanie hodnotou</a:t>
            </a:r>
            <a:endParaRPr lang="en-US" altLang="sk-SK" smtClean="0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5661025" y="4494213"/>
            <a:ext cx="3175" cy="199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4321175" y="4481513"/>
            <a:ext cx="0" cy="197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4325938" y="4489450"/>
            <a:ext cx="1211262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 flipH="1" flipV="1">
            <a:off x="4470400" y="6473825"/>
            <a:ext cx="1187450" cy="15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flipH="1">
            <a:off x="4314825" y="6538913"/>
            <a:ext cx="11113" cy="439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4319588" y="2174875"/>
            <a:ext cx="0" cy="2330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1449" name="AutoShape 17"/>
          <p:cNvSpPr>
            <a:spLocks noChangeArrowheads="1"/>
          </p:cNvSpPr>
          <p:nvPr/>
        </p:nvSpPr>
        <p:spPr bwMode="auto">
          <a:xfrm>
            <a:off x="165100" y="2228850"/>
            <a:ext cx="407988" cy="576263"/>
          </a:xfrm>
          <a:prstGeom prst="downArrow">
            <a:avLst>
              <a:gd name="adj1" fmla="val 50000"/>
              <a:gd name="adj2" fmla="val 517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4274" name="Rectangle 18"/>
          <p:cNvSpPr>
            <a:spLocks noChangeArrowheads="1"/>
          </p:cNvSpPr>
          <p:nvPr/>
        </p:nvSpPr>
        <p:spPr bwMode="auto">
          <a:xfrm>
            <a:off x="9117013" y="6015038"/>
            <a:ext cx="515937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51" name="Text Box 20"/>
          <p:cNvSpPr txBox="1">
            <a:spLocks noChangeArrowheads="1"/>
          </p:cNvSpPr>
          <p:nvPr/>
        </p:nvSpPr>
        <p:spPr bwMode="auto">
          <a:xfrm>
            <a:off x="8391525" y="6796088"/>
            <a:ext cx="14366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zásobník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4288" name="Group 32"/>
          <p:cNvGrpSpPr>
            <a:grpSpLocks/>
          </p:cNvGrpSpPr>
          <p:nvPr/>
        </p:nvGrpSpPr>
        <p:grpSpPr bwMode="auto">
          <a:xfrm>
            <a:off x="1104900" y="1866900"/>
            <a:ext cx="3344863" cy="381000"/>
            <a:chOff x="587" y="1063"/>
            <a:chExt cx="1898" cy="473"/>
          </a:xfrm>
        </p:grpSpPr>
        <p:sp>
          <p:nvSpPr>
            <p:cNvPr id="61482" name="Text Box 6"/>
            <p:cNvSpPr txBox="1">
              <a:spLocks noChangeArrowheads="1"/>
            </p:cNvSpPr>
            <p:nvPr/>
          </p:nvSpPr>
          <p:spPr bwMode="auto">
            <a:xfrm>
              <a:off x="587" y="1063"/>
              <a:ext cx="1747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spustenie programu,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83" name="Oval 26"/>
            <p:cNvSpPr>
              <a:spLocks noChangeArrowheads="1"/>
            </p:cNvSpPr>
            <p:nvPr/>
          </p:nvSpPr>
          <p:spPr bwMode="auto">
            <a:xfrm>
              <a:off x="2338" y="1076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4289" name="Group 33"/>
          <p:cNvGrpSpPr>
            <a:grpSpLocks/>
          </p:cNvGrpSpPr>
          <p:nvPr/>
        </p:nvGrpSpPr>
        <p:grpSpPr bwMode="auto">
          <a:xfrm>
            <a:off x="2143125" y="4332288"/>
            <a:ext cx="2311400" cy="296862"/>
            <a:chOff x="1176" y="2466"/>
            <a:chExt cx="1312" cy="370"/>
          </a:xfrm>
        </p:grpSpPr>
        <p:sp>
          <p:nvSpPr>
            <p:cNvPr id="61480" name="Text Box 11"/>
            <p:cNvSpPr txBox="1">
              <a:spLocks noChangeArrowheads="1"/>
            </p:cNvSpPr>
            <p:nvPr/>
          </p:nvSpPr>
          <p:spPr bwMode="auto">
            <a:xfrm>
              <a:off x="1176" y="2499"/>
              <a:ext cx="102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81" name="Oval 27"/>
            <p:cNvSpPr>
              <a:spLocks noChangeArrowheads="1"/>
            </p:cNvSpPr>
            <p:nvPr/>
          </p:nvSpPr>
          <p:spPr bwMode="auto">
            <a:xfrm>
              <a:off x="2341" y="2466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4293" name="Group 37"/>
          <p:cNvGrpSpPr>
            <a:grpSpLocks/>
          </p:cNvGrpSpPr>
          <p:nvPr/>
        </p:nvGrpSpPr>
        <p:grpSpPr bwMode="auto">
          <a:xfrm>
            <a:off x="5532438" y="4357688"/>
            <a:ext cx="2663825" cy="296862"/>
            <a:chOff x="3099" y="2480"/>
            <a:chExt cx="1512" cy="370"/>
          </a:xfrm>
        </p:grpSpPr>
        <p:sp>
          <p:nvSpPr>
            <p:cNvPr id="61478" name="Text Box 7"/>
            <p:cNvSpPr txBox="1">
              <a:spLocks noChangeArrowheads="1"/>
            </p:cNvSpPr>
            <p:nvPr/>
          </p:nvSpPr>
          <p:spPr bwMode="auto">
            <a:xfrm>
              <a:off x="3291" y="2525"/>
              <a:ext cx="132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spustenie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A(3)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79" name="Oval 28"/>
            <p:cNvSpPr>
              <a:spLocks noChangeArrowheads="1"/>
            </p:cNvSpPr>
            <p:nvPr/>
          </p:nvSpPr>
          <p:spPr bwMode="auto">
            <a:xfrm>
              <a:off x="3099" y="2480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4297" name="Group 41"/>
          <p:cNvGrpSpPr>
            <a:grpSpLocks/>
          </p:cNvGrpSpPr>
          <p:nvPr/>
        </p:nvGrpSpPr>
        <p:grpSpPr bwMode="auto">
          <a:xfrm>
            <a:off x="65088" y="6842125"/>
            <a:ext cx="4405312" cy="304800"/>
            <a:chOff x="37" y="3935"/>
            <a:chExt cx="2500" cy="381"/>
          </a:xfrm>
        </p:grpSpPr>
        <p:sp>
          <p:nvSpPr>
            <p:cNvPr id="61476" name="Text Box 10"/>
            <p:cNvSpPr txBox="1">
              <a:spLocks noChangeArrowheads="1"/>
            </p:cNvSpPr>
            <p:nvPr/>
          </p:nvSpPr>
          <p:spPr bwMode="auto">
            <a:xfrm>
              <a:off x="37" y="3935"/>
              <a:ext cx="213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koniec programu,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77" name="Oval 29"/>
            <p:cNvSpPr>
              <a:spLocks noChangeArrowheads="1"/>
            </p:cNvSpPr>
            <p:nvPr/>
          </p:nvSpPr>
          <p:spPr bwMode="auto">
            <a:xfrm>
              <a:off x="2390" y="3946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4296" name="Group 40"/>
          <p:cNvGrpSpPr>
            <a:grpSpLocks/>
          </p:cNvGrpSpPr>
          <p:nvPr/>
        </p:nvGrpSpPr>
        <p:grpSpPr bwMode="auto">
          <a:xfrm>
            <a:off x="1252538" y="6350000"/>
            <a:ext cx="3198812" cy="296863"/>
            <a:chOff x="711" y="3614"/>
            <a:chExt cx="1815" cy="370"/>
          </a:xfrm>
        </p:grpSpPr>
        <p:sp>
          <p:nvSpPr>
            <p:cNvPr id="61474" name="Text Box 8"/>
            <p:cNvSpPr txBox="1">
              <a:spLocks noChangeArrowheads="1"/>
            </p:cNvSpPr>
            <p:nvPr/>
          </p:nvSpPr>
          <p:spPr bwMode="auto">
            <a:xfrm>
              <a:off x="711" y="3637"/>
              <a:ext cx="150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návrat do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75" name="Oval 30"/>
            <p:cNvSpPr>
              <a:spLocks noChangeArrowheads="1"/>
            </p:cNvSpPr>
            <p:nvPr/>
          </p:nvSpPr>
          <p:spPr bwMode="auto">
            <a:xfrm>
              <a:off x="2379" y="3614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4295" name="Group 39"/>
          <p:cNvGrpSpPr>
            <a:grpSpLocks/>
          </p:cNvGrpSpPr>
          <p:nvPr/>
        </p:nvGrpSpPr>
        <p:grpSpPr bwMode="auto">
          <a:xfrm>
            <a:off x="5537200" y="6338888"/>
            <a:ext cx="2174875" cy="296862"/>
            <a:chOff x="3142" y="3608"/>
            <a:chExt cx="1234" cy="370"/>
          </a:xfrm>
        </p:grpSpPr>
        <p:sp>
          <p:nvSpPr>
            <p:cNvPr id="61472" name="Text Box 9"/>
            <p:cNvSpPr txBox="1">
              <a:spLocks noChangeArrowheads="1"/>
            </p:cNvSpPr>
            <p:nvPr/>
          </p:nvSpPr>
          <p:spPr bwMode="auto">
            <a:xfrm>
              <a:off x="3403" y="3623"/>
              <a:ext cx="97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koniec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73" name="Oval 31"/>
            <p:cNvSpPr>
              <a:spLocks noChangeArrowheads="1"/>
            </p:cNvSpPr>
            <p:nvPr/>
          </p:nvSpPr>
          <p:spPr bwMode="auto">
            <a:xfrm>
              <a:off x="3142" y="3608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1458" name="Line 34"/>
          <p:cNvSpPr>
            <a:spLocks noChangeShapeType="1"/>
          </p:cNvSpPr>
          <p:nvPr/>
        </p:nvSpPr>
        <p:spPr bwMode="auto">
          <a:xfrm>
            <a:off x="9720263" y="4148138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1459" name="Line 35"/>
          <p:cNvSpPr>
            <a:spLocks noChangeShapeType="1"/>
          </p:cNvSpPr>
          <p:nvPr/>
        </p:nvSpPr>
        <p:spPr bwMode="auto">
          <a:xfrm>
            <a:off x="9050338" y="4160838"/>
            <a:ext cx="0" cy="243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1460" name="Line 36"/>
          <p:cNvSpPr>
            <a:spLocks noChangeShapeType="1"/>
          </p:cNvSpPr>
          <p:nvPr/>
        </p:nvSpPr>
        <p:spPr bwMode="auto">
          <a:xfrm flipH="1">
            <a:off x="9045575" y="6581775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4294" name="Rectangle 38"/>
          <p:cNvSpPr>
            <a:spLocks noChangeArrowheads="1"/>
          </p:cNvSpPr>
          <p:nvPr/>
        </p:nvSpPr>
        <p:spPr bwMode="auto">
          <a:xfrm>
            <a:off x="9117013" y="6015038"/>
            <a:ext cx="515937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4280" name="Group 24"/>
          <p:cNvGrpSpPr>
            <a:grpSpLocks/>
          </p:cNvGrpSpPr>
          <p:nvPr/>
        </p:nvGrpSpPr>
        <p:grpSpPr bwMode="auto">
          <a:xfrm>
            <a:off x="8955088" y="6059488"/>
            <a:ext cx="868362" cy="403225"/>
            <a:chOff x="5101" y="3498"/>
            <a:chExt cx="492" cy="501"/>
          </a:xfrm>
        </p:grpSpPr>
        <p:sp>
          <p:nvSpPr>
            <p:cNvPr id="61470" name="Line 22"/>
            <p:cNvSpPr>
              <a:spLocks noChangeShapeType="1"/>
            </p:cNvSpPr>
            <p:nvPr/>
          </p:nvSpPr>
          <p:spPr bwMode="auto">
            <a:xfrm>
              <a:off x="5101" y="3498"/>
              <a:ext cx="492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71" name="Line 23"/>
            <p:cNvSpPr>
              <a:spLocks noChangeShapeType="1"/>
            </p:cNvSpPr>
            <p:nvPr/>
          </p:nvSpPr>
          <p:spPr bwMode="auto">
            <a:xfrm flipV="1">
              <a:off x="5105" y="3510"/>
              <a:ext cx="459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61463" name="Rectangle 43"/>
          <p:cNvSpPr>
            <a:spLocks noChangeArrowheads="1"/>
          </p:cNvSpPr>
          <p:nvPr/>
        </p:nvSpPr>
        <p:spPr bwMode="auto">
          <a:xfrm>
            <a:off x="7551738" y="2427288"/>
            <a:ext cx="2233612" cy="4714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4302" name="Rectangle 46"/>
          <p:cNvSpPr>
            <a:spLocks noChangeArrowheads="1"/>
          </p:cNvSpPr>
          <p:nvPr/>
        </p:nvSpPr>
        <p:spPr bwMode="auto">
          <a:xfrm>
            <a:off x="8959850" y="2424113"/>
            <a:ext cx="51435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4298" name="Rectangle 42"/>
          <p:cNvSpPr>
            <a:spLocks noChangeArrowheads="1"/>
          </p:cNvSpPr>
          <p:nvPr/>
        </p:nvSpPr>
        <p:spPr bwMode="auto">
          <a:xfrm>
            <a:off x="8959850" y="2424113"/>
            <a:ext cx="51435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66" name="Text Box 45"/>
          <p:cNvSpPr txBox="1">
            <a:spLocks noChangeArrowheads="1"/>
          </p:cNvSpPr>
          <p:nvPr/>
        </p:nvSpPr>
        <p:spPr bwMode="auto">
          <a:xfrm>
            <a:off x="7678738" y="1784350"/>
            <a:ext cx="20669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dátová oblasť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4304" name="Group 48"/>
          <p:cNvGrpSpPr>
            <a:grpSpLocks/>
          </p:cNvGrpSpPr>
          <p:nvPr/>
        </p:nvGrpSpPr>
        <p:grpSpPr bwMode="auto">
          <a:xfrm>
            <a:off x="6977063" y="3167063"/>
            <a:ext cx="2420937" cy="1192212"/>
            <a:chOff x="3959" y="1803"/>
            <a:chExt cx="1374" cy="1485"/>
          </a:xfrm>
        </p:grpSpPr>
        <p:sp>
          <p:nvSpPr>
            <p:cNvPr id="61468" name="Line 44"/>
            <p:cNvSpPr>
              <a:spLocks noChangeShapeType="1"/>
            </p:cNvSpPr>
            <p:nvPr/>
          </p:nvSpPr>
          <p:spPr bwMode="auto">
            <a:xfrm>
              <a:off x="5225" y="1803"/>
              <a:ext cx="108" cy="1485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469" name="Text Box 47"/>
            <p:cNvSpPr txBox="1">
              <a:spLocks noChangeArrowheads="1"/>
            </p:cNvSpPr>
            <p:nvPr/>
          </p:nvSpPr>
          <p:spPr bwMode="auto">
            <a:xfrm>
              <a:off x="3959" y="1877"/>
              <a:ext cx="1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vytvorí sa kópia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3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 animBg="1"/>
      <p:bldP spid="224268" grpId="0" animBg="1"/>
      <p:bldP spid="224269" grpId="0" animBg="1"/>
      <p:bldP spid="224270" grpId="0" animBg="1"/>
      <p:bldP spid="224271" grpId="0" animBg="1"/>
      <p:bldP spid="224274" grpId="0" animBg="1" autoUpdateAnimBg="0"/>
      <p:bldP spid="224294" grpId="0" animBg="1" autoUpdateAnimBg="0"/>
      <p:bldP spid="224302" grpId="0" animBg="1" autoUpdateAnimBg="0"/>
      <p:bldP spid="22429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Volanie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en-US" dirty="0" smtClean="0"/>
              <a:t> – </a:t>
            </a:r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endParaRPr lang="sk-SK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214" y="1280319"/>
            <a:ext cx="7515223" cy="63095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6875" y="1356519"/>
            <a:ext cx="7075182" cy="61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#include &lt;</a:t>
            </a:r>
            <a:r>
              <a:rPr lang="en-US" altLang="sk-SK" sz="2200" dirty="0" err="1">
                <a:solidFill>
                  <a:srgbClr val="000000"/>
                </a:solidFill>
              </a:rPr>
              <a:t>stdio.h</a:t>
            </a:r>
            <a:r>
              <a:rPr lang="en-US" altLang="sk-SK" sz="2200" dirty="0">
                <a:solidFill>
                  <a:srgbClr val="000000"/>
                </a:solidFill>
              </a:rPr>
              <a:t>&gt;</a:t>
            </a:r>
          </a:p>
          <a:p>
            <a:pPr lvl="0" eaLnBrk="1" hangingPunct="1">
              <a:defRPr/>
            </a:pPr>
            <a:endParaRPr lang="en-US" altLang="sk-SK" sz="22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void </a:t>
            </a:r>
            <a:r>
              <a:rPr lang="en-US" altLang="sk-SK" sz="2200" dirty="0" err="1">
                <a:solidFill>
                  <a:srgbClr val="000000"/>
                </a:solidFill>
              </a:rPr>
              <a:t>nacitaj</a:t>
            </a:r>
            <a:r>
              <a:rPr lang="en-US" altLang="sk-SK" sz="2200" dirty="0">
                <a:solidFill>
                  <a:srgbClr val="000000"/>
                </a:solidFill>
              </a:rPr>
              <a:t>(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defRPr/>
            </a:pPr>
            <a:endParaRPr lang="en-US" altLang="sk-SK" sz="22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main() {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nacitaj</a:t>
            </a:r>
            <a:r>
              <a:rPr lang="en-US" altLang="sk-SK" sz="2200" dirty="0">
                <a:solidFill>
                  <a:srgbClr val="000000"/>
                </a:solidFill>
              </a:rPr>
              <a:t>(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("%d\n",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);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return 0;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}</a:t>
            </a:r>
          </a:p>
          <a:p>
            <a:pPr lvl="0" eaLnBrk="1" hangingPunct="1">
              <a:defRPr/>
            </a:pPr>
            <a:endParaRPr lang="en-US" altLang="sk-SK" sz="2200" dirty="0">
              <a:solidFill>
                <a:srgbClr val="000000"/>
              </a:solidFill>
            </a:endParaRP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void </a:t>
            </a:r>
            <a:r>
              <a:rPr lang="en-US" altLang="sk-SK" sz="2200" dirty="0" err="1">
                <a:solidFill>
                  <a:srgbClr val="000000"/>
                </a:solidFill>
              </a:rPr>
              <a:t>nacitaj</a:t>
            </a:r>
            <a:r>
              <a:rPr lang="en-US" altLang="sk-SK" sz="2200" dirty="0">
                <a:solidFill>
                  <a:srgbClr val="000000"/>
                </a:solidFill>
              </a:rPr>
              <a:t>(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) {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int</a:t>
            </a:r>
            <a:r>
              <a:rPr lang="en-US" altLang="sk-SK" sz="2200" dirty="0">
                <a:solidFill>
                  <a:srgbClr val="000000"/>
                </a:solidFill>
              </a:rPr>
              <a:t> a, b;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</a:rPr>
              <a:t>Zadajte</a:t>
            </a:r>
            <a:r>
              <a:rPr lang="en-US" altLang="sk-SK" sz="2200" dirty="0">
                <a:solidFill>
                  <a:srgbClr val="000000"/>
                </a:solidFill>
              </a:rPr>
              <a:t> 2 </a:t>
            </a:r>
            <a:r>
              <a:rPr lang="en-US" altLang="sk-SK" sz="2200" dirty="0" err="1">
                <a:solidFill>
                  <a:srgbClr val="000000"/>
                </a:solidFill>
              </a:rPr>
              <a:t>cele</a:t>
            </a: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cisla</a:t>
            </a:r>
            <a:r>
              <a:rPr lang="en-US" altLang="sk-SK" sz="2200" dirty="0">
                <a:solidFill>
                  <a:srgbClr val="000000"/>
                </a:solidFill>
              </a:rPr>
              <a:t>: \n");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scanf</a:t>
            </a:r>
            <a:r>
              <a:rPr lang="en-US" altLang="sk-SK" sz="2200" dirty="0">
                <a:solidFill>
                  <a:srgbClr val="000000"/>
                </a:solidFill>
              </a:rPr>
              <a:t>("%d %d", &amp;a, &amp;b);</a:t>
            </a:r>
          </a:p>
          <a:p>
            <a:pPr lvl="0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	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= a + b</a:t>
            </a:r>
            <a:r>
              <a:rPr lang="en-US" altLang="sk-SK" sz="220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}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6313653" y="680747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4922837" y="2804319"/>
            <a:ext cx="4953000" cy="1286927"/>
          </a:xfrm>
          <a:prstGeom prst="wedgeRoundRectCallout">
            <a:avLst>
              <a:gd name="adj1" fmla="val -59403"/>
              <a:gd name="adj2" fmla="val 317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Do funkcie </a:t>
            </a:r>
            <a:r>
              <a:rPr lang="sk-SK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main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sa neprenesie načítaná hodnota – volanie hodnotou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4846637" y="4282539"/>
            <a:ext cx="5029200" cy="1341179"/>
          </a:xfrm>
          <a:prstGeom prst="wedgeRoundRectCallout">
            <a:avLst>
              <a:gd name="adj1" fmla="val -58443"/>
              <a:gd name="adj2" fmla="val -347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0" algn="ctr">
              <a:defRPr/>
            </a:pPr>
            <a:r>
              <a:rPr lang="en-US" altLang="sk-SK" b="0" dirty="0" smtClean="0">
                <a:solidFill>
                  <a:srgbClr val="000000"/>
                </a:solidFill>
                <a:latin typeface="Arial" charset="0"/>
              </a:rPr>
              <a:t>Vo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funkci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i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main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nem</a:t>
            </a:r>
            <a:r>
              <a:rPr lang="sk-SK" altLang="sk-SK" b="0" dirty="0" err="1" smtClean="0">
                <a:solidFill>
                  <a:srgbClr val="000000"/>
                </a:solidFill>
                <a:latin typeface="Arial" charset="0"/>
              </a:rPr>
              <a:t>áme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prístup k lokálnym premenným funkcie </a:t>
            </a:r>
            <a:r>
              <a:rPr lang="sk-SK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nacitaj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endParaRPr lang="en-US" altLang="sk-SK" b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Parametre funkcií - volanie odkazom</a:t>
            </a:r>
            <a:endParaRPr lang="en-US" altLang="sk-SK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800" smtClean="0"/>
              <a:t>predávanie parametrov odkazom neexistuje v C </a:t>
            </a:r>
          </a:p>
          <a:p>
            <a:pPr lvl="1"/>
            <a:r>
              <a:rPr lang="sk-SK" altLang="sk-SK" sz="2400" smtClean="0"/>
              <a:t>volanie odkazom by umožnilo meniť parametre v rámci funkcie</a:t>
            </a:r>
          </a:p>
          <a:p>
            <a:pPr lvl="1"/>
            <a:endParaRPr lang="sk-SK" altLang="sk-SK" sz="2400" smtClean="0"/>
          </a:p>
          <a:p>
            <a:pPr lvl="1"/>
            <a:r>
              <a:rPr lang="sk-SK" altLang="sk-SK" sz="2400" smtClean="0"/>
              <a:t>rieši sa pomocou ukazovateľov</a:t>
            </a:r>
          </a:p>
          <a:p>
            <a:pPr lvl="1"/>
            <a:r>
              <a:rPr lang="sk-SK" altLang="sk-SK" sz="2400" smtClean="0"/>
              <a:t>ukazovateľ určuje, na ktorom mieste v dátovej pamäti sa má premenná zmeniť (nemení sa ukazovateľ - adresa)</a:t>
            </a:r>
            <a:endParaRPr lang="en-US" altLang="sk-SK" sz="2400" smtClean="0"/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750888" y="5700713"/>
            <a:ext cx="8483600" cy="1427162"/>
          </a:xfrm>
          <a:prstGeom prst="wedgeRoundRectCallout">
            <a:avLst>
              <a:gd name="adj1" fmla="val -44120"/>
              <a:gd name="adj2" fmla="val 99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íklad: volanie funkcie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 A(...)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 adresou premennej, ktorej hodnota je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Vo funkcii sa zmení hodnota premennej na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5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Parametre funkcií - volanie odkazom</a:t>
            </a:r>
            <a:endParaRPr lang="en-US" altLang="sk-SK" smtClean="0"/>
          </a:p>
        </p:txBody>
      </p:sp>
      <p:sp>
        <p:nvSpPr>
          <p:cNvPr id="225283" name="Line 3"/>
          <p:cNvSpPr>
            <a:spLocks noChangeShapeType="1"/>
          </p:cNvSpPr>
          <p:nvPr/>
        </p:nvSpPr>
        <p:spPr bwMode="auto">
          <a:xfrm>
            <a:off x="5661025" y="4481513"/>
            <a:ext cx="3175" cy="199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4321175" y="4492625"/>
            <a:ext cx="0" cy="199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4325938" y="4481513"/>
            <a:ext cx="1206500" cy="174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4470400" y="6484938"/>
            <a:ext cx="1187450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 flipH="1">
            <a:off x="4324350" y="6511925"/>
            <a:ext cx="11113" cy="44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322763" y="1984375"/>
            <a:ext cx="1587" cy="2479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165100" y="2228850"/>
            <a:ext cx="407988" cy="576263"/>
          </a:xfrm>
          <a:prstGeom prst="downArrow">
            <a:avLst>
              <a:gd name="adj1" fmla="val 50000"/>
              <a:gd name="adj2" fmla="val 517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9099550" y="6194425"/>
            <a:ext cx="574675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15</a:t>
            </a:r>
            <a:endParaRPr kumimoji="0" lang="en-US" altLang="sk-SK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8391525" y="6964363"/>
            <a:ext cx="14366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zásobník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5292" name="Group 12"/>
          <p:cNvGrpSpPr>
            <a:grpSpLocks/>
          </p:cNvGrpSpPr>
          <p:nvPr/>
        </p:nvGrpSpPr>
        <p:grpSpPr bwMode="auto">
          <a:xfrm>
            <a:off x="1104900" y="1866900"/>
            <a:ext cx="3344863" cy="395288"/>
            <a:chOff x="587" y="1063"/>
            <a:chExt cx="1898" cy="473"/>
          </a:xfrm>
        </p:grpSpPr>
        <p:sp>
          <p:nvSpPr>
            <p:cNvPr id="63530" name="Text Box 13"/>
            <p:cNvSpPr txBox="1">
              <a:spLocks noChangeArrowheads="1"/>
            </p:cNvSpPr>
            <p:nvPr/>
          </p:nvSpPr>
          <p:spPr bwMode="auto">
            <a:xfrm>
              <a:off x="587" y="1063"/>
              <a:ext cx="1747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spustenie programu,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31" name="Oval 14"/>
            <p:cNvSpPr>
              <a:spLocks noChangeArrowheads="1"/>
            </p:cNvSpPr>
            <p:nvPr/>
          </p:nvSpPr>
          <p:spPr bwMode="auto">
            <a:xfrm>
              <a:off x="2338" y="1076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5295" name="Group 15"/>
          <p:cNvGrpSpPr>
            <a:grpSpLocks/>
          </p:cNvGrpSpPr>
          <p:nvPr/>
        </p:nvGrpSpPr>
        <p:grpSpPr bwMode="auto">
          <a:xfrm>
            <a:off x="2143125" y="4332288"/>
            <a:ext cx="2311400" cy="307975"/>
            <a:chOff x="1176" y="2466"/>
            <a:chExt cx="1312" cy="370"/>
          </a:xfrm>
        </p:grpSpPr>
        <p:sp>
          <p:nvSpPr>
            <p:cNvPr id="63528" name="Text Box 16"/>
            <p:cNvSpPr txBox="1">
              <a:spLocks noChangeArrowheads="1"/>
            </p:cNvSpPr>
            <p:nvPr/>
          </p:nvSpPr>
          <p:spPr bwMode="auto">
            <a:xfrm>
              <a:off x="1176" y="2499"/>
              <a:ext cx="102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volanie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29" name="Oval 17"/>
            <p:cNvSpPr>
              <a:spLocks noChangeArrowheads="1"/>
            </p:cNvSpPr>
            <p:nvPr/>
          </p:nvSpPr>
          <p:spPr bwMode="auto">
            <a:xfrm>
              <a:off x="2341" y="2466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5298" name="Group 18"/>
          <p:cNvGrpSpPr>
            <a:grpSpLocks/>
          </p:cNvGrpSpPr>
          <p:nvPr/>
        </p:nvGrpSpPr>
        <p:grpSpPr bwMode="auto">
          <a:xfrm>
            <a:off x="5532438" y="4357688"/>
            <a:ext cx="2847975" cy="307975"/>
            <a:chOff x="3099" y="2480"/>
            <a:chExt cx="1617" cy="370"/>
          </a:xfrm>
        </p:grpSpPr>
        <p:sp>
          <p:nvSpPr>
            <p:cNvPr id="63526" name="Text Box 19"/>
            <p:cNvSpPr txBox="1">
              <a:spLocks noChangeArrowheads="1"/>
            </p:cNvSpPr>
            <p:nvPr/>
          </p:nvSpPr>
          <p:spPr bwMode="auto">
            <a:xfrm>
              <a:off x="3291" y="2525"/>
              <a:ext cx="142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spustenie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A(15)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27" name="Oval 20"/>
            <p:cNvSpPr>
              <a:spLocks noChangeArrowheads="1"/>
            </p:cNvSpPr>
            <p:nvPr/>
          </p:nvSpPr>
          <p:spPr bwMode="auto">
            <a:xfrm>
              <a:off x="3099" y="2480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5301" name="Group 21"/>
          <p:cNvGrpSpPr>
            <a:grpSpLocks/>
          </p:cNvGrpSpPr>
          <p:nvPr/>
        </p:nvGrpSpPr>
        <p:grpSpPr bwMode="auto">
          <a:xfrm>
            <a:off x="65088" y="6781800"/>
            <a:ext cx="4405312" cy="307975"/>
            <a:chOff x="37" y="3860"/>
            <a:chExt cx="2500" cy="370"/>
          </a:xfrm>
        </p:grpSpPr>
        <p:sp>
          <p:nvSpPr>
            <p:cNvPr id="63524" name="Text Box 22"/>
            <p:cNvSpPr txBox="1">
              <a:spLocks noChangeArrowheads="1"/>
            </p:cNvSpPr>
            <p:nvPr/>
          </p:nvSpPr>
          <p:spPr bwMode="auto">
            <a:xfrm>
              <a:off x="37" y="3935"/>
              <a:ext cx="213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koniec programu,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25" name="Oval 23"/>
            <p:cNvSpPr>
              <a:spLocks noChangeArrowheads="1"/>
            </p:cNvSpPr>
            <p:nvPr/>
          </p:nvSpPr>
          <p:spPr bwMode="auto">
            <a:xfrm>
              <a:off x="2390" y="3860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5304" name="Group 24"/>
          <p:cNvGrpSpPr>
            <a:grpSpLocks/>
          </p:cNvGrpSpPr>
          <p:nvPr/>
        </p:nvGrpSpPr>
        <p:grpSpPr bwMode="auto">
          <a:xfrm>
            <a:off x="1252538" y="6350000"/>
            <a:ext cx="3198812" cy="307975"/>
            <a:chOff x="711" y="3614"/>
            <a:chExt cx="1815" cy="370"/>
          </a:xfrm>
        </p:grpSpPr>
        <p:sp>
          <p:nvSpPr>
            <p:cNvPr id="63522" name="Text Box 25"/>
            <p:cNvSpPr txBox="1">
              <a:spLocks noChangeArrowheads="1"/>
            </p:cNvSpPr>
            <p:nvPr/>
          </p:nvSpPr>
          <p:spPr bwMode="auto">
            <a:xfrm>
              <a:off x="711" y="3637"/>
              <a:ext cx="150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návrat do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23" name="Oval 26"/>
            <p:cNvSpPr>
              <a:spLocks noChangeArrowheads="1"/>
            </p:cNvSpPr>
            <p:nvPr/>
          </p:nvSpPr>
          <p:spPr bwMode="auto">
            <a:xfrm>
              <a:off x="2379" y="3614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25307" name="Group 27"/>
          <p:cNvGrpSpPr>
            <a:grpSpLocks/>
          </p:cNvGrpSpPr>
          <p:nvPr/>
        </p:nvGrpSpPr>
        <p:grpSpPr bwMode="auto">
          <a:xfrm>
            <a:off x="5537200" y="6338888"/>
            <a:ext cx="2174875" cy="307975"/>
            <a:chOff x="3142" y="3608"/>
            <a:chExt cx="1234" cy="370"/>
          </a:xfrm>
        </p:grpSpPr>
        <p:sp>
          <p:nvSpPr>
            <p:cNvPr id="63520" name="Text Box 28"/>
            <p:cNvSpPr txBox="1">
              <a:spLocks noChangeArrowheads="1"/>
            </p:cNvSpPr>
            <p:nvPr/>
          </p:nvSpPr>
          <p:spPr bwMode="auto">
            <a:xfrm>
              <a:off x="3403" y="3623"/>
              <a:ext cx="97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koniec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A()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21" name="Oval 29"/>
            <p:cNvSpPr>
              <a:spLocks noChangeArrowheads="1"/>
            </p:cNvSpPr>
            <p:nvPr/>
          </p:nvSpPr>
          <p:spPr bwMode="auto">
            <a:xfrm>
              <a:off x="3142" y="3608"/>
              <a:ext cx="147" cy="3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63506" name="Line 30"/>
          <p:cNvSpPr>
            <a:spLocks noChangeShapeType="1"/>
          </p:cNvSpPr>
          <p:nvPr/>
        </p:nvSpPr>
        <p:spPr bwMode="auto">
          <a:xfrm>
            <a:off x="9720263" y="43164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3507" name="Line 31"/>
          <p:cNvSpPr>
            <a:spLocks noChangeShapeType="1"/>
          </p:cNvSpPr>
          <p:nvPr/>
        </p:nvSpPr>
        <p:spPr bwMode="auto">
          <a:xfrm>
            <a:off x="9050338" y="43291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3508" name="Line 32"/>
          <p:cNvSpPr>
            <a:spLocks noChangeShapeType="1"/>
          </p:cNvSpPr>
          <p:nvPr/>
        </p:nvSpPr>
        <p:spPr bwMode="auto">
          <a:xfrm flipH="1">
            <a:off x="9045575" y="6750050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225314" name="Group 34"/>
          <p:cNvGrpSpPr>
            <a:grpSpLocks/>
          </p:cNvGrpSpPr>
          <p:nvPr/>
        </p:nvGrpSpPr>
        <p:grpSpPr bwMode="auto">
          <a:xfrm>
            <a:off x="8964613" y="6234113"/>
            <a:ext cx="866775" cy="415925"/>
            <a:chOff x="5101" y="3498"/>
            <a:chExt cx="492" cy="501"/>
          </a:xfrm>
        </p:grpSpPr>
        <p:sp>
          <p:nvSpPr>
            <p:cNvPr id="63518" name="Line 35"/>
            <p:cNvSpPr>
              <a:spLocks noChangeShapeType="1"/>
            </p:cNvSpPr>
            <p:nvPr/>
          </p:nvSpPr>
          <p:spPr bwMode="auto">
            <a:xfrm>
              <a:off x="5101" y="3498"/>
              <a:ext cx="492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3519" name="Line 36"/>
            <p:cNvSpPr>
              <a:spLocks noChangeShapeType="1"/>
            </p:cNvSpPr>
            <p:nvPr/>
          </p:nvSpPr>
          <p:spPr bwMode="auto">
            <a:xfrm flipV="1">
              <a:off x="5105" y="3510"/>
              <a:ext cx="459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63510" name="Rectangle 37"/>
          <p:cNvSpPr>
            <a:spLocks noChangeArrowheads="1"/>
          </p:cNvSpPr>
          <p:nvPr/>
        </p:nvSpPr>
        <p:spPr bwMode="auto">
          <a:xfrm>
            <a:off x="7551738" y="2624138"/>
            <a:ext cx="2233612" cy="4714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3511" name="Text Box 40"/>
          <p:cNvSpPr txBox="1">
            <a:spLocks noChangeArrowheads="1"/>
          </p:cNvSpPr>
          <p:nvPr/>
        </p:nvSpPr>
        <p:spPr bwMode="auto">
          <a:xfrm>
            <a:off x="7523163" y="1714500"/>
            <a:ext cx="206851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dátová oblasť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25330" name="Group 50"/>
          <p:cNvGrpSpPr>
            <a:grpSpLocks/>
          </p:cNvGrpSpPr>
          <p:nvPr/>
        </p:nvGrpSpPr>
        <p:grpSpPr bwMode="auto">
          <a:xfrm>
            <a:off x="7446963" y="2185988"/>
            <a:ext cx="2027237" cy="465137"/>
            <a:chOff x="4226" y="1219"/>
            <a:chExt cx="1150" cy="559"/>
          </a:xfrm>
        </p:grpSpPr>
        <p:sp>
          <p:nvSpPr>
            <p:cNvPr id="63516" name="Rectangle 38"/>
            <p:cNvSpPr>
              <a:spLocks noChangeArrowheads="1"/>
            </p:cNvSpPr>
            <p:nvPr/>
          </p:nvSpPr>
          <p:spPr bwMode="auto">
            <a:xfrm>
              <a:off x="5084" y="1219"/>
              <a:ext cx="292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517" name="Text Box 44"/>
            <p:cNvSpPr txBox="1">
              <a:spLocks noChangeArrowheads="1"/>
            </p:cNvSpPr>
            <p:nvPr/>
          </p:nvSpPr>
          <p:spPr bwMode="auto">
            <a:xfrm>
              <a:off x="4226" y="1267"/>
              <a:ext cx="11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adresa:       15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25327" name="AutoShape 47"/>
          <p:cNvSpPr>
            <a:spLocks noChangeArrowheads="1"/>
          </p:cNvSpPr>
          <p:nvPr/>
        </p:nvSpPr>
        <p:spPr bwMode="auto">
          <a:xfrm>
            <a:off x="5802313" y="3533775"/>
            <a:ext cx="1720850" cy="782638"/>
          </a:xfrm>
          <a:prstGeom prst="wedgeRoundRectCallout">
            <a:avLst>
              <a:gd name="adj1" fmla="val 73977"/>
              <a:gd name="adj2" fmla="val 63819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adresa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premennej</a:t>
            </a:r>
            <a:endParaRPr kumimoji="0" lang="en-US" altLang="sk-SK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19" name="Rectangle 39"/>
          <p:cNvSpPr>
            <a:spLocks noChangeArrowheads="1"/>
          </p:cNvSpPr>
          <p:nvPr/>
        </p:nvSpPr>
        <p:spPr bwMode="auto">
          <a:xfrm>
            <a:off x="8959850" y="2620963"/>
            <a:ext cx="51435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25325" name="Rectangle 45"/>
          <p:cNvSpPr>
            <a:spLocks noChangeArrowheads="1"/>
          </p:cNvSpPr>
          <p:nvPr/>
        </p:nvSpPr>
        <p:spPr bwMode="auto">
          <a:xfrm>
            <a:off x="8966200" y="2614613"/>
            <a:ext cx="51435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2958428" y="7115854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0" dirty="0" smtClean="0">
                <a:solidFill>
                  <a:srgbClr val="FF0000"/>
                </a:solidFill>
                <a:latin typeface="+mn-lt"/>
              </a:rPr>
              <a:t>→ až budeme vedieť ukazovatele</a:t>
            </a:r>
            <a:endParaRPr lang="sk-SK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nimBg="1"/>
      <p:bldP spid="225284" grpId="0" animBg="1"/>
      <p:bldP spid="225285" grpId="0" animBg="1"/>
      <p:bldP spid="225286" grpId="0" animBg="1"/>
      <p:bldP spid="225287" grpId="0" animBg="1"/>
      <p:bldP spid="225288" grpId="0" animBg="1"/>
      <p:bldP spid="225290" grpId="0" animBg="1" autoUpdateAnimBg="0"/>
      <p:bldP spid="225327" grpId="0" animBg="1" autoUpdateAnimBg="0"/>
      <p:bldP spid="225319" grpId="0" animBg="1" autoUpdateAnimBg="0"/>
      <p:bldP spid="225325" grpId="0" animBg="1" autoUpdateAnimBg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Rekurzia :-)</a:t>
            </a:r>
            <a:endParaRPr lang="en-US" altLang="sk-SK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813719"/>
            <a:ext cx="9420225" cy="1035050"/>
          </a:xfrm>
        </p:spPr>
        <p:txBody>
          <a:bodyPr/>
          <a:lstStyle/>
          <a:p>
            <a:r>
              <a:rPr lang="sk-SK" altLang="sk-SK" sz="2800" dirty="0" smtClean="0"/>
              <a:t>vysvetlenie slova </a:t>
            </a:r>
            <a:r>
              <a:rPr lang="sk-SK" altLang="sk-SK" sz="2800" dirty="0" err="1" smtClean="0"/>
              <a:t>rekurzia</a:t>
            </a:r>
            <a:r>
              <a:rPr lang="sk-SK" altLang="sk-SK" sz="2800" dirty="0" smtClean="0"/>
              <a:t> vo výkladovom  slovníku:</a:t>
            </a:r>
            <a:endParaRPr lang="en-US" altLang="sk-SK" sz="2800" dirty="0" smtClean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2547938" y="3039269"/>
            <a:ext cx="4767262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668588" y="2956719"/>
            <a:ext cx="39401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</a:t>
            </a:r>
            <a:r>
              <a:rPr kumimoji="0" lang="sk-SK" alt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rekurzia</a:t>
            </a: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viď </a:t>
            </a:r>
            <a:r>
              <a:rPr kumimoji="0" lang="sk-SK" altLang="sk-S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rekurzia</a:t>
            </a:r>
            <a:endParaRPr kumimoji="0" lang="sk-SK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371475" y="4175919"/>
            <a:ext cx="94202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funkcia, ktorá volá samu seba (väčšinou s inými parametrami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altLang="sk-SK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sk-SK" altLang="sk-SK" sz="2800" b="0" dirty="0" smtClean="0">
                <a:solidFill>
                  <a:srgbClr val="000000"/>
                </a:solidFill>
                <a:latin typeface="Arial" charset="0"/>
              </a:rPr>
              <a:t>o</a:t>
            </a:r>
            <a:r>
              <a:rPr lang="en-US" altLang="sk-SK" sz="2800" b="0" dirty="0" err="1" smtClean="0">
                <a:solidFill>
                  <a:srgbClr val="000000"/>
                </a:solidFill>
                <a:latin typeface="Arial" charset="0"/>
              </a:rPr>
              <a:t>bsahuje</a:t>
            </a:r>
            <a:r>
              <a:rPr lang="en-US" altLang="sk-SK" sz="2800" b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altLang="sk-SK" sz="2800" b="0" dirty="0" smtClean="0">
                <a:solidFill>
                  <a:srgbClr val="000000"/>
                </a:solidFill>
                <a:latin typeface="Arial" charset="0"/>
              </a:rPr>
              <a:t>vetvy: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sk-SK" altLang="sk-SK" b="0" dirty="0" smtClean="0">
                <a:solidFill>
                  <a:srgbClr val="FF0000"/>
                </a:solidFill>
                <a:latin typeface="Arial" charset="0"/>
              </a:rPr>
              <a:t> s rekurzívnym volaním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sk-SK" altLang="sk-SK" b="0" dirty="0" smtClean="0">
                <a:solidFill>
                  <a:srgbClr val="FF0000"/>
                </a:solidFill>
                <a:latin typeface="Arial" charset="0"/>
              </a:rPr>
              <a:t>bez rekurzívneho </a:t>
            </a:r>
            <a:r>
              <a:rPr lang="sk-SK" altLang="sk-SK" b="0" dirty="0" smtClean="0">
                <a:latin typeface="Arial" charset="0"/>
              </a:rPr>
              <a:t>volania (umožní vynáranie sa) – aj keď len implicitne</a:t>
            </a:r>
          </a:p>
          <a:p>
            <a:pPr lvl="1" indent="-379413">
              <a:spcBef>
                <a:spcPct val="20000"/>
              </a:spcBef>
              <a:buFontTx/>
              <a:buChar char="•"/>
              <a:defRPr/>
            </a:pPr>
            <a:endParaRPr kumimoji="0" lang="en-US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04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 bwMode="auto">
          <a:xfrm>
            <a:off x="503237" y="5090319"/>
            <a:ext cx="3962400" cy="18288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-38986"/>
            <a:ext cx="8151813" cy="936625"/>
          </a:xfrm>
        </p:spPr>
        <p:txBody>
          <a:bodyPr/>
          <a:lstStyle/>
          <a:p>
            <a:r>
              <a:rPr lang="en-US" dirty="0" err="1" smtClean="0"/>
              <a:t>Faktori</a:t>
            </a:r>
            <a:r>
              <a:rPr lang="sk-SK" dirty="0" err="1" smtClean="0"/>
              <a:t>ál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4497387" cy="4876800"/>
          </a:xfrm>
        </p:spPr>
        <p:txBody>
          <a:bodyPr/>
          <a:lstStyle/>
          <a:p>
            <a:r>
              <a:rPr lang="en-US" sz="2800" dirty="0" err="1" smtClean="0"/>
              <a:t>Defin</a:t>
            </a:r>
            <a:r>
              <a:rPr lang="sk-SK" sz="2800" dirty="0" err="1" smtClean="0"/>
              <a:t>ícia</a:t>
            </a:r>
            <a:r>
              <a:rPr lang="sk-SK" sz="2800" dirty="0" smtClean="0"/>
              <a:t>:</a:t>
            </a:r>
            <a:endParaRPr lang="en-US" sz="2800" dirty="0" smtClean="0"/>
          </a:p>
          <a:p>
            <a:pPr marL="506412" lvl="1" indent="0">
              <a:buNone/>
            </a:pPr>
            <a:r>
              <a:rPr lang="sk-SK" sz="2400" i="1" dirty="0" smtClean="0"/>
              <a:t>n</a:t>
            </a:r>
            <a:r>
              <a:rPr lang="en-US" sz="2400" i="1" dirty="0" smtClean="0"/>
              <a:t>! = n.(n-1). … . 1</a:t>
            </a:r>
          </a:p>
          <a:p>
            <a:endParaRPr lang="en-US" sz="2800" dirty="0" smtClean="0"/>
          </a:p>
          <a:p>
            <a:r>
              <a:rPr lang="sk-SK" sz="2800" dirty="0" smtClean="0"/>
              <a:t>Príklad:</a:t>
            </a:r>
          </a:p>
          <a:p>
            <a:pPr marL="506412" lvl="1" indent="0">
              <a:buNone/>
            </a:pPr>
            <a:r>
              <a:rPr lang="en-US" sz="2400" dirty="0" smtClean="0"/>
              <a:t>5! = 5.4.3.2.1 = </a:t>
            </a:r>
            <a:r>
              <a:rPr lang="sk-SK" sz="2400" dirty="0" smtClean="0"/>
              <a:t>12</a:t>
            </a:r>
            <a:r>
              <a:rPr lang="en-US" sz="2400" dirty="0" smtClean="0"/>
              <a:t>0</a:t>
            </a:r>
          </a:p>
          <a:p>
            <a:endParaRPr lang="sk-SK" sz="2800" dirty="0" smtClean="0"/>
          </a:p>
          <a:p>
            <a:endParaRPr lang="en-US" sz="2800" dirty="0"/>
          </a:p>
          <a:p>
            <a:r>
              <a:rPr lang="en-US" sz="2800" dirty="0" err="1" smtClean="0"/>
              <a:t>Rekurz</a:t>
            </a:r>
            <a:r>
              <a:rPr lang="sk-SK" sz="2800" dirty="0" err="1" smtClean="0"/>
              <a:t>ívna</a:t>
            </a:r>
            <a:r>
              <a:rPr lang="sk-SK" sz="2800" dirty="0" smtClean="0"/>
              <a:t> definícia:</a:t>
            </a:r>
          </a:p>
          <a:p>
            <a:pPr marL="506412" lvl="1" indent="0">
              <a:buNone/>
            </a:pPr>
            <a:r>
              <a:rPr lang="en-US" sz="2400" i="1" dirty="0" smtClean="0"/>
              <a:t>1! = 1</a:t>
            </a:r>
          </a:p>
          <a:p>
            <a:pPr marL="506412" lvl="1" indent="0">
              <a:buNone/>
            </a:pPr>
            <a:r>
              <a:rPr lang="sk-SK" sz="2400" i="1" dirty="0" smtClean="0"/>
              <a:t>n</a:t>
            </a:r>
            <a:r>
              <a:rPr lang="en-US" sz="2400" i="1" dirty="0" smtClean="0"/>
              <a:t>! = n.(n-1)!</a:t>
            </a:r>
          </a:p>
          <a:p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4846637" y="5090319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1! = 1</a:t>
            </a:r>
          </a:p>
          <a:p>
            <a:r>
              <a:rPr lang="en-US" dirty="0" smtClean="0"/>
              <a:t>2! = 2.1! = 2.1 = 2</a:t>
            </a:r>
          </a:p>
          <a:p>
            <a:r>
              <a:rPr lang="en-US" dirty="0" smtClean="0"/>
              <a:t>3! = 3.2! = 3.2.1 = 6</a:t>
            </a:r>
          </a:p>
          <a:p>
            <a:r>
              <a:rPr lang="en-US" dirty="0" smtClean="0"/>
              <a:t>4! = 4.3! = 4.3.2.1 = 24</a:t>
            </a:r>
          </a:p>
          <a:p>
            <a:r>
              <a:rPr lang="en-US" dirty="0" smtClean="0"/>
              <a:t>5! = 5.4! = 5.4.3.2.1 = 120</a:t>
            </a:r>
          </a:p>
          <a:p>
            <a:r>
              <a:rPr lang="en-US" dirty="0" smtClean="0"/>
              <a:t>…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31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Rekurzívne funkcie</a:t>
            </a:r>
            <a:endParaRPr lang="en-US" altLang="sk-SK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04950"/>
            <a:ext cx="9752013" cy="700088"/>
          </a:xfrm>
        </p:spPr>
        <p:txBody>
          <a:bodyPr/>
          <a:lstStyle/>
          <a:p>
            <a:r>
              <a:rPr lang="sk-SK" altLang="sk-SK" sz="2400" smtClean="0"/>
              <a:t>funkcie v C môžu byť aj rekurzívne, napr. faktoriál:</a:t>
            </a:r>
            <a:endParaRPr lang="en-US" altLang="sk-SK" sz="240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03213" y="2228850"/>
            <a:ext cx="7824787" cy="5291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96875" y="2344738"/>
            <a:ext cx="7511199" cy="51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f=0;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cislo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("%d", &amp;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f =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fakt</a:t>
            </a:r>
            <a:r>
              <a:rPr lang="en-US" altLang="sk-SK" sz="2200" dirty="0" smtClean="0">
                <a:solidFill>
                  <a:srgbClr val="000000"/>
                </a:solidFill>
              </a:rPr>
              <a:t>(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);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Fakrotial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je %d\n",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73038" y="2857500"/>
            <a:ext cx="9686925" cy="15795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long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08A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01316" y="2180431"/>
            <a:ext cx="3058647" cy="589756"/>
          </a:xfrm>
          <a:prstGeom prst="wedgeRoundRectCallout">
            <a:avLst>
              <a:gd name="adj1" fmla="val -62551"/>
              <a:gd name="adj2" fmla="val 1851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ekurzívne volanie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92990" y="2180431"/>
            <a:ext cx="3058647" cy="589756"/>
          </a:xfrm>
          <a:prstGeom prst="wedgeRoundRectCallout">
            <a:avLst>
              <a:gd name="adj1" fmla="val -26273"/>
              <a:gd name="adj2" fmla="val 1833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erekurzívna vetva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animBg="1" autoUpdateAnimBg="0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336" y="1737519"/>
            <a:ext cx="1805701" cy="549276"/>
          </a:xfrm>
        </p:spPr>
        <p:txBody>
          <a:bodyPr/>
          <a:lstStyle/>
          <a:p>
            <a:pPr marL="0" indent="0">
              <a:buNone/>
            </a:pPr>
            <a:r>
              <a:rPr lang="en-US" altLang="sk-SK" sz="2800" b="1" dirty="0" smtClean="0">
                <a:latin typeface="Courier New" pitchFamily="49" charset="0"/>
              </a:rPr>
              <a:t>main()</a:t>
            </a:r>
            <a:endParaRPr lang="en-US" altLang="sk-SK" sz="2800" dirty="0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2706" y="75927"/>
            <a:ext cx="9686925" cy="1579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long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1166813" y="6183313"/>
            <a:ext cx="86058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112713" y="2270920"/>
            <a:ext cx="1838324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sk-SK" sz="2000" b="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12713" y="3486944"/>
            <a:ext cx="1737735" cy="5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93680" y="4785519"/>
            <a:ext cx="1756768" cy="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82354" y="6157119"/>
            <a:ext cx="164008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0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6914001" y="6029684"/>
            <a:ext cx="3151307" cy="887834"/>
            <a:chOff x="6914001" y="6029684"/>
            <a:chExt cx="3151307" cy="887834"/>
          </a:xfrm>
        </p:grpSpPr>
        <p:sp>
          <p:nvSpPr>
            <p:cNvPr id="26" name="Obdĺžnik 25"/>
            <p:cNvSpPr/>
            <p:nvPr/>
          </p:nvSpPr>
          <p:spPr bwMode="auto">
            <a:xfrm>
              <a:off x="6914001" y="6086521"/>
              <a:ext cx="1794736" cy="830997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i</a:t>
              </a:r>
              <a:r>
                <a:rPr lang="en-US" b="0" dirty="0" smtClean="0">
                  <a:latin typeface="Arial" charset="0"/>
                </a:rPr>
                <a:t>: ?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f</a:t>
              </a:r>
              <a:r>
                <a:rPr lang="en-US" b="0" dirty="0">
                  <a:latin typeface="Arial" charset="0"/>
                </a:rPr>
                <a:t>: </a:t>
              </a:r>
              <a:r>
                <a:rPr lang="en-US" b="0" dirty="0" smtClean="0">
                  <a:latin typeface="Arial" charset="0"/>
                </a:rPr>
                <a:t>0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774570" y="6029684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main()</a:t>
              </a:r>
              <a:endParaRPr lang="sk-SK" dirty="0"/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6888974" y="2269318"/>
            <a:ext cx="1843863" cy="5183201"/>
            <a:chOff x="6650410" y="2042319"/>
            <a:chExt cx="2158627" cy="5183201"/>
          </a:xfrm>
        </p:grpSpPr>
        <p:cxnSp>
          <p:nvCxnSpPr>
            <p:cNvPr id="29" name="Rovná spojnica 28"/>
            <p:cNvCxnSpPr/>
            <p:nvPr/>
          </p:nvCxnSpPr>
          <p:spPr bwMode="auto">
            <a:xfrm>
              <a:off x="6675436" y="2042319"/>
              <a:ext cx="1" cy="46632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Rovná spojnica 29"/>
            <p:cNvCxnSpPr/>
            <p:nvPr/>
          </p:nvCxnSpPr>
          <p:spPr bwMode="auto">
            <a:xfrm>
              <a:off x="6675436" y="6705600"/>
              <a:ext cx="2133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Rovná spojnica 30"/>
            <p:cNvCxnSpPr/>
            <p:nvPr/>
          </p:nvCxnSpPr>
          <p:spPr bwMode="auto">
            <a:xfrm flipV="1">
              <a:off x="8809037" y="2118519"/>
              <a:ext cx="0" cy="45870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BlokTextu 31"/>
            <p:cNvSpPr txBox="1"/>
            <p:nvPr/>
          </p:nvSpPr>
          <p:spPr>
            <a:xfrm>
              <a:off x="6650410" y="676385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z</a:t>
              </a:r>
              <a:r>
                <a:rPr lang="sk-SK" b="0" dirty="0" err="1" smtClean="0">
                  <a:latin typeface="+mn-lt"/>
                </a:rPr>
                <a:t>ásobník</a:t>
              </a:r>
              <a:endParaRPr lang="sk-SK" b="0" dirty="0">
                <a:latin typeface="+mn-lt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915679" y="5538657"/>
            <a:ext cx="3289327" cy="530387"/>
            <a:chOff x="6915679" y="5538657"/>
            <a:chExt cx="3289327" cy="530387"/>
          </a:xfrm>
        </p:grpSpPr>
        <p:sp>
          <p:nvSpPr>
            <p:cNvPr id="33" name="Obdĺžnik 32"/>
            <p:cNvSpPr/>
            <p:nvPr/>
          </p:nvSpPr>
          <p:spPr bwMode="auto">
            <a:xfrm>
              <a:off x="6915679" y="5607379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3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Obdĺžnik 2"/>
            <p:cNvSpPr/>
            <p:nvPr/>
          </p:nvSpPr>
          <p:spPr>
            <a:xfrm>
              <a:off x="8729922" y="5538657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(3)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6914311" y="5090319"/>
            <a:ext cx="3262788" cy="523126"/>
            <a:chOff x="6914311" y="5090319"/>
            <a:chExt cx="3262788" cy="523126"/>
          </a:xfrm>
        </p:grpSpPr>
        <p:sp>
          <p:nvSpPr>
            <p:cNvPr id="36" name="Obdĺžnik 35"/>
            <p:cNvSpPr/>
            <p:nvPr/>
          </p:nvSpPr>
          <p:spPr bwMode="auto">
            <a:xfrm>
              <a:off x="6914311" y="5151780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2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bdĺžnik 38"/>
            <p:cNvSpPr/>
            <p:nvPr/>
          </p:nvSpPr>
          <p:spPr>
            <a:xfrm>
              <a:off x="8702015" y="50903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(2)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6923892" y="4633119"/>
            <a:ext cx="3238651" cy="499807"/>
            <a:chOff x="6923892" y="4633119"/>
            <a:chExt cx="3238651" cy="499807"/>
          </a:xfrm>
        </p:grpSpPr>
        <p:sp>
          <p:nvSpPr>
            <p:cNvPr id="37" name="Obdĺžnik 36"/>
            <p:cNvSpPr/>
            <p:nvPr/>
          </p:nvSpPr>
          <p:spPr bwMode="auto">
            <a:xfrm>
              <a:off x="6923892" y="4671261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bdĺžnik 39"/>
            <p:cNvSpPr/>
            <p:nvPr/>
          </p:nvSpPr>
          <p:spPr>
            <a:xfrm>
              <a:off x="8687459" y="46331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(1)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6923024" y="4171454"/>
            <a:ext cx="3257613" cy="497293"/>
            <a:chOff x="6923024" y="4171454"/>
            <a:chExt cx="3257613" cy="497293"/>
          </a:xfrm>
        </p:grpSpPr>
        <p:sp>
          <p:nvSpPr>
            <p:cNvPr id="38" name="Obdĺžnik 37"/>
            <p:cNvSpPr/>
            <p:nvPr/>
          </p:nvSpPr>
          <p:spPr bwMode="auto">
            <a:xfrm>
              <a:off x="6923024" y="4207082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0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ĺžnik 40"/>
            <p:cNvSpPr/>
            <p:nvPr/>
          </p:nvSpPr>
          <p:spPr>
            <a:xfrm>
              <a:off x="8705553" y="4171454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(0)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" name="Obdĺžnik 7"/>
          <p:cNvSpPr/>
          <p:nvPr/>
        </p:nvSpPr>
        <p:spPr>
          <a:xfrm>
            <a:off x="107842" y="2735627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(3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145336" y="3967682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145336" y="5230881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7296020" y="6140389"/>
            <a:ext cx="322854" cy="3266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no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3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232456" grpId="0" autoUpdateAnimBg="0"/>
      <p:bldP spid="232458" grpId="0" autoUpdateAnimBg="0"/>
      <p:bldP spid="232460" grpId="0" autoUpdateAnimBg="0"/>
      <p:bldP spid="232462" grpId="0" autoUpdateAnimBg="0"/>
      <p:bldP spid="8" grpId="0"/>
      <p:bldP spid="46" grpId="0"/>
      <p:bldP spid="47" grpId="0"/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337" y="1737519"/>
            <a:ext cx="1705112" cy="549276"/>
          </a:xfrm>
        </p:spPr>
        <p:txBody>
          <a:bodyPr/>
          <a:lstStyle/>
          <a:p>
            <a:pPr marL="0" indent="0">
              <a:buNone/>
            </a:pPr>
            <a:r>
              <a:rPr lang="en-US" altLang="sk-SK" sz="2800" b="1" dirty="0" smtClean="0">
                <a:latin typeface="Courier New" pitchFamily="49" charset="0"/>
              </a:rPr>
              <a:t>main()</a:t>
            </a:r>
            <a:endParaRPr lang="en-US" altLang="sk-SK" sz="2800" dirty="0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2706" y="75927"/>
            <a:ext cx="9686925" cy="1579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112713" y="2270920"/>
            <a:ext cx="1838324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sk-SK" sz="2000" b="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12713" y="3486944"/>
            <a:ext cx="1737735" cy="5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93680" y="4785519"/>
            <a:ext cx="1756768" cy="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82354" y="6157119"/>
            <a:ext cx="164008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fakt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sk-SK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0</a:t>
            </a:r>
            <a:r>
              <a:rPr kumimoji="0" lang="en-US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6914001" y="6029684"/>
            <a:ext cx="3151307" cy="887834"/>
            <a:chOff x="6914001" y="6029684"/>
            <a:chExt cx="3151307" cy="887834"/>
          </a:xfrm>
        </p:grpSpPr>
        <p:sp>
          <p:nvSpPr>
            <p:cNvPr id="26" name="Obdĺžnik 25"/>
            <p:cNvSpPr/>
            <p:nvPr/>
          </p:nvSpPr>
          <p:spPr bwMode="auto">
            <a:xfrm>
              <a:off x="6914001" y="6086521"/>
              <a:ext cx="1794736" cy="830997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i</a:t>
              </a:r>
              <a:r>
                <a:rPr lang="en-US" b="0" dirty="0" smtClean="0">
                  <a:latin typeface="Arial" charset="0"/>
                </a:rPr>
                <a:t>: 3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Courier New" panose="02070309020205020404" pitchFamily="49" charset="0"/>
                </a:rPr>
                <a:t>f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: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0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774570" y="6029684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main()</a:t>
              </a:r>
              <a:endParaRPr lang="sk-SK" dirty="0"/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6888974" y="2269318"/>
            <a:ext cx="1843863" cy="5183201"/>
            <a:chOff x="6650410" y="2042319"/>
            <a:chExt cx="2158627" cy="5183201"/>
          </a:xfrm>
        </p:grpSpPr>
        <p:cxnSp>
          <p:nvCxnSpPr>
            <p:cNvPr id="29" name="Rovná spojnica 28"/>
            <p:cNvCxnSpPr/>
            <p:nvPr/>
          </p:nvCxnSpPr>
          <p:spPr bwMode="auto">
            <a:xfrm>
              <a:off x="6675436" y="2042319"/>
              <a:ext cx="1" cy="46632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Rovná spojnica 29"/>
            <p:cNvCxnSpPr/>
            <p:nvPr/>
          </p:nvCxnSpPr>
          <p:spPr bwMode="auto">
            <a:xfrm>
              <a:off x="6675436" y="6705600"/>
              <a:ext cx="2133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Rovná spojnica 30"/>
            <p:cNvCxnSpPr/>
            <p:nvPr/>
          </p:nvCxnSpPr>
          <p:spPr bwMode="auto">
            <a:xfrm flipV="1">
              <a:off x="8809037" y="2118519"/>
              <a:ext cx="0" cy="45870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BlokTextu 31"/>
            <p:cNvSpPr txBox="1"/>
            <p:nvPr/>
          </p:nvSpPr>
          <p:spPr>
            <a:xfrm>
              <a:off x="6650410" y="676385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z</a:t>
              </a:r>
              <a:r>
                <a:rPr lang="sk-SK" b="0" dirty="0" err="1" smtClean="0">
                  <a:latin typeface="+mn-lt"/>
                </a:rPr>
                <a:t>ásobník</a:t>
              </a:r>
              <a:endParaRPr lang="sk-SK" b="0" dirty="0">
                <a:latin typeface="+mn-lt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915679" y="5538657"/>
            <a:ext cx="3289327" cy="530387"/>
            <a:chOff x="6915679" y="5538657"/>
            <a:chExt cx="3289327" cy="530387"/>
          </a:xfrm>
        </p:grpSpPr>
        <p:sp>
          <p:nvSpPr>
            <p:cNvPr id="33" name="Obdĺžnik 32"/>
            <p:cNvSpPr/>
            <p:nvPr/>
          </p:nvSpPr>
          <p:spPr bwMode="auto">
            <a:xfrm>
              <a:off x="6915679" y="5607379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3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Obdĺžnik 2"/>
            <p:cNvSpPr/>
            <p:nvPr/>
          </p:nvSpPr>
          <p:spPr>
            <a:xfrm>
              <a:off x="8729922" y="5538657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(3)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6914311" y="5090319"/>
            <a:ext cx="3262788" cy="523126"/>
            <a:chOff x="6914311" y="5090319"/>
            <a:chExt cx="3262788" cy="523126"/>
          </a:xfrm>
        </p:grpSpPr>
        <p:sp>
          <p:nvSpPr>
            <p:cNvPr id="36" name="Obdĺžnik 35"/>
            <p:cNvSpPr/>
            <p:nvPr/>
          </p:nvSpPr>
          <p:spPr bwMode="auto">
            <a:xfrm>
              <a:off x="6914311" y="5151780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2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bdĺžnik 38"/>
            <p:cNvSpPr/>
            <p:nvPr/>
          </p:nvSpPr>
          <p:spPr>
            <a:xfrm>
              <a:off x="8702015" y="50903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(2)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6923892" y="4633119"/>
            <a:ext cx="3238651" cy="499807"/>
            <a:chOff x="6923892" y="4633119"/>
            <a:chExt cx="3238651" cy="499807"/>
          </a:xfrm>
        </p:grpSpPr>
        <p:sp>
          <p:nvSpPr>
            <p:cNvPr id="37" name="Obdĺžnik 36"/>
            <p:cNvSpPr/>
            <p:nvPr/>
          </p:nvSpPr>
          <p:spPr bwMode="auto">
            <a:xfrm>
              <a:off x="6923892" y="4671261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1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bdĺžnik 39"/>
            <p:cNvSpPr/>
            <p:nvPr/>
          </p:nvSpPr>
          <p:spPr>
            <a:xfrm>
              <a:off x="8687459" y="46331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(1)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6923024" y="4171454"/>
            <a:ext cx="3257613" cy="497293"/>
            <a:chOff x="6923024" y="4171454"/>
            <a:chExt cx="3257613" cy="497293"/>
          </a:xfrm>
        </p:grpSpPr>
        <p:sp>
          <p:nvSpPr>
            <p:cNvPr id="38" name="Obdĺžnik 37"/>
            <p:cNvSpPr/>
            <p:nvPr/>
          </p:nvSpPr>
          <p:spPr bwMode="auto">
            <a:xfrm>
              <a:off x="6923024" y="4207082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cs typeface="Courier New" panose="02070309020205020404" pitchFamily="49" charset="0"/>
                </a:rPr>
                <a:t>n</a:t>
              </a:r>
              <a:r>
                <a:rPr lang="en-US" b="0" dirty="0" smtClean="0">
                  <a:latin typeface="Arial" charset="0"/>
                </a:rPr>
                <a:t>: 0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bdĺžnik 40"/>
            <p:cNvSpPr/>
            <p:nvPr/>
          </p:nvSpPr>
          <p:spPr>
            <a:xfrm>
              <a:off x="8705553" y="4171454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altLang="sk-SK" dirty="0" err="1" smtClean="0">
                  <a:solidFill>
                    <a:srgbClr val="000000"/>
                  </a:solidFill>
                </a:rPr>
                <a:t>fakt</a:t>
              </a:r>
              <a:r>
                <a:rPr lang="en-US" altLang="sk-SK" dirty="0" smtClean="0">
                  <a:solidFill>
                    <a:srgbClr val="000000"/>
                  </a:solidFill>
                </a:rPr>
                <a:t>(0)</a:t>
              </a:r>
              <a:endParaRPr lang="en-US" altLang="sk-SK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" name="Obdĺžnik 7"/>
          <p:cNvSpPr/>
          <p:nvPr/>
        </p:nvSpPr>
        <p:spPr>
          <a:xfrm>
            <a:off x="107842" y="2735627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(3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145336" y="3967682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145336" y="5230881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&lt;=</a:t>
            </a:r>
            <a:r>
              <a:rPr lang="sk-SK" altLang="sk-SK" sz="2000" dirty="0">
                <a:solidFill>
                  <a:srgbClr val="000000"/>
                </a:solidFill>
              </a:rPr>
              <a:t> </a:t>
            </a:r>
            <a:r>
              <a:rPr lang="en-US" altLang="sk-SK" sz="2000" dirty="0">
                <a:solidFill>
                  <a:srgbClr val="000000"/>
                </a:solidFill>
              </a:rPr>
              <a:t>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sk-SK" sz="2000" b="0" dirty="0" err="1">
                <a:solidFill>
                  <a:srgbClr val="000000"/>
                </a:solidFill>
                <a:latin typeface="Arial" charset="0"/>
              </a:rPr>
              <a:t>neplat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 smtClean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* 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fakt(</a:t>
            </a:r>
            <a:r>
              <a:rPr lang="en-US" altLang="sk-SK" sz="2000" dirty="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sk-SK" altLang="sk-SK" sz="2000" dirty="0" smtClean="0">
                <a:solidFill>
                  <a:srgbClr val="000000"/>
                </a:solidFill>
                <a:sym typeface="Symbol" pitchFamily="18" charset="2"/>
              </a:rPr>
              <a:t>))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Obdĺžnik 47"/>
          <p:cNvSpPr/>
          <p:nvPr/>
        </p:nvSpPr>
        <p:spPr>
          <a:xfrm>
            <a:off x="113461" y="6677071"/>
            <a:ext cx="2236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sk-SK" altLang="sk-SK" sz="2000" dirty="0">
                <a:solidFill>
                  <a:srgbClr val="000000"/>
                </a:solidFill>
              </a:rPr>
              <a:t>(0</a:t>
            </a:r>
            <a:r>
              <a:rPr lang="en-US" altLang="sk-SK" sz="2000" dirty="0">
                <a:solidFill>
                  <a:srgbClr val="000000"/>
                </a:solidFill>
              </a:rPr>
              <a:t> &lt;= 0</a:t>
            </a:r>
            <a:r>
              <a:rPr lang="sk-SK" altLang="sk-SK" sz="2000" dirty="0">
                <a:solidFill>
                  <a:srgbClr val="000000"/>
                </a:solidFill>
              </a:rPr>
              <a:t>)</a:t>
            </a:r>
            <a:r>
              <a:rPr lang="en-US" altLang="sk-SK" sz="2000" b="0" dirty="0">
                <a:solidFill>
                  <a:srgbClr val="000000"/>
                </a:solidFill>
                <a:latin typeface="Arial" charset="0"/>
              </a:rPr>
              <a:t> plat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</a:rPr>
              <a:t>í  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  </a:t>
            </a:r>
            <a:r>
              <a:rPr lang="sk-SK" altLang="sk-SK" sz="2000" dirty="0" err="1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sk-SK" altLang="sk-SK" sz="2000" dirty="0">
                <a:solidFill>
                  <a:srgbClr val="000000"/>
                </a:solidFill>
                <a:sym typeface="Symbol" pitchFamily="18" charset="2"/>
              </a:rPr>
              <a:t>(1)</a:t>
            </a:r>
            <a:r>
              <a:rPr lang="sk-SK" altLang="sk-SK" sz="2000" b="0" dirty="0">
                <a:solidFill>
                  <a:srgbClr val="000000"/>
                </a:solidFill>
                <a:latin typeface="Arial" charset="0"/>
                <a:sym typeface="Symbol" pitchFamily="18" charset="2"/>
              </a:rPr>
              <a:t>   </a:t>
            </a:r>
            <a:endParaRPr lang="en-US" altLang="sk-SK" sz="20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2598826" y="5604054"/>
            <a:ext cx="2018783" cy="1313269"/>
            <a:chOff x="4789" y="3637"/>
            <a:chExt cx="1241" cy="747"/>
          </a:xfrm>
        </p:grpSpPr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H="1" flipV="1">
              <a:off x="4916" y="3879"/>
              <a:ext cx="1114" cy="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2804845" y="7004573"/>
            <a:ext cx="2279916" cy="409575"/>
            <a:chOff x="2804845" y="7004573"/>
            <a:chExt cx="2279916" cy="409575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727574" y="7004573"/>
              <a:ext cx="357187" cy="409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10" name="Rovná spojovacia šípka 9"/>
            <p:cNvCxnSpPr/>
            <p:nvPr/>
          </p:nvCxnSpPr>
          <p:spPr bwMode="auto">
            <a:xfrm>
              <a:off x="2804845" y="7171362"/>
              <a:ext cx="1812764" cy="362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Skupina 55"/>
          <p:cNvGrpSpPr/>
          <p:nvPr/>
        </p:nvGrpSpPr>
        <p:grpSpPr>
          <a:xfrm>
            <a:off x="3398837" y="5595144"/>
            <a:ext cx="1655852" cy="409575"/>
            <a:chOff x="3341433" y="7004573"/>
            <a:chExt cx="1743328" cy="409575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727574" y="7004573"/>
              <a:ext cx="357187" cy="409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58" name="Rovná spojovacia šípka 57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2560637" y="4310450"/>
            <a:ext cx="2018783" cy="1313269"/>
            <a:chOff x="4789" y="3637"/>
            <a:chExt cx="1241" cy="747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H="1" flipV="1">
              <a:off x="4904" y="3879"/>
              <a:ext cx="1126" cy="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62" name="Skupina 61"/>
          <p:cNvGrpSpPr/>
          <p:nvPr/>
        </p:nvGrpSpPr>
        <p:grpSpPr>
          <a:xfrm>
            <a:off x="3343185" y="4328319"/>
            <a:ext cx="1665520" cy="410132"/>
            <a:chOff x="3341433" y="7004573"/>
            <a:chExt cx="1753507" cy="410132"/>
          </a:xfrm>
        </p:grpSpPr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4717395" y="7004573"/>
              <a:ext cx="377545" cy="41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2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64" name="Rovná spojovacia šípka 63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484437" y="3091250"/>
            <a:ext cx="2018783" cy="1313269"/>
            <a:chOff x="4789" y="3637"/>
            <a:chExt cx="1241" cy="747"/>
          </a:xfrm>
        </p:grpSpPr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sz="2000" dirty="0">
                  <a:solidFill>
                    <a:srgbClr val="000000"/>
                  </a:solidFill>
                </a:rPr>
                <a:t>2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 flipV="1">
              <a:off x="4899" y="3872"/>
              <a:ext cx="1131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3266985" y="3109119"/>
            <a:ext cx="1665520" cy="410132"/>
            <a:chOff x="3341433" y="7004573"/>
            <a:chExt cx="1753507" cy="410132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4717395" y="7004573"/>
              <a:ext cx="377545" cy="41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6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70" name="Rovná spojovacia šípka 69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Obdĺžnik 71"/>
          <p:cNvSpPr/>
          <p:nvPr/>
        </p:nvSpPr>
        <p:spPr bwMode="auto">
          <a:xfrm>
            <a:off x="6925301" y="6434266"/>
            <a:ext cx="745980" cy="46166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f</a:t>
            </a:r>
            <a:r>
              <a:rPr lang="en-US" b="0" dirty="0" smtClean="0">
                <a:latin typeface="+mn-lt"/>
              </a:rPr>
              <a:t>: 6</a:t>
            </a:r>
            <a:endParaRPr lang="sk-SK" b="0" dirty="0">
              <a:latin typeface="+mn-lt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153119" y="60047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ĺžnik 73"/>
          <p:cNvSpPr/>
          <p:nvPr/>
        </p:nvSpPr>
        <p:spPr bwMode="auto">
          <a:xfrm>
            <a:off x="138050" y="4702641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bdĺžnik 74"/>
          <p:cNvSpPr/>
          <p:nvPr/>
        </p:nvSpPr>
        <p:spPr bwMode="auto">
          <a:xfrm>
            <a:off x="76919" y="34901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bdĺžnik 75"/>
          <p:cNvSpPr/>
          <p:nvPr/>
        </p:nvSpPr>
        <p:spPr bwMode="auto">
          <a:xfrm>
            <a:off x="76919" y="21947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7" grpId="0" animBg="1"/>
      <p:bldP spid="74" grpId="0" animBg="1"/>
      <p:bldP spid="75" grpId="0" animBg="1"/>
      <p:bldP spid="7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Rekurzívne funkcie – musia mať nerekurzívnu vetvu</a:t>
            </a:r>
            <a:endParaRPr lang="en-US" altLang="sk-SK" dirty="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03214" y="1813719"/>
            <a:ext cx="5610223" cy="258812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96875" y="1929607"/>
            <a:ext cx="5206081" cy="247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fakt1(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 (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 </a:t>
            </a:r>
            <a:r>
              <a:rPr lang="en-US" altLang="sk-SK" sz="2200" dirty="0" smtClean="0">
                <a:solidFill>
                  <a:srgbClr val="000000"/>
                </a:solidFill>
              </a:rPr>
              <a:t>&lt;=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0) 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  return </a:t>
            </a:r>
            <a:r>
              <a:rPr lang="sk-SK" altLang="sk-SK" sz="2200" dirty="0" smtClean="0">
                <a:solidFill>
                  <a:srgbClr val="000000"/>
                </a:solidFill>
              </a:rPr>
              <a:t>1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else </a:t>
            </a:r>
          </a:p>
          <a:p>
            <a:pPr lvl="0" eaLnBrk="1" hangingPunct="1"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altLang="sk-SK" sz="2200" noProof="0" dirty="0" smtClean="0">
                <a:solidFill>
                  <a:srgbClr val="000000"/>
                </a:solidFill>
              </a:rPr>
              <a:t>return </a:t>
            </a:r>
            <a:r>
              <a:rPr lang="en-US" altLang="sk-SK" sz="2200" dirty="0">
                <a:solidFill>
                  <a:srgbClr val="000000"/>
                </a:solidFill>
              </a:rPr>
              <a:t>n * </a:t>
            </a:r>
            <a:r>
              <a:rPr lang="en-US" altLang="sk-SK" sz="2200" dirty="0" smtClean="0">
                <a:solidFill>
                  <a:srgbClr val="000000"/>
                </a:solidFill>
              </a:rPr>
              <a:t>fakt1(n </a:t>
            </a:r>
            <a:r>
              <a:rPr lang="en-US" altLang="sk-SK" sz="2200" dirty="0">
                <a:solidFill>
                  <a:srgbClr val="000000"/>
                </a:solidFill>
              </a:rPr>
              <a:t>- 1)</a:t>
            </a:r>
            <a:r>
              <a:rPr lang="en-US" altLang="sk-SK" sz="2200" noProof="0" dirty="0" smtClean="0">
                <a:solidFill>
                  <a:srgbClr val="000000"/>
                </a:solidFill>
              </a:rPr>
              <a:t>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810" y="4785520"/>
            <a:ext cx="5607627" cy="1828800"/>
            <a:chOff x="305810" y="4785520"/>
            <a:chExt cx="5607627" cy="182880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05810" y="4785520"/>
              <a:ext cx="5607627" cy="1828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99471" y="4901407"/>
              <a:ext cx="4792506" cy="1456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fakt2(</a:t>
              </a: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sz="2200" dirty="0" smtClean="0">
                  <a:solidFill>
                    <a:srgbClr val="000000"/>
                  </a:solidFill>
                </a:rPr>
                <a:t>   return n * 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fakt2(n </a:t>
              </a: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- 1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  <a:endPara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70637" y="4783159"/>
            <a:ext cx="3429000" cy="1693068"/>
          </a:xfrm>
          <a:prstGeom prst="wedgeRoundRectCallout">
            <a:avLst>
              <a:gd name="adj1" fmla="val -63007"/>
              <a:gd name="adj2" fmla="val -360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altLang="sk-SK" b="0" dirty="0" err="1" smtClean="0">
                <a:solidFill>
                  <a:srgbClr val="000000"/>
                </a:solidFill>
                <a:latin typeface="Arial" charset="0"/>
              </a:rPr>
              <a:t>Ch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ýba nerekurzívna vetva: program beží do nekonečna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370636" y="2976563"/>
            <a:ext cx="3058647" cy="589756"/>
          </a:xfrm>
          <a:prstGeom prst="wedgeRoundRectCallout">
            <a:avLst>
              <a:gd name="adj1" fmla="val -145871"/>
              <a:gd name="adj2" fmla="val -117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erekurzívna vetva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08A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hviezdičkovanie pod seba</a:t>
            </a:r>
            <a:endParaRPr lang="en-US" altLang="sk-SK" smtClean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52400" y="1295400"/>
            <a:ext cx="7543800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28600" y="1432719"/>
            <a:ext cx="757237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</a:p>
          <a:p>
            <a:pPr lvl="0"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int i, j, n, k, o</a:t>
            </a:r>
            <a:r>
              <a:rPr lang="pt-BR" altLang="sk-SK" sz="2300" dirty="0" smtClean="0">
                <a:solidFill>
                  <a:srgbClr val="000000"/>
                </a:solidFill>
              </a:rPr>
              <a:t>;</a:t>
            </a:r>
          </a:p>
          <a:p>
            <a:pPr lvl="0">
              <a:defRPr/>
            </a:pPr>
            <a:r>
              <a:rPr lang="pt-BR" altLang="sk-SK" sz="2300" dirty="0" smtClean="0">
                <a:solidFill>
                  <a:srgbClr val="000000"/>
                </a:solidFill>
              </a:rPr>
              <a:t>scanf("%d</a:t>
            </a:r>
            <a:r>
              <a:rPr lang="pt-BR" altLang="sk-SK" sz="2300" dirty="0">
                <a:solidFill>
                  <a:srgbClr val="000000"/>
                </a:solidFill>
              </a:rPr>
              <a:t>"</a:t>
            </a:r>
            <a:r>
              <a:rPr lang="pt-BR" altLang="sk-SK" sz="2300" dirty="0" smtClean="0">
                <a:solidFill>
                  <a:srgbClr val="000000"/>
                </a:solidFill>
              </a:rPr>
              <a:t>, &amp;n); // rozmer</a:t>
            </a:r>
          </a:p>
          <a:p>
            <a:pPr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scanf("%d", </a:t>
            </a:r>
            <a:r>
              <a:rPr lang="pt-BR" altLang="sk-SK" sz="2300" dirty="0" smtClean="0">
                <a:solidFill>
                  <a:srgbClr val="000000"/>
                </a:solidFill>
              </a:rPr>
              <a:t>&amp;o); </a:t>
            </a:r>
            <a:r>
              <a:rPr lang="pt-BR" altLang="sk-SK" sz="2300" dirty="0">
                <a:solidFill>
                  <a:srgbClr val="000000"/>
                </a:solidFill>
              </a:rPr>
              <a:t>// </a:t>
            </a:r>
            <a:r>
              <a:rPr lang="pt-BR" altLang="sk-SK" sz="2300" dirty="0" smtClean="0">
                <a:solidFill>
                  <a:srgbClr val="000000"/>
                </a:solidFill>
              </a:rPr>
              <a:t>pocet opakovani</a:t>
            </a:r>
            <a:endParaRPr lang="pt-BR" altLang="sk-SK" sz="23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...</a:t>
            </a:r>
            <a:endParaRPr kumimoji="0" lang="sk-SK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for(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300" dirty="0" smtClean="0">
                <a:solidFill>
                  <a:srgbClr val="000000"/>
                </a:solidFill>
              </a:rPr>
              <a:t>=1</a:t>
            </a:r>
            <a:r>
              <a:rPr lang="en-US" altLang="sk-SK" sz="2300" dirty="0">
                <a:solidFill>
                  <a:srgbClr val="000000"/>
                </a:solidFill>
              </a:rPr>
              <a:t>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&lt;=n;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++) </a:t>
            </a:r>
            <a:r>
              <a:rPr lang="en-US" altLang="sk-SK" sz="2300" dirty="0" smtClean="0">
                <a:solidFill>
                  <a:srgbClr val="000000"/>
                </a:solidFill>
              </a:rPr>
              <a:t>{for(j=1</a:t>
            </a:r>
            <a:r>
              <a:rPr lang="en-US" altLang="sk-SK" sz="2300" dirty="0">
                <a:solidFill>
                  <a:srgbClr val="000000"/>
                </a:solidFill>
              </a:rPr>
              <a:t>; j&lt;=n; </a:t>
            </a:r>
            <a:r>
              <a:rPr lang="en-US" altLang="sk-SK" sz="2300" dirty="0" err="1">
                <a:solidFill>
                  <a:srgbClr val="000000"/>
                </a:solidFill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</a:rPr>
              <a:t>) 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if(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==1 ||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==n || </a:t>
            </a:r>
            <a:endParaRPr lang="sk-SK" altLang="sk-SK" sz="2300" dirty="0" smtClean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j</a:t>
            </a:r>
            <a:r>
              <a:rPr lang="en-US" altLang="sk-SK" sz="2300" dirty="0">
                <a:solidFill>
                  <a:srgbClr val="000000"/>
                </a:solidFill>
              </a:rPr>
              <a:t>==1 || j== n)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</a:t>
            </a:r>
          </a:p>
          <a:p>
            <a:pPr lvl="0">
              <a:defRPr/>
            </a:pP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 smtClean="0">
                <a:solidFill>
                  <a:srgbClr val="000000"/>
                </a:solidFill>
              </a:rPr>
              <a:t>('*');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else </a:t>
            </a:r>
            <a:r>
              <a:rPr lang="en-US" altLang="sk-SK" sz="2300" dirty="0">
                <a:solidFill>
                  <a:srgbClr val="000000"/>
                </a:solidFill>
              </a:rPr>
              <a:t>if(i%2==1 &amp;&amp; j%2==1 || </a:t>
            </a:r>
            <a:endParaRPr lang="en-US" altLang="sk-SK" sz="2300" dirty="0" smtClean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i%2</a:t>
            </a:r>
            <a:r>
              <a:rPr lang="en-US" altLang="sk-SK" sz="2300" dirty="0">
                <a:solidFill>
                  <a:srgbClr val="000000"/>
                </a:solidFill>
              </a:rPr>
              <a:t>==0 &amp;&amp; j%2==0) 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('x</a:t>
            </a:r>
            <a:r>
              <a:rPr lang="en-US" altLang="sk-SK" sz="2300" dirty="0" smtClean="0">
                <a:solidFill>
                  <a:srgbClr val="000000"/>
                </a:solidFill>
              </a:rPr>
              <a:t>');     else </a:t>
            </a:r>
            <a:r>
              <a:rPr lang="en-US" altLang="sk-SK" sz="2300" dirty="0" err="1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('o</a:t>
            </a:r>
            <a:r>
              <a:rPr lang="en-US" altLang="sk-SK" sz="2300" dirty="0" smtClean="0">
                <a:solidFill>
                  <a:srgbClr val="000000"/>
                </a:solidFill>
              </a:rPr>
              <a:t>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</a:t>
            </a:r>
            <a:r>
              <a:rPr lang="en-US" altLang="sk-SK" sz="23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('\n');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   }</a:t>
            </a:r>
            <a:endParaRPr kumimoji="0" lang="en-US" altLang="sk-SK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972425" y="3200400"/>
            <a:ext cx="20574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077200" y="3429000"/>
            <a:ext cx="1838965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4, </a:t>
            </a:r>
            <a:r>
              <a:rPr kumimoji="0" lang="en-US" alt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o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:2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****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*xo*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*ox*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</a:t>
            </a:r>
            <a:endParaRPr kumimoji="0" lang="sk-SK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</a:t>
            </a:r>
          </a:p>
          <a:p>
            <a:pPr lvl="0"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*xo*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*ox*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****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246668" y="3320256"/>
            <a:ext cx="388760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(k=1; k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&lt;=o; </a:t>
            </a: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k++) </a:t>
            </a:r>
          </a:p>
        </p:txBody>
      </p: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8229600" y="5124450"/>
            <a:ext cx="1671638" cy="457200"/>
            <a:chOff x="5184" y="3228"/>
            <a:chExt cx="1053" cy="288"/>
          </a:xfrm>
        </p:grpSpPr>
        <p:sp>
          <p:nvSpPr>
            <p:cNvPr id="41998" name="Text Box 10"/>
            <p:cNvSpPr txBox="1">
              <a:spLocks noChangeArrowheads="1"/>
            </p:cNvSpPr>
            <p:nvPr/>
          </p:nvSpPr>
          <p:spPr bwMode="auto">
            <a:xfrm>
              <a:off x="5865" y="322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k:</a:t>
              </a:r>
              <a:r>
                <a:rPr kumimoji="0" lang="en-US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>
              <a:off x="51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15725" name="Group 13"/>
          <p:cNvGrpSpPr>
            <a:grpSpLocks/>
          </p:cNvGrpSpPr>
          <p:nvPr/>
        </p:nvGrpSpPr>
        <p:grpSpPr bwMode="auto">
          <a:xfrm>
            <a:off x="8229600" y="6629400"/>
            <a:ext cx="1671638" cy="457200"/>
            <a:chOff x="5184" y="3228"/>
            <a:chExt cx="1053" cy="288"/>
          </a:xfrm>
        </p:grpSpPr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865" y="322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k:</a:t>
              </a:r>
              <a:r>
                <a:rPr kumimoji="0" lang="en-US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1997" name="Line 15"/>
            <p:cNvSpPr>
              <a:spLocks noChangeShapeType="1"/>
            </p:cNvSpPr>
            <p:nvPr/>
          </p:nvSpPr>
          <p:spPr bwMode="auto">
            <a:xfrm>
              <a:off x="5184" y="350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2" name="Zaoblený obdĺžnik 1"/>
          <p:cNvSpPr/>
          <p:nvPr/>
        </p:nvSpPr>
        <p:spPr bwMode="auto">
          <a:xfrm>
            <a:off x="3924300" y="773114"/>
            <a:ext cx="5511801" cy="1360487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Formátovanie: 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odsadzovanie vnorených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blokov – výrazne zvyšuje čitateľnosť kódu (</a:t>
            </a:r>
            <a:r>
              <a:rPr kumimoji="0" lang="sk-SK" sz="24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tab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)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5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57150" y="1323718"/>
            <a:ext cx="7151688" cy="628120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52400" y="1357055"/>
            <a:ext cx="6186309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long </a:t>
            </a:r>
            <a:r>
              <a:rPr lang="en-US" altLang="sk-SK" sz="2000" dirty="0" err="1" smtClean="0">
                <a:solidFill>
                  <a:srgbClr val="000000"/>
                </a:solidFill>
              </a:rPr>
              <a:t>fakt</a:t>
            </a:r>
            <a:r>
              <a:rPr lang="en-US" altLang="sk-SK" sz="2000" dirty="0" smtClean="0">
                <a:solidFill>
                  <a:srgbClr val="000000"/>
                </a:solidFill>
              </a:rPr>
              <a:t>(long </a:t>
            </a:r>
            <a:r>
              <a:rPr lang="en-US" altLang="sk-SK" sz="2000" dirty="0">
                <a:solidFill>
                  <a:srgbClr val="000000"/>
                </a:solidFill>
              </a:rPr>
              <a:t>n)</a:t>
            </a:r>
          </a:p>
          <a:p>
            <a:pPr lvl="0"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{</a:t>
            </a:r>
          </a:p>
          <a:p>
            <a:pPr lvl="0">
              <a:defRPr/>
            </a:pPr>
            <a:r>
              <a:rPr lang="sk-SK" altLang="sk-SK" sz="2000" dirty="0" smtClean="0">
                <a:solidFill>
                  <a:srgbClr val="3333CC"/>
                </a:solidFill>
              </a:rPr>
              <a:t>   </a:t>
            </a:r>
            <a:r>
              <a:rPr lang="en-US" altLang="sk-SK" sz="2000" dirty="0" smtClean="0">
                <a:solidFill>
                  <a:srgbClr val="3333CC"/>
                </a:solidFill>
              </a:rPr>
              <a:t>long </a:t>
            </a:r>
            <a:r>
              <a:rPr lang="en-US" altLang="sk-SK" sz="2000" dirty="0" err="1">
                <a:solidFill>
                  <a:srgbClr val="3333CC"/>
                </a:solidFill>
              </a:rPr>
              <a:t>i</a:t>
            </a:r>
            <a:r>
              <a:rPr lang="en-US" altLang="sk-SK" sz="2000" dirty="0">
                <a:solidFill>
                  <a:srgbClr val="3333CC"/>
                </a:solidFill>
              </a:rPr>
              <a:t>, f=1;</a:t>
            </a:r>
            <a:endParaRPr lang="sk-SK" altLang="sk-SK" sz="2000" dirty="0">
              <a:solidFill>
                <a:srgbClr val="3333CC"/>
              </a:solidFill>
            </a:endParaRPr>
          </a:p>
          <a:p>
            <a:pPr lvl="0">
              <a:defRPr/>
            </a:pPr>
            <a:endParaRPr lang="en-US" altLang="sk-SK" sz="2000" dirty="0">
              <a:solidFill>
                <a:srgbClr val="3333CC"/>
              </a:solidFill>
            </a:endParaRPr>
          </a:p>
          <a:p>
            <a:pPr lvl="0">
              <a:defRPr/>
            </a:pPr>
            <a:r>
              <a:rPr lang="en-US" altLang="sk-SK" sz="2000" dirty="0">
                <a:solidFill>
                  <a:srgbClr val="3333CC"/>
                </a:solidFill>
              </a:rPr>
              <a:t>   </a:t>
            </a:r>
            <a:r>
              <a:rPr lang="en-US" altLang="sk-SK" sz="2000" dirty="0" smtClean="0">
                <a:solidFill>
                  <a:srgbClr val="3333CC"/>
                </a:solidFill>
              </a:rPr>
              <a:t>for(</a:t>
            </a:r>
            <a:r>
              <a:rPr lang="en-US" altLang="sk-SK" sz="2000" dirty="0" err="1" smtClean="0">
                <a:solidFill>
                  <a:srgbClr val="3333CC"/>
                </a:solidFill>
              </a:rPr>
              <a:t>i</a:t>
            </a:r>
            <a:r>
              <a:rPr lang="en-US" altLang="sk-SK" sz="2000" dirty="0" smtClean="0">
                <a:solidFill>
                  <a:srgbClr val="3333CC"/>
                </a:solidFill>
              </a:rPr>
              <a:t>=1</a:t>
            </a:r>
            <a:r>
              <a:rPr lang="en-US" altLang="sk-SK" sz="2000" dirty="0">
                <a:solidFill>
                  <a:srgbClr val="3333CC"/>
                </a:solidFill>
              </a:rPr>
              <a:t>; </a:t>
            </a:r>
            <a:r>
              <a:rPr lang="en-US" altLang="sk-SK" sz="2000" dirty="0" err="1">
                <a:solidFill>
                  <a:srgbClr val="3333CC"/>
                </a:solidFill>
              </a:rPr>
              <a:t>i</a:t>
            </a:r>
            <a:r>
              <a:rPr lang="en-US" altLang="sk-SK" sz="2000" dirty="0">
                <a:solidFill>
                  <a:srgbClr val="3333CC"/>
                </a:solidFill>
              </a:rPr>
              <a:t>&lt;=n; </a:t>
            </a:r>
            <a:r>
              <a:rPr lang="en-US" altLang="sk-SK" sz="2000" dirty="0" err="1">
                <a:solidFill>
                  <a:srgbClr val="3333CC"/>
                </a:solidFill>
              </a:rPr>
              <a:t>i</a:t>
            </a:r>
            <a:r>
              <a:rPr lang="en-US" altLang="sk-SK" sz="2000" dirty="0">
                <a:solidFill>
                  <a:srgbClr val="3333CC"/>
                </a:solidFill>
              </a:rPr>
              <a:t>++)</a:t>
            </a:r>
          </a:p>
          <a:p>
            <a:pPr lvl="0">
              <a:defRPr/>
            </a:pPr>
            <a:r>
              <a:rPr lang="en-US" altLang="sk-SK" sz="2000" dirty="0">
                <a:solidFill>
                  <a:srgbClr val="3333CC"/>
                </a:solidFill>
              </a:rPr>
              <a:t>   </a:t>
            </a:r>
            <a:r>
              <a:rPr lang="sk-SK" altLang="sk-SK" sz="2000" dirty="0" smtClean="0">
                <a:solidFill>
                  <a:srgbClr val="3333CC"/>
                </a:solidFill>
              </a:rPr>
              <a:t>   </a:t>
            </a:r>
            <a:r>
              <a:rPr lang="en-US" altLang="sk-SK" sz="2000" dirty="0" smtClean="0">
                <a:solidFill>
                  <a:srgbClr val="3333CC"/>
                </a:solidFill>
              </a:rPr>
              <a:t>f </a:t>
            </a:r>
            <a:r>
              <a:rPr lang="en-US" altLang="sk-SK" sz="2000" dirty="0">
                <a:solidFill>
                  <a:srgbClr val="3333CC"/>
                </a:solidFill>
              </a:rPr>
              <a:t>*= </a:t>
            </a:r>
            <a:r>
              <a:rPr lang="en-US" altLang="sk-SK" sz="2000" dirty="0" err="1">
                <a:solidFill>
                  <a:srgbClr val="3333CC"/>
                </a:solidFill>
              </a:rPr>
              <a:t>i</a:t>
            </a:r>
            <a:r>
              <a:rPr lang="en-US" altLang="sk-SK" sz="2000" dirty="0">
                <a:solidFill>
                  <a:srgbClr val="3333CC"/>
                </a:solidFill>
              </a:rPr>
              <a:t>;</a:t>
            </a:r>
          </a:p>
          <a:p>
            <a:pPr lvl="0">
              <a:defRPr/>
            </a:pPr>
            <a:r>
              <a:rPr lang="en-US" altLang="sk-SK" sz="2000" dirty="0">
                <a:solidFill>
                  <a:srgbClr val="3333CC"/>
                </a:solidFill>
              </a:rPr>
              <a:t>   </a:t>
            </a:r>
            <a:r>
              <a:rPr lang="en-US" altLang="sk-SK" sz="2000" dirty="0" smtClean="0">
                <a:solidFill>
                  <a:srgbClr val="3333CC"/>
                </a:solidFill>
              </a:rPr>
              <a:t>return f;</a:t>
            </a:r>
          </a:p>
          <a:p>
            <a:pPr lvl="0">
              <a:defRPr/>
            </a:pPr>
            <a:r>
              <a:rPr lang="sk-SK" altLang="sk-SK" sz="2000" dirty="0" smtClean="0">
                <a:solidFill>
                  <a:srgbClr val="000000"/>
                </a:solidFill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</a:rPr>
              <a:t>}</a:t>
            </a:r>
            <a:endParaRPr lang="en-US" altLang="sk-SK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000" dirty="0">
                <a:solidFill>
                  <a:srgbClr val="000000"/>
                </a:solidFill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main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altLang="sk-SK" sz="2000" dirty="0" smtClean="0">
                <a:solidFill>
                  <a:srgbClr val="000000"/>
                </a:solidFill>
              </a:rPr>
              <a:t>long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cislo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", &amp;n);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 =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\n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", n,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6065837" y="59285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700" b="0" dirty="0" smtClean="0">
                <a:solidFill>
                  <a:srgbClr val="000000"/>
                </a:solidFill>
              </a:rPr>
              <a:t>program: 0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5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p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08B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.</a:t>
            </a:r>
            <a:r>
              <a:rPr lang="en-US" altLang="sk-SK" sz="2700" b="0" dirty="0" err="1" smtClean="0">
                <a:solidFill>
                  <a:srgbClr val="000000"/>
                </a:solidFill>
              </a:rPr>
              <a:t>cpp</a:t>
            </a:r>
            <a:endParaRPr lang="sk-SK" altLang="sk-SK" sz="2700" b="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sk-SK" altLang="sk-SK" dirty="0" err="1" smtClean="0"/>
              <a:t>Faktoriál</a:t>
            </a:r>
            <a:r>
              <a:rPr lang="sk-SK" altLang="sk-SK" dirty="0" smtClean="0"/>
              <a:t> - iteratívne</a:t>
            </a:r>
            <a:endParaRPr lang="en-US" altLang="sk-SK" dirty="0" smtClean="0"/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846638" y="1966119"/>
            <a:ext cx="4724400" cy="990600"/>
          </a:xfrm>
          <a:prstGeom prst="wedgeRoundRectCallout">
            <a:avLst>
              <a:gd name="adj1" fmla="val -67824"/>
              <a:gd name="adj2" fmla="val -137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/>
            <a:r>
              <a:rPr lang="sk-SK" altLang="sk-SK" i="1" dirty="0">
                <a:solidFill>
                  <a:srgbClr val="000000"/>
                </a:solidFill>
                <a:latin typeface="Arial" charset="0"/>
              </a:rPr>
              <a:t>iteratívne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sk-SK" altLang="sk-SK" b="0" dirty="0" err="1">
                <a:solidFill>
                  <a:srgbClr val="000000"/>
                </a:solidFill>
                <a:latin typeface="Arial" charset="0"/>
              </a:rPr>
              <a:t>nerekruzívne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, s použitím cyklov</a:t>
            </a:r>
            <a:endParaRPr lang="en-US" altLang="sk-SK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661319"/>
            <a:ext cx="9753600" cy="569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/>
              <a:t>Práca so súborom</a:t>
            </a:r>
            <a:endParaRPr lang="en-US" altLang="sk-SK" sz="2400" b="0" kern="0" dirty="0" smtClean="0"/>
          </a:p>
          <a:p>
            <a:pPr marL="1054100" lvl="1" indent="-609600"/>
            <a:r>
              <a:rPr lang="sk-SK" altLang="sk-SK" sz="2000" b="0" kern="0" dirty="0" smtClean="0"/>
              <a:t>Vrátenie znaku do buffera</a:t>
            </a:r>
          </a:p>
          <a:p>
            <a:pPr marL="1054100" lvl="1" indent="-609600"/>
            <a:r>
              <a:rPr lang="sk-SK" altLang="sk-SK" sz="2000" b="0" kern="0" dirty="0" smtClean="0"/>
              <a:t>Presun na začiatok, na zapamätanú pozíciu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/>
              <a:t>Funkcie</a:t>
            </a:r>
            <a:endParaRPr lang="en-US" altLang="sk-SK" sz="2400" b="0" kern="0" dirty="0" smtClean="0"/>
          </a:p>
          <a:p>
            <a:pPr marL="1054100" lvl="1" indent="-609600"/>
            <a:r>
              <a:rPr lang="en-US" altLang="sk-SK" sz="2000" b="0" kern="0" dirty="0" err="1" smtClean="0"/>
              <a:t>Defin</a:t>
            </a:r>
            <a:r>
              <a:rPr lang="sk-SK" altLang="sk-SK" sz="2000" b="0" kern="0" dirty="0" smtClean="0"/>
              <a:t>ície, deklarácie, volanie</a:t>
            </a:r>
          </a:p>
          <a:p>
            <a:pPr marL="1054100" lvl="1" indent="-609600"/>
            <a:r>
              <a:rPr lang="sk-SK" altLang="sk-SK" sz="2000" b="0" kern="0" dirty="0" smtClean="0"/>
              <a:t>Návratová hodnota (+ procedúry)</a:t>
            </a:r>
          </a:p>
          <a:p>
            <a:pPr marL="1054100" lvl="1" indent="-609600"/>
            <a:r>
              <a:rPr lang="sk-SK" altLang="sk-SK" sz="2000" b="0" kern="0" dirty="0" smtClean="0"/>
              <a:t>Parametre funkcie</a:t>
            </a:r>
          </a:p>
          <a:p>
            <a:pPr marL="1054100" lvl="1" indent="-609600"/>
            <a:r>
              <a:rPr lang="sk-SK" altLang="sk-SK" sz="2000" b="0" kern="0" dirty="0"/>
              <a:t>R</a:t>
            </a:r>
            <a:r>
              <a:rPr lang="en-US" altLang="sk-SK" sz="2000" b="0" kern="0" dirty="0" err="1" smtClean="0"/>
              <a:t>ekurzia</a:t>
            </a:r>
            <a:r>
              <a:rPr lang="sk-SK" altLang="sk-SK" sz="2000" b="0" kern="0" dirty="0" smtClean="0"/>
              <a:t> – volanie samého seba</a:t>
            </a:r>
          </a:p>
          <a:p>
            <a:endParaRPr lang="sk-SK" sz="2400" dirty="0" smtClean="0"/>
          </a:p>
          <a:p>
            <a:r>
              <a:rPr lang="sk-SK" sz="2400" b="0" dirty="0" smtClean="0"/>
              <a:t>Čítanie</a:t>
            </a:r>
            <a:r>
              <a:rPr lang="sk-SK" sz="2400" b="0" dirty="0"/>
              <a:t>: </a:t>
            </a:r>
          </a:p>
          <a:p>
            <a:pPr marL="0" indent="0">
              <a:buNone/>
            </a:pPr>
            <a:r>
              <a:rPr lang="sk-SK" sz="2000" b="0" dirty="0"/>
              <a:t>BOU EZZEDDINE, A. - TVAROŽEK, </a:t>
            </a:r>
            <a:r>
              <a:rPr lang="sk-SK" sz="2000" b="0" i="1" dirty="0"/>
              <a:t>J. Programovanie v jazyku C v riešených príkladoch (1)</a:t>
            </a:r>
            <a:r>
              <a:rPr lang="sk-SK" sz="2000" b="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b="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b="0" dirty="0"/>
              <a:t> </a:t>
            </a:r>
            <a:r>
              <a:rPr lang="sk-SK" sz="1800" b="0" dirty="0" smtClean="0"/>
              <a:t>(vyžaduje </a:t>
            </a:r>
            <a:r>
              <a:rPr lang="sk-SK" sz="1800" b="0" dirty="0"/>
              <a:t>prihlásenie do AIS</a:t>
            </a:r>
            <a:r>
              <a:rPr lang="sk-SK" sz="1800" b="0" dirty="0" smtClean="0"/>
              <a:t>) alebo </a:t>
            </a:r>
            <a:r>
              <a:rPr lang="sk-SK" sz="1800" b="0" dirty="0" smtClean="0">
                <a:solidFill>
                  <a:srgbClr val="FF0000"/>
                </a:solidFill>
              </a:rPr>
              <a:t>na dokumentovom serveri AIS pre ZPrPr1</a:t>
            </a:r>
          </a:p>
          <a:p>
            <a:pPr marL="285750" lvl="1" indent="-285750"/>
            <a:r>
              <a:rPr lang="sk-SK" sz="1800" b="0" dirty="0" smtClean="0"/>
              <a:t>Kapitola 3 Funkcie – časti 3.1, 3.2</a:t>
            </a:r>
          </a:p>
          <a:p>
            <a:pPr marL="0" lvl="1" indent="0">
              <a:buNone/>
            </a:pPr>
            <a:endParaRPr lang="sk-SK" sz="1800" b="0" dirty="0"/>
          </a:p>
          <a:p>
            <a:pPr marL="609600" indent="-609600"/>
            <a:endParaRPr lang="sk-SK" altLang="sk-SK" b="0" kern="0" dirty="0" smtClean="0"/>
          </a:p>
          <a:p>
            <a:pPr marL="609600" indent="-609600">
              <a:buFontTx/>
              <a:buAutoNum type="arabicPeriod"/>
            </a:pPr>
            <a:endParaRPr lang="sk-SK" altLang="sk-SK" sz="2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707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hviezdičkovanie vedľa seba</a:t>
            </a:r>
            <a:endParaRPr lang="en-US" altLang="sk-SK" smtClean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2400" y="1295400"/>
            <a:ext cx="7543800" cy="6096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28600" y="1398588"/>
            <a:ext cx="761365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0">
              <a:defRPr/>
            </a:pPr>
            <a:r>
              <a:rPr lang="sk-SK" altLang="sk-SK" sz="2300" dirty="0">
                <a:solidFill>
                  <a:srgbClr val="000000"/>
                </a:solidFill>
              </a:rPr>
              <a:t>...</a:t>
            </a:r>
          </a:p>
          <a:p>
            <a:pPr lvl="0"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int i, j, n, k, o;</a:t>
            </a:r>
          </a:p>
          <a:p>
            <a:pPr lvl="0"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scanf("%d", &amp;n); // rozmer</a:t>
            </a:r>
          </a:p>
          <a:p>
            <a:pPr>
              <a:defRPr/>
            </a:pPr>
            <a:r>
              <a:rPr lang="pt-BR" altLang="sk-SK" sz="2300" dirty="0">
                <a:solidFill>
                  <a:srgbClr val="000000"/>
                </a:solidFill>
              </a:rPr>
              <a:t>scanf("%d", &amp;o); // pocet opakovani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...</a:t>
            </a:r>
            <a:endParaRPr lang="sk-SK" altLang="sk-SK" sz="2300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sk-SK" altLang="sk-SK" sz="12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for(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300" dirty="0" smtClean="0">
                <a:solidFill>
                  <a:srgbClr val="000000"/>
                </a:solidFill>
              </a:rPr>
              <a:t>=1</a:t>
            </a:r>
            <a:r>
              <a:rPr lang="en-US" altLang="sk-SK" sz="2300" dirty="0">
                <a:solidFill>
                  <a:srgbClr val="000000"/>
                </a:solidFill>
              </a:rPr>
              <a:t>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&lt;=n;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++) </a:t>
            </a:r>
            <a:r>
              <a:rPr lang="en-US" altLang="sk-SK" sz="2300" dirty="0" smtClean="0">
                <a:solidFill>
                  <a:srgbClr val="000000"/>
                </a:solidFill>
              </a:rPr>
              <a:t>{</a:t>
            </a:r>
          </a:p>
          <a:p>
            <a:pPr lvl="0">
              <a:defRPr/>
            </a:pPr>
            <a:endParaRPr lang="en-US" altLang="sk-SK" sz="23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for(j=1; j&lt;=n; </a:t>
            </a:r>
            <a:r>
              <a:rPr lang="en-US" altLang="sk-SK" sz="2300" dirty="0" err="1">
                <a:solidFill>
                  <a:srgbClr val="000000"/>
                </a:solidFill>
              </a:rPr>
              <a:t>j++</a:t>
            </a:r>
            <a:r>
              <a:rPr lang="en-US" altLang="sk-SK" sz="2300" dirty="0">
                <a:solidFill>
                  <a:srgbClr val="000000"/>
                </a:solidFill>
              </a:rPr>
              <a:t>) 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if(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==1 || </a:t>
            </a:r>
            <a:r>
              <a:rPr lang="en-US" altLang="sk-SK" sz="2300" dirty="0" err="1">
                <a:solidFill>
                  <a:srgbClr val="000000"/>
                </a:solidFill>
              </a:rPr>
              <a:t>i</a:t>
            </a:r>
            <a:r>
              <a:rPr lang="en-US" altLang="sk-SK" sz="2300" dirty="0">
                <a:solidFill>
                  <a:srgbClr val="000000"/>
                </a:solidFill>
              </a:rPr>
              <a:t>==n || j==1 || j== n)       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   </a:t>
            </a:r>
            <a:r>
              <a:rPr lang="en-US" altLang="sk-SK" sz="2300" dirty="0" err="1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('*');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else if(i%2==1 &amp;&amp; j%2==1 || 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   i%2==0 &amp;&amp; j%2==0) 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   </a:t>
            </a:r>
            <a:r>
              <a:rPr lang="en-US" altLang="sk-SK" sz="2300" dirty="0" err="1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('x');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     else </a:t>
            </a:r>
            <a:r>
              <a:rPr lang="en-US" altLang="sk-SK" sz="2300" dirty="0" err="1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('o');</a:t>
            </a:r>
          </a:p>
          <a:p>
            <a:pPr lvl="0">
              <a:defRPr/>
            </a:pPr>
            <a:r>
              <a:rPr lang="en-US" altLang="sk-SK" sz="2300" dirty="0">
                <a:solidFill>
                  <a:srgbClr val="000000"/>
                </a:solidFill>
              </a:rPr>
              <a:t>    </a:t>
            </a:r>
            <a:r>
              <a:rPr lang="en-US" altLang="sk-SK" sz="2300" dirty="0" err="1" smtClean="0">
                <a:solidFill>
                  <a:srgbClr val="000000"/>
                </a:solidFill>
              </a:rPr>
              <a:t>putchar</a:t>
            </a:r>
            <a:r>
              <a:rPr lang="en-US" altLang="sk-SK" sz="2300" dirty="0">
                <a:solidFill>
                  <a:srgbClr val="000000"/>
                </a:solidFill>
              </a:rPr>
              <a:t>('\n');</a:t>
            </a:r>
          </a:p>
          <a:p>
            <a:pPr lvl="0">
              <a:defRPr/>
            </a:pPr>
            <a:r>
              <a:rPr lang="en-US" altLang="sk-SK" sz="2300" dirty="0" smtClean="0">
                <a:solidFill>
                  <a:srgbClr val="000000"/>
                </a:solidFill>
              </a:rPr>
              <a:t>}</a:t>
            </a:r>
            <a:endParaRPr lang="en-US" altLang="sk-SK" sz="2300" dirty="0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972425" y="4953000"/>
            <a:ext cx="20574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077199" y="5184775"/>
            <a:ext cx="2073275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0">
              <a:defRPr/>
            </a:pP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pre </a:t>
            </a:r>
            <a:r>
              <a:rPr lang="en-US" altLang="sk-SK" dirty="0">
                <a:solidFill>
                  <a:srgbClr val="000000"/>
                </a:solidFill>
              </a:rPr>
              <a:t>n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sk-SK" altLang="sk-SK" b="0" dirty="0">
                <a:solidFill>
                  <a:srgbClr val="000000"/>
                </a:solidFill>
                <a:latin typeface="Arial" charset="0"/>
              </a:rPr>
              <a:t>4,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o</a:t>
            </a:r>
            <a:r>
              <a:rPr lang="en-US" altLang="sk-SK" b="0" dirty="0">
                <a:solidFill>
                  <a:srgbClr val="000000"/>
                </a:solidFill>
                <a:latin typeface="Arial" charset="0"/>
              </a:rPr>
              <a:t>:2</a:t>
            </a:r>
          </a:p>
          <a:p>
            <a:pPr lvl="0">
              <a:defRPr/>
            </a:pPr>
            <a:endParaRPr lang="en-US" altLang="sk-SK" sz="1400" b="0" dirty="0">
              <a:solidFill>
                <a:srgbClr val="000000"/>
              </a:solidFill>
              <a:latin typeface="Arial" charset="0"/>
            </a:endParaRP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********</a:t>
            </a:r>
            <a:endParaRPr lang="en-US" altLang="sk-SK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*xo</a:t>
            </a:r>
            <a:r>
              <a:rPr lang="en-US" altLang="sk-SK" dirty="0" smtClean="0">
                <a:solidFill>
                  <a:srgbClr val="000000"/>
                </a:solidFill>
              </a:rPr>
              <a:t>**xo*</a:t>
            </a:r>
            <a:endParaRPr lang="en-US" altLang="sk-SK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dirty="0">
                <a:solidFill>
                  <a:srgbClr val="000000"/>
                </a:solidFill>
              </a:rPr>
              <a:t>*ox</a:t>
            </a:r>
            <a:r>
              <a:rPr lang="en-US" altLang="sk-SK" dirty="0" smtClean="0">
                <a:solidFill>
                  <a:srgbClr val="000000"/>
                </a:solidFill>
              </a:rPr>
              <a:t>**ox*</a:t>
            </a:r>
            <a:endParaRPr lang="en-US" altLang="sk-SK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********</a:t>
            </a:r>
            <a:endParaRPr lang="sk-SK" altLang="sk-SK" dirty="0">
              <a:solidFill>
                <a:srgbClr val="000000"/>
              </a:solidFill>
            </a:endParaRPr>
          </a:p>
        </p:txBody>
      </p:sp>
      <p:sp>
        <p:nvSpPr>
          <p:cNvPr id="116744" name="AutoShape 8"/>
          <p:cNvSpPr>
            <a:spLocks noChangeArrowheads="1"/>
          </p:cNvSpPr>
          <p:nvPr/>
        </p:nvSpPr>
        <p:spPr bwMode="auto">
          <a:xfrm>
            <a:off x="6611937" y="3064854"/>
            <a:ext cx="3276600" cy="914400"/>
          </a:xfrm>
          <a:prstGeom prst="wedgeRoundRectCallout">
            <a:avLst>
              <a:gd name="adj1" fmla="val -40454"/>
              <a:gd name="adj2" fmla="val -2551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0" algn="ctr">
              <a:defRPr/>
            </a:pP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o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kr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át zopakujeme </a:t>
            </a:r>
            <a:r>
              <a:rPr kumimoji="0" lang="en-US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ka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ždý riadok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782637" y="3717132"/>
            <a:ext cx="388760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(k=1; k</a:t>
            </a:r>
            <a:r>
              <a:rPr kumimoji="0" lang="en-US" altLang="sk-SK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&lt;=o; </a:t>
            </a:r>
            <a:r>
              <a:rPr kumimoji="0" lang="en-US" altLang="sk-SK" sz="23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k++)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8915400" y="586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8915400" y="624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8915400" y="6581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8915400" y="693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4" name="Rounded Rectangle 1"/>
          <p:cNvSpPr>
            <a:spLocks noChangeArrowheads="1"/>
          </p:cNvSpPr>
          <p:nvPr/>
        </p:nvSpPr>
        <p:spPr bwMode="auto">
          <a:xfrm>
            <a:off x="4111255" y="6610744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p0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2B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1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 autoUpdateAnimBg="0"/>
      <p:bldP spid="116745" grpId="0" autoUpdateAnimBg="0"/>
      <p:bldP spid="116752" grpId="0" animBg="1"/>
      <p:bldP spid="116753" grpId="0" animBg="1"/>
      <p:bldP spid="116754" grpId="0" animBg="1"/>
      <p:bldP spid="1167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Štandardný vstup a výstup</a:t>
            </a:r>
            <a:endParaRPr lang="en-US" altLang="sk-SK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3600" cy="1066800"/>
          </a:xfrm>
        </p:spPr>
        <p:txBody>
          <a:bodyPr/>
          <a:lstStyle/>
          <a:p>
            <a:r>
              <a:rPr lang="sk-SK" altLang="sk-SK" sz="2800" b="1" smtClean="0">
                <a:latin typeface="Courier New" pitchFamily="49" charset="0"/>
              </a:rPr>
              <a:t>stdin</a:t>
            </a:r>
            <a:r>
              <a:rPr lang="sk-SK" altLang="sk-SK" sz="2800" smtClean="0"/>
              <a:t> a </a:t>
            </a:r>
            <a:r>
              <a:rPr lang="sk-SK" altLang="sk-SK" sz="2800" b="1" smtClean="0">
                <a:latin typeface="Courier New" pitchFamily="49" charset="0"/>
              </a:rPr>
              <a:t>stdout</a:t>
            </a:r>
            <a:r>
              <a:rPr lang="sk-SK" altLang="sk-SK" sz="2800" smtClean="0"/>
              <a:t> môžu byť použité v programe ako argumenty operácií so súbormi:</a:t>
            </a: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757238" y="3200400"/>
            <a:ext cx="8077200" cy="501650"/>
            <a:chOff x="477" y="2016"/>
            <a:chExt cx="5088" cy="316"/>
          </a:xfrm>
        </p:grpSpPr>
        <p:sp>
          <p:nvSpPr>
            <p:cNvPr id="39948" name="Rectangle 4"/>
            <p:cNvSpPr>
              <a:spLocks noChangeArrowheads="1"/>
            </p:cNvSpPr>
            <p:nvPr/>
          </p:nvSpPr>
          <p:spPr bwMode="auto">
            <a:xfrm>
              <a:off x="477" y="2044"/>
              <a:ext cx="1971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949" name="Text Box 5"/>
            <p:cNvSpPr txBox="1">
              <a:spLocks noChangeArrowheads="1"/>
            </p:cNvSpPr>
            <p:nvPr/>
          </p:nvSpPr>
          <p:spPr bwMode="auto">
            <a:xfrm>
              <a:off x="528" y="2034"/>
              <a:ext cx="1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getc(stdin)</a:t>
              </a:r>
              <a:endParaRPr lang="en-US" altLang="sk-SK" smtClean="0">
                <a:solidFill>
                  <a:srgbClr val="000000"/>
                </a:solidFill>
              </a:endParaRPr>
            </a:p>
          </p:txBody>
        </p:sp>
        <p:sp>
          <p:nvSpPr>
            <p:cNvPr id="39950" name="Rectangle 8"/>
            <p:cNvSpPr>
              <a:spLocks noChangeArrowheads="1"/>
            </p:cNvSpPr>
            <p:nvPr/>
          </p:nvSpPr>
          <p:spPr bwMode="auto">
            <a:xfrm>
              <a:off x="4074" y="2026"/>
              <a:ext cx="1491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951" name="Text Box 9"/>
            <p:cNvSpPr txBox="1">
              <a:spLocks noChangeArrowheads="1"/>
            </p:cNvSpPr>
            <p:nvPr/>
          </p:nvSpPr>
          <p:spPr bwMode="auto">
            <a:xfrm>
              <a:off x="4125" y="2016"/>
              <a:ext cx="1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getchar()</a:t>
              </a:r>
              <a:endParaRPr lang="en-US" altLang="sk-SK" smtClean="0">
                <a:solidFill>
                  <a:srgbClr val="000000"/>
                </a:solidFill>
              </a:endParaRP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2592" y="2044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je ekvivalentné</a:t>
              </a:r>
              <a:endParaRPr lang="en-US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0671" name="Group 15"/>
          <p:cNvGrpSpPr>
            <a:grpSpLocks/>
          </p:cNvGrpSpPr>
          <p:nvPr/>
        </p:nvGrpSpPr>
        <p:grpSpPr bwMode="auto">
          <a:xfrm>
            <a:off x="762000" y="4175125"/>
            <a:ext cx="8077200" cy="473075"/>
            <a:chOff x="480" y="2534"/>
            <a:chExt cx="5088" cy="298"/>
          </a:xfrm>
        </p:grpSpPr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480" y="2544"/>
              <a:ext cx="19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531" y="2534"/>
              <a:ext cx="1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putc(c, stdout)</a:t>
              </a:r>
              <a:endParaRPr lang="en-US" altLang="sk-SK" smtClean="0">
                <a:solidFill>
                  <a:srgbClr val="000000"/>
                </a:solidFill>
              </a:endParaRPr>
            </a:p>
          </p:txBody>
        </p:sp>
        <p:sp>
          <p:nvSpPr>
            <p:cNvPr id="39945" name="Rectangle 10"/>
            <p:cNvSpPr>
              <a:spLocks noChangeArrowheads="1"/>
            </p:cNvSpPr>
            <p:nvPr/>
          </p:nvSpPr>
          <p:spPr bwMode="auto">
            <a:xfrm>
              <a:off x="4077" y="2544"/>
              <a:ext cx="1491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endParaRPr lang="sk-SK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946" name="Text Box 11"/>
            <p:cNvSpPr txBox="1">
              <a:spLocks noChangeArrowheads="1"/>
            </p:cNvSpPr>
            <p:nvPr/>
          </p:nvSpPr>
          <p:spPr bwMode="auto">
            <a:xfrm>
              <a:off x="4128" y="2534"/>
              <a:ext cx="1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sk-SK" altLang="sk-SK" smtClean="0">
                  <a:solidFill>
                    <a:srgbClr val="000000"/>
                  </a:solidFill>
                </a:rPr>
                <a:t>putchar(c)</a:t>
              </a:r>
              <a:endParaRPr lang="en-US" altLang="sk-SK" smtClean="0">
                <a:solidFill>
                  <a:srgbClr val="000000"/>
                </a:solidFill>
              </a:endParaRPr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2592" y="2544"/>
              <a:ext cx="1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/>
              <a:r>
                <a:rPr lang="sk-SK" altLang="sk-SK" b="0" smtClean="0">
                  <a:solidFill>
                    <a:srgbClr val="000000"/>
                  </a:solidFill>
                  <a:latin typeface="Arial" charset="0"/>
                </a:rPr>
                <a:t>je ekvivalentné</a:t>
              </a:r>
              <a:endParaRPr lang="en-US" altLang="sk-SK" b="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200025" y="5410200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800" b="0" smtClean="0">
                <a:solidFill>
                  <a:srgbClr val="000000"/>
                </a:solidFill>
              </a:rPr>
              <a:t>v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sk-SK" altLang="sk-SK" sz="2800" b="0" smtClean="0">
                <a:solidFill>
                  <a:srgbClr val="000000"/>
                </a:solidFill>
              </a:rPr>
              <a:t> je definovaný ešte tretí prúd </a:t>
            </a:r>
            <a:r>
              <a:rPr lang="sk-SK" altLang="sk-SK" sz="2800" smtClean="0">
                <a:solidFill>
                  <a:srgbClr val="000000"/>
                </a:solidFill>
                <a:latin typeface="Courier New" pitchFamily="49" charset="0"/>
              </a:rPr>
              <a:t>stderr</a:t>
            </a:r>
            <a:r>
              <a:rPr lang="sk-SK" altLang="sk-SK" sz="2800" b="0" smtClean="0">
                <a:solidFill>
                  <a:srgbClr val="000000"/>
                </a:solidFill>
              </a:rPr>
              <a:t>, ktorý sa používa pri vypisovaní chybových správ</a:t>
            </a:r>
            <a:endParaRPr lang="en-US" altLang="sk-SK" sz="2800" b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</a:t>
            </a:r>
            <a:endParaRPr lang="en-US" altLang="sk-SK" smtClean="0"/>
          </a:p>
        </p:txBody>
      </p:sp>
      <p:sp>
        <p:nvSpPr>
          <p:cNvPr id="40963" name="AutoShape 4"/>
          <p:cNvSpPr>
            <a:spLocks noChangeArrowheads="1"/>
          </p:cNvSpPr>
          <p:nvPr/>
        </p:nvSpPr>
        <p:spPr bwMode="auto">
          <a:xfrm>
            <a:off x="457200" y="1447800"/>
            <a:ext cx="8763000" cy="4419600"/>
          </a:xfrm>
          <a:prstGeom prst="cloudCallout">
            <a:avLst>
              <a:gd name="adj1" fmla="val -43949"/>
              <a:gd name="adj2" fmla="val -498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program ukáže ako využívať </a:t>
            </a:r>
            <a:r>
              <a:rPr lang="sk-SK" altLang="sk-SK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stdout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 a vyhnúť sa problémom s bufferom</a:t>
            </a:r>
          </a:p>
          <a:p>
            <a:pPr algn="ctr">
              <a:spcBef>
                <a:spcPct val="20000"/>
              </a:spcBef>
            </a:pPr>
            <a:endParaRPr lang="sk-SK" altLang="sk-SK" b="0" dirty="0" smtClean="0">
              <a:solidFill>
                <a:srgbClr val="000000"/>
              </a:solidFill>
              <a:latin typeface="Arial" charset="0"/>
            </a:endParaRPr>
          </a:p>
          <a:p>
            <a:pPr algn="ctr">
              <a:spcBef>
                <a:spcPct val="20000"/>
              </a:spcBef>
            </a:pP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program vypíše otázku, či má byť výstup vypísaný na obrazovku, alebo do súboru </a:t>
            </a:r>
            <a:r>
              <a:rPr lang="sk-SK" altLang="sk-SK" dirty="0" smtClean="0">
                <a:solidFill>
                  <a:srgbClr val="000000"/>
                </a:solidFill>
              </a:rPr>
              <a:t>vystup.txt</a:t>
            </a:r>
            <a:r>
              <a:rPr lang="sk-SK" altLang="sk-SK" b="0" dirty="0" smtClean="0">
                <a:solidFill>
                  <a:srgbClr val="000000"/>
                </a:solidFill>
                <a:latin typeface="Arial" charset="0"/>
              </a:rPr>
              <a:t>. Ak súbor existuje, vypíše otázku, či má byť súbor prepísaný</a:t>
            </a:r>
            <a:endParaRPr lang="en-US" altLang="sk-SK" sz="1800" b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heme1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4896</TotalTime>
  <Words>4559</Words>
  <Application>Microsoft Office PowerPoint</Application>
  <PresentationFormat>Custom</PresentationFormat>
  <Paragraphs>962</Paragraphs>
  <Slides>61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Glass design template</vt:lpstr>
      <vt:lpstr>Theme1</vt:lpstr>
      <vt:lpstr>3_Theme1</vt:lpstr>
      <vt:lpstr>1_Glass design template</vt:lpstr>
      <vt:lpstr>1_Globe</vt:lpstr>
      <vt:lpstr>2_Glass design template</vt:lpstr>
      <vt:lpstr>3_Glass design template</vt:lpstr>
      <vt:lpstr>4_Glass design template</vt:lpstr>
      <vt:lpstr>Worksheet</vt:lpstr>
      <vt:lpstr>Súbory – dokončenie, funkcie</vt:lpstr>
      <vt:lpstr>Obsah</vt:lpstr>
      <vt:lpstr>Príklad: násobilka</vt:lpstr>
      <vt:lpstr>Príklad: párne čísla</vt:lpstr>
      <vt:lpstr>Príklad: hviezdičkovanie pod seba</vt:lpstr>
      <vt:lpstr>Príklad: hviezdičkovanie pod seba</vt:lpstr>
      <vt:lpstr>Príklad: hviezdičkovanie vedľa seba</vt:lpstr>
      <vt:lpstr>Štandardný vstup a výstup</vt:lpstr>
      <vt:lpstr>Príklad</vt:lpstr>
      <vt:lpstr>PowerPoint Presentation</vt:lpstr>
      <vt:lpstr>PowerPoint Presentation</vt:lpstr>
      <vt:lpstr>PowerPoint Presentation</vt:lpstr>
      <vt:lpstr>Rôzne možnosti otvárania súborov v textovom režime</vt:lpstr>
      <vt:lpstr>Významy  parametru rezim (textové súbory)</vt:lpstr>
      <vt:lpstr>Významy  parametru rezim (textové súbory)</vt:lpstr>
      <vt:lpstr>Významy  parametra rezim (textové súbory)</vt:lpstr>
      <vt:lpstr>Vrátenie prečítaného znaku späť do bufferu</vt:lpstr>
      <vt:lpstr>Príklad</vt:lpstr>
      <vt:lpstr>Príklad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Funkcie a práca s pamäťou</vt:lpstr>
      <vt:lpstr>Globálne a lokálne premenné</vt:lpstr>
      <vt:lpstr>Príklad: globálne definície</vt:lpstr>
      <vt:lpstr>Lokálne premenné</vt:lpstr>
      <vt:lpstr>Inicializácia lokálnych a globálnych premenných</vt:lpstr>
      <vt:lpstr>Alokácia pamäte</vt:lpstr>
      <vt:lpstr>Statická alokácia pamäte</vt:lpstr>
      <vt:lpstr>Statická alokácia pamäte</vt:lpstr>
      <vt:lpstr>Dynamická alokácia</vt:lpstr>
      <vt:lpstr>Vymedzenie pamäte v zásobníku</vt:lpstr>
      <vt:lpstr>Funkcie</vt:lpstr>
      <vt:lpstr>Definícia funkcie</vt:lpstr>
      <vt:lpstr>Príklad 1: použitie funkcie v programe</vt:lpstr>
      <vt:lpstr>Príklad 2: použitie funkcie v programe</vt:lpstr>
      <vt:lpstr>PowerPoint Presentation</vt:lpstr>
      <vt:lpstr>Deklarácia funkcie</vt:lpstr>
      <vt:lpstr>Príklad: navzájom sa odkazujúce funkcie</vt:lpstr>
      <vt:lpstr>PowerPoint Presentation</vt:lpstr>
      <vt:lpstr>Návratová hodnota</vt:lpstr>
      <vt:lpstr>Procedúry a dátový typ void</vt:lpstr>
      <vt:lpstr>Procedúry a dátový typ void</vt:lpstr>
      <vt:lpstr>Funkcia bez parametrov</vt:lpstr>
      <vt:lpstr>Parametre funkcií - volanie hodnotou</vt:lpstr>
      <vt:lpstr>Parametre funkcií - volanie hodnotou</vt:lpstr>
      <vt:lpstr>Volanie hodnotou – príklad</vt:lpstr>
      <vt:lpstr>Parametre funkcií - volanie odkazom</vt:lpstr>
      <vt:lpstr>Parametre funkcií - volanie odkazom</vt:lpstr>
      <vt:lpstr>Rekurzia :-)</vt:lpstr>
      <vt:lpstr>Faktoriál</vt:lpstr>
      <vt:lpstr>Rekurzívne funkcie</vt:lpstr>
      <vt:lpstr>PowerPoint Presentation</vt:lpstr>
      <vt:lpstr>PowerPoint Presentation</vt:lpstr>
      <vt:lpstr>Rekurzívne funkcie – musia mať nerekurzívnu vetvu</vt:lpstr>
      <vt:lpstr>Faktoriál - iteratívne</vt:lpstr>
      <vt:lpstr>Zhrnutie</vt:lpstr>
    </vt:vector>
  </TitlesOfParts>
  <Company>FIIT STU Bratislava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koskova</cp:lastModifiedBy>
  <cp:revision>437</cp:revision>
  <cp:lastPrinted>1601-01-01T00:00:00Z</cp:lastPrinted>
  <dcterms:created xsi:type="dcterms:W3CDTF">2005-06-24T10:35:13Z</dcterms:created>
  <dcterms:modified xsi:type="dcterms:W3CDTF">2019-10-23T13:15:35Z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