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255" r:id="rId2"/>
    <p:sldMasterId id="2147484595" r:id="rId3"/>
    <p:sldMasterId id="2147484607" r:id="rId4"/>
    <p:sldMasterId id="2147484631" r:id="rId5"/>
    <p:sldMasterId id="2147484643" r:id="rId6"/>
  </p:sldMasterIdLst>
  <p:sldIdLst>
    <p:sldId id="256" r:id="rId7"/>
    <p:sldId id="309" r:id="rId8"/>
    <p:sldId id="510" r:id="rId9"/>
    <p:sldId id="553" r:id="rId10"/>
    <p:sldId id="551" r:id="rId11"/>
    <p:sldId id="554" r:id="rId12"/>
    <p:sldId id="555" r:id="rId13"/>
    <p:sldId id="556" r:id="rId14"/>
    <p:sldId id="557" r:id="rId15"/>
    <p:sldId id="511" r:id="rId16"/>
    <p:sldId id="512" r:id="rId17"/>
    <p:sldId id="513" r:id="rId18"/>
    <p:sldId id="514" r:id="rId19"/>
    <p:sldId id="515" r:id="rId20"/>
    <p:sldId id="516" r:id="rId21"/>
    <p:sldId id="518" r:id="rId22"/>
    <p:sldId id="525" r:id="rId23"/>
    <p:sldId id="519" r:id="rId24"/>
    <p:sldId id="520" r:id="rId25"/>
    <p:sldId id="521" r:id="rId26"/>
    <p:sldId id="522" r:id="rId27"/>
    <p:sldId id="523" r:id="rId28"/>
    <p:sldId id="526" r:id="rId29"/>
    <p:sldId id="542" r:id="rId30"/>
    <p:sldId id="546" r:id="rId31"/>
    <p:sldId id="558" r:id="rId32"/>
    <p:sldId id="547" r:id="rId33"/>
    <p:sldId id="559" r:id="rId34"/>
    <p:sldId id="436" r:id="rId35"/>
    <p:sldId id="437" r:id="rId36"/>
    <p:sldId id="438" r:id="rId37"/>
    <p:sldId id="439" r:id="rId38"/>
    <p:sldId id="440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548" r:id="rId54"/>
    <p:sldId id="552" r:id="rId55"/>
    <p:sldId id="540" r:id="rId56"/>
    <p:sldId id="527" r:id="rId57"/>
    <p:sldId id="528" r:id="rId58"/>
    <p:sldId id="529" r:id="rId59"/>
    <p:sldId id="549" r:id="rId60"/>
    <p:sldId id="544" r:id="rId61"/>
    <p:sldId id="545" r:id="rId62"/>
    <p:sldId id="550" r:id="rId63"/>
    <p:sldId id="541" r:id="rId64"/>
    <p:sldId id="530" r:id="rId65"/>
    <p:sldId id="531" r:id="rId66"/>
    <p:sldId id="532" r:id="rId67"/>
    <p:sldId id="533" r:id="rId68"/>
    <p:sldId id="534" r:id="rId69"/>
    <p:sldId id="535" r:id="rId70"/>
    <p:sldId id="536" r:id="rId71"/>
    <p:sldId id="524" r:id="rId72"/>
  </p:sldIdLst>
  <p:sldSz cx="10150475" cy="758983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  <a:srgbClr val="FF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62" d="100"/>
          <a:sy n="62" d="100"/>
        </p:scale>
        <p:origin x="1564" y="88"/>
      </p:cViewPr>
      <p:guideLst>
        <p:guide orient="horz" pos="2390"/>
        <p:guide pos="319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7.xml"/><Relationship Id="rId2" Type="http://schemas.openxmlformats.org/officeDocument/2006/relationships/slide" Target="slides/slide23.xml"/><Relationship Id="rId1" Type="http://schemas.openxmlformats.org/officeDocument/2006/relationships/slide" Target="slides/slide17.xml"/><Relationship Id="rId4" Type="http://schemas.openxmlformats.org/officeDocument/2006/relationships/slide" Target="slides/slide5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fld id="{1CCECD0C-8899-4533-B63F-697619D55E44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32584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DBBA3-3332-4A16-A33C-804B82C406B6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6929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68741-1EA7-4348-9707-A6B6044FD734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77156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04868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1139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29091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anose="02070309020205020404" pitchFamily="49" charset="0"/>
              </a:defRPr>
            </a:lvl1pPr>
          </a:lstStyle>
          <a:p>
            <a:fld id="{8E0964F5-B24B-4F0B-8285-E0F583316861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791376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D85BDFC1-4F6F-4CCA-9F35-8E6FFC860893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749145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897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52" indent="0">
              <a:buNone/>
              <a:defRPr sz="2000"/>
            </a:lvl2pPr>
            <a:lvl3pPr marL="1013704" indent="0">
              <a:buNone/>
              <a:defRPr sz="1800"/>
            </a:lvl3pPr>
            <a:lvl4pPr marL="1520556" indent="0">
              <a:buNone/>
              <a:defRPr sz="1600"/>
            </a:lvl4pPr>
            <a:lvl5pPr marL="2027408" indent="0">
              <a:buNone/>
              <a:defRPr sz="1600"/>
            </a:lvl5pPr>
            <a:lvl6pPr marL="2534260" indent="0">
              <a:buNone/>
              <a:defRPr sz="1600"/>
            </a:lvl6pPr>
            <a:lvl7pPr marL="3041112" indent="0">
              <a:buNone/>
              <a:defRPr sz="1600"/>
            </a:lvl7pPr>
            <a:lvl8pPr marL="3547963" indent="0">
              <a:buNone/>
              <a:defRPr sz="1600"/>
            </a:lvl8pPr>
            <a:lvl9pPr marL="40548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87D927C8-50AB-4886-9C0C-1E1D655378E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985041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1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8C6E4ADC-8306-439C-85A5-45B1684BED8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380442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698930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1" y="1698930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1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046999FD-19E8-4EAD-97A3-6587A4BE6472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928836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3A7C407D-CCFD-4111-80B8-E53C8D78A953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220530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CEF616A8-B0F2-4FD4-B058-7881C97BAC24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27443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89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4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93508850-E7BD-4665-A86A-B84926616DF2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01688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A87BD-B8F0-4791-BE4B-36F9960E2B4C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684102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52" indent="0">
              <a:buNone/>
              <a:defRPr sz="3100"/>
            </a:lvl2pPr>
            <a:lvl3pPr marL="1013704" indent="0">
              <a:buNone/>
              <a:defRPr sz="2700"/>
            </a:lvl3pPr>
            <a:lvl4pPr marL="1520556" indent="0">
              <a:buNone/>
              <a:defRPr sz="2200"/>
            </a:lvl4pPr>
            <a:lvl5pPr marL="2027408" indent="0">
              <a:buNone/>
              <a:defRPr sz="2200"/>
            </a:lvl5pPr>
            <a:lvl6pPr marL="2534260" indent="0">
              <a:buNone/>
              <a:defRPr sz="2200"/>
            </a:lvl6pPr>
            <a:lvl7pPr marL="3041112" indent="0">
              <a:buNone/>
              <a:defRPr sz="2200"/>
            </a:lvl7pPr>
            <a:lvl8pPr marL="3547963" indent="0">
              <a:buNone/>
              <a:defRPr sz="2200"/>
            </a:lvl8pPr>
            <a:lvl9pPr marL="4054815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966BD6F3-B8EB-4ACB-AE87-47DF8279A1C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488905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DF48591B-D077-49B4-A34E-8F11977186E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314752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2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2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fld id="{0B8929FE-5717-499A-9318-4C28F7E9C558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543074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84CCD1-6BAC-4073-AE40-D7FF28A99EDA}" type="slidenum"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797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1AC943-1542-48A6-BD9F-C9EA5008C136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40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B68318-47C3-4CDA-BBFB-F9424DF048D4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96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7378F-F9FC-4C21-A710-AD6B2E07C028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955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A7202D-6904-4E89-B990-2AEDFCC3563F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4856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29CACF-0578-4070-9191-CD1F9840C278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290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F6EA4A-2229-4427-B22E-78D68653944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56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0913A-87D4-42DA-9CDF-54F979570B6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881529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34335A-1033-4452-BF2D-185A0D0F3F2F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8036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915F38-2816-45F1-901B-FBF07036A2A3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7587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57927-BB97-4CFB-9CDF-7201DA82562A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485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FF7393-EE77-42D8-BCEB-BC74FB095142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716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04868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955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29091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7F368-E668-451C-9D57-14ECAEEC8D0D}" type="slidenum"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58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E6DD6B-5FFC-4692-A212-7304C36B6C04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3979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897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52" indent="0">
              <a:buNone/>
              <a:defRPr sz="2000"/>
            </a:lvl2pPr>
            <a:lvl3pPr marL="1013704" indent="0">
              <a:buNone/>
              <a:defRPr sz="1800"/>
            </a:lvl3pPr>
            <a:lvl4pPr marL="1520556" indent="0">
              <a:buNone/>
              <a:defRPr sz="1600"/>
            </a:lvl4pPr>
            <a:lvl5pPr marL="2027408" indent="0">
              <a:buNone/>
              <a:defRPr sz="1600"/>
            </a:lvl5pPr>
            <a:lvl6pPr marL="2534260" indent="0">
              <a:buNone/>
              <a:defRPr sz="1600"/>
            </a:lvl6pPr>
            <a:lvl7pPr marL="3041112" indent="0">
              <a:buNone/>
              <a:defRPr sz="1600"/>
            </a:lvl7pPr>
            <a:lvl8pPr marL="3547963" indent="0">
              <a:buNone/>
              <a:defRPr sz="1600"/>
            </a:lvl8pPr>
            <a:lvl9pPr marL="40548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A4BA75-E152-4543-80DD-FBB8E25C54A9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5307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1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AD3A58-7E74-40D7-A00E-3D2EC22C3CB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7130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698930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1" y="1698930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1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5EB8CC-1F4E-4477-8BD5-CFF77C33D9CF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7095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119064-CBDE-4C3E-9B4B-C2C74950532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51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09A43-4ECF-4286-A21D-F0F96444BEB4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5727580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96AB0-23E1-44D5-AE6F-2509215D8E6B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0525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89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4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BAA441-A5D2-40D6-A02D-810AE1DD3964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857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52" indent="0">
              <a:buNone/>
              <a:defRPr sz="3100"/>
            </a:lvl2pPr>
            <a:lvl3pPr marL="1013704" indent="0">
              <a:buNone/>
              <a:defRPr sz="2700"/>
            </a:lvl3pPr>
            <a:lvl4pPr marL="1520556" indent="0">
              <a:buNone/>
              <a:defRPr sz="2200"/>
            </a:lvl4pPr>
            <a:lvl5pPr marL="2027408" indent="0">
              <a:buNone/>
              <a:defRPr sz="2200"/>
            </a:lvl5pPr>
            <a:lvl6pPr marL="2534260" indent="0">
              <a:buNone/>
              <a:defRPr sz="2200"/>
            </a:lvl6pPr>
            <a:lvl7pPr marL="3041112" indent="0">
              <a:buNone/>
              <a:defRPr sz="2200"/>
            </a:lvl7pPr>
            <a:lvl8pPr marL="3547963" indent="0">
              <a:buNone/>
              <a:defRPr sz="2200"/>
            </a:lvl8pPr>
            <a:lvl9pPr marL="4054815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2CC09-1DCA-4F0A-BC20-3D9BE0B6A32B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7035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846F21-7266-402D-BB57-1E040ABC4567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8344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2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2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0A048A-2662-4576-ADF2-F6A9623A65A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6201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70" y="609647"/>
            <a:ext cx="9144238" cy="1264973"/>
          </a:xfrm>
        </p:spPr>
        <p:txBody>
          <a:bodyPr/>
          <a:lstStyle>
            <a:lvl1pPr>
              <a:defRPr sz="4427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6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4251" y="6857209"/>
            <a:ext cx="2114682" cy="507746"/>
          </a:xfrm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667" y="6857209"/>
            <a:ext cx="4419686" cy="507746"/>
          </a:xfrm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4605" y="6857209"/>
            <a:ext cx="1860920" cy="507746"/>
          </a:xfrm>
        </p:spPr>
        <p:txBody>
          <a:bodyPr/>
          <a:lstStyle>
            <a:lvl1pPr>
              <a:defRPr sz="1549"/>
            </a:lvl1pPr>
          </a:lstStyle>
          <a:p>
            <a:pPr defTabSz="1011966">
              <a:defRPr/>
            </a:pPr>
            <a:fld id="{80D565CF-1C78-4CBA-9DE3-7194357761EA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401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C4D1474A-A64A-4D20-95FF-0204ADDC60A2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528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27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3"/>
            <a:ext cx="8627904" cy="1660277"/>
          </a:xfrm>
        </p:spPr>
        <p:txBody>
          <a:bodyPr anchor="b"/>
          <a:lstStyle>
            <a:lvl1pPr marL="0" indent="0">
              <a:buNone/>
              <a:defRPr sz="2213"/>
            </a:lvl1pPr>
            <a:lvl2pPr marL="505878" indent="0">
              <a:buNone/>
              <a:defRPr sz="1992"/>
            </a:lvl2pPr>
            <a:lvl3pPr marL="1011751" indent="0">
              <a:buNone/>
              <a:defRPr sz="1771"/>
            </a:lvl3pPr>
            <a:lvl4pPr marL="1517625" indent="0">
              <a:buNone/>
              <a:defRPr sz="1549"/>
            </a:lvl4pPr>
            <a:lvl5pPr marL="2023500" indent="0">
              <a:buNone/>
              <a:defRPr sz="1549"/>
            </a:lvl5pPr>
            <a:lvl6pPr marL="2529375" indent="0">
              <a:buNone/>
              <a:defRPr sz="1549"/>
            </a:lvl6pPr>
            <a:lvl7pPr marL="3035251" indent="0">
              <a:buNone/>
              <a:defRPr sz="1549"/>
            </a:lvl7pPr>
            <a:lvl8pPr marL="3541125" indent="0">
              <a:buNone/>
              <a:defRPr sz="1549"/>
            </a:lvl8pPr>
            <a:lvl9pPr marL="4046997" indent="0">
              <a:buNone/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F9658BBE-5BE9-489A-B407-9FD1192107F7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099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2" y="1828941"/>
            <a:ext cx="4791518" cy="4877174"/>
          </a:xfrm>
        </p:spPr>
        <p:txBody>
          <a:bodyPr/>
          <a:lstStyle>
            <a:lvl1pPr>
              <a:defRPr sz="3099"/>
            </a:lvl1pPr>
            <a:lvl2pPr>
              <a:defRPr sz="2656"/>
            </a:lvl2pPr>
            <a:lvl3pPr>
              <a:defRPr sz="2213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099"/>
            </a:lvl1pPr>
            <a:lvl2pPr>
              <a:defRPr sz="2656"/>
            </a:lvl2pPr>
            <a:lvl3pPr>
              <a:defRPr sz="2213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4C9C666E-F842-41C9-8CEC-2BD8790D79C8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026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4"/>
            <a:ext cx="4484889" cy="708033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878" indent="0">
              <a:buNone/>
              <a:defRPr sz="2213" b="1"/>
            </a:lvl2pPr>
            <a:lvl3pPr marL="1011751" indent="0">
              <a:buNone/>
              <a:defRPr sz="1992" b="1"/>
            </a:lvl3pPr>
            <a:lvl4pPr marL="1517625" indent="0">
              <a:buNone/>
              <a:defRPr sz="1771" b="1"/>
            </a:lvl4pPr>
            <a:lvl5pPr marL="2023500" indent="0">
              <a:buNone/>
              <a:defRPr sz="1771" b="1"/>
            </a:lvl5pPr>
            <a:lvl6pPr marL="2529375" indent="0">
              <a:buNone/>
              <a:defRPr sz="1771" b="1"/>
            </a:lvl6pPr>
            <a:lvl7pPr marL="3035251" indent="0">
              <a:buNone/>
              <a:defRPr sz="1771" b="1"/>
            </a:lvl7pPr>
            <a:lvl8pPr marL="3541125" indent="0">
              <a:buNone/>
              <a:defRPr sz="1771" b="1"/>
            </a:lvl8pPr>
            <a:lvl9pPr marL="4046997" indent="0">
              <a:buNone/>
              <a:defRPr sz="17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656"/>
            </a:lvl1pPr>
            <a:lvl2pPr>
              <a:defRPr sz="2213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6" y="1698934"/>
            <a:ext cx="4486651" cy="708033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878" indent="0">
              <a:buNone/>
              <a:defRPr sz="2213" b="1"/>
            </a:lvl2pPr>
            <a:lvl3pPr marL="1011751" indent="0">
              <a:buNone/>
              <a:defRPr sz="1992" b="1"/>
            </a:lvl3pPr>
            <a:lvl4pPr marL="1517625" indent="0">
              <a:buNone/>
              <a:defRPr sz="1771" b="1"/>
            </a:lvl4pPr>
            <a:lvl5pPr marL="2023500" indent="0">
              <a:buNone/>
              <a:defRPr sz="1771" b="1"/>
            </a:lvl5pPr>
            <a:lvl6pPr marL="2529375" indent="0">
              <a:buNone/>
              <a:defRPr sz="1771" b="1"/>
            </a:lvl6pPr>
            <a:lvl7pPr marL="3035251" indent="0">
              <a:buNone/>
              <a:defRPr sz="1771" b="1"/>
            </a:lvl7pPr>
            <a:lvl8pPr marL="3541125" indent="0">
              <a:buNone/>
              <a:defRPr sz="1771" b="1"/>
            </a:lvl8pPr>
            <a:lvl9pPr marL="4046997" indent="0">
              <a:buNone/>
              <a:defRPr sz="17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6" y="2406962"/>
            <a:ext cx="4486651" cy="4372942"/>
          </a:xfrm>
        </p:spPr>
        <p:txBody>
          <a:bodyPr/>
          <a:lstStyle>
            <a:lvl1pPr>
              <a:defRPr sz="2656"/>
            </a:lvl1pPr>
            <a:lvl2pPr>
              <a:defRPr sz="2213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2A4C0215-5C36-49BF-AC7B-F4D1EFCB6F69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6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E5AA4-4EDD-4279-BAD7-9486695D926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5657170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66AF630E-8DC9-473C-B38A-B1F9C0B7C521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9247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8EE3F07F-5322-4A67-8DFC-CB13C78D54B0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687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13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2"/>
            <a:ext cx="5674397" cy="6477716"/>
          </a:xfrm>
        </p:spPr>
        <p:txBody>
          <a:bodyPr/>
          <a:lstStyle>
            <a:lvl1pPr>
              <a:defRPr sz="3541"/>
            </a:lvl1pPr>
            <a:lvl2pPr>
              <a:defRPr sz="3099"/>
            </a:lvl2pPr>
            <a:lvl3pPr>
              <a:defRPr sz="2656"/>
            </a:lvl3pPr>
            <a:lvl4pPr>
              <a:defRPr sz="2213"/>
            </a:lvl4pPr>
            <a:lvl5pPr>
              <a:defRPr sz="2213"/>
            </a:lvl5pPr>
            <a:lvl6pPr>
              <a:defRPr sz="2213"/>
            </a:lvl6pPr>
            <a:lvl7pPr>
              <a:defRPr sz="2213"/>
            </a:lvl7pPr>
            <a:lvl8pPr>
              <a:defRPr sz="2213"/>
            </a:lvl8pPr>
            <a:lvl9pPr>
              <a:defRPr sz="22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50"/>
            <a:ext cx="3339436" cy="5191661"/>
          </a:xfrm>
        </p:spPr>
        <p:txBody>
          <a:bodyPr/>
          <a:lstStyle>
            <a:lvl1pPr marL="0" indent="0">
              <a:buNone/>
              <a:defRPr sz="1549"/>
            </a:lvl1pPr>
            <a:lvl2pPr marL="505878" indent="0">
              <a:buNone/>
              <a:defRPr sz="1328"/>
            </a:lvl2pPr>
            <a:lvl3pPr marL="1011751" indent="0">
              <a:buNone/>
              <a:defRPr sz="1107"/>
            </a:lvl3pPr>
            <a:lvl4pPr marL="1517625" indent="0">
              <a:buNone/>
              <a:defRPr sz="996"/>
            </a:lvl4pPr>
            <a:lvl5pPr marL="2023500" indent="0">
              <a:buNone/>
              <a:defRPr sz="996"/>
            </a:lvl5pPr>
            <a:lvl6pPr marL="2529375" indent="0">
              <a:buNone/>
              <a:defRPr sz="996"/>
            </a:lvl6pPr>
            <a:lvl7pPr marL="3035251" indent="0">
              <a:buNone/>
              <a:defRPr sz="996"/>
            </a:lvl7pPr>
            <a:lvl8pPr marL="3541125" indent="0">
              <a:buNone/>
              <a:defRPr sz="996"/>
            </a:lvl8pPr>
            <a:lvl9pPr marL="4046997" indent="0">
              <a:buNone/>
              <a:defRPr sz="9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574813A7-3509-4D06-985E-E83DF7EAF065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314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13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41"/>
            </a:lvl1pPr>
            <a:lvl2pPr marL="505878" indent="0">
              <a:buNone/>
              <a:defRPr sz="3099"/>
            </a:lvl2pPr>
            <a:lvl3pPr marL="1011751" indent="0">
              <a:buNone/>
              <a:defRPr sz="2656"/>
            </a:lvl3pPr>
            <a:lvl4pPr marL="1517625" indent="0">
              <a:buNone/>
              <a:defRPr sz="2213"/>
            </a:lvl4pPr>
            <a:lvl5pPr marL="2023500" indent="0">
              <a:buNone/>
              <a:defRPr sz="2213"/>
            </a:lvl5pPr>
            <a:lvl6pPr marL="2529375" indent="0">
              <a:buNone/>
              <a:defRPr sz="2213"/>
            </a:lvl6pPr>
            <a:lvl7pPr marL="3035251" indent="0">
              <a:buNone/>
              <a:defRPr sz="2213"/>
            </a:lvl7pPr>
            <a:lvl8pPr marL="3541125" indent="0">
              <a:buNone/>
              <a:defRPr sz="2213"/>
            </a:lvl8pPr>
            <a:lvl9pPr marL="4046997" indent="0">
              <a:buNone/>
              <a:defRPr sz="2213"/>
            </a:lvl9pPr>
          </a:lstStyle>
          <a:p>
            <a:pPr lvl="0"/>
            <a:endParaRPr lang="sk-S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549"/>
            </a:lvl1pPr>
            <a:lvl2pPr marL="505878" indent="0">
              <a:buNone/>
              <a:defRPr sz="1328"/>
            </a:lvl2pPr>
            <a:lvl3pPr marL="1011751" indent="0">
              <a:buNone/>
              <a:defRPr sz="1107"/>
            </a:lvl3pPr>
            <a:lvl4pPr marL="1517625" indent="0">
              <a:buNone/>
              <a:defRPr sz="996"/>
            </a:lvl4pPr>
            <a:lvl5pPr marL="2023500" indent="0">
              <a:buNone/>
              <a:defRPr sz="996"/>
            </a:lvl5pPr>
            <a:lvl6pPr marL="2529375" indent="0">
              <a:buNone/>
              <a:defRPr sz="996"/>
            </a:lvl6pPr>
            <a:lvl7pPr marL="3035251" indent="0">
              <a:buNone/>
              <a:defRPr sz="996"/>
            </a:lvl7pPr>
            <a:lvl8pPr marL="3541125" indent="0">
              <a:buNone/>
              <a:defRPr sz="996"/>
            </a:lvl8pPr>
            <a:lvl9pPr marL="4046997" indent="0">
              <a:buNone/>
              <a:defRPr sz="9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AAA9549A-A6EC-4CC5-87C9-56A0E50B7A72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74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CA25ADFE-5A1E-495B-8485-9E648CDC513C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4037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7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7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761A5E80-F9A4-4EE0-B7F2-5316D26F421B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808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70" y="609647"/>
            <a:ext cx="9144238" cy="1264973"/>
          </a:xfrm>
        </p:spPr>
        <p:txBody>
          <a:bodyPr/>
          <a:lstStyle>
            <a:lvl1pPr>
              <a:defRPr sz="4427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096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4251" y="6857209"/>
            <a:ext cx="2114682" cy="507746"/>
          </a:xfrm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667" y="6857209"/>
            <a:ext cx="4419686" cy="507746"/>
          </a:xfrm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4605" y="6857209"/>
            <a:ext cx="1860920" cy="507746"/>
          </a:xfrm>
        </p:spPr>
        <p:txBody>
          <a:bodyPr/>
          <a:lstStyle>
            <a:lvl1pPr>
              <a:defRPr sz="1549"/>
            </a:lvl1pPr>
          </a:lstStyle>
          <a:p>
            <a:pPr defTabSz="1011966">
              <a:defRPr/>
            </a:pPr>
            <a:fld id="{80D565CF-1C78-4CBA-9DE3-7194357761EA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920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C4D1474A-A64A-4D20-95FF-0204ADDC60A2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469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27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903"/>
            <a:ext cx="8627904" cy="1660277"/>
          </a:xfrm>
        </p:spPr>
        <p:txBody>
          <a:bodyPr anchor="b"/>
          <a:lstStyle>
            <a:lvl1pPr marL="0" indent="0">
              <a:buNone/>
              <a:defRPr sz="2213"/>
            </a:lvl1pPr>
            <a:lvl2pPr marL="505878" indent="0">
              <a:buNone/>
              <a:defRPr sz="1992"/>
            </a:lvl2pPr>
            <a:lvl3pPr marL="1011751" indent="0">
              <a:buNone/>
              <a:defRPr sz="1771"/>
            </a:lvl3pPr>
            <a:lvl4pPr marL="1517625" indent="0">
              <a:buNone/>
              <a:defRPr sz="1549"/>
            </a:lvl4pPr>
            <a:lvl5pPr marL="2023500" indent="0">
              <a:buNone/>
              <a:defRPr sz="1549"/>
            </a:lvl5pPr>
            <a:lvl6pPr marL="2529375" indent="0">
              <a:buNone/>
              <a:defRPr sz="1549"/>
            </a:lvl6pPr>
            <a:lvl7pPr marL="3035251" indent="0">
              <a:buNone/>
              <a:defRPr sz="1549"/>
            </a:lvl7pPr>
            <a:lvl8pPr marL="3541125" indent="0">
              <a:buNone/>
              <a:defRPr sz="1549"/>
            </a:lvl8pPr>
            <a:lvl9pPr marL="4046997" indent="0">
              <a:buNone/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F9658BBE-5BE9-489A-B407-9FD1192107F7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156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2" y="1828941"/>
            <a:ext cx="4791518" cy="4877174"/>
          </a:xfrm>
        </p:spPr>
        <p:txBody>
          <a:bodyPr/>
          <a:lstStyle>
            <a:lvl1pPr>
              <a:defRPr sz="3099"/>
            </a:lvl1pPr>
            <a:lvl2pPr>
              <a:defRPr sz="2656"/>
            </a:lvl2pPr>
            <a:lvl3pPr>
              <a:defRPr sz="2213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099"/>
            </a:lvl1pPr>
            <a:lvl2pPr>
              <a:defRPr sz="2656"/>
            </a:lvl2pPr>
            <a:lvl3pPr>
              <a:defRPr sz="2213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4C9C666E-F842-41C9-8CEC-2BD8790D79C8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45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5922E-FB37-4E83-8998-CF73757A104C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4852338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5" y="1698934"/>
            <a:ext cx="4484889" cy="708033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878" indent="0">
              <a:buNone/>
              <a:defRPr sz="2213" b="1"/>
            </a:lvl2pPr>
            <a:lvl3pPr marL="1011751" indent="0">
              <a:buNone/>
              <a:defRPr sz="1992" b="1"/>
            </a:lvl3pPr>
            <a:lvl4pPr marL="1517625" indent="0">
              <a:buNone/>
              <a:defRPr sz="1771" b="1"/>
            </a:lvl4pPr>
            <a:lvl5pPr marL="2023500" indent="0">
              <a:buNone/>
              <a:defRPr sz="1771" b="1"/>
            </a:lvl5pPr>
            <a:lvl6pPr marL="2529375" indent="0">
              <a:buNone/>
              <a:defRPr sz="1771" b="1"/>
            </a:lvl6pPr>
            <a:lvl7pPr marL="3035251" indent="0">
              <a:buNone/>
              <a:defRPr sz="1771" b="1"/>
            </a:lvl7pPr>
            <a:lvl8pPr marL="3541125" indent="0">
              <a:buNone/>
              <a:defRPr sz="1771" b="1"/>
            </a:lvl8pPr>
            <a:lvl9pPr marL="4046997" indent="0">
              <a:buNone/>
              <a:defRPr sz="17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5" y="2406962"/>
            <a:ext cx="4484889" cy="4372942"/>
          </a:xfrm>
        </p:spPr>
        <p:txBody>
          <a:bodyPr/>
          <a:lstStyle>
            <a:lvl1pPr>
              <a:defRPr sz="2656"/>
            </a:lvl1pPr>
            <a:lvl2pPr>
              <a:defRPr sz="2213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6" y="1698934"/>
            <a:ext cx="4486651" cy="708033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878" indent="0">
              <a:buNone/>
              <a:defRPr sz="2213" b="1"/>
            </a:lvl2pPr>
            <a:lvl3pPr marL="1011751" indent="0">
              <a:buNone/>
              <a:defRPr sz="1992" b="1"/>
            </a:lvl3pPr>
            <a:lvl4pPr marL="1517625" indent="0">
              <a:buNone/>
              <a:defRPr sz="1771" b="1"/>
            </a:lvl4pPr>
            <a:lvl5pPr marL="2023500" indent="0">
              <a:buNone/>
              <a:defRPr sz="1771" b="1"/>
            </a:lvl5pPr>
            <a:lvl6pPr marL="2529375" indent="0">
              <a:buNone/>
              <a:defRPr sz="1771" b="1"/>
            </a:lvl6pPr>
            <a:lvl7pPr marL="3035251" indent="0">
              <a:buNone/>
              <a:defRPr sz="1771" b="1"/>
            </a:lvl7pPr>
            <a:lvl8pPr marL="3541125" indent="0">
              <a:buNone/>
              <a:defRPr sz="1771" b="1"/>
            </a:lvl8pPr>
            <a:lvl9pPr marL="4046997" indent="0">
              <a:buNone/>
              <a:defRPr sz="177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6" y="2406962"/>
            <a:ext cx="4486651" cy="4372942"/>
          </a:xfrm>
        </p:spPr>
        <p:txBody>
          <a:bodyPr/>
          <a:lstStyle>
            <a:lvl1pPr>
              <a:defRPr sz="2656"/>
            </a:lvl1pPr>
            <a:lvl2pPr>
              <a:defRPr sz="2213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2A4C0215-5C36-49BF-AC7B-F4D1EFCB6F69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264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66AF630E-8DC9-473C-B38A-B1F9C0B7C521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532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8EE3F07F-5322-4A67-8DFC-CB13C78D54B0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042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13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92"/>
            <a:ext cx="5674397" cy="6477716"/>
          </a:xfrm>
        </p:spPr>
        <p:txBody>
          <a:bodyPr/>
          <a:lstStyle>
            <a:lvl1pPr>
              <a:defRPr sz="3541"/>
            </a:lvl1pPr>
            <a:lvl2pPr>
              <a:defRPr sz="3099"/>
            </a:lvl2pPr>
            <a:lvl3pPr>
              <a:defRPr sz="2656"/>
            </a:lvl3pPr>
            <a:lvl4pPr>
              <a:defRPr sz="2213"/>
            </a:lvl4pPr>
            <a:lvl5pPr>
              <a:defRPr sz="2213"/>
            </a:lvl5pPr>
            <a:lvl6pPr>
              <a:defRPr sz="2213"/>
            </a:lvl6pPr>
            <a:lvl7pPr>
              <a:defRPr sz="2213"/>
            </a:lvl7pPr>
            <a:lvl8pPr>
              <a:defRPr sz="2213"/>
            </a:lvl8pPr>
            <a:lvl9pPr>
              <a:defRPr sz="22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50"/>
            <a:ext cx="3339436" cy="5191661"/>
          </a:xfrm>
        </p:spPr>
        <p:txBody>
          <a:bodyPr/>
          <a:lstStyle>
            <a:lvl1pPr marL="0" indent="0">
              <a:buNone/>
              <a:defRPr sz="1549"/>
            </a:lvl1pPr>
            <a:lvl2pPr marL="505878" indent="0">
              <a:buNone/>
              <a:defRPr sz="1328"/>
            </a:lvl2pPr>
            <a:lvl3pPr marL="1011751" indent="0">
              <a:buNone/>
              <a:defRPr sz="1107"/>
            </a:lvl3pPr>
            <a:lvl4pPr marL="1517625" indent="0">
              <a:buNone/>
              <a:defRPr sz="996"/>
            </a:lvl4pPr>
            <a:lvl5pPr marL="2023500" indent="0">
              <a:buNone/>
              <a:defRPr sz="996"/>
            </a:lvl5pPr>
            <a:lvl6pPr marL="2529375" indent="0">
              <a:buNone/>
              <a:defRPr sz="996"/>
            </a:lvl6pPr>
            <a:lvl7pPr marL="3035251" indent="0">
              <a:buNone/>
              <a:defRPr sz="996"/>
            </a:lvl7pPr>
            <a:lvl8pPr marL="3541125" indent="0">
              <a:buNone/>
              <a:defRPr sz="996"/>
            </a:lvl8pPr>
            <a:lvl9pPr marL="4046997" indent="0">
              <a:buNone/>
              <a:defRPr sz="9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574813A7-3509-4D06-985E-E83DF7EAF065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607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13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41"/>
            </a:lvl1pPr>
            <a:lvl2pPr marL="505878" indent="0">
              <a:buNone/>
              <a:defRPr sz="3099"/>
            </a:lvl2pPr>
            <a:lvl3pPr marL="1011751" indent="0">
              <a:buNone/>
              <a:defRPr sz="2656"/>
            </a:lvl3pPr>
            <a:lvl4pPr marL="1517625" indent="0">
              <a:buNone/>
              <a:defRPr sz="2213"/>
            </a:lvl4pPr>
            <a:lvl5pPr marL="2023500" indent="0">
              <a:buNone/>
              <a:defRPr sz="2213"/>
            </a:lvl5pPr>
            <a:lvl6pPr marL="2529375" indent="0">
              <a:buNone/>
              <a:defRPr sz="2213"/>
            </a:lvl6pPr>
            <a:lvl7pPr marL="3035251" indent="0">
              <a:buNone/>
              <a:defRPr sz="2213"/>
            </a:lvl7pPr>
            <a:lvl8pPr marL="3541125" indent="0">
              <a:buNone/>
              <a:defRPr sz="2213"/>
            </a:lvl8pPr>
            <a:lvl9pPr marL="4046997" indent="0">
              <a:buNone/>
              <a:defRPr sz="2213"/>
            </a:lvl9pPr>
          </a:lstStyle>
          <a:p>
            <a:pPr lvl="0"/>
            <a:endParaRPr lang="sk-SK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549"/>
            </a:lvl1pPr>
            <a:lvl2pPr marL="505878" indent="0">
              <a:buNone/>
              <a:defRPr sz="1328"/>
            </a:lvl2pPr>
            <a:lvl3pPr marL="1011751" indent="0">
              <a:buNone/>
              <a:defRPr sz="1107"/>
            </a:lvl3pPr>
            <a:lvl4pPr marL="1517625" indent="0">
              <a:buNone/>
              <a:defRPr sz="996"/>
            </a:lvl4pPr>
            <a:lvl5pPr marL="2023500" indent="0">
              <a:buNone/>
              <a:defRPr sz="996"/>
            </a:lvl5pPr>
            <a:lvl6pPr marL="2529375" indent="0">
              <a:buNone/>
              <a:defRPr sz="996"/>
            </a:lvl6pPr>
            <a:lvl7pPr marL="3035251" indent="0">
              <a:buNone/>
              <a:defRPr sz="996"/>
            </a:lvl7pPr>
            <a:lvl8pPr marL="3541125" indent="0">
              <a:buNone/>
              <a:defRPr sz="996"/>
            </a:lvl8pPr>
            <a:lvl9pPr marL="4046997" indent="0">
              <a:buNone/>
              <a:defRPr sz="9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AAA9549A-A6EC-4CC5-87C9-56A0E50B7A72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317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CA25ADFE-5A1E-495B-8485-9E648CDC513C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266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7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7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11966">
              <a:defRPr/>
            </a:pPr>
            <a:fld id="{761A5E80-F9A4-4EE0-B7F2-5316D26F421B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2C631-11AD-4773-90E7-F01C6745723B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10912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DD755-CBDD-4D57-B3A5-1F50A6E99AB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31514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82870-4900-4009-840F-1CC3788A9CE0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9010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defTabSz="1014413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latin typeface="Arial" panose="020B0604020202020204" pitchFamily="34" charset="0"/>
              </a:defRPr>
            </a:lvl1pPr>
          </a:lstStyle>
          <a:p>
            <a:fld id="{E1E418F5-FFEC-4C6B-8CFF-7A9458AA9BBD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1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901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C3C40273-1F48-4541-8A43-B973802AFDF8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52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704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55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408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9650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686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537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389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8241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l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r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BF2853-6B51-4384-97D0-DE9E74F2A1D1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10144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39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6" r:id="rId1"/>
    <p:sldLayoutId id="2147484597" r:id="rId2"/>
    <p:sldLayoutId id="2147484598" r:id="rId3"/>
    <p:sldLayoutId id="2147484599" r:id="rId4"/>
    <p:sldLayoutId id="2147484600" r:id="rId5"/>
    <p:sldLayoutId id="2147484601" r:id="rId6"/>
    <p:sldLayoutId id="2147484602" r:id="rId7"/>
    <p:sldLayoutId id="2147484603" r:id="rId8"/>
    <p:sldLayoutId id="2147484604" r:id="rId9"/>
    <p:sldLayoutId id="2147484605" r:id="rId10"/>
    <p:sldLayoutId id="2147484606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9456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56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456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5D6B3C-584E-42FF-9555-CC1C9F3F2DD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75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8" r:id="rId1"/>
    <p:sldLayoutId id="2147484609" r:id="rId2"/>
    <p:sldLayoutId id="2147484610" r:id="rId3"/>
    <p:sldLayoutId id="2147484611" r:id="rId4"/>
    <p:sldLayoutId id="2147484612" r:id="rId5"/>
    <p:sldLayoutId id="2147484613" r:id="rId6"/>
    <p:sldLayoutId id="2147484614" r:id="rId7"/>
    <p:sldLayoutId id="2147484615" r:id="rId8"/>
    <p:sldLayoutId id="2147484616" r:id="rId9"/>
    <p:sldLayoutId id="2147484617" r:id="rId10"/>
    <p:sldLayoutId id="21474846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52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704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55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408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9650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686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537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389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8241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9091" y="152852"/>
            <a:ext cx="8152100" cy="9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371" y="1828941"/>
            <a:ext cx="9752210" cy="48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938" y="6915186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>
              <a:defRPr sz="1439">
                <a:latin typeface="Arial" charset="0"/>
              </a:defRPr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87" y="6915186"/>
            <a:ext cx="3212554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ctr">
              <a:defRPr sz="1439">
                <a:latin typeface="Arial" charset="0"/>
              </a:defRPr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996" y="6885319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>
              <a:defRPr sz="1439">
                <a:latin typeface="Arial" charset="0"/>
              </a:defRPr>
            </a:lvl1pPr>
          </a:lstStyle>
          <a:p>
            <a:pPr defTabSz="1011966">
              <a:defRPr/>
            </a:pPr>
            <a:fld id="{BC05197C-1A90-4DE3-83F0-DAC191657363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5pPr>
      <a:lvl6pPr marL="505878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6pPr>
      <a:lvl7pPr marL="1011751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7pPr>
      <a:lvl8pPr marL="1517625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8pPr>
      <a:lvl9pPr marL="2023500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9pPr>
    </p:titleStyle>
    <p:bodyStyle>
      <a:lvl1pPr marL="377731" indent="-377731" algn="l" rtl="0" eaLnBrk="0" fontAlgn="base" hangingPunct="0">
        <a:spcBef>
          <a:spcPct val="20000"/>
        </a:spcBef>
        <a:spcAft>
          <a:spcPct val="0"/>
        </a:spcAft>
        <a:buChar char="•"/>
        <a:defRPr sz="3209">
          <a:solidFill>
            <a:schemeClr val="tx1"/>
          </a:solidFill>
          <a:latin typeface="+mn-lt"/>
          <a:ea typeface="+mn-ea"/>
          <a:cs typeface="+mn-cs"/>
        </a:defRPr>
      </a:lvl1pPr>
      <a:lvl2pPr marL="820466" indent="-314483" algn="l" rtl="0" eaLnBrk="0" fontAlgn="base" hangingPunct="0">
        <a:spcBef>
          <a:spcPct val="20000"/>
        </a:spcBef>
        <a:spcAft>
          <a:spcPct val="0"/>
        </a:spcAft>
        <a:buChar char="–"/>
        <a:defRPr sz="2767">
          <a:solidFill>
            <a:schemeClr val="tx1"/>
          </a:solidFill>
          <a:latin typeface="+mn-lt"/>
        </a:defRPr>
      </a:lvl2pPr>
      <a:lvl3pPr marL="1263202" indent="-251235" algn="l" rtl="0" eaLnBrk="0" fontAlgn="base" hangingPunct="0">
        <a:spcBef>
          <a:spcPct val="20000"/>
        </a:spcBef>
        <a:spcAft>
          <a:spcPct val="0"/>
        </a:spcAft>
        <a:buChar char="•"/>
        <a:defRPr sz="2435">
          <a:solidFill>
            <a:schemeClr val="tx1"/>
          </a:solidFill>
          <a:latin typeface="+mn-lt"/>
        </a:defRPr>
      </a:lvl3pPr>
      <a:lvl4pPr marL="1769185" indent="-25123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5168" indent="-25123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2312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88187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794063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299938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505878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1011751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17625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023500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529375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035251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541125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046997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9091" y="152852"/>
            <a:ext cx="8152100" cy="9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371" y="1828941"/>
            <a:ext cx="9752210" cy="487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938" y="6915186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>
              <a:defRPr sz="1439">
                <a:latin typeface="Arial" charset="0"/>
              </a:defRPr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087" y="6915186"/>
            <a:ext cx="3212554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ctr">
              <a:defRPr sz="1439">
                <a:latin typeface="Arial" charset="0"/>
              </a:defRPr>
            </a:lvl1pPr>
          </a:lstStyle>
          <a:p>
            <a:pPr defTabSz="1011966">
              <a:defRPr/>
            </a:pP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996" y="6885319"/>
            <a:ext cx="2114682" cy="50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8" rIns="91417" bIns="45708" numCol="1" anchor="t" anchorCtr="0" compatLnSpc="1">
            <a:prstTxWarp prst="textNoShape">
              <a:avLst/>
            </a:prstTxWarp>
          </a:bodyPr>
          <a:lstStyle>
            <a:lvl1pPr algn="r">
              <a:defRPr sz="1439">
                <a:latin typeface="Arial" charset="0"/>
              </a:defRPr>
            </a:lvl1pPr>
          </a:lstStyle>
          <a:p>
            <a:pPr defTabSz="1011966">
              <a:defRPr/>
            </a:pPr>
            <a:fld id="{BC05197C-1A90-4DE3-83F0-DAC191657363}" type="slidenum">
              <a:rPr lang="en-US" b="0" smtClean="0">
                <a:solidFill>
                  <a:srgbClr val="000000"/>
                </a:solidFill>
              </a:rPr>
              <a:pPr defTabSz="1011966">
                <a:defRPr/>
              </a:pPr>
              <a:t>‹#›</a:t>
            </a:fld>
            <a:endParaRPr 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5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4" r:id="rId1"/>
    <p:sldLayoutId id="2147484645" r:id="rId2"/>
    <p:sldLayoutId id="2147484646" r:id="rId3"/>
    <p:sldLayoutId id="2147484647" r:id="rId4"/>
    <p:sldLayoutId id="2147484648" r:id="rId5"/>
    <p:sldLayoutId id="2147484649" r:id="rId6"/>
    <p:sldLayoutId id="2147484650" r:id="rId7"/>
    <p:sldLayoutId id="2147484651" r:id="rId8"/>
    <p:sldLayoutId id="2147484652" r:id="rId9"/>
    <p:sldLayoutId id="2147484653" r:id="rId10"/>
    <p:sldLayoutId id="21474846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5pPr>
      <a:lvl6pPr marL="505878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6pPr>
      <a:lvl7pPr marL="1011751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7pPr>
      <a:lvl8pPr marL="1517625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8pPr>
      <a:lvl9pPr marL="2023500" algn="l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9pPr>
    </p:titleStyle>
    <p:bodyStyle>
      <a:lvl1pPr marL="377731" indent="-377731" algn="l" rtl="0" eaLnBrk="0" fontAlgn="base" hangingPunct="0">
        <a:spcBef>
          <a:spcPct val="20000"/>
        </a:spcBef>
        <a:spcAft>
          <a:spcPct val="0"/>
        </a:spcAft>
        <a:buChar char="•"/>
        <a:defRPr sz="3209">
          <a:solidFill>
            <a:schemeClr val="tx1"/>
          </a:solidFill>
          <a:latin typeface="+mn-lt"/>
          <a:ea typeface="+mn-ea"/>
          <a:cs typeface="+mn-cs"/>
        </a:defRPr>
      </a:lvl1pPr>
      <a:lvl2pPr marL="820466" indent="-314483" algn="l" rtl="0" eaLnBrk="0" fontAlgn="base" hangingPunct="0">
        <a:spcBef>
          <a:spcPct val="20000"/>
        </a:spcBef>
        <a:spcAft>
          <a:spcPct val="0"/>
        </a:spcAft>
        <a:buChar char="–"/>
        <a:defRPr sz="2767">
          <a:solidFill>
            <a:schemeClr val="tx1"/>
          </a:solidFill>
          <a:latin typeface="+mn-lt"/>
        </a:defRPr>
      </a:lvl2pPr>
      <a:lvl3pPr marL="1263202" indent="-251235" algn="l" rtl="0" eaLnBrk="0" fontAlgn="base" hangingPunct="0">
        <a:spcBef>
          <a:spcPct val="20000"/>
        </a:spcBef>
        <a:spcAft>
          <a:spcPct val="0"/>
        </a:spcAft>
        <a:buChar char="•"/>
        <a:defRPr sz="2435">
          <a:solidFill>
            <a:schemeClr val="tx1"/>
          </a:solidFill>
          <a:latin typeface="+mn-lt"/>
        </a:defRPr>
      </a:lvl3pPr>
      <a:lvl4pPr marL="1769185" indent="-25123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5168" indent="-25123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2312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88187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794063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299938" indent="-252937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505878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1011751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17625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023500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529375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035251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541125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046997" algn="l" defTabSz="1011751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sk-SK" dirty="0" err="1" smtClean="0"/>
              <a:t>Rekurzia</a:t>
            </a:r>
            <a:endParaRPr lang="en-US" altLang="sk-SK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599" y="5486400"/>
            <a:ext cx="9494837" cy="188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>
            <a:lvl1pPr marL="0" indent="0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5238" indent="-250825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1650" indent="-250825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79650" indent="-252413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204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364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525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09687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b="0" kern="0" dirty="0" smtClean="0"/>
              <a:t>Gabriela </a:t>
            </a:r>
            <a:r>
              <a:rPr lang="en-US" altLang="sk-SK" b="0" kern="0" dirty="0" err="1" smtClean="0"/>
              <a:t>Grmanov</a:t>
            </a:r>
            <a:r>
              <a:rPr lang="sk-SK" altLang="sk-SK" b="0" kern="0" dirty="0" smtClean="0"/>
              <a:t>á</a:t>
            </a:r>
          </a:p>
          <a:p>
            <a:r>
              <a:rPr lang="sk-SK" altLang="sk-SK" b="0" kern="0" dirty="0" smtClean="0"/>
              <a:t>Základy procedurálneho programovania 1</a:t>
            </a:r>
          </a:p>
          <a:p>
            <a:r>
              <a:rPr lang="sk-SK" altLang="sk-SK" b="0" kern="0" dirty="0" smtClean="0"/>
              <a:t>10. prednáška</a:t>
            </a:r>
            <a:endParaRPr lang="en-US" altLang="sk-SK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 bwMode="auto">
          <a:xfrm>
            <a:off x="503237" y="5090319"/>
            <a:ext cx="3962400" cy="18288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-38986"/>
            <a:ext cx="8151813" cy="936625"/>
          </a:xfrm>
        </p:spPr>
        <p:txBody>
          <a:bodyPr/>
          <a:lstStyle/>
          <a:p>
            <a:r>
              <a:rPr lang="en-US" dirty="0" err="1" smtClean="0"/>
              <a:t>Faktori</a:t>
            </a:r>
            <a:r>
              <a:rPr lang="sk-SK" dirty="0" err="1" smtClean="0"/>
              <a:t>ál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4497387" cy="4876800"/>
          </a:xfrm>
        </p:spPr>
        <p:txBody>
          <a:bodyPr/>
          <a:lstStyle/>
          <a:p>
            <a:r>
              <a:rPr lang="en-US" sz="2800" dirty="0" err="1" smtClean="0"/>
              <a:t>Defin</a:t>
            </a:r>
            <a:r>
              <a:rPr lang="sk-SK" sz="2800" dirty="0" err="1" smtClean="0"/>
              <a:t>ícia</a:t>
            </a:r>
            <a:r>
              <a:rPr lang="sk-SK" sz="2800" dirty="0" smtClean="0"/>
              <a:t>:</a:t>
            </a:r>
            <a:endParaRPr lang="en-US" sz="2800" dirty="0" smtClean="0"/>
          </a:p>
          <a:p>
            <a:pPr marL="506412" lvl="1" indent="0">
              <a:buNone/>
            </a:pPr>
            <a:r>
              <a:rPr lang="sk-SK" sz="2400" i="1" dirty="0" smtClean="0"/>
              <a:t>n</a:t>
            </a:r>
            <a:r>
              <a:rPr lang="en-US" sz="2400" i="1" dirty="0" smtClean="0"/>
              <a:t>! = n.(n-1). … . 1</a:t>
            </a:r>
          </a:p>
          <a:p>
            <a:endParaRPr lang="en-US" sz="2800" dirty="0" smtClean="0"/>
          </a:p>
          <a:p>
            <a:r>
              <a:rPr lang="sk-SK" sz="2800" dirty="0" smtClean="0"/>
              <a:t>Príklad:</a:t>
            </a:r>
          </a:p>
          <a:p>
            <a:pPr marL="506412" lvl="1" indent="0">
              <a:buNone/>
            </a:pPr>
            <a:r>
              <a:rPr lang="en-US" sz="2400" dirty="0" smtClean="0"/>
              <a:t>5! = 5.4.3.2.1 = </a:t>
            </a:r>
            <a:r>
              <a:rPr lang="sk-SK" sz="2400" dirty="0" smtClean="0"/>
              <a:t>12</a:t>
            </a:r>
            <a:r>
              <a:rPr lang="en-US" sz="2400" dirty="0" smtClean="0"/>
              <a:t>0</a:t>
            </a:r>
          </a:p>
          <a:p>
            <a:endParaRPr lang="sk-SK" sz="2800" dirty="0" smtClean="0"/>
          </a:p>
          <a:p>
            <a:endParaRPr lang="en-US" sz="2800" dirty="0"/>
          </a:p>
          <a:p>
            <a:r>
              <a:rPr lang="en-US" sz="2800" dirty="0" err="1" smtClean="0"/>
              <a:t>Rekurz</a:t>
            </a:r>
            <a:r>
              <a:rPr lang="sk-SK" sz="2800" dirty="0" err="1" smtClean="0"/>
              <a:t>ívna</a:t>
            </a:r>
            <a:r>
              <a:rPr lang="sk-SK" sz="2800" dirty="0" smtClean="0"/>
              <a:t> definícia:</a:t>
            </a:r>
          </a:p>
          <a:p>
            <a:pPr marL="506412" lvl="1" indent="0"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1! = 1</a:t>
            </a:r>
          </a:p>
          <a:p>
            <a:pPr marL="506412" lvl="1" indent="0">
              <a:buNone/>
            </a:pPr>
            <a:r>
              <a:rPr lang="sk-SK" sz="2400" i="1" dirty="0" smtClean="0">
                <a:solidFill>
                  <a:srgbClr val="FF0000"/>
                </a:solidFill>
              </a:rPr>
              <a:t>n</a:t>
            </a:r>
            <a:r>
              <a:rPr lang="en-US" sz="2400" i="1" dirty="0" smtClean="0">
                <a:solidFill>
                  <a:srgbClr val="FF0000"/>
                </a:solidFill>
              </a:rPr>
              <a:t>! = n.(n-1)!</a:t>
            </a:r>
          </a:p>
          <a:p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4846637" y="5090319"/>
            <a:ext cx="51619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1!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2! = 2.1! = 2.1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3! = 3.2! = 3.2.1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4! = 4.3! = 4.3.2.1 = 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5! = 5.4! = 5.4.3.2.1 = 120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…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8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Rekurzívne funkcie</a:t>
            </a:r>
            <a:endParaRPr lang="en-US" altLang="sk-SK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504950"/>
            <a:ext cx="9752013" cy="700088"/>
          </a:xfrm>
        </p:spPr>
        <p:txBody>
          <a:bodyPr/>
          <a:lstStyle/>
          <a:p>
            <a:r>
              <a:rPr lang="sk-SK" altLang="sk-SK" sz="2400" smtClean="0"/>
              <a:t>funkcie v C môžu byť aj rekurzívne, napr. faktoriál:</a:t>
            </a:r>
            <a:endParaRPr lang="en-US" altLang="sk-SK" sz="2400" smtClean="0"/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303213" y="2228850"/>
            <a:ext cx="7824787" cy="52911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396875" y="2344738"/>
            <a:ext cx="7511199" cy="518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stdio.h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return ((n &lt;= 0) ? 1 : n *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(n - 1));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sk-SK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main()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f=0;</a:t>
            </a:r>
            <a:endParaRPr kumimoji="0" lang="sk-SK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Zadajte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cele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cislo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scanf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("%d", &amp;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f =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Fakrotial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je %d\n",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173038" y="2857500"/>
            <a:ext cx="9686925" cy="15795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(long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return ((n &lt;= 0) ?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: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 *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(n - 1)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5921375" y="6765925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lang="sk-SK" altLang="sk-SK" sz="2700" b="0" dirty="0" smtClean="0">
                <a:solidFill>
                  <a:srgbClr val="000000"/>
                </a:solidFill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01A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801316" y="2180431"/>
            <a:ext cx="3058647" cy="589756"/>
          </a:xfrm>
          <a:prstGeom prst="wedgeRoundRectCallout">
            <a:avLst>
              <a:gd name="adj1" fmla="val -62551"/>
              <a:gd name="adj2" fmla="val 18513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ekurzívne volanie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92990" y="2180431"/>
            <a:ext cx="3058647" cy="589756"/>
          </a:xfrm>
          <a:prstGeom prst="wedgeRoundRectCallout">
            <a:avLst>
              <a:gd name="adj1" fmla="val -26273"/>
              <a:gd name="adj2" fmla="val 18339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erekurzívna vetva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5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5" grpId="0" animBg="1" autoUpdateAnimBg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336" y="1737519"/>
            <a:ext cx="1805701" cy="549276"/>
          </a:xfrm>
        </p:spPr>
        <p:txBody>
          <a:bodyPr/>
          <a:lstStyle/>
          <a:p>
            <a:pPr marL="0" indent="0">
              <a:buNone/>
            </a:pPr>
            <a:r>
              <a:rPr lang="en-US" altLang="sk-SK" sz="2800" b="1" dirty="0" smtClean="0">
                <a:latin typeface="Courier New" pitchFamily="49" charset="0"/>
              </a:rPr>
              <a:t>main()</a:t>
            </a:r>
            <a:endParaRPr lang="en-US" altLang="sk-SK" sz="2800" dirty="0" smtClean="0"/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62706" y="75927"/>
            <a:ext cx="9686925" cy="15795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return ((n &lt;= 0) ? 1 : n *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(n - 1));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1205" name="Text Box 7"/>
          <p:cNvSpPr txBox="1">
            <a:spLocks noChangeArrowheads="1"/>
          </p:cNvSpPr>
          <p:nvPr/>
        </p:nvSpPr>
        <p:spPr bwMode="auto">
          <a:xfrm>
            <a:off x="1166813" y="6183313"/>
            <a:ext cx="8605837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112713" y="2270920"/>
            <a:ext cx="1838324" cy="47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12713" y="3486944"/>
            <a:ext cx="1737735" cy="53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2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93680" y="4785519"/>
            <a:ext cx="1756768" cy="52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2462" name="Rectangle 14"/>
          <p:cNvSpPr>
            <a:spLocks noChangeArrowheads="1"/>
          </p:cNvSpPr>
          <p:nvPr/>
        </p:nvSpPr>
        <p:spPr bwMode="auto">
          <a:xfrm>
            <a:off x="82354" y="6157119"/>
            <a:ext cx="164008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6914001" y="6029684"/>
            <a:ext cx="3151307" cy="887834"/>
            <a:chOff x="6914001" y="6029684"/>
            <a:chExt cx="3151307" cy="887834"/>
          </a:xfrm>
        </p:grpSpPr>
        <p:sp>
          <p:nvSpPr>
            <p:cNvPr id="26" name="Obdĺžnik 25"/>
            <p:cNvSpPr/>
            <p:nvPr/>
          </p:nvSpPr>
          <p:spPr bwMode="auto">
            <a:xfrm>
              <a:off x="6914001" y="6086521"/>
              <a:ext cx="1794736" cy="830997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anose="02070309020205020404" pitchFamily="49" charset="0"/>
                </a:rPr>
                <a:t>i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: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anose="02070309020205020404" pitchFamily="49" charset="0"/>
                </a:rPr>
                <a:t>f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: 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BlokTextu 26"/>
            <p:cNvSpPr txBox="1"/>
            <p:nvPr/>
          </p:nvSpPr>
          <p:spPr>
            <a:xfrm>
              <a:off x="8774570" y="6029684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main()</a:t>
              </a:r>
              <a:endPara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28" name="Skupina 27"/>
          <p:cNvGrpSpPr/>
          <p:nvPr/>
        </p:nvGrpSpPr>
        <p:grpSpPr>
          <a:xfrm>
            <a:off x="6888974" y="2269318"/>
            <a:ext cx="1843863" cy="5183201"/>
            <a:chOff x="6650410" y="2042319"/>
            <a:chExt cx="2158627" cy="5183201"/>
          </a:xfrm>
        </p:grpSpPr>
        <p:cxnSp>
          <p:nvCxnSpPr>
            <p:cNvPr id="29" name="Rovná spojnica 28"/>
            <p:cNvCxnSpPr/>
            <p:nvPr/>
          </p:nvCxnSpPr>
          <p:spPr bwMode="auto">
            <a:xfrm>
              <a:off x="6675436" y="2042319"/>
              <a:ext cx="1" cy="46632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Rovná spojnica 29"/>
            <p:cNvCxnSpPr/>
            <p:nvPr/>
          </p:nvCxnSpPr>
          <p:spPr bwMode="auto">
            <a:xfrm>
              <a:off x="6675436" y="6705600"/>
              <a:ext cx="213360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Rovná spojnica 30"/>
            <p:cNvCxnSpPr/>
            <p:nvPr/>
          </p:nvCxnSpPr>
          <p:spPr bwMode="auto">
            <a:xfrm flipV="1">
              <a:off x="8809037" y="2118519"/>
              <a:ext cx="0" cy="45870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BlokTextu 31"/>
            <p:cNvSpPr txBox="1"/>
            <p:nvPr/>
          </p:nvSpPr>
          <p:spPr>
            <a:xfrm>
              <a:off x="6650410" y="676385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</a:t>
              </a:r>
              <a:r>
                <a:rPr kumimoji="0" lang="sk-SK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ásobník</a:t>
              </a:r>
              <a:endPara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6915679" y="5538657"/>
            <a:ext cx="3289327" cy="530387"/>
            <a:chOff x="6915679" y="5538657"/>
            <a:chExt cx="3289327" cy="530387"/>
          </a:xfrm>
        </p:grpSpPr>
        <p:sp>
          <p:nvSpPr>
            <p:cNvPr id="33" name="Obdĺžnik 32"/>
            <p:cNvSpPr/>
            <p:nvPr/>
          </p:nvSpPr>
          <p:spPr bwMode="auto">
            <a:xfrm>
              <a:off x="6915679" y="5607379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: 3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" name="Obdĺžnik 2"/>
            <p:cNvSpPr/>
            <p:nvPr/>
          </p:nvSpPr>
          <p:spPr>
            <a:xfrm>
              <a:off x="8729922" y="5538657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fakt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(3)</a:t>
              </a:r>
              <a:endPara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5" name="Skupina 4"/>
          <p:cNvGrpSpPr/>
          <p:nvPr/>
        </p:nvGrpSpPr>
        <p:grpSpPr>
          <a:xfrm>
            <a:off x="6914311" y="5090319"/>
            <a:ext cx="3262788" cy="523126"/>
            <a:chOff x="6914311" y="5090319"/>
            <a:chExt cx="3262788" cy="523126"/>
          </a:xfrm>
        </p:grpSpPr>
        <p:sp>
          <p:nvSpPr>
            <p:cNvPr id="36" name="Obdĺžnik 35"/>
            <p:cNvSpPr/>
            <p:nvPr/>
          </p:nvSpPr>
          <p:spPr bwMode="auto">
            <a:xfrm>
              <a:off x="6914311" y="5151780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: 2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Obdĺžnik 38"/>
            <p:cNvSpPr/>
            <p:nvPr/>
          </p:nvSpPr>
          <p:spPr>
            <a:xfrm>
              <a:off x="8702015" y="5090319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fakt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(2)</a:t>
              </a:r>
              <a:endPara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6" name="Skupina 5"/>
          <p:cNvGrpSpPr/>
          <p:nvPr/>
        </p:nvGrpSpPr>
        <p:grpSpPr>
          <a:xfrm>
            <a:off x="6923892" y="4633119"/>
            <a:ext cx="3238651" cy="499807"/>
            <a:chOff x="6923892" y="4633119"/>
            <a:chExt cx="3238651" cy="499807"/>
          </a:xfrm>
        </p:grpSpPr>
        <p:sp>
          <p:nvSpPr>
            <p:cNvPr id="37" name="Obdĺžnik 36"/>
            <p:cNvSpPr/>
            <p:nvPr/>
          </p:nvSpPr>
          <p:spPr bwMode="auto">
            <a:xfrm>
              <a:off x="6923892" y="4671261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: 1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Obdĺžnik 39"/>
            <p:cNvSpPr/>
            <p:nvPr/>
          </p:nvSpPr>
          <p:spPr>
            <a:xfrm>
              <a:off x="8687459" y="4633119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fakt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(1)</a:t>
              </a:r>
              <a:endPara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6923024" y="4171454"/>
            <a:ext cx="3257613" cy="497293"/>
            <a:chOff x="6923024" y="4171454"/>
            <a:chExt cx="3257613" cy="497293"/>
          </a:xfrm>
        </p:grpSpPr>
        <p:sp>
          <p:nvSpPr>
            <p:cNvPr id="38" name="Obdĺžnik 37"/>
            <p:cNvSpPr/>
            <p:nvPr/>
          </p:nvSpPr>
          <p:spPr bwMode="auto">
            <a:xfrm>
              <a:off x="6923024" y="4207082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: 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Obdĺžnik 40"/>
            <p:cNvSpPr/>
            <p:nvPr/>
          </p:nvSpPr>
          <p:spPr>
            <a:xfrm>
              <a:off x="8705553" y="4171454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fakt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(0)</a:t>
              </a:r>
              <a:endPara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8" name="Obdĺžnik 7"/>
          <p:cNvSpPr/>
          <p:nvPr/>
        </p:nvSpPr>
        <p:spPr>
          <a:xfrm>
            <a:off x="107842" y="2735627"/>
            <a:ext cx="50736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(3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&lt;=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altLang="sk-S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neplat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í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 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  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return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*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fakt(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))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" name="Obdĺžnik 45"/>
          <p:cNvSpPr/>
          <p:nvPr/>
        </p:nvSpPr>
        <p:spPr>
          <a:xfrm>
            <a:off x="145336" y="3967682"/>
            <a:ext cx="50736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2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&lt;=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altLang="sk-S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neplat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í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 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  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return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*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fakt(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))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7" name="Obdĺžnik 46"/>
          <p:cNvSpPr/>
          <p:nvPr/>
        </p:nvSpPr>
        <p:spPr>
          <a:xfrm>
            <a:off x="145336" y="5230881"/>
            <a:ext cx="50736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&lt;=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altLang="sk-S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neplat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í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 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  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return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*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fakt(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))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7296020" y="6140389"/>
            <a:ext cx="322854" cy="32662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>
            <a:no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Courier New" panose="02070309020205020404" pitchFamily="49" charset="0"/>
              </a:rPr>
              <a:t>3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232456" grpId="0" autoUpdateAnimBg="0"/>
      <p:bldP spid="232458" grpId="0" autoUpdateAnimBg="0"/>
      <p:bldP spid="232460" grpId="0" autoUpdateAnimBg="0"/>
      <p:bldP spid="232462" grpId="0" autoUpdateAnimBg="0"/>
      <p:bldP spid="8" grpId="0"/>
      <p:bldP spid="46" grpId="0"/>
      <p:bldP spid="47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337" y="1737519"/>
            <a:ext cx="1705112" cy="549276"/>
          </a:xfrm>
        </p:spPr>
        <p:txBody>
          <a:bodyPr/>
          <a:lstStyle/>
          <a:p>
            <a:pPr marL="0" indent="0">
              <a:buNone/>
            </a:pPr>
            <a:r>
              <a:rPr lang="en-US" altLang="sk-SK" sz="2800" b="1" dirty="0" smtClean="0">
                <a:latin typeface="Courier New" pitchFamily="49" charset="0"/>
              </a:rPr>
              <a:t>main()</a:t>
            </a:r>
            <a:endParaRPr lang="en-US" altLang="sk-SK" sz="2800" dirty="0" smtClean="0"/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62706" y="75927"/>
            <a:ext cx="9686925" cy="15795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return ((n &lt;= 0) ? 1 : n *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(n - 1));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112713" y="2270920"/>
            <a:ext cx="1838324" cy="47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12713" y="3486944"/>
            <a:ext cx="1737735" cy="53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2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93680" y="4785519"/>
            <a:ext cx="1756768" cy="52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2462" name="Rectangle 14"/>
          <p:cNvSpPr>
            <a:spLocks noChangeArrowheads="1"/>
          </p:cNvSpPr>
          <p:nvPr/>
        </p:nvSpPr>
        <p:spPr bwMode="auto">
          <a:xfrm>
            <a:off x="82354" y="6157119"/>
            <a:ext cx="164008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6914001" y="6029684"/>
            <a:ext cx="3151307" cy="887834"/>
            <a:chOff x="6914001" y="6029684"/>
            <a:chExt cx="3151307" cy="887834"/>
          </a:xfrm>
        </p:grpSpPr>
        <p:sp>
          <p:nvSpPr>
            <p:cNvPr id="26" name="Obdĺžnik 25"/>
            <p:cNvSpPr/>
            <p:nvPr/>
          </p:nvSpPr>
          <p:spPr bwMode="auto">
            <a:xfrm>
              <a:off x="6914001" y="6086521"/>
              <a:ext cx="1794736" cy="830997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anose="02070309020205020404" pitchFamily="49" charset="0"/>
                </a:rPr>
                <a:t>i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: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anose="02070309020205020404" pitchFamily="49" charset="0"/>
                </a:rPr>
                <a:t>f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: 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BlokTextu 26"/>
            <p:cNvSpPr txBox="1"/>
            <p:nvPr/>
          </p:nvSpPr>
          <p:spPr>
            <a:xfrm>
              <a:off x="8774570" y="6029684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main()</a:t>
              </a:r>
              <a:endPara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28" name="Skupina 27"/>
          <p:cNvGrpSpPr/>
          <p:nvPr/>
        </p:nvGrpSpPr>
        <p:grpSpPr>
          <a:xfrm>
            <a:off x="6888974" y="2269318"/>
            <a:ext cx="1843863" cy="5183201"/>
            <a:chOff x="6650410" y="2042319"/>
            <a:chExt cx="2158627" cy="5183201"/>
          </a:xfrm>
        </p:grpSpPr>
        <p:cxnSp>
          <p:nvCxnSpPr>
            <p:cNvPr id="29" name="Rovná spojnica 28"/>
            <p:cNvCxnSpPr/>
            <p:nvPr/>
          </p:nvCxnSpPr>
          <p:spPr bwMode="auto">
            <a:xfrm>
              <a:off x="6675436" y="2042319"/>
              <a:ext cx="1" cy="46632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Rovná spojnica 29"/>
            <p:cNvCxnSpPr/>
            <p:nvPr/>
          </p:nvCxnSpPr>
          <p:spPr bwMode="auto">
            <a:xfrm>
              <a:off x="6675436" y="6705600"/>
              <a:ext cx="213360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Rovná spojnica 30"/>
            <p:cNvCxnSpPr/>
            <p:nvPr/>
          </p:nvCxnSpPr>
          <p:spPr bwMode="auto">
            <a:xfrm flipV="1">
              <a:off x="8809037" y="2118519"/>
              <a:ext cx="0" cy="45870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BlokTextu 31"/>
            <p:cNvSpPr txBox="1"/>
            <p:nvPr/>
          </p:nvSpPr>
          <p:spPr>
            <a:xfrm>
              <a:off x="6650410" y="676385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</a:t>
              </a:r>
              <a:r>
                <a:rPr kumimoji="0" lang="sk-SK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ásobník</a:t>
              </a:r>
              <a:endPara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6915679" y="5538657"/>
            <a:ext cx="3289327" cy="530387"/>
            <a:chOff x="6915679" y="5538657"/>
            <a:chExt cx="3289327" cy="530387"/>
          </a:xfrm>
        </p:grpSpPr>
        <p:sp>
          <p:nvSpPr>
            <p:cNvPr id="33" name="Obdĺžnik 32"/>
            <p:cNvSpPr/>
            <p:nvPr/>
          </p:nvSpPr>
          <p:spPr bwMode="auto">
            <a:xfrm>
              <a:off x="6915679" y="5607379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: 3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" name="Obdĺžnik 2"/>
            <p:cNvSpPr/>
            <p:nvPr/>
          </p:nvSpPr>
          <p:spPr>
            <a:xfrm>
              <a:off x="8729922" y="5538657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fakt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(3)</a:t>
              </a:r>
              <a:endPara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5" name="Skupina 4"/>
          <p:cNvGrpSpPr/>
          <p:nvPr/>
        </p:nvGrpSpPr>
        <p:grpSpPr>
          <a:xfrm>
            <a:off x="6914311" y="5090319"/>
            <a:ext cx="3262788" cy="523126"/>
            <a:chOff x="6914311" y="5090319"/>
            <a:chExt cx="3262788" cy="523126"/>
          </a:xfrm>
        </p:grpSpPr>
        <p:sp>
          <p:nvSpPr>
            <p:cNvPr id="36" name="Obdĺžnik 35"/>
            <p:cNvSpPr/>
            <p:nvPr/>
          </p:nvSpPr>
          <p:spPr bwMode="auto">
            <a:xfrm>
              <a:off x="6914311" y="5151780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: 2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Obdĺžnik 38"/>
            <p:cNvSpPr/>
            <p:nvPr/>
          </p:nvSpPr>
          <p:spPr>
            <a:xfrm>
              <a:off x="8702015" y="5090319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fakt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(2)</a:t>
              </a:r>
              <a:endPara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6" name="Skupina 5"/>
          <p:cNvGrpSpPr/>
          <p:nvPr/>
        </p:nvGrpSpPr>
        <p:grpSpPr>
          <a:xfrm>
            <a:off x="6923892" y="4633119"/>
            <a:ext cx="3238651" cy="499807"/>
            <a:chOff x="6923892" y="4633119"/>
            <a:chExt cx="3238651" cy="499807"/>
          </a:xfrm>
        </p:grpSpPr>
        <p:sp>
          <p:nvSpPr>
            <p:cNvPr id="37" name="Obdĺžnik 36"/>
            <p:cNvSpPr/>
            <p:nvPr/>
          </p:nvSpPr>
          <p:spPr bwMode="auto">
            <a:xfrm>
              <a:off x="6923892" y="4671261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: 1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Obdĺžnik 39"/>
            <p:cNvSpPr/>
            <p:nvPr/>
          </p:nvSpPr>
          <p:spPr>
            <a:xfrm>
              <a:off x="8687459" y="4633119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fakt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(1)</a:t>
              </a:r>
              <a:endPara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6923024" y="4171454"/>
            <a:ext cx="3257613" cy="497293"/>
            <a:chOff x="6923024" y="4171454"/>
            <a:chExt cx="3257613" cy="497293"/>
          </a:xfrm>
        </p:grpSpPr>
        <p:sp>
          <p:nvSpPr>
            <p:cNvPr id="38" name="Obdĺžnik 37"/>
            <p:cNvSpPr/>
            <p:nvPr/>
          </p:nvSpPr>
          <p:spPr bwMode="auto">
            <a:xfrm>
              <a:off x="6923024" y="4207082"/>
              <a:ext cx="1793058" cy="461665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: 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Obdĺžnik 40"/>
            <p:cNvSpPr/>
            <p:nvPr/>
          </p:nvSpPr>
          <p:spPr>
            <a:xfrm>
              <a:off x="8705553" y="4171454"/>
              <a:ext cx="1475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fakt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(0)</a:t>
              </a:r>
              <a:endPara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8" name="Obdĺžnik 7"/>
          <p:cNvSpPr/>
          <p:nvPr/>
        </p:nvSpPr>
        <p:spPr>
          <a:xfrm>
            <a:off x="107842" y="2735627"/>
            <a:ext cx="50736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(3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&lt;=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altLang="sk-S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neplat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í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 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  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return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3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*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fakt(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))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6" name="Obdĺžnik 45"/>
          <p:cNvSpPr/>
          <p:nvPr/>
        </p:nvSpPr>
        <p:spPr>
          <a:xfrm>
            <a:off x="145336" y="3967682"/>
            <a:ext cx="50736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2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&lt;=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altLang="sk-S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neplat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í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 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  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return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*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fakt(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))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7" name="Obdĺžnik 46"/>
          <p:cNvSpPr/>
          <p:nvPr/>
        </p:nvSpPr>
        <p:spPr>
          <a:xfrm>
            <a:off x="145336" y="5230881"/>
            <a:ext cx="507365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&lt;=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altLang="sk-SK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neplat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í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 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  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return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*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fakt(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))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8" name="Obdĺžnik 47"/>
          <p:cNvSpPr/>
          <p:nvPr/>
        </p:nvSpPr>
        <p:spPr>
          <a:xfrm>
            <a:off x="113461" y="6677071"/>
            <a:ext cx="22361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(0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&lt;= 0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plat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í    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  </a:t>
            </a:r>
            <a:r>
              <a:rPr kumimoji="0" lang="sk-SK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return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Symbol" pitchFamily="18" charset="2"/>
              </a:rPr>
              <a:t>(1)</a:t>
            </a:r>
            <a:r>
              <a:rPr kumimoji="0" lang="sk-SK" alt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Symbol" pitchFamily="18" charset="2"/>
              </a:rPr>
              <a:t>   </a:t>
            </a:r>
            <a:endParaRPr kumimoji="0" lang="en-US" altLang="sk-SK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2598826" y="5604054"/>
            <a:ext cx="2018783" cy="1313269"/>
            <a:chOff x="4789" y="3637"/>
            <a:chExt cx="1241" cy="747"/>
          </a:xfrm>
        </p:grpSpPr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4789" y="3637"/>
              <a:ext cx="913" cy="2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        </a:t>
              </a: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</a:t>
              </a:r>
              <a:endPara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 flipH="1" flipV="1">
              <a:off x="4916" y="3879"/>
              <a:ext cx="1114" cy="5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11" name="Skupina 10"/>
          <p:cNvGrpSpPr/>
          <p:nvPr/>
        </p:nvGrpSpPr>
        <p:grpSpPr>
          <a:xfrm>
            <a:off x="2804845" y="7004573"/>
            <a:ext cx="2279916" cy="409575"/>
            <a:chOff x="2804845" y="7004573"/>
            <a:chExt cx="2279916" cy="409575"/>
          </a:xfrm>
        </p:grpSpPr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4727574" y="7004573"/>
              <a:ext cx="357187" cy="4095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  <a:endPara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cxnSp>
          <p:nvCxnSpPr>
            <p:cNvPr id="10" name="Rovná spojovacia šípka 9"/>
            <p:cNvCxnSpPr/>
            <p:nvPr/>
          </p:nvCxnSpPr>
          <p:spPr bwMode="auto">
            <a:xfrm>
              <a:off x="2804845" y="7171362"/>
              <a:ext cx="1812764" cy="3629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6" name="Skupina 55"/>
          <p:cNvGrpSpPr/>
          <p:nvPr/>
        </p:nvGrpSpPr>
        <p:grpSpPr>
          <a:xfrm>
            <a:off x="3398837" y="5595144"/>
            <a:ext cx="1655852" cy="409575"/>
            <a:chOff x="3341433" y="7004573"/>
            <a:chExt cx="1743328" cy="409575"/>
          </a:xfrm>
        </p:grpSpPr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4727574" y="7004573"/>
              <a:ext cx="357187" cy="409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  <a:endPara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cxnSp>
          <p:nvCxnSpPr>
            <p:cNvPr id="58" name="Rovná spojovacia šípka 57"/>
            <p:cNvCxnSpPr/>
            <p:nvPr/>
          </p:nvCxnSpPr>
          <p:spPr bwMode="auto">
            <a:xfrm flipV="1">
              <a:off x="3341433" y="7207653"/>
              <a:ext cx="1276176" cy="17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2560637" y="4310450"/>
            <a:ext cx="2018783" cy="1313269"/>
            <a:chOff x="4789" y="3637"/>
            <a:chExt cx="1241" cy="747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4789" y="3637"/>
              <a:ext cx="913" cy="2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1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        </a:t>
              </a: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</a:t>
              </a:r>
              <a:endPara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 flipH="1" flipV="1">
              <a:off x="4904" y="3879"/>
              <a:ext cx="1126" cy="5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62" name="Skupina 61"/>
          <p:cNvGrpSpPr/>
          <p:nvPr/>
        </p:nvGrpSpPr>
        <p:grpSpPr>
          <a:xfrm>
            <a:off x="3343185" y="4328319"/>
            <a:ext cx="1665520" cy="410132"/>
            <a:chOff x="3341433" y="7004573"/>
            <a:chExt cx="1753507" cy="410132"/>
          </a:xfrm>
        </p:grpSpPr>
        <p:sp>
          <p:nvSpPr>
            <p:cNvPr id="63" name="Text Box 19"/>
            <p:cNvSpPr txBox="1">
              <a:spLocks noChangeArrowheads="1"/>
            </p:cNvSpPr>
            <p:nvPr/>
          </p:nvSpPr>
          <p:spPr bwMode="auto">
            <a:xfrm>
              <a:off x="4717395" y="7004573"/>
              <a:ext cx="377545" cy="41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2</a:t>
              </a:r>
              <a:endPara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cxnSp>
          <p:nvCxnSpPr>
            <p:cNvPr id="64" name="Rovná spojovacia šípka 63"/>
            <p:cNvCxnSpPr/>
            <p:nvPr/>
          </p:nvCxnSpPr>
          <p:spPr bwMode="auto">
            <a:xfrm flipV="1">
              <a:off x="3341433" y="7207653"/>
              <a:ext cx="1276176" cy="17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2484437" y="3091250"/>
            <a:ext cx="2018783" cy="1313269"/>
            <a:chOff x="4789" y="3637"/>
            <a:chExt cx="1241" cy="747"/>
          </a:xfrm>
        </p:grpSpPr>
        <p:sp>
          <p:nvSpPr>
            <p:cNvPr id="66" name="Text Box 16"/>
            <p:cNvSpPr txBox="1">
              <a:spLocks noChangeArrowheads="1"/>
            </p:cNvSpPr>
            <p:nvPr/>
          </p:nvSpPr>
          <p:spPr bwMode="auto">
            <a:xfrm>
              <a:off x="4789" y="3637"/>
              <a:ext cx="913" cy="2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2</a:t>
              </a: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        </a:t>
              </a:r>
              <a:r>
                <a:rPr kumimoji="0" lang="sk-SK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</a:t>
              </a:r>
              <a:endPara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H="1" flipV="1">
              <a:off x="4899" y="3872"/>
              <a:ext cx="1131" cy="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68" name="Skupina 67"/>
          <p:cNvGrpSpPr/>
          <p:nvPr/>
        </p:nvGrpSpPr>
        <p:grpSpPr>
          <a:xfrm>
            <a:off x="3266985" y="3109119"/>
            <a:ext cx="1665520" cy="410132"/>
            <a:chOff x="3341433" y="7004573"/>
            <a:chExt cx="1753507" cy="410132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4717395" y="7004573"/>
              <a:ext cx="377545" cy="410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6</a:t>
              </a:r>
              <a:endPara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cxnSp>
          <p:nvCxnSpPr>
            <p:cNvPr id="70" name="Rovná spojovacia šípka 69"/>
            <p:cNvCxnSpPr/>
            <p:nvPr/>
          </p:nvCxnSpPr>
          <p:spPr bwMode="auto">
            <a:xfrm flipV="1">
              <a:off x="3341433" y="7207653"/>
              <a:ext cx="1276176" cy="17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" name="Obdĺžnik 71"/>
          <p:cNvSpPr/>
          <p:nvPr/>
        </p:nvSpPr>
        <p:spPr bwMode="auto">
          <a:xfrm>
            <a:off x="6925301" y="6434266"/>
            <a:ext cx="745980" cy="46166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6</a:t>
            </a:r>
            <a:endParaRPr kumimoji="0" 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bdĺžnik 16"/>
          <p:cNvSpPr/>
          <p:nvPr/>
        </p:nvSpPr>
        <p:spPr bwMode="auto">
          <a:xfrm>
            <a:off x="153119" y="6004719"/>
            <a:ext cx="5074518" cy="148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4" name="Obdĺžnik 73"/>
          <p:cNvSpPr/>
          <p:nvPr/>
        </p:nvSpPr>
        <p:spPr bwMode="auto">
          <a:xfrm>
            <a:off x="138050" y="4702641"/>
            <a:ext cx="5074518" cy="148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5" name="Obdĺžnik 74"/>
          <p:cNvSpPr/>
          <p:nvPr/>
        </p:nvSpPr>
        <p:spPr bwMode="auto">
          <a:xfrm>
            <a:off x="76919" y="3490119"/>
            <a:ext cx="5074518" cy="148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6" name="Obdĺžnik 75"/>
          <p:cNvSpPr/>
          <p:nvPr/>
        </p:nvSpPr>
        <p:spPr bwMode="auto">
          <a:xfrm>
            <a:off x="76919" y="2194719"/>
            <a:ext cx="5074518" cy="148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296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7" grpId="0" animBg="1"/>
      <p:bldP spid="74" grpId="0" animBg="1"/>
      <p:bldP spid="75" grpId="0" animBg="1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Rekurzívne funkcie – musia mať nerekurzívnu vetvu</a:t>
            </a:r>
            <a:endParaRPr lang="en-US" altLang="sk-SK" dirty="0" smtClean="0"/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303214" y="1813719"/>
            <a:ext cx="5610223" cy="258812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396875" y="1929607"/>
            <a:ext cx="5206081" cy="247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fakt1(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if (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 &lt;=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0) 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return 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else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return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 *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fakt1(n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- 1)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sk-SK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5810" y="4785520"/>
            <a:ext cx="5607627" cy="1828800"/>
            <a:chOff x="305810" y="4785520"/>
            <a:chExt cx="5607627" cy="1828800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05810" y="4785520"/>
              <a:ext cx="5607627" cy="18288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99471" y="4901407"/>
              <a:ext cx="4792506" cy="1456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</a:t>
              </a: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fakt2(</a:t>
              </a:r>
              <a:r>
                <a:rPr kumimoji="0" lang="en-US" altLang="sk-SK" sz="2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</a:t>
              </a: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n)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return n * fakt2(n </a:t>
              </a:r>
              <a:r>
                <a:rPr kumimoji="0" lang="en-US" altLang="sk-SK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- 1</a:t>
              </a: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  <a:endPara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370637" y="4783159"/>
            <a:ext cx="3429000" cy="1693068"/>
          </a:xfrm>
          <a:prstGeom prst="wedgeRoundRectCallout">
            <a:avLst>
              <a:gd name="adj1" fmla="val -63007"/>
              <a:gd name="adj2" fmla="val -3607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ýba nerekurzívna vetva: program beží do nekonečna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370636" y="2976563"/>
            <a:ext cx="3058647" cy="589756"/>
          </a:xfrm>
          <a:prstGeom prst="wedgeRoundRectCallout">
            <a:avLst>
              <a:gd name="adj1" fmla="val -145871"/>
              <a:gd name="adj2" fmla="val -1175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erekurzívna vetva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Rounded Rectangle 1"/>
          <p:cNvSpPr>
            <a:spLocks noChangeArrowheads="1"/>
          </p:cNvSpPr>
          <p:nvPr/>
        </p:nvSpPr>
        <p:spPr bwMode="auto">
          <a:xfrm>
            <a:off x="6203155" y="1775527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01A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Zaoblený obdĺžnik 1"/>
          <p:cNvSpPr/>
          <p:nvPr/>
        </p:nvSpPr>
        <p:spPr bwMode="auto">
          <a:xfrm>
            <a:off x="241246" y="6875709"/>
            <a:ext cx="9358267" cy="51077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Ďalej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uvidíme príklady, kde nerekurzívna vetva je len implicitne</a:t>
            </a:r>
            <a:endParaRPr kumimoji="0" lang="sk-SK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2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ChangeArrowheads="1"/>
          </p:cNvSpPr>
          <p:nvPr/>
        </p:nvSpPr>
        <p:spPr bwMode="auto">
          <a:xfrm>
            <a:off x="57150" y="1323718"/>
            <a:ext cx="7151688" cy="628120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52400" y="1357055"/>
            <a:ext cx="6186309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stdio.h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(long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f=1;</a:t>
            </a:r>
            <a:endParaRPr kumimoji="0" lang="sk-SK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for(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=1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&lt;=n;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*=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return 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 main 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Zadajte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cele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cislo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scanf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ld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", &amp;n);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("%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ld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! = 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ld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\n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", n,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fakt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(n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1" name="Rounded Rectangle 1"/>
          <p:cNvSpPr>
            <a:spLocks noChangeArrowheads="1"/>
          </p:cNvSpPr>
          <p:nvPr/>
        </p:nvSpPr>
        <p:spPr bwMode="auto">
          <a:xfrm>
            <a:off x="6065837" y="592851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01B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53400" cy="936625"/>
          </a:xfrm>
        </p:spPr>
        <p:txBody>
          <a:bodyPr/>
          <a:lstStyle/>
          <a:p>
            <a:r>
              <a:rPr lang="sk-SK" altLang="sk-SK" dirty="0" err="1" smtClean="0"/>
              <a:t>Faktoriál</a:t>
            </a:r>
            <a:r>
              <a:rPr lang="sk-SK" altLang="sk-SK" dirty="0" smtClean="0"/>
              <a:t> - iteratívne</a:t>
            </a:r>
            <a:endParaRPr lang="en-US" altLang="sk-SK" dirty="0" smtClean="0"/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4846638" y="1966119"/>
            <a:ext cx="4724400" cy="990600"/>
          </a:xfrm>
          <a:prstGeom prst="wedgeRoundRectCallout">
            <a:avLst>
              <a:gd name="adj1" fmla="val -67824"/>
              <a:gd name="adj2" fmla="val -13734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iteratívne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nerekurzívne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s použitím cyklov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75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 bwMode="auto">
          <a:xfrm>
            <a:off x="415230" y="4121133"/>
            <a:ext cx="4267200" cy="1905000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955" y="2105818"/>
            <a:ext cx="2251520" cy="298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Fibonacciho</a:t>
            </a:r>
            <a:r>
              <a:rPr lang="sk-SK" altLang="sk-SK" dirty="0"/>
              <a:t/>
            </a:r>
            <a:br>
              <a:rPr lang="sk-SK" altLang="sk-SK" dirty="0"/>
            </a:br>
            <a:r>
              <a:rPr lang="sk-SK" altLang="sk-SK" dirty="0" smtClean="0"/>
              <a:t>postupnosť</a:t>
            </a:r>
            <a:endParaRPr lang="en-US" altLang="sk-SK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2013" cy="642938"/>
          </a:xfrm>
        </p:spPr>
        <p:txBody>
          <a:bodyPr/>
          <a:lstStyle/>
          <a:p>
            <a:pPr>
              <a:buFontTx/>
              <a:buNone/>
            </a:pPr>
            <a:r>
              <a:rPr lang="sk-SK" altLang="sk-SK" sz="2800" dirty="0" smtClean="0"/>
              <a:t>0, 1, 1, 2, 3, 5, 8, 13, 2</a:t>
            </a:r>
            <a:r>
              <a:rPr lang="en-US" altLang="sk-SK" sz="2800" dirty="0" smtClean="0"/>
              <a:t>1</a:t>
            </a:r>
            <a:r>
              <a:rPr lang="sk-SK" altLang="sk-SK" sz="2800" dirty="0" smtClean="0"/>
              <a:t>, ...</a:t>
            </a:r>
            <a:endParaRPr lang="en-US" altLang="sk-SK" sz="2800" dirty="0" smtClean="0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30213" y="4147344"/>
            <a:ext cx="3463617" cy="171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Rekurz</a:t>
            </a:r>
            <a:r>
              <a:rPr kumimoji="0" lang="sk-SK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ívna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definícia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f(1</a:t>
            </a:r>
            <a:r>
              <a:rPr kumimoji="0" lang="sk-SK" altLang="sk-SK" sz="24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f(2)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f(n) = f(n-1) + f(n-2)</a:t>
            </a:r>
          </a:p>
        </p:txBody>
      </p:sp>
      <p:sp>
        <p:nvSpPr>
          <p:cNvPr id="52230" name="AutoShape 6"/>
          <p:cNvSpPr>
            <a:spLocks noChangeArrowheads="1"/>
          </p:cNvSpPr>
          <p:nvPr/>
        </p:nvSpPr>
        <p:spPr bwMode="auto">
          <a:xfrm>
            <a:off x="1025990" y="2519363"/>
            <a:ext cx="4656137" cy="1010764"/>
          </a:xfrm>
          <a:prstGeom prst="wedgeRoundRectCallout">
            <a:avLst>
              <a:gd name="adj1" fmla="val -47028"/>
              <a:gd name="adj2" fmla="val -7157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(čísla v postupnosti sú súčtom dvoch predošlých čísel)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44515" y="6362700"/>
            <a:ext cx="9752013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Pôvodný </a:t>
            </a:r>
            <a:r>
              <a:rPr kumimoji="0" lang="sk-SK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Fibonnacciho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sk-SK" altLang="sk-SK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problém (1202) - ako sa môžu králiky rozmnožovať v ideálnych podmienkach</a:t>
            </a:r>
            <a:endParaRPr kumimoji="0" lang="en-US" altLang="sk-SK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7" y="-15081"/>
            <a:ext cx="2030413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731" y="72231"/>
            <a:ext cx="2258906" cy="22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Fibonacciho králiky</a:t>
            </a:r>
            <a:endParaRPr lang="en-US" altLang="sk-SK" smtClean="0"/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2692400" y="1327150"/>
            <a:ext cx="1258888" cy="1004888"/>
            <a:chOff x="1248" y="755"/>
            <a:chExt cx="714" cy="572"/>
          </a:xfrm>
        </p:grpSpPr>
        <p:pic>
          <p:nvPicPr>
            <p:cNvPr id="54364" name="Picture 4" descr="H:\Proceduralne programovanie\obrazky\rabbit_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757"/>
              <a:ext cx="359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365" name="Picture 5" descr="H:\Proceduralne programovanie\obrazky\rabbit_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" y="755"/>
              <a:ext cx="356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277" name="Text Box 7"/>
          <p:cNvSpPr txBox="1">
            <a:spLocks noChangeArrowheads="1"/>
          </p:cNvSpPr>
          <p:nvPr/>
        </p:nvSpPr>
        <p:spPr bwMode="auto">
          <a:xfrm>
            <a:off x="257175" y="1619250"/>
            <a:ext cx="37623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273050" y="2716213"/>
            <a:ext cx="3762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247650" y="4022725"/>
            <a:ext cx="37623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4280" name="Text Box 10"/>
          <p:cNvSpPr txBox="1">
            <a:spLocks noChangeArrowheads="1"/>
          </p:cNvSpPr>
          <p:nvPr/>
        </p:nvSpPr>
        <p:spPr bwMode="auto">
          <a:xfrm>
            <a:off x="250825" y="5299075"/>
            <a:ext cx="37623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4281" name="Text Box 11"/>
          <p:cNvSpPr txBox="1">
            <a:spLocks noChangeArrowheads="1"/>
          </p:cNvSpPr>
          <p:nvPr/>
        </p:nvSpPr>
        <p:spPr bwMode="auto">
          <a:xfrm>
            <a:off x="280988" y="6618288"/>
            <a:ext cx="37623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r>
              <a:rPr lang="en-US" altLang="sk-SK" b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grpSp>
        <p:nvGrpSpPr>
          <p:cNvPr id="228365" name="Group 13"/>
          <p:cNvGrpSpPr>
            <a:grpSpLocks/>
          </p:cNvGrpSpPr>
          <p:nvPr/>
        </p:nvGrpSpPr>
        <p:grpSpPr bwMode="auto">
          <a:xfrm>
            <a:off x="3971925" y="3197225"/>
            <a:ext cx="3327400" cy="1581150"/>
            <a:chOff x="2254" y="1820"/>
            <a:chExt cx="1888" cy="900"/>
          </a:xfrm>
        </p:grpSpPr>
        <p:sp>
          <p:nvSpPr>
            <p:cNvPr id="54357" name="Line 14"/>
            <p:cNvSpPr>
              <a:spLocks noChangeShapeType="1"/>
            </p:cNvSpPr>
            <p:nvPr/>
          </p:nvSpPr>
          <p:spPr bwMode="auto">
            <a:xfrm flipH="1" flipV="1">
              <a:off x="2254" y="1820"/>
              <a:ext cx="1177" cy="60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  <p:grpSp>
          <p:nvGrpSpPr>
            <p:cNvPr id="54358" name="Group 15"/>
            <p:cNvGrpSpPr>
              <a:grpSpLocks/>
            </p:cNvGrpSpPr>
            <p:nvPr/>
          </p:nvGrpSpPr>
          <p:grpSpPr bwMode="auto">
            <a:xfrm>
              <a:off x="3428" y="2148"/>
              <a:ext cx="714" cy="572"/>
              <a:chOff x="3428" y="2148"/>
              <a:chExt cx="714" cy="572"/>
            </a:xfrm>
          </p:grpSpPr>
          <p:grpSp>
            <p:nvGrpSpPr>
              <p:cNvPr id="54359" name="Group 16"/>
              <p:cNvGrpSpPr>
                <a:grpSpLocks/>
              </p:cNvGrpSpPr>
              <p:nvPr/>
            </p:nvGrpSpPr>
            <p:grpSpPr bwMode="auto">
              <a:xfrm>
                <a:off x="3428" y="2148"/>
                <a:ext cx="714" cy="572"/>
                <a:chOff x="3188" y="2148"/>
                <a:chExt cx="714" cy="572"/>
              </a:xfrm>
            </p:grpSpPr>
            <p:pic>
              <p:nvPicPr>
                <p:cNvPr id="54362" name="Picture 17" descr="H:\Proceduralne programovanie\obrazky\rabbit_1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8" y="2150"/>
                  <a:ext cx="359" cy="5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363" name="Picture 18" descr="H:\Proceduralne programovanie\obrazky\rabbit_4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6" y="2148"/>
                  <a:ext cx="356" cy="5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4360" name="Freeform 19"/>
              <p:cNvSpPr>
                <a:spLocks/>
              </p:cNvSpPr>
              <p:nvPr/>
            </p:nvSpPr>
            <p:spPr bwMode="auto">
              <a:xfrm>
                <a:off x="3452" y="2467"/>
                <a:ext cx="74" cy="91"/>
              </a:xfrm>
              <a:custGeom>
                <a:avLst/>
                <a:gdLst>
                  <a:gd name="T0" fmla="*/ 424 w 74"/>
                  <a:gd name="T1" fmla="*/ 4468 h 91"/>
                  <a:gd name="T2" fmla="*/ 328 w 74"/>
                  <a:gd name="T3" fmla="*/ 2029 h 91"/>
                  <a:gd name="T4" fmla="*/ 244 w 74"/>
                  <a:gd name="T5" fmla="*/ 844 h 91"/>
                  <a:gd name="T6" fmla="*/ 123 w 74"/>
                  <a:gd name="T7" fmla="*/ 3208 h 91"/>
                  <a:gd name="T8" fmla="*/ 53 w 74"/>
                  <a:gd name="T9" fmla="*/ 5237 h 91"/>
                  <a:gd name="T10" fmla="*/ 18 w 74"/>
                  <a:gd name="T11" fmla="*/ 10667 h 91"/>
                  <a:gd name="T12" fmla="*/ 0 w 74"/>
                  <a:gd name="T13" fmla="*/ 12479 h 91"/>
                  <a:gd name="T14" fmla="*/ 165 w 74"/>
                  <a:gd name="T15" fmla="*/ 17381 h 91"/>
                  <a:gd name="T16" fmla="*/ 234 w 74"/>
                  <a:gd name="T17" fmla="*/ 15913 h 91"/>
                  <a:gd name="T18" fmla="*/ 302 w 74"/>
                  <a:gd name="T19" fmla="*/ 10115 h 91"/>
                  <a:gd name="T20" fmla="*/ 380 w 74"/>
                  <a:gd name="T21" fmla="*/ 7459 h 91"/>
                  <a:gd name="T22" fmla="*/ 424 w 74"/>
                  <a:gd name="T23" fmla="*/ 4468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91">
                    <a:moveTo>
                      <a:pt x="74" y="22"/>
                    </a:moveTo>
                    <a:cubicBezTo>
                      <a:pt x="71" y="17"/>
                      <a:pt x="63" y="11"/>
                      <a:pt x="57" y="10"/>
                    </a:cubicBezTo>
                    <a:cubicBezTo>
                      <a:pt x="52" y="7"/>
                      <a:pt x="48" y="5"/>
                      <a:pt x="42" y="4"/>
                    </a:cubicBezTo>
                    <a:cubicBezTo>
                      <a:pt x="34" y="0"/>
                      <a:pt x="28" y="13"/>
                      <a:pt x="21" y="16"/>
                    </a:cubicBezTo>
                    <a:cubicBezTo>
                      <a:pt x="16" y="21"/>
                      <a:pt x="16" y="25"/>
                      <a:pt x="9" y="26"/>
                    </a:cubicBezTo>
                    <a:cubicBezTo>
                      <a:pt x="7" y="35"/>
                      <a:pt x="7" y="45"/>
                      <a:pt x="3" y="53"/>
                    </a:cubicBezTo>
                    <a:cubicBezTo>
                      <a:pt x="2" y="56"/>
                      <a:pt x="0" y="59"/>
                      <a:pt x="0" y="62"/>
                    </a:cubicBezTo>
                    <a:cubicBezTo>
                      <a:pt x="0" y="75"/>
                      <a:pt x="19" y="84"/>
                      <a:pt x="29" y="86"/>
                    </a:cubicBezTo>
                    <a:cubicBezTo>
                      <a:pt x="39" y="91"/>
                      <a:pt x="37" y="87"/>
                      <a:pt x="41" y="79"/>
                    </a:cubicBezTo>
                    <a:cubicBezTo>
                      <a:pt x="42" y="72"/>
                      <a:pt x="48" y="56"/>
                      <a:pt x="53" y="50"/>
                    </a:cubicBezTo>
                    <a:cubicBezTo>
                      <a:pt x="57" y="45"/>
                      <a:pt x="66" y="37"/>
                      <a:pt x="66" y="37"/>
                    </a:cubicBezTo>
                    <a:cubicBezTo>
                      <a:pt x="68" y="31"/>
                      <a:pt x="72" y="28"/>
                      <a:pt x="74" y="22"/>
                    </a:cubicBezTo>
                    <a:close/>
                  </a:path>
                </a:pathLst>
              </a:custGeom>
              <a:solidFill>
                <a:srgbClr val="A50021"/>
              </a:solidFill>
              <a:ln w="635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sk-SK"/>
              </a:p>
            </p:txBody>
          </p:sp>
          <p:sp>
            <p:nvSpPr>
              <p:cNvPr id="54361" name="Freeform 20"/>
              <p:cNvSpPr>
                <a:spLocks/>
              </p:cNvSpPr>
              <p:nvPr/>
            </p:nvSpPr>
            <p:spPr bwMode="auto">
              <a:xfrm>
                <a:off x="3799" y="2460"/>
                <a:ext cx="92" cy="98"/>
              </a:xfrm>
              <a:custGeom>
                <a:avLst/>
                <a:gdLst>
                  <a:gd name="T0" fmla="*/ 1944 w 74"/>
                  <a:gd name="T1" fmla="*/ 7506 h 91"/>
                  <a:gd name="T2" fmla="*/ 1504 w 74"/>
                  <a:gd name="T3" fmla="*/ 3408 h 91"/>
                  <a:gd name="T4" fmla="*/ 1120 w 74"/>
                  <a:gd name="T5" fmla="*/ 1417 h 91"/>
                  <a:gd name="T6" fmla="*/ 563 w 74"/>
                  <a:gd name="T7" fmla="*/ 5389 h 91"/>
                  <a:gd name="T8" fmla="*/ 244 w 74"/>
                  <a:gd name="T9" fmla="*/ 8798 h 91"/>
                  <a:gd name="T10" fmla="*/ 81 w 74"/>
                  <a:gd name="T11" fmla="*/ 17922 h 91"/>
                  <a:gd name="T12" fmla="*/ 0 w 74"/>
                  <a:gd name="T13" fmla="*/ 20963 h 91"/>
                  <a:gd name="T14" fmla="*/ 757 w 74"/>
                  <a:gd name="T15" fmla="*/ 29200 h 91"/>
                  <a:gd name="T16" fmla="*/ 1074 w 74"/>
                  <a:gd name="T17" fmla="*/ 26732 h 91"/>
                  <a:gd name="T18" fmla="*/ 1384 w 74"/>
                  <a:gd name="T19" fmla="*/ 16993 h 91"/>
                  <a:gd name="T20" fmla="*/ 1746 w 74"/>
                  <a:gd name="T21" fmla="*/ 12531 h 91"/>
                  <a:gd name="T22" fmla="*/ 1944 w 74"/>
                  <a:gd name="T23" fmla="*/ 7506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91">
                    <a:moveTo>
                      <a:pt x="74" y="22"/>
                    </a:moveTo>
                    <a:cubicBezTo>
                      <a:pt x="71" y="17"/>
                      <a:pt x="63" y="11"/>
                      <a:pt x="57" y="10"/>
                    </a:cubicBezTo>
                    <a:cubicBezTo>
                      <a:pt x="52" y="7"/>
                      <a:pt x="48" y="5"/>
                      <a:pt x="42" y="4"/>
                    </a:cubicBezTo>
                    <a:cubicBezTo>
                      <a:pt x="34" y="0"/>
                      <a:pt x="28" y="13"/>
                      <a:pt x="21" y="16"/>
                    </a:cubicBezTo>
                    <a:cubicBezTo>
                      <a:pt x="16" y="21"/>
                      <a:pt x="16" y="25"/>
                      <a:pt x="9" y="26"/>
                    </a:cubicBezTo>
                    <a:cubicBezTo>
                      <a:pt x="7" y="35"/>
                      <a:pt x="7" y="45"/>
                      <a:pt x="3" y="53"/>
                    </a:cubicBezTo>
                    <a:cubicBezTo>
                      <a:pt x="2" y="56"/>
                      <a:pt x="0" y="59"/>
                      <a:pt x="0" y="62"/>
                    </a:cubicBezTo>
                    <a:cubicBezTo>
                      <a:pt x="0" y="75"/>
                      <a:pt x="19" y="84"/>
                      <a:pt x="29" y="86"/>
                    </a:cubicBezTo>
                    <a:cubicBezTo>
                      <a:pt x="39" y="91"/>
                      <a:pt x="37" y="87"/>
                      <a:pt x="41" y="79"/>
                    </a:cubicBezTo>
                    <a:cubicBezTo>
                      <a:pt x="42" y="72"/>
                      <a:pt x="48" y="56"/>
                      <a:pt x="53" y="50"/>
                    </a:cubicBezTo>
                    <a:cubicBezTo>
                      <a:pt x="57" y="45"/>
                      <a:pt x="66" y="37"/>
                      <a:pt x="66" y="37"/>
                    </a:cubicBezTo>
                    <a:cubicBezTo>
                      <a:pt x="68" y="31"/>
                      <a:pt x="72" y="28"/>
                      <a:pt x="74" y="22"/>
                    </a:cubicBezTo>
                    <a:close/>
                  </a:path>
                </a:pathLst>
              </a:custGeom>
              <a:solidFill>
                <a:srgbClr val="A50021"/>
              </a:solidFill>
              <a:ln w="635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sk-SK"/>
              </a:p>
            </p:txBody>
          </p:sp>
        </p:grpSp>
      </p:grpSp>
      <p:grpSp>
        <p:nvGrpSpPr>
          <p:cNvPr id="228378" name="Group 26"/>
          <p:cNvGrpSpPr>
            <a:grpSpLocks/>
          </p:cNvGrpSpPr>
          <p:nvPr/>
        </p:nvGrpSpPr>
        <p:grpSpPr bwMode="auto">
          <a:xfrm>
            <a:off x="2706688" y="2301875"/>
            <a:ext cx="1258887" cy="1209675"/>
            <a:chOff x="1536" y="1310"/>
            <a:chExt cx="714" cy="689"/>
          </a:xfrm>
        </p:grpSpPr>
        <p:grpSp>
          <p:nvGrpSpPr>
            <p:cNvPr id="54350" name="Group 27"/>
            <p:cNvGrpSpPr>
              <a:grpSpLocks/>
            </p:cNvGrpSpPr>
            <p:nvPr/>
          </p:nvGrpSpPr>
          <p:grpSpPr bwMode="auto">
            <a:xfrm>
              <a:off x="1536" y="1427"/>
              <a:ext cx="714" cy="572"/>
              <a:chOff x="1256" y="1427"/>
              <a:chExt cx="714" cy="572"/>
            </a:xfrm>
          </p:grpSpPr>
          <p:pic>
            <p:nvPicPr>
              <p:cNvPr id="54352" name="Picture 28" descr="H:\Proceduralne programovanie\obrazky\rabbit_1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6" y="1429"/>
                <a:ext cx="359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53" name="Picture 29" descr="H:\Proceduralne programovanie\obrazky\rabbit_4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4" y="1427"/>
                <a:ext cx="356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4351" name="Line 30"/>
            <p:cNvSpPr>
              <a:spLocks noChangeShapeType="1"/>
            </p:cNvSpPr>
            <p:nvPr/>
          </p:nvSpPr>
          <p:spPr bwMode="auto">
            <a:xfrm>
              <a:off x="1909" y="1310"/>
              <a:ext cx="5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</p:grpSp>
      <p:grpSp>
        <p:nvGrpSpPr>
          <p:cNvPr id="228383" name="Group 31"/>
          <p:cNvGrpSpPr>
            <a:grpSpLocks/>
          </p:cNvGrpSpPr>
          <p:nvPr/>
        </p:nvGrpSpPr>
        <p:grpSpPr bwMode="auto">
          <a:xfrm>
            <a:off x="2706688" y="3522663"/>
            <a:ext cx="1258887" cy="1254125"/>
            <a:chOff x="1536" y="2005"/>
            <a:chExt cx="714" cy="714"/>
          </a:xfrm>
        </p:grpSpPr>
        <p:grpSp>
          <p:nvGrpSpPr>
            <p:cNvPr id="54346" name="Group 32"/>
            <p:cNvGrpSpPr>
              <a:grpSpLocks/>
            </p:cNvGrpSpPr>
            <p:nvPr/>
          </p:nvGrpSpPr>
          <p:grpSpPr bwMode="auto">
            <a:xfrm>
              <a:off x="1536" y="2147"/>
              <a:ext cx="714" cy="572"/>
              <a:chOff x="1256" y="2147"/>
              <a:chExt cx="714" cy="572"/>
            </a:xfrm>
          </p:grpSpPr>
          <p:pic>
            <p:nvPicPr>
              <p:cNvPr id="54348" name="Picture 33" descr="H:\Proceduralne programovanie\obrazky\rabbit_1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6" y="2149"/>
                <a:ext cx="359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49" name="Picture 34" descr="H:\Proceduralne programovanie\obrazky\rabbit_4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4" y="2147"/>
                <a:ext cx="356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4347" name="Line 35"/>
            <p:cNvSpPr>
              <a:spLocks noChangeShapeType="1"/>
            </p:cNvSpPr>
            <p:nvPr/>
          </p:nvSpPr>
          <p:spPr bwMode="auto">
            <a:xfrm>
              <a:off x="1903" y="2005"/>
              <a:ext cx="5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</p:grpSp>
      <p:grpSp>
        <p:nvGrpSpPr>
          <p:cNvPr id="228388" name="Group 36"/>
          <p:cNvGrpSpPr>
            <a:grpSpLocks/>
          </p:cNvGrpSpPr>
          <p:nvPr/>
        </p:nvGrpSpPr>
        <p:grpSpPr bwMode="auto">
          <a:xfrm>
            <a:off x="2692400" y="4776788"/>
            <a:ext cx="1258888" cy="1222375"/>
            <a:chOff x="1528" y="2719"/>
            <a:chExt cx="714" cy="696"/>
          </a:xfrm>
        </p:grpSpPr>
        <p:grpSp>
          <p:nvGrpSpPr>
            <p:cNvPr id="54342" name="Group 37"/>
            <p:cNvGrpSpPr>
              <a:grpSpLocks/>
            </p:cNvGrpSpPr>
            <p:nvPr/>
          </p:nvGrpSpPr>
          <p:grpSpPr bwMode="auto">
            <a:xfrm>
              <a:off x="1528" y="2843"/>
              <a:ext cx="714" cy="572"/>
              <a:chOff x="1248" y="2843"/>
              <a:chExt cx="714" cy="572"/>
            </a:xfrm>
          </p:grpSpPr>
          <p:pic>
            <p:nvPicPr>
              <p:cNvPr id="54344" name="Picture 38" descr="H:\Proceduralne programovanie\obrazky\rabbit_1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8" y="2845"/>
                <a:ext cx="359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45" name="Picture 39" descr="H:\Proceduralne programovanie\obrazky\rabbit_4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" y="2843"/>
                <a:ext cx="356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4343" name="Line 40"/>
            <p:cNvSpPr>
              <a:spLocks noChangeShapeType="1"/>
            </p:cNvSpPr>
            <p:nvPr/>
          </p:nvSpPr>
          <p:spPr bwMode="auto">
            <a:xfrm>
              <a:off x="1890" y="2719"/>
              <a:ext cx="5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</p:grpSp>
      <p:grpSp>
        <p:nvGrpSpPr>
          <p:cNvPr id="228393" name="Group 41"/>
          <p:cNvGrpSpPr>
            <a:grpSpLocks/>
          </p:cNvGrpSpPr>
          <p:nvPr/>
        </p:nvGrpSpPr>
        <p:grpSpPr bwMode="auto">
          <a:xfrm>
            <a:off x="2720975" y="6037263"/>
            <a:ext cx="1258888" cy="1243012"/>
            <a:chOff x="1544" y="3436"/>
            <a:chExt cx="714" cy="708"/>
          </a:xfrm>
        </p:grpSpPr>
        <p:grpSp>
          <p:nvGrpSpPr>
            <p:cNvPr id="54338" name="Group 42"/>
            <p:cNvGrpSpPr>
              <a:grpSpLocks/>
            </p:cNvGrpSpPr>
            <p:nvPr/>
          </p:nvGrpSpPr>
          <p:grpSpPr bwMode="auto">
            <a:xfrm>
              <a:off x="1544" y="3572"/>
              <a:ext cx="714" cy="572"/>
              <a:chOff x="1264" y="3572"/>
              <a:chExt cx="714" cy="572"/>
            </a:xfrm>
          </p:grpSpPr>
          <p:pic>
            <p:nvPicPr>
              <p:cNvPr id="54340" name="Picture 43" descr="H:\Proceduralne programovanie\obrazky\rabbit_1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4" y="3574"/>
                <a:ext cx="359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341" name="Picture 44" descr="H:\Proceduralne programovanie\obrazky\rabbit_4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" y="3572"/>
                <a:ext cx="356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4339" name="Line 45"/>
            <p:cNvSpPr>
              <a:spLocks noChangeShapeType="1"/>
            </p:cNvSpPr>
            <p:nvPr/>
          </p:nvSpPr>
          <p:spPr bwMode="auto">
            <a:xfrm>
              <a:off x="1891" y="3436"/>
              <a:ext cx="5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</p:grpSp>
      <p:grpSp>
        <p:nvGrpSpPr>
          <p:cNvPr id="228398" name="Group 46"/>
          <p:cNvGrpSpPr>
            <a:grpSpLocks/>
          </p:cNvGrpSpPr>
          <p:nvPr/>
        </p:nvGrpSpPr>
        <p:grpSpPr bwMode="auto">
          <a:xfrm>
            <a:off x="969963" y="6053138"/>
            <a:ext cx="1257300" cy="1212850"/>
            <a:chOff x="550" y="3445"/>
            <a:chExt cx="714" cy="691"/>
          </a:xfrm>
        </p:grpSpPr>
        <p:grpSp>
          <p:nvGrpSpPr>
            <p:cNvPr id="54331" name="Group 47"/>
            <p:cNvGrpSpPr>
              <a:grpSpLocks/>
            </p:cNvGrpSpPr>
            <p:nvPr/>
          </p:nvGrpSpPr>
          <p:grpSpPr bwMode="auto">
            <a:xfrm>
              <a:off x="550" y="3564"/>
              <a:ext cx="714" cy="572"/>
              <a:chOff x="550" y="3564"/>
              <a:chExt cx="714" cy="572"/>
            </a:xfrm>
          </p:grpSpPr>
          <p:grpSp>
            <p:nvGrpSpPr>
              <p:cNvPr id="54333" name="Group 48"/>
              <p:cNvGrpSpPr>
                <a:grpSpLocks/>
              </p:cNvGrpSpPr>
              <p:nvPr/>
            </p:nvGrpSpPr>
            <p:grpSpPr bwMode="auto">
              <a:xfrm>
                <a:off x="550" y="3564"/>
                <a:ext cx="714" cy="572"/>
                <a:chOff x="270" y="3564"/>
                <a:chExt cx="714" cy="572"/>
              </a:xfrm>
            </p:grpSpPr>
            <p:pic>
              <p:nvPicPr>
                <p:cNvPr id="54336" name="Picture 49" descr="H:\Proceduralne programovanie\obrazky\rabbit_1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0" y="3566"/>
                  <a:ext cx="359" cy="5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337" name="Picture 50" descr="H:\Proceduralne programovanie\obrazky\rabbit_4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" y="3564"/>
                  <a:ext cx="356" cy="5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4334" name="Freeform 51"/>
              <p:cNvSpPr>
                <a:spLocks/>
              </p:cNvSpPr>
              <p:nvPr/>
            </p:nvSpPr>
            <p:spPr bwMode="auto">
              <a:xfrm>
                <a:off x="551" y="3883"/>
                <a:ext cx="99" cy="127"/>
              </a:xfrm>
              <a:custGeom>
                <a:avLst/>
                <a:gdLst>
                  <a:gd name="T0" fmla="*/ 3252 w 74"/>
                  <a:gd name="T1" fmla="*/ 46077 h 91"/>
                  <a:gd name="T2" fmla="*/ 2515 w 74"/>
                  <a:gd name="T3" fmla="*/ 20923 h 91"/>
                  <a:gd name="T4" fmla="*/ 1869 w 74"/>
                  <a:gd name="T5" fmla="*/ 8704 h 91"/>
                  <a:gd name="T6" fmla="*/ 949 w 74"/>
                  <a:gd name="T7" fmla="*/ 33081 h 91"/>
                  <a:gd name="T8" fmla="*/ 407 w 74"/>
                  <a:gd name="T9" fmla="*/ 54000 h 91"/>
                  <a:gd name="T10" fmla="*/ 139 w 74"/>
                  <a:gd name="T11" fmla="*/ 109997 h 91"/>
                  <a:gd name="T12" fmla="*/ 0 w 74"/>
                  <a:gd name="T13" fmla="*/ 128687 h 91"/>
                  <a:gd name="T14" fmla="*/ 1270 w 74"/>
                  <a:gd name="T15" fmla="*/ 179226 h 91"/>
                  <a:gd name="T16" fmla="*/ 1799 w 74"/>
                  <a:gd name="T17" fmla="*/ 164091 h 91"/>
                  <a:gd name="T18" fmla="*/ 2312 w 74"/>
                  <a:gd name="T19" fmla="*/ 104310 h 91"/>
                  <a:gd name="T20" fmla="*/ 2914 w 74"/>
                  <a:gd name="T21" fmla="*/ 76915 h 91"/>
                  <a:gd name="T22" fmla="*/ 3252 w 74"/>
                  <a:gd name="T23" fmla="*/ 46077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91">
                    <a:moveTo>
                      <a:pt x="74" y="22"/>
                    </a:moveTo>
                    <a:cubicBezTo>
                      <a:pt x="71" y="17"/>
                      <a:pt x="63" y="11"/>
                      <a:pt x="57" y="10"/>
                    </a:cubicBezTo>
                    <a:cubicBezTo>
                      <a:pt x="52" y="7"/>
                      <a:pt x="48" y="5"/>
                      <a:pt x="42" y="4"/>
                    </a:cubicBezTo>
                    <a:cubicBezTo>
                      <a:pt x="34" y="0"/>
                      <a:pt x="28" y="13"/>
                      <a:pt x="21" y="16"/>
                    </a:cubicBezTo>
                    <a:cubicBezTo>
                      <a:pt x="16" y="21"/>
                      <a:pt x="16" y="25"/>
                      <a:pt x="9" y="26"/>
                    </a:cubicBezTo>
                    <a:cubicBezTo>
                      <a:pt x="7" y="35"/>
                      <a:pt x="7" y="45"/>
                      <a:pt x="3" y="53"/>
                    </a:cubicBezTo>
                    <a:cubicBezTo>
                      <a:pt x="2" y="56"/>
                      <a:pt x="0" y="59"/>
                      <a:pt x="0" y="62"/>
                    </a:cubicBezTo>
                    <a:cubicBezTo>
                      <a:pt x="0" y="75"/>
                      <a:pt x="19" y="84"/>
                      <a:pt x="29" y="86"/>
                    </a:cubicBezTo>
                    <a:cubicBezTo>
                      <a:pt x="39" y="91"/>
                      <a:pt x="37" y="87"/>
                      <a:pt x="41" y="79"/>
                    </a:cubicBezTo>
                    <a:cubicBezTo>
                      <a:pt x="42" y="72"/>
                      <a:pt x="48" y="56"/>
                      <a:pt x="53" y="50"/>
                    </a:cubicBezTo>
                    <a:cubicBezTo>
                      <a:pt x="57" y="45"/>
                      <a:pt x="66" y="37"/>
                      <a:pt x="66" y="37"/>
                    </a:cubicBezTo>
                    <a:cubicBezTo>
                      <a:pt x="68" y="31"/>
                      <a:pt x="72" y="28"/>
                      <a:pt x="74" y="22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sk-SK"/>
              </a:p>
            </p:txBody>
          </p:sp>
          <p:sp>
            <p:nvSpPr>
              <p:cNvPr id="54335" name="Freeform 52"/>
              <p:cNvSpPr>
                <a:spLocks/>
              </p:cNvSpPr>
              <p:nvPr/>
            </p:nvSpPr>
            <p:spPr bwMode="auto">
              <a:xfrm>
                <a:off x="908" y="3876"/>
                <a:ext cx="99" cy="127"/>
              </a:xfrm>
              <a:custGeom>
                <a:avLst/>
                <a:gdLst>
                  <a:gd name="T0" fmla="*/ 3252 w 74"/>
                  <a:gd name="T1" fmla="*/ 46077 h 91"/>
                  <a:gd name="T2" fmla="*/ 2515 w 74"/>
                  <a:gd name="T3" fmla="*/ 20923 h 91"/>
                  <a:gd name="T4" fmla="*/ 1869 w 74"/>
                  <a:gd name="T5" fmla="*/ 8704 h 91"/>
                  <a:gd name="T6" fmla="*/ 949 w 74"/>
                  <a:gd name="T7" fmla="*/ 33081 h 91"/>
                  <a:gd name="T8" fmla="*/ 407 w 74"/>
                  <a:gd name="T9" fmla="*/ 54000 h 91"/>
                  <a:gd name="T10" fmla="*/ 139 w 74"/>
                  <a:gd name="T11" fmla="*/ 109997 h 91"/>
                  <a:gd name="T12" fmla="*/ 0 w 74"/>
                  <a:gd name="T13" fmla="*/ 128687 h 91"/>
                  <a:gd name="T14" fmla="*/ 1270 w 74"/>
                  <a:gd name="T15" fmla="*/ 179226 h 91"/>
                  <a:gd name="T16" fmla="*/ 1799 w 74"/>
                  <a:gd name="T17" fmla="*/ 164091 h 91"/>
                  <a:gd name="T18" fmla="*/ 2312 w 74"/>
                  <a:gd name="T19" fmla="*/ 104310 h 91"/>
                  <a:gd name="T20" fmla="*/ 2914 w 74"/>
                  <a:gd name="T21" fmla="*/ 76915 h 91"/>
                  <a:gd name="T22" fmla="*/ 3252 w 74"/>
                  <a:gd name="T23" fmla="*/ 46077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91">
                    <a:moveTo>
                      <a:pt x="74" y="22"/>
                    </a:moveTo>
                    <a:cubicBezTo>
                      <a:pt x="71" y="17"/>
                      <a:pt x="63" y="11"/>
                      <a:pt x="57" y="10"/>
                    </a:cubicBezTo>
                    <a:cubicBezTo>
                      <a:pt x="52" y="7"/>
                      <a:pt x="48" y="5"/>
                      <a:pt x="42" y="4"/>
                    </a:cubicBezTo>
                    <a:cubicBezTo>
                      <a:pt x="34" y="0"/>
                      <a:pt x="28" y="13"/>
                      <a:pt x="21" y="16"/>
                    </a:cubicBezTo>
                    <a:cubicBezTo>
                      <a:pt x="16" y="21"/>
                      <a:pt x="16" y="25"/>
                      <a:pt x="9" y="26"/>
                    </a:cubicBezTo>
                    <a:cubicBezTo>
                      <a:pt x="7" y="35"/>
                      <a:pt x="7" y="45"/>
                      <a:pt x="3" y="53"/>
                    </a:cubicBezTo>
                    <a:cubicBezTo>
                      <a:pt x="2" y="56"/>
                      <a:pt x="0" y="59"/>
                      <a:pt x="0" y="62"/>
                    </a:cubicBezTo>
                    <a:cubicBezTo>
                      <a:pt x="0" y="75"/>
                      <a:pt x="19" y="84"/>
                      <a:pt x="29" y="86"/>
                    </a:cubicBezTo>
                    <a:cubicBezTo>
                      <a:pt x="39" y="91"/>
                      <a:pt x="37" y="87"/>
                      <a:pt x="41" y="79"/>
                    </a:cubicBezTo>
                    <a:cubicBezTo>
                      <a:pt x="42" y="72"/>
                      <a:pt x="48" y="56"/>
                      <a:pt x="53" y="50"/>
                    </a:cubicBezTo>
                    <a:cubicBezTo>
                      <a:pt x="57" y="45"/>
                      <a:pt x="66" y="37"/>
                      <a:pt x="66" y="37"/>
                    </a:cubicBezTo>
                    <a:cubicBezTo>
                      <a:pt x="68" y="31"/>
                      <a:pt x="72" y="28"/>
                      <a:pt x="74" y="22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sk-SK"/>
              </a:p>
            </p:txBody>
          </p:sp>
        </p:grpSp>
        <p:sp>
          <p:nvSpPr>
            <p:cNvPr id="54332" name="Line 53"/>
            <p:cNvSpPr>
              <a:spLocks noChangeShapeType="1"/>
            </p:cNvSpPr>
            <p:nvPr/>
          </p:nvSpPr>
          <p:spPr bwMode="auto">
            <a:xfrm>
              <a:off x="931" y="3445"/>
              <a:ext cx="5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</p:grpSp>
      <p:grpSp>
        <p:nvGrpSpPr>
          <p:cNvPr id="228406" name="Group 54"/>
          <p:cNvGrpSpPr>
            <a:grpSpLocks/>
          </p:cNvGrpSpPr>
          <p:nvPr/>
        </p:nvGrpSpPr>
        <p:grpSpPr bwMode="auto">
          <a:xfrm>
            <a:off x="6053138" y="4775200"/>
            <a:ext cx="1258887" cy="1219200"/>
            <a:chOff x="3435" y="2718"/>
            <a:chExt cx="714" cy="694"/>
          </a:xfrm>
        </p:grpSpPr>
        <p:grpSp>
          <p:nvGrpSpPr>
            <p:cNvPr id="54324" name="Group 55"/>
            <p:cNvGrpSpPr>
              <a:grpSpLocks/>
            </p:cNvGrpSpPr>
            <p:nvPr/>
          </p:nvGrpSpPr>
          <p:grpSpPr bwMode="auto">
            <a:xfrm>
              <a:off x="3435" y="2840"/>
              <a:ext cx="714" cy="572"/>
              <a:chOff x="3435" y="2840"/>
              <a:chExt cx="714" cy="572"/>
            </a:xfrm>
          </p:grpSpPr>
          <p:grpSp>
            <p:nvGrpSpPr>
              <p:cNvPr id="54326" name="Group 56"/>
              <p:cNvGrpSpPr>
                <a:grpSpLocks/>
              </p:cNvGrpSpPr>
              <p:nvPr/>
            </p:nvGrpSpPr>
            <p:grpSpPr bwMode="auto">
              <a:xfrm>
                <a:off x="3435" y="2840"/>
                <a:ext cx="714" cy="572"/>
                <a:chOff x="3195" y="2840"/>
                <a:chExt cx="714" cy="572"/>
              </a:xfrm>
            </p:grpSpPr>
            <p:pic>
              <p:nvPicPr>
                <p:cNvPr id="54329" name="Picture 57" descr="H:\Proceduralne programovanie\obrazky\rabbit_1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95" y="2842"/>
                  <a:ext cx="359" cy="5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330" name="Picture 58" descr="H:\Proceduralne programovanie\obrazky\rabbit_4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53" y="2840"/>
                  <a:ext cx="356" cy="5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4327" name="Freeform 59"/>
              <p:cNvSpPr>
                <a:spLocks/>
              </p:cNvSpPr>
              <p:nvPr/>
            </p:nvSpPr>
            <p:spPr bwMode="auto">
              <a:xfrm>
                <a:off x="3452" y="3159"/>
                <a:ext cx="82" cy="133"/>
              </a:xfrm>
              <a:custGeom>
                <a:avLst/>
                <a:gdLst>
                  <a:gd name="T0" fmla="*/ 152 w 74"/>
                  <a:gd name="T1" fmla="*/ 63647 h 91"/>
                  <a:gd name="T2" fmla="*/ 116 w 74"/>
                  <a:gd name="T3" fmla="*/ 28898 h 91"/>
                  <a:gd name="T4" fmla="*/ 88 w 74"/>
                  <a:gd name="T5" fmla="*/ 12033 h 91"/>
                  <a:gd name="T6" fmla="*/ 42 w 74"/>
                  <a:gd name="T7" fmla="*/ 45702 h 91"/>
                  <a:gd name="T8" fmla="*/ 18 w 74"/>
                  <a:gd name="T9" fmla="*/ 74603 h 91"/>
                  <a:gd name="T10" fmla="*/ 3 w 74"/>
                  <a:gd name="T11" fmla="*/ 151952 h 91"/>
                  <a:gd name="T12" fmla="*/ 0 w 74"/>
                  <a:gd name="T13" fmla="*/ 177773 h 91"/>
                  <a:gd name="T14" fmla="*/ 59 w 74"/>
                  <a:gd name="T15" fmla="*/ 247595 h 91"/>
                  <a:gd name="T16" fmla="*/ 83 w 74"/>
                  <a:gd name="T17" fmla="*/ 226680 h 91"/>
                  <a:gd name="T18" fmla="*/ 110 w 74"/>
                  <a:gd name="T19" fmla="*/ 144086 h 91"/>
                  <a:gd name="T20" fmla="*/ 136 w 74"/>
                  <a:gd name="T21" fmla="*/ 106260 h 91"/>
                  <a:gd name="T22" fmla="*/ 152 w 74"/>
                  <a:gd name="T23" fmla="*/ 63647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91">
                    <a:moveTo>
                      <a:pt x="74" y="22"/>
                    </a:moveTo>
                    <a:cubicBezTo>
                      <a:pt x="71" y="17"/>
                      <a:pt x="63" y="11"/>
                      <a:pt x="57" y="10"/>
                    </a:cubicBezTo>
                    <a:cubicBezTo>
                      <a:pt x="52" y="7"/>
                      <a:pt x="48" y="5"/>
                      <a:pt x="42" y="4"/>
                    </a:cubicBezTo>
                    <a:cubicBezTo>
                      <a:pt x="34" y="0"/>
                      <a:pt x="28" y="13"/>
                      <a:pt x="21" y="16"/>
                    </a:cubicBezTo>
                    <a:cubicBezTo>
                      <a:pt x="16" y="21"/>
                      <a:pt x="16" y="25"/>
                      <a:pt x="9" y="26"/>
                    </a:cubicBezTo>
                    <a:cubicBezTo>
                      <a:pt x="7" y="35"/>
                      <a:pt x="7" y="45"/>
                      <a:pt x="3" y="53"/>
                    </a:cubicBezTo>
                    <a:cubicBezTo>
                      <a:pt x="2" y="56"/>
                      <a:pt x="0" y="59"/>
                      <a:pt x="0" y="62"/>
                    </a:cubicBezTo>
                    <a:cubicBezTo>
                      <a:pt x="0" y="75"/>
                      <a:pt x="19" y="84"/>
                      <a:pt x="29" y="86"/>
                    </a:cubicBezTo>
                    <a:cubicBezTo>
                      <a:pt x="39" y="91"/>
                      <a:pt x="37" y="87"/>
                      <a:pt x="41" y="79"/>
                    </a:cubicBezTo>
                    <a:cubicBezTo>
                      <a:pt x="42" y="72"/>
                      <a:pt x="48" y="56"/>
                      <a:pt x="53" y="50"/>
                    </a:cubicBezTo>
                    <a:cubicBezTo>
                      <a:pt x="57" y="45"/>
                      <a:pt x="66" y="37"/>
                      <a:pt x="66" y="37"/>
                    </a:cubicBezTo>
                    <a:cubicBezTo>
                      <a:pt x="68" y="31"/>
                      <a:pt x="72" y="28"/>
                      <a:pt x="74" y="22"/>
                    </a:cubicBezTo>
                    <a:close/>
                  </a:path>
                </a:pathLst>
              </a:custGeom>
              <a:solidFill>
                <a:srgbClr val="A50021"/>
              </a:solidFill>
              <a:ln w="635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sk-SK"/>
              </a:p>
            </p:txBody>
          </p:sp>
          <p:sp>
            <p:nvSpPr>
              <p:cNvPr id="54328" name="Freeform 60"/>
              <p:cNvSpPr>
                <a:spLocks/>
              </p:cNvSpPr>
              <p:nvPr/>
            </p:nvSpPr>
            <p:spPr bwMode="auto">
              <a:xfrm>
                <a:off x="3809" y="3152"/>
                <a:ext cx="82" cy="133"/>
              </a:xfrm>
              <a:custGeom>
                <a:avLst/>
                <a:gdLst>
                  <a:gd name="T0" fmla="*/ 152 w 74"/>
                  <a:gd name="T1" fmla="*/ 63647 h 91"/>
                  <a:gd name="T2" fmla="*/ 116 w 74"/>
                  <a:gd name="T3" fmla="*/ 28898 h 91"/>
                  <a:gd name="T4" fmla="*/ 88 w 74"/>
                  <a:gd name="T5" fmla="*/ 12033 h 91"/>
                  <a:gd name="T6" fmla="*/ 42 w 74"/>
                  <a:gd name="T7" fmla="*/ 45702 h 91"/>
                  <a:gd name="T8" fmla="*/ 18 w 74"/>
                  <a:gd name="T9" fmla="*/ 74603 h 91"/>
                  <a:gd name="T10" fmla="*/ 3 w 74"/>
                  <a:gd name="T11" fmla="*/ 151952 h 91"/>
                  <a:gd name="T12" fmla="*/ 0 w 74"/>
                  <a:gd name="T13" fmla="*/ 177773 h 91"/>
                  <a:gd name="T14" fmla="*/ 59 w 74"/>
                  <a:gd name="T15" fmla="*/ 247595 h 91"/>
                  <a:gd name="T16" fmla="*/ 83 w 74"/>
                  <a:gd name="T17" fmla="*/ 226680 h 91"/>
                  <a:gd name="T18" fmla="*/ 110 w 74"/>
                  <a:gd name="T19" fmla="*/ 144086 h 91"/>
                  <a:gd name="T20" fmla="*/ 136 w 74"/>
                  <a:gd name="T21" fmla="*/ 106260 h 91"/>
                  <a:gd name="T22" fmla="*/ 152 w 74"/>
                  <a:gd name="T23" fmla="*/ 63647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91">
                    <a:moveTo>
                      <a:pt x="74" y="22"/>
                    </a:moveTo>
                    <a:cubicBezTo>
                      <a:pt x="71" y="17"/>
                      <a:pt x="63" y="11"/>
                      <a:pt x="57" y="10"/>
                    </a:cubicBezTo>
                    <a:cubicBezTo>
                      <a:pt x="52" y="7"/>
                      <a:pt x="48" y="5"/>
                      <a:pt x="42" y="4"/>
                    </a:cubicBezTo>
                    <a:cubicBezTo>
                      <a:pt x="34" y="0"/>
                      <a:pt x="28" y="13"/>
                      <a:pt x="21" y="16"/>
                    </a:cubicBezTo>
                    <a:cubicBezTo>
                      <a:pt x="16" y="21"/>
                      <a:pt x="16" y="25"/>
                      <a:pt x="9" y="26"/>
                    </a:cubicBezTo>
                    <a:cubicBezTo>
                      <a:pt x="7" y="35"/>
                      <a:pt x="7" y="45"/>
                      <a:pt x="3" y="53"/>
                    </a:cubicBezTo>
                    <a:cubicBezTo>
                      <a:pt x="2" y="56"/>
                      <a:pt x="0" y="59"/>
                      <a:pt x="0" y="62"/>
                    </a:cubicBezTo>
                    <a:cubicBezTo>
                      <a:pt x="0" y="75"/>
                      <a:pt x="19" y="84"/>
                      <a:pt x="29" y="86"/>
                    </a:cubicBezTo>
                    <a:cubicBezTo>
                      <a:pt x="39" y="91"/>
                      <a:pt x="37" y="87"/>
                      <a:pt x="41" y="79"/>
                    </a:cubicBezTo>
                    <a:cubicBezTo>
                      <a:pt x="42" y="72"/>
                      <a:pt x="48" y="56"/>
                      <a:pt x="53" y="50"/>
                    </a:cubicBezTo>
                    <a:cubicBezTo>
                      <a:pt x="57" y="45"/>
                      <a:pt x="66" y="37"/>
                      <a:pt x="66" y="37"/>
                    </a:cubicBezTo>
                    <a:cubicBezTo>
                      <a:pt x="68" y="31"/>
                      <a:pt x="72" y="28"/>
                      <a:pt x="74" y="22"/>
                    </a:cubicBezTo>
                    <a:close/>
                  </a:path>
                </a:pathLst>
              </a:custGeom>
              <a:solidFill>
                <a:srgbClr val="A50021"/>
              </a:solidFill>
              <a:ln w="635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sk-SK"/>
              </a:p>
            </p:txBody>
          </p:sp>
        </p:grpSp>
        <p:sp>
          <p:nvSpPr>
            <p:cNvPr id="54325" name="Line 61"/>
            <p:cNvSpPr>
              <a:spLocks noChangeShapeType="1"/>
            </p:cNvSpPr>
            <p:nvPr/>
          </p:nvSpPr>
          <p:spPr bwMode="auto">
            <a:xfrm>
              <a:off x="3794" y="2718"/>
              <a:ext cx="5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</p:grpSp>
      <p:grpSp>
        <p:nvGrpSpPr>
          <p:cNvPr id="228414" name="Group 62"/>
          <p:cNvGrpSpPr>
            <a:grpSpLocks/>
          </p:cNvGrpSpPr>
          <p:nvPr/>
        </p:nvGrpSpPr>
        <p:grpSpPr bwMode="auto">
          <a:xfrm>
            <a:off x="6043613" y="6008688"/>
            <a:ext cx="1274762" cy="1203325"/>
            <a:chOff x="3430" y="3420"/>
            <a:chExt cx="723" cy="685"/>
          </a:xfrm>
        </p:grpSpPr>
        <p:grpSp>
          <p:nvGrpSpPr>
            <p:cNvPr id="54317" name="Group 63"/>
            <p:cNvGrpSpPr>
              <a:grpSpLocks/>
            </p:cNvGrpSpPr>
            <p:nvPr/>
          </p:nvGrpSpPr>
          <p:grpSpPr bwMode="auto">
            <a:xfrm>
              <a:off x="3430" y="3533"/>
              <a:ext cx="723" cy="572"/>
              <a:chOff x="3430" y="3533"/>
              <a:chExt cx="723" cy="572"/>
            </a:xfrm>
          </p:grpSpPr>
          <p:grpSp>
            <p:nvGrpSpPr>
              <p:cNvPr id="54319" name="Group 64"/>
              <p:cNvGrpSpPr>
                <a:grpSpLocks/>
              </p:cNvGrpSpPr>
              <p:nvPr/>
            </p:nvGrpSpPr>
            <p:grpSpPr bwMode="auto">
              <a:xfrm>
                <a:off x="3439" y="3533"/>
                <a:ext cx="714" cy="572"/>
                <a:chOff x="3183" y="3533"/>
                <a:chExt cx="714" cy="572"/>
              </a:xfrm>
            </p:grpSpPr>
            <p:pic>
              <p:nvPicPr>
                <p:cNvPr id="54322" name="Picture 65" descr="H:\Proceduralne programovanie\obrazky\rabbit_1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3" y="3535"/>
                  <a:ext cx="359" cy="5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323" name="Picture 66" descr="H:\Proceduralne programovanie\obrazky\rabbit_4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1" y="3533"/>
                  <a:ext cx="356" cy="5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4320" name="Freeform 67"/>
              <p:cNvSpPr>
                <a:spLocks/>
              </p:cNvSpPr>
              <p:nvPr/>
            </p:nvSpPr>
            <p:spPr bwMode="auto">
              <a:xfrm>
                <a:off x="3430" y="3851"/>
                <a:ext cx="112" cy="115"/>
              </a:xfrm>
              <a:custGeom>
                <a:avLst/>
                <a:gdLst>
                  <a:gd name="T0" fmla="*/ 7717 w 74"/>
                  <a:gd name="T1" fmla="*/ 22997 h 91"/>
                  <a:gd name="T2" fmla="*/ 5968 w 74"/>
                  <a:gd name="T3" fmla="*/ 10445 h 91"/>
                  <a:gd name="T4" fmla="*/ 4435 w 74"/>
                  <a:gd name="T5" fmla="*/ 4346 h 91"/>
                  <a:gd name="T6" fmla="*/ 2240 w 74"/>
                  <a:gd name="T7" fmla="*/ 16512 h 91"/>
                  <a:gd name="T8" fmla="*/ 960 w 74"/>
                  <a:gd name="T9" fmla="*/ 26954 h 91"/>
                  <a:gd name="T10" fmla="*/ 325 w 74"/>
                  <a:gd name="T11" fmla="*/ 54908 h 91"/>
                  <a:gd name="T12" fmla="*/ 0 w 74"/>
                  <a:gd name="T13" fmla="*/ 64234 h 91"/>
                  <a:gd name="T14" fmla="*/ 3003 w 74"/>
                  <a:gd name="T15" fmla="*/ 89470 h 91"/>
                  <a:gd name="T16" fmla="*/ 4254 w 74"/>
                  <a:gd name="T17" fmla="*/ 81913 h 91"/>
                  <a:gd name="T18" fmla="*/ 5496 w 74"/>
                  <a:gd name="T19" fmla="*/ 52066 h 91"/>
                  <a:gd name="T20" fmla="*/ 6909 w 74"/>
                  <a:gd name="T21" fmla="*/ 38394 h 91"/>
                  <a:gd name="T22" fmla="*/ 7717 w 74"/>
                  <a:gd name="T23" fmla="*/ 22997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91">
                    <a:moveTo>
                      <a:pt x="74" y="22"/>
                    </a:moveTo>
                    <a:cubicBezTo>
                      <a:pt x="71" y="17"/>
                      <a:pt x="63" y="11"/>
                      <a:pt x="57" y="10"/>
                    </a:cubicBezTo>
                    <a:cubicBezTo>
                      <a:pt x="52" y="7"/>
                      <a:pt x="48" y="5"/>
                      <a:pt x="42" y="4"/>
                    </a:cubicBezTo>
                    <a:cubicBezTo>
                      <a:pt x="34" y="0"/>
                      <a:pt x="28" y="13"/>
                      <a:pt x="21" y="16"/>
                    </a:cubicBezTo>
                    <a:cubicBezTo>
                      <a:pt x="16" y="21"/>
                      <a:pt x="16" y="25"/>
                      <a:pt x="9" y="26"/>
                    </a:cubicBezTo>
                    <a:cubicBezTo>
                      <a:pt x="7" y="35"/>
                      <a:pt x="7" y="45"/>
                      <a:pt x="3" y="53"/>
                    </a:cubicBezTo>
                    <a:cubicBezTo>
                      <a:pt x="2" y="56"/>
                      <a:pt x="0" y="59"/>
                      <a:pt x="0" y="62"/>
                    </a:cubicBezTo>
                    <a:cubicBezTo>
                      <a:pt x="0" y="75"/>
                      <a:pt x="19" y="84"/>
                      <a:pt x="29" y="86"/>
                    </a:cubicBezTo>
                    <a:cubicBezTo>
                      <a:pt x="39" y="91"/>
                      <a:pt x="37" y="87"/>
                      <a:pt x="41" y="79"/>
                    </a:cubicBezTo>
                    <a:cubicBezTo>
                      <a:pt x="42" y="72"/>
                      <a:pt x="48" y="56"/>
                      <a:pt x="53" y="50"/>
                    </a:cubicBezTo>
                    <a:cubicBezTo>
                      <a:pt x="57" y="45"/>
                      <a:pt x="66" y="37"/>
                      <a:pt x="66" y="37"/>
                    </a:cubicBezTo>
                    <a:cubicBezTo>
                      <a:pt x="68" y="31"/>
                      <a:pt x="72" y="28"/>
                      <a:pt x="74" y="22"/>
                    </a:cubicBezTo>
                    <a:close/>
                  </a:path>
                </a:pathLst>
              </a:custGeom>
              <a:solidFill>
                <a:srgbClr val="A50021"/>
              </a:solidFill>
              <a:ln w="635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sk-SK"/>
              </a:p>
            </p:txBody>
          </p:sp>
          <p:sp>
            <p:nvSpPr>
              <p:cNvPr id="54321" name="Freeform 68"/>
              <p:cNvSpPr>
                <a:spLocks/>
              </p:cNvSpPr>
              <p:nvPr/>
            </p:nvSpPr>
            <p:spPr bwMode="auto">
              <a:xfrm>
                <a:off x="3787" y="3844"/>
                <a:ext cx="112" cy="115"/>
              </a:xfrm>
              <a:custGeom>
                <a:avLst/>
                <a:gdLst>
                  <a:gd name="T0" fmla="*/ 7717 w 74"/>
                  <a:gd name="T1" fmla="*/ 22997 h 91"/>
                  <a:gd name="T2" fmla="*/ 5968 w 74"/>
                  <a:gd name="T3" fmla="*/ 10445 h 91"/>
                  <a:gd name="T4" fmla="*/ 4435 w 74"/>
                  <a:gd name="T5" fmla="*/ 4346 h 91"/>
                  <a:gd name="T6" fmla="*/ 2240 w 74"/>
                  <a:gd name="T7" fmla="*/ 16512 h 91"/>
                  <a:gd name="T8" fmla="*/ 960 w 74"/>
                  <a:gd name="T9" fmla="*/ 26954 h 91"/>
                  <a:gd name="T10" fmla="*/ 325 w 74"/>
                  <a:gd name="T11" fmla="*/ 54908 h 91"/>
                  <a:gd name="T12" fmla="*/ 0 w 74"/>
                  <a:gd name="T13" fmla="*/ 64234 h 91"/>
                  <a:gd name="T14" fmla="*/ 3003 w 74"/>
                  <a:gd name="T15" fmla="*/ 89470 h 91"/>
                  <a:gd name="T16" fmla="*/ 4254 w 74"/>
                  <a:gd name="T17" fmla="*/ 81913 h 91"/>
                  <a:gd name="T18" fmla="*/ 5496 w 74"/>
                  <a:gd name="T19" fmla="*/ 52066 h 91"/>
                  <a:gd name="T20" fmla="*/ 6909 w 74"/>
                  <a:gd name="T21" fmla="*/ 38394 h 91"/>
                  <a:gd name="T22" fmla="*/ 7717 w 74"/>
                  <a:gd name="T23" fmla="*/ 22997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91">
                    <a:moveTo>
                      <a:pt x="74" y="22"/>
                    </a:moveTo>
                    <a:cubicBezTo>
                      <a:pt x="71" y="17"/>
                      <a:pt x="63" y="11"/>
                      <a:pt x="57" y="10"/>
                    </a:cubicBezTo>
                    <a:cubicBezTo>
                      <a:pt x="52" y="7"/>
                      <a:pt x="48" y="5"/>
                      <a:pt x="42" y="4"/>
                    </a:cubicBezTo>
                    <a:cubicBezTo>
                      <a:pt x="34" y="0"/>
                      <a:pt x="28" y="13"/>
                      <a:pt x="21" y="16"/>
                    </a:cubicBezTo>
                    <a:cubicBezTo>
                      <a:pt x="16" y="21"/>
                      <a:pt x="16" y="25"/>
                      <a:pt x="9" y="26"/>
                    </a:cubicBezTo>
                    <a:cubicBezTo>
                      <a:pt x="7" y="35"/>
                      <a:pt x="7" y="45"/>
                      <a:pt x="3" y="53"/>
                    </a:cubicBezTo>
                    <a:cubicBezTo>
                      <a:pt x="2" y="56"/>
                      <a:pt x="0" y="59"/>
                      <a:pt x="0" y="62"/>
                    </a:cubicBezTo>
                    <a:cubicBezTo>
                      <a:pt x="0" y="75"/>
                      <a:pt x="19" y="84"/>
                      <a:pt x="29" y="86"/>
                    </a:cubicBezTo>
                    <a:cubicBezTo>
                      <a:pt x="39" y="91"/>
                      <a:pt x="37" y="87"/>
                      <a:pt x="41" y="79"/>
                    </a:cubicBezTo>
                    <a:cubicBezTo>
                      <a:pt x="42" y="72"/>
                      <a:pt x="48" y="56"/>
                      <a:pt x="53" y="50"/>
                    </a:cubicBezTo>
                    <a:cubicBezTo>
                      <a:pt x="57" y="45"/>
                      <a:pt x="66" y="37"/>
                      <a:pt x="66" y="37"/>
                    </a:cubicBezTo>
                    <a:cubicBezTo>
                      <a:pt x="68" y="31"/>
                      <a:pt x="72" y="28"/>
                      <a:pt x="74" y="22"/>
                    </a:cubicBezTo>
                    <a:close/>
                  </a:path>
                </a:pathLst>
              </a:custGeom>
              <a:solidFill>
                <a:srgbClr val="A50021"/>
              </a:solidFill>
              <a:ln w="635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sk-SK"/>
              </a:p>
            </p:txBody>
          </p:sp>
        </p:grpSp>
        <p:sp>
          <p:nvSpPr>
            <p:cNvPr id="54318" name="Line 69"/>
            <p:cNvSpPr>
              <a:spLocks noChangeShapeType="1"/>
            </p:cNvSpPr>
            <p:nvPr/>
          </p:nvSpPr>
          <p:spPr bwMode="auto">
            <a:xfrm>
              <a:off x="3769" y="3420"/>
              <a:ext cx="5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</p:grpSp>
      <p:grpSp>
        <p:nvGrpSpPr>
          <p:cNvPr id="228422" name="Group 70"/>
          <p:cNvGrpSpPr>
            <a:grpSpLocks/>
          </p:cNvGrpSpPr>
          <p:nvPr/>
        </p:nvGrpSpPr>
        <p:grpSpPr bwMode="auto">
          <a:xfrm>
            <a:off x="1028700" y="4795838"/>
            <a:ext cx="2178050" cy="1227137"/>
            <a:chOff x="584" y="2730"/>
            <a:chExt cx="1236" cy="698"/>
          </a:xfrm>
        </p:grpSpPr>
        <p:grpSp>
          <p:nvGrpSpPr>
            <p:cNvPr id="54310" name="Group 71"/>
            <p:cNvGrpSpPr>
              <a:grpSpLocks/>
            </p:cNvGrpSpPr>
            <p:nvPr/>
          </p:nvGrpSpPr>
          <p:grpSpPr bwMode="auto">
            <a:xfrm>
              <a:off x="584" y="2856"/>
              <a:ext cx="714" cy="572"/>
              <a:chOff x="584" y="2856"/>
              <a:chExt cx="714" cy="572"/>
            </a:xfrm>
          </p:grpSpPr>
          <p:grpSp>
            <p:nvGrpSpPr>
              <p:cNvPr id="54312" name="Group 72"/>
              <p:cNvGrpSpPr>
                <a:grpSpLocks/>
              </p:cNvGrpSpPr>
              <p:nvPr/>
            </p:nvGrpSpPr>
            <p:grpSpPr bwMode="auto">
              <a:xfrm>
                <a:off x="584" y="2856"/>
                <a:ext cx="714" cy="572"/>
                <a:chOff x="200" y="2856"/>
                <a:chExt cx="714" cy="572"/>
              </a:xfrm>
            </p:grpSpPr>
            <p:pic>
              <p:nvPicPr>
                <p:cNvPr id="54315" name="Picture 73" descr="H:\Proceduralne programovanie\obrazky\rabbit_1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" y="2858"/>
                  <a:ext cx="359" cy="5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316" name="Picture 74" descr="H:\Proceduralne programovanie\obrazky\rabbit_4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8" y="2856"/>
                  <a:ext cx="356" cy="5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4313" name="Freeform 75"/>
              <p:cNvSpPr>
                <a:spLocks/>
              </p:cNvSpPr>
              <p:nvPr/>
            </p:nvSpPr>
            <p:spPr bwMode="auto">
              <a:xfrm>
                <a:off x="584" y="3175"/>
                <a:ext cx="110" cy="108"/>
              </a:xfrm>
              <a:custGeom>
                <a:avLst/>
                <a:gdLst>
                  <a:gd name="T0" fmla="*/ 6792 w 74"/>
                  <a:gd name="T1" fmla="*/ 14819 h 91"/>
                  <a:gd name="T2" fmla="*/ 5261 w 74"/>
                  <a:gd name="T3" fmla="*/ 6730 h 91"/>
                  <a:gd name="T4" fmla="*/ 3923 w 74"/>
                  <a:gd name="T5" fmla="*/ 2800 h 91"/>
                  <a:gd name="T6" fmla="*/ 1973 w 74"/>
                  <a:gd name="T7" fmla="*/ 10639 h 91"/>
                  <a:gd name="T8" fmla="*/ 850 w 74"/>
                  <a:gd name="T9" fmla="*/ 17367 h 91"/>
                  <a:gd name="T10" fmla="*/ 290 w 74"/>
                  <a:gd name="T11" fmla="*/ 35378 h 91"/>
                  <a:gd name="T12" fmla="*/ 0 w 74"/>
                  <a:gd name="T13" fmla="*/ 41387 h 91"/>
                  <a:gd name="T14" fmla="*/ 2640 w 74"/>
                  <a:gd name="T15" fmla="*/ 57646 h 91"/>
                  <a:gd name="T16" fmla="*/ 3755 w 74"/>
                  <a:gd name="T17" fmla="*/ 52775 h 91"/>
                  <a:gd name="T18" fmla="*/ 4839 w 74"/>
                  <a:gd name="T19" fmla="*/ 33549 h 91"/>
                  <a:gd name="T20" fmla="*/ 6099 w 74"/>
                  <a:gd name="T21" fmla="*/ 24737 h 91"/>
                  <a:gd name="T22" fmla="*/ 6792 w 74"/>
                  <a:gd name="T23" fmla="*/ 14819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91">
                    <a:moveTo>
                      <a:pt x="74" y="22"/>
                    </a:moveTo>
                    <a:cubicBezTo>
                      <a:pt x="71" y="17"/>
                      <a:pt x="63" y="11"/>
                      <a:pt x="57" y="10"/>
                    </a:cubicBezTo>
                    <a:cubicBezTo>
                      <a:pt x="52" y="7"/>
                      <a:pt x="48" y="5"/>
                      <a:pt x="42" y="4"/>
                    </a:cubicBezTo>
                    <a:cubicBezTo>
                      <a:pt x="34" y="0"/>
                      <a:pt x="28" y="13"/>
                      <a:pt x="21" y="16"/>
                    </a:cubicBezTo>
                    <a:cubicBezTo>
                      <a:pt x="16" y="21"/>
                      <a:pt x="16" y="25"/>
                      <a:pt x="9" y="26"/>
                    </a:cubicBezTo>
                    <a:cubicBezTo>
                      <a:pt x="7" y="35"/>
                      <a:pt x="7" y="45"/>
                      <a:pt x="3" y="53"/>
                    </a:cubicBezTo>
                    <a:cubicBezTo>
                      <a:pt x="2" y="56"/>
                      <a:pt x="0" y="59"/>
                      <a:pt x="0" y="62"/>
                    </a:cubicBezTo>
                    <a:cubicBezTo>
                      <a:pt x="0" y="75"/>
                      <a:pt x="19" y="84"/>
                      <a:pt x="29" y="86"/>
                    </a:cubicBezTo>
                    <a:cubicBezTo>
                      <a:pt x="39" y="91"/>
                      <a:pt x="37" y="87"/>
                      <a:pt x="41" y="79"/>
                    </a:cubicBezTo>
                    <a:cubicBezTo>
                      <a:pt x="42" y="72"/>
                      <a:pt x="48" y="56"/>
                      <a:pt x="53" y="50"/>
                    </a:cubicBezTo>
                    <a:cubicBezTo>
                      <a:pt x="57" y="45"/>
                      <a:pt x="66" y="37"/>
                      <a:pt x="66" y="37"/>
                    </a:cubicBezTo>
                    <a:cubicBezTo>
                      <a:pt x="68" y="31"/>
                      <a:pt x="72" y="28"/>
                      <a:pt x="74" y="22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sk-SK"/>
              </a:p>
            </p:txBody>
          </p:sp>
          <p:sp>
            <p:nvSpPr>
              <p:cNvPr id="54314" name="Freeform 76"/>
              <p:cNvSpPr>
                <a:spLocks/>
              </p:cNvSpPr>
              <p:nvPr/>
            </p:nvSpPr>
            <p:spPr bwMode="auto">
              <a:xfrm>
                <a:off x="955" y="3168"/>
                <a:ext cx="96" cy="131"/>
              </a:xfrm>
              <a:custGeom>
                <a:avLst/>
                <a:gdLst>
                  <a:gd name="T0" fmla="*/ 2622 w 74"/>
                  <a:gd name="T1" fmla="*/ 57243 h 91"/>
                  <a:gd name="T2" fmla="*/ 2030 w 74"/>
                  <a:gd name="T3" fmla="*/ 25996 h 91"/>
                  <a:gd name="T4" fmla="*/ 1507 w 74"/>
                  <a:gd name="T5" fmla="*/ 10814 h 91"/>
                  <a:gd name="T6" fmla="*/ 764 w 74"/>
                  <a:gd name="T7" fmla="*/ 41101 h 91"/>
                  <a:gd name="T8" fmla="*/ 332 w 74"/>
                  <a:gd name="T9" fmla="*/ 67101 h 91"/>
                  <a:gd name="T10" fmla="*/ 112 w 74"/>
                  <a:gd name="T11" fmla="*/ 136666 h 91"/>
                  <a:gd name="T12" fmla="*/ 0 w 74"/>
                  <a:gd name="T13" fmla="*/ 159875 h 91"/>
                  <a:gd name="T14" fmla="*/ 1021 w 74"/>
                  <a:gd name="T15" fmla="*/ 222683 h 91"/>
                  <a:gd name="T16" fmla="*/ 1448 w 74"/>
                  <a:gd name="T17" fmla="*/ 203872 h 91"/>
                  <a:gd name="T18" fmla="*/ 1868 w 74"/>
                  <a:gd name="T19" fmla="*/ 129589 h 91"/>
                  <a:gd name="T20" fmla="*/ 2351 w 74"/>
                  <a:gd name="T21" fmla="*/ 95568 h 91"/>
                  <a:gd name="T22" fmla="*/ 2622 w 74"/>
                  <a:gd name="T23" fmla="*/ 57243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91">
                    <a:moveTo>
                      <a:pt x="74" y="22"/>
                    </a:moveTo>
                    <a:cubicBezTo>
                      <a:pt x="71" y="17"/>
                      <a:pt x="63" y="11"/>
                      <a:pt x="57" y="10"/>
                    </a:cubicBezTo>
                    <a:cubicBezTo>
                      <a:pt x="52" y="7"/>
                      <a:pt x="48" y="5"/>
                      <a:pt x="42" y="4"/>
                    </a:cubicBezTo>
                    <a:cubicBezTo>
                      <a:pt x="34" y="0"/>
                      <a:pt x="28" y="13"/>
                      <a:pt x="21" y="16"/>
                    </a:cubicBezTo>
                    <a:cubicBezTo>
                      <a:pt x="16" y="21"/>
                      <a:pt x="16" y="25"/>
                      <a:pt x="9" y="26"/>
                    </a:cubicBezTo>
                    <a:cubicBezTo>
                      <a:pt x="7" y="35"/>
                      <a:pt x="7" y="45"/>
                      <a:pt x="3" y="53"/>
                    </a:cubicBezTo>
                    <a:cubicBezTo>
                      <a:pt x="2" y="56"/>
                      <a:pt x="0" y="59"/>
                      <a:pt x="0" y="62"/>
                    </a:cubicBezTo>
                    <a:cubicBezTo>
                      <a:pt x="0" y="75"/>
                      <a:pt x="19" y="84"/>
                      <a:pt x="29" y="86"/>
                    </a:cubicBezTo>
                    <a:cubicBezTo>
                      <a:pt x="39" y="91"/>
                      <a:pt x="37" y="87"/>
                      <a:pt x="41" y="79"/>
                    </a:cubicBezTo>
                    <a:cubicBezTo>
                      <a:pt x="42" y="72"/>
                      <a:pt x="48" y="56"/>
                      <a:pt x="53" y="50"/>
                    </a:cubicBezTo>
                    <a:cubicBezTo>
                      <a:pt x="57" y="45"/>
                      <a:pt x="66" y="37"/>
                      <a:pt x="66" y="37"/>
                    </a:cubicBezTo>
                    <a:cubicBezTo>
                      <a:pt x="68" y="31"/>
                      <a:pt x="72" y="28"/>
                      <a:pt x="74" y="22"/>
                    </a:cubicBezTo>
                    <a:close/>
                  </a:path>
                </a:pathLst>
              </a:custGeom>
              <a:solidFill>
                <a:srgbClr val="FFFF00"/>
              </a:solidFill>
              <a:ln w="635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sk-SK"/>
              </a:p>
            </p:txBody>
          </p:sp>
        </p:grpSp>
        <p:sp>
          <p:nvSpPr>
            <p:cNvPr id="54311" name="Line 77"/>
            <p:cNvSpPr>
              <a:spLocks noChangeShapeType="1"/>
            </p:cNvSpPr>
            <p:nvPr/>
          </p:nvSpPr>
          <p:spPr bwMode="auto">
            <a:xfrm flipH="1">
              <a:off x="1302" y="2730"/>
              <a:ext cx="518" cy="1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sk-SK"/>
            </a:p>
          </p:txBody>
        </p:sp>
      </p:grpSp>
      <p:grpSp>
        <p:nvGrpSpPr>
          <p:cNvPr id="228430" name="Group 78"/>
          <p:cNvGrpSpPr>
            <a:grpSpLocks/>
          </p:cNvGrpSpPr>
          <p:nvPr/>
        </p:nvGrpSpPr>
        <p:grpSpPr bwMode="auto">
          <a:xfrm>
            <a:off x="7126288" y="5962650"/>
            <a:ext cx="1914525" cy="1222375"/>
            <a:chOff x="4044" y="3394"/>
            <a:chExt cx="1086" cy="696"/>
          </a:xfrm>
        </p:grpSpPr>
        <p:grpSp>
          <p:nvGrpSpPr>
            <p:cNvPr id="54303" name="Group 79"/>
            <p:cNvGrpSpPr>
              <a:grpSpLocks/>
            </p:cNvGrpSpPr>
            <p:nvPr/>
          </p:nvGrpSpPr>
          <p:grpSpPr bwMode="auto">
            <a:xfrm>
              <a:off x="4416" y="3518"/>
              <a:ext cx="714" cy="572"/>
              <a:chOff x="4416" y="3518"/>
              <a:chExt cx="714" cy="572"/>
            </a:xfrm>
          </p:grpSpPr>
          <p:grpSp>
            <p:nvGrpSpPr>
              <p:cNvPr id="54305" name="Group 80"/>
              <p:cNvGrpSpPr>
                <a:grpSpLocks/>
              </p:cNvGrpSpPr>
              <p:nvPr/>
            </p:nvGrpSpPr>
            <p:grpSpPr bwMode="auto">
              <a:xfrm>
                <a:off x="4416" y="3518"/>
                <a:ext cx="714" cy="572"/>
                <a:chOff x="4208" y="3518"/>
                <a:chExt cx="714" cy="572"/>
              </a:xfrm>
            </p:grpSpPr>
            <p:pic>
              <p:nvPicPr>
                <p:cNvPr id="54308" name="Picture 81" descr="H:\Proceduralne programovanie\obrazky\rabbit_1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08" y="3520"/>
                  <a:ext cx="359" cy="5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309" name="Picture 82" descr="H:\Proceduralne programovanie\obrazky\rabbit_4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66" y="3518"/>
                  <a:ext cx="356" cy="5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4306" name="Freeform 83"/>
              <p:cNvSpPr>
                <a:spLocks/>
              </p:cNvSpPr>
              <p:nvPr/>
            </p:nvSpPr>
            <p:spPr bwMode="auto">
              <a:xfrm>
                <a:off x="4425" y="3835"/>
                <a:ext cx="97" cy="119"/>
              </a:xfrm>
              <a:custGeom>
                <a:avLst/>
                <a:gdLst>
                  <a:gd name="T0" fmla="*/ 2821 w 74"/>
                  <a:gd name="T1" fmla="*/ 29218 h 91"/>
                  <a:gd name="T2" fmla="*/ 2183 w 74"/>
                  <a:gd name="T3" fmla="*/ 13265 h 91"/>
                  <a:gd name="T4" fmla="*/ 1621 w 74"/>
                  <a:gd name="T5" fmla="*/ 5522 h 91"/>
                  <a:gd name="T6" fmla="*/ 818 w 74"/>
                  <a:gd name="T7" fmla="*/ 20977 h 91"/>
                  <a:gd name="T8" fmla="*/ 349 w 74"/>
                  <a:gd name="T9" fmla="*/ 34245 h 91"/>
                  <a:gd name="T10" fmla="*/ 122 w 74"/>
                  <a:gd name="T11" fmla="*/ 69756 h 91"/>
                  <a:gd name="T12" fmla="*/ 0 w 74"/>
                  <a:gd name="T13" fmla="*/ 81604 h 91"/>
                  <a:gd name="T14" fmla="*/ 1095 w 74"/>
                  <a:gd name="T15" fmla="*/ 113666 h 91"/>
                  <a:gd name="T16" fmla="*/ 1557 w 74"/>
                  <a:gd name="T17" fmla="*/ 104061 h 91"/>
                  <a:gd name="T18" fmla="*/ 2007 w 74"/>
                  <a:gd name="T19" fmla="*/ 66146 h 91"/>
                  <a:gd name="T20" fmla="*/ 2527 w 74"/>
                  <a:gd name="T21" fmla="*/ 48776 h 91"/>
                  <a:gd name="T22" fmla="*/ 2821 w 74"/>
                  <a:gd name="T23" fmla="*/ 29218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91">
                    <a:moveTo>
                      <a:pt x="74" y="22"/>
                    </a:moveTo>
                    <a:cubicBezTo>
                      <a:pt x="71" y="17"/>
                      <a:pt x="63" y="11"/>
                      <a:pt x="57" y="10"/>
                    </a:cubicBezTo>
                    <a:cubicBezTo>
                      <a:pt x="52" y="7"/>
                      <a:pt x="48" y="5"/>
                      <a:pt x="42" y="4"/>
                    </a:cubicBezTo>
                    <a:cubicBezTo>
                      <a:pt x="34" y="0"/>
                      <a:pt x="28" y="13"/>
                      <a:pt x="21" y="16"/>
                    </a:cubicBezTo>
                    <a:cubicBezTo>
                      <a:pt x="16" y="21"/>
                      <a:pt x="16" y="25"/>
                      <a:pt x="9" y="26"/>
                    </a:cubicBezTo>
                    <a:cubicBezTo>
                      <a:pt x="7" y="35"/>
                      <a:pt x="7" y="45"/>
                      <a:pt x="3" y="53"/>
                    </a:cubicBezTo>
                    <a:cubicBezTo>
                      <a:pt x="2" y="56"/>
                      <a:pt x="0" y="59"/>
                      <a:pt x="0" y="62"/>
                    </a:cubicBezTo>
                    <a:cubicBezTo>
                      <a:pt x="0" y="75"/>
                      <a:pt x="19" y="84"/>
                      <a:pt x="29" y="86"/>
                    </a:cubicBezTo>
                    <a:cubicBezTo>
                      <a:pt x="39" y="91"/>
                      <a:pt x="37" y="87"/>
                      <a:pt x="41" y="79"/>
                    </a:cubicBezTo>
                    <a:cubicBezTo>
                      <a:pt x="42" y="72"/>
                      <a:pt x="48" y="56"/>
                      <a:pt x="53" y="50"/>
                    </a:cubicBezTo>
                    <a:cubicBezTo>
                      <a:pt x="57" y="45"/>
                      <a:pt x="66" y="37"/>
                      <a:pt x="66" y="37"/>
                    </a:cubicBezTo>
                    <a:cubicBezTo>
                      <a:pt x="68" y="31"/>
                      <a:pt x="72" y="28"/>
                      <a:pt x="74" y="22"/>
                    </a:cubicBezTo>
                    <a:close/>
                  </a:path>
                </a:pathLst>
              </a:custGeom>
              <a:solidFill>
                <a:srgbClr val="00FF99"/>
              </a:solidFill>
              <a:ln w="635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sk-SK"/>
              </a:p>
            </p:txBody>
          </p:sp>
          <p:sp>
            <p:nvSpPr>
              <p:cNvPr id="54307" name="Freeform 84"/>
              <p:cNvSpPr>
                <a:spLocks/>
              </p:cNvSpPr>
              <p:nvPr/>
            </p:nvSpPr>
            <p:spPr bwMode="auto">
              <a:xfrm>
                <a:off x="4782" y="3828"/>
                <a:ext cx="97" cy="119"/>
              </a:xfrm>
              <a:custGeom>
                <a:avLst/>
                <a:gdLst>
                  <a:gd name="T0" fmla="*/ 2821 w 74"/>
                  <a:gd name="T1" fmla="*/ 29218 h 91"/>
                  <a:gd name="T2" fmla="*/ 2183 w 74"/>
                  <a:gd name="T3" fmla="*/ 13265 h 91"/>
                  <a:gd name="T4" fmla="*/ 1621 w 74"/>
                  <a:gd name="T5" fmla="*/ 5522 h 91"/>
                  <a:gd name="T6" fmla="*/ 818 w 74"/>
                  <a:gd name="T7" fmla="*/ 20977 h 91"/>
                  <a:gd name="T8" fmla="*/ 349 w 74"/>
                  <a:gd name="T9" fmla="*/ 34245 h 91"/>
                  <a:gd name="T10" fmla="*/ 122 w 74"/>
                  <a:gd name="T11" fmla="*/ 69756 h 91"/>
                  <a:gd name="T12" fmla="*/ 0 w 74"/>
                  <a:gd name="T13" fmla="*/ 81604 h 91"/>
                  <a:gd name="T14" fmla="*/ 1095 w 74"/>
                  <a:gd name="T15" fmla="*/ 113666 h 91"/>
                  <a:gd name="T16" fmla="*/ 1557 w 74"/>
                  <a:gd name="T17" fmla="*/ 104061 h 91"/>
                  <a:gd name="T18" fmla="*/ 2007 w 74"/>
                  <a:gd name="T19" fmla="*/ 66146 h 91"/>
                  <a:gd name="T20" fmla="*/ 2527 w 74"/>
                  <a:gd name="T21" fmla="*/ 48776 h 91"/>
                  <a:gd name="T22" fmla="*/ 2821 w 74"/>
                  <a:gd name="T23" fmla="*/ 29218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91">
                    <a:moveTo>
                      <a:pt x="74" y="22"/>
                    </a:moveTo>
                    <a:cubicBezTo>
                      <a:pt x="71" y="17"/>
                      <a:pt x="63" y="11"/>
                      <a:pt x="57" y="10"/>
                    </a:cubicBezTo>
                    <a:cubicBezTo>
                      <a:pt x="52" y="7"/>
                      <a:pt x="48" y="5"/>
                      <a:pt x="42" y="4"/>
                    </a:cubicBezTo>
                    <a:cubicBezTo>
                      <a:pt x="34" y="0"/>
                      <a:pt x="28" y="13"/>
                      <a:pt x="21" y="16"/>
                    </a:cubicBezTo>
                    <a:cubicBezTo>
                      <a:pt x="16" y="21"/>
                      <a:pt x="16" y="25"/>
                      <a:pt x="9" y="26"/>
                    </a:cubicBezTo>
                    <a:cubicBezTo>
                      <a:pt x="7" y="35"/>
                      <a:pt x="7" y="45"/>
                      <a:pt x="3" y="53"/>
                    </a:cubicBezTo>
                    <a:cubicBezTo>
                      <a:pt x="2" y="56"/>
                      <a:pt x="0" y="59"/>
                      <a:pt x="0" y="62"/>
                    </a:cubicBezTo>
                    <a:cubicBezTo>
                      <a:pt x="0" y="75"/>
                      <a:pt x="19" y="84"/>
                      <a:pt x="29" y="86"/>
                    </a:cubicBezTo>
                    <a:cubicBezTo>
                      <a:pt x="39" y="91"/>
                      <a:pt x="37" y="87"/>
                      <a:pt x="41" y="79"/>
                    </a:cubicBezTo>
                    <a:cubicBezTo>
                      <a:pt x="42" y="72"/>
                      <a:pt x="48" y="56"/>
                      <a:pt x="53" y="50"/>
                    </a:cubicBezTo>
                    <a:cubicBezTo>
                      <a:pt x="57" y="45"/>
                      <a:pt x="66" y="37"/>
                      <a:pt x="66" y="37"/>
                    </a:cubicBezTo>
                    <a:cubicBezTo>
                      <a:pt x="68" y="31"/>
                      <a:pt x="72" y="28"/>
                      <a:pt x="74" y="22"/>
                    </a:cubicBezTo>
                    <a:close/>
                  </a:path>
                </a:pathLst>
              </a:custGeom>
              <a:solidFill>
                <a:srgbClr val="00FF99"/>
              </a:solidFill>
              <a:ln w="635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sk-SK"/>
              </a:p>
            </p:txBody>
          </p:sp>
        </p:grpSp>
        <p:sp>
          <p:nvSpPr>
            <p:cNvPr id="54304" name="Line 85"/>
            <p:cNvSpPr>
              <a:spLocks noChangeShapeType="1"/>
            </p:cNvSpPr>
            <p:nvPr/>
          </p:nvSpPr>
          <p:spPr bwMode="auto">
            <a:xfrm flipH="1" flipV="1">
              <a:off x="4044" y="3394"/>
              <a:ext cx="501" cy="14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</p:grpSp>
      <p:grpSp>
        <p:nvGrpSpPr>
          <p:cNvPr id="228438" name="Group 86"/>
          <p:cNvGrpSpPr>
            <a:grpSpLocks/>
          </p:cNvGrpSpPr>
          <p:nvPr/>
        </p:nvGrpSpPr>
        <p:grpSpPr bwMode="auto">
          <a:xfrm>
            <a:off x="3670300" y="5961063"/>
            <a:ext cx="2028825" cy="1285875"/>
            <a:chOff x="2083" y="3393"/>
            <a:chExt cx="1151" cy="732"/>
          </a:xfrm>
        </p:grpSpPr>
        <p:grpSp>
          <p:nvGrpSpPr>
            <p:cNvPr id="54296" name="Group 87"/>
            <p:cNvGrpSpPr>
              <a:grpSpLocks/>
            </p:cNvGrpSpPr>
            <p:nvPr/>
          </p:nvGrpSpPr>
          <p:grpSpPr bwMode="auto">
            <a:xfrm>
              <a:off x="2490" y="3554"/>
              <a:ext cx="744" cy="571"/>
              <a:chOff x="2490" y="3554"/>
              <a:chExt cx="744" cy="571"/>
            </a:xfrm>
          </p:grpSpPr>
          <p:grpSp>
            <p:nvGrpSpPr>
              <p:cNvPr id="54298" name="Group 88"/>
              <p:cNvGrpSpPr>
                <a:grpSpLocks/>
              </p:cNvGrpSpPr>
              <p:nvPr/>
            </p:nvGrpSpPr>
            <p:grpSpPr bwMode="auto">
              <a:xfrm>
                <a:off x="2490" y="3554"/>
                <a:ext cx="744" cy="571"/>
                <a:chOff x="2234" y="3554"/>
                <a:chExt cx="744" cy="571"/>
              </a:xfrm>
            </p:grpSpPr>
            <p:pic>
              <p:nvPicPr>
                <p:cNvPr id="54301" name="Picture 89" descr="H:\Proceduralne programovanie\obrazky\rabbit_1.jp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34" y="3555"/>
                  <a:ext cx="383" cy="5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302" name="Picture 90" descr="H:\Proceduralne programovanie\obrazky\rabbit_4.jp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98" y="3554"/>
                  <a:ext cx="380" cy="5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4299" name="Freeform 91"/>
              <p:cNvSpPr>
                <a:spLocks/>
              </p:cNvSpPr>
              <p:nvPr/>
            </p:nvSpPr>
            <p:spPr bwMode="auto">
              <a:xfrm>
                <a:off x="2516" y="3871"/>
                <a:ext cx="86" cy="131"/>
              </a:xfrm>
              <a:custGeom>
                <a:avLst/>
                <a:gdLst>
                  <a:gd name="T0" fmla="*/ 1216 w 74"/>
                  <a:gd name="T1" fmla="*/ 57243 h 91"/>
                  <a:gd name="T2" fmla="*/ 940 w 74"/>
                  <a:gd name="T3" fmla="*/ 25996 h 91"/>
                  <a:gd name="T4" fmla="*/ 700 w 74"/>
                  <a:gd name="T5" fmla="*/ 10814 h 91"/>
                  <a:gd name="T6" fmla="*/ 351 w 74"/>
                  <a:gd name="T7" fmla="*/ 41101 h 91"/>
                  <a:gd name="T8" fmla="*/ 153 w 74"/>
                  <a:gd name="T9" fmla="*/ 67101 h 91"/>
                  <a:gd name="T10" fmla="*/ 51 w 74"/>
                  <a:gd name="T11" fmla="*/ 136666 h 91"/>
                  <a:gd name="T12" fmla="*/ 0 w 74"/>
                  <a:gd name="T13" fmla="*/ 159875 h 91"/>
                  <a:gd name="T14" fmla="*/ 473 w 74"/>
                  <a:gd name="T15" fmla="*/ 222683 h 91"/>
                  <a:gd name="T16" fmla="*/ 669 w 74"/>
                  <a:gd name="T17" fmla="*/ 203872 h 91"/>
                  <a:gd name="T18" fmla="*/ 865 w 74"/>
                  <a:gd name="T19" fmla="*/ 129589 h 91"/>
                  <a:gd name="T20" fmla="*/ 1090 w 74"/>
                  <a:gd name="T21" fmla="*/ 95568 h 91"/>
                  <a:gd name="T22" fmla="*/ 1216 w 74"/>
                  <a:gd name="T23" fmla="*/ 57243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91">
                    <a:moveTo>
                      <a:pt x="74" y="22"/>
                    </a:moveTo>
                    <a:cubicBezTo>
                      <a:pt x="71" y="17"/>
                      <a:pt x="63" y="11"/>
                      <a:pt x="57" y="10"/>
                    </a:cubicBezTo>
                    <a:cubicBezTo>
                      <a:pt x="52" y="7"/>
                      <a:pt x="48" y="5"/>
                      <a:pt x="42" y="4"/>
                    </a:cubicBezTo>
                    <a:cubicBezTo>
                      <a:pt x="34" y="0"/>
                      <a:pt x="28" y="13"/>
                      <a:pt x="21" y="16"/>
                    </a:cubicBezTo>
                    <a:cubicBezTo>
                      <a:pt x="16" y="21"/>
                      <a:pt x="16" y="25"/>
                      <a:pt x="9" y="26"/>
                    </a:cubicBezTo>
                    <a:cubicBezTo>
                      <a:pt x="7" y="35"/>
                      <a:pt x="7" y="45"/>
                      <a:pt x="3" y="53"/>
                    </a:cubicBezTo>
                    <a:cubicBezTo>
                      <a:pt x="2" y="56"/>
                      <a:pt x="0" y="59"/>
                      <a:pt x="0" y="62"/>
                    </a:cubicBezTo>
                    <a:cubicBezTo>
                      <a:pt x="0" y="75"/>
                      <a:pt x="19" y="84"/>
                      <a:pt x="29" y="86"/>
                    </a:cubicBezTo>
                    <a:cubicBezTo>
                      <a:pt x="39" y="91"/>
                      <a:pt x="37" y="87"/>
                      <a:pt x="41" y="79"/>
                    </a:cubicBezTo>
                    <a:cubicBezTo>
                      <a:pt x="42" y="72"/>
                      <a:pt x="48" y="56"/>
                      <a:pt x="53" y="50"/>
                    </a:cubicBezTo>
                    <a:cubicBezTo>
                      <a:pt x="57" y="45"/>
                      <a:pt x="66" y="37"/>
                      <a:pt x="66" y="37"/>
                    </a:cubicBezTo>
                    <a:cubicBezTo>
                      <a:pt x="68" y="31"/>
                      <a:pt x="72" y="28"/>
                      <a:pt x="74" y="22"/>
                    </a:cubicBezTo>
                    <a:close/>
                  </a:path>
                </a:pathLst>
              </a:custGeom>
              <a:solidFill>
                <a:srgbClr val="FF66CC"/>
              </a:solidFill>
              <a:ln w="635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sk-SK"/>
              </a:p>
            </p:txBody>
          </p:sp>
          <p:sp>
            <p:nvSpPr>
              <p:cNvPr id="54300" name="Freeform 92"/>
              <p:cNvSpPr>
                <a:spLocks/>
              </p:cNvSpPr>
              <p:nvPr/>
            </p:nvSpPr>
            <p:spPr bwMode="auto">
              <a:xfrm>
                <a:off x="2873" y="3864"/>
                <a:ext cx="86" cy="131"/>
              </a:xfrm>
              <a:custGeom>
                <a:avLst/>
                <a:gdLst>
                  <a:gd name="T0" fmla="*/ 1216 w 74"/>
                  <a:gd name="T1" fmla="*/ 57243 h 91"/>
                  <a:gd name="T2" fmla="*/ 940 w 74"/>
                  <a:gd name="T3" fmla="*/ 25996 h 91"/>
                  <a:gd name="T4" fmla="*/ 700 w 74"/>
                  <a:gd name="T5" fmla="*/ 10814 h 91"/>
                  <a:gd name="T6" fmla="*/ 351 w 74"/>
                  <a:gd name="T7" fmla="*/ 41101 h 91"/>
                  <a:gd name="T8" fmla="*/ 153 w 74"/>
                  <a:gd name="T9" fmla="*/ 67101 h 91"/>
                  <a:gd name="T10" fmla="*/ 51 w 74"/>
                  <a:gd name="T11" fmla="*/ 136666 h 91"/>
                  <a:gd name="T12" fmla="*/ 0 w 74"/>
                  <a:gd name="T13" fmla="*/ 159875 h 91"/>
                  <a:gd name="T14" fmla="*/ 473 w 74"/>
                  <a:gd name="T15" fmla="*/ 222683 h 91"/>
                  <a:gd name="T16" fmla="*/ 669 w 74"/>
                  <a:gd name="T17" fmla="*/ 203872 h 91"/>
                  <a:gd name="T18" fmla="*/ 865 w 74"/>
                  <a:gd name="T19" fmla="*/ 129589 h 91"/>
                  <a:gd name="T20" fmla="*/ 1090 w 74"/>
                  <a:gd name="T21" fmla="*/ 95568 h 91"/>
                  <a:gd name="T22" fmla="*/ 1216 w 74"/>
                  <a:gd name="T23" fmla="*/ 57243 h 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4" h="91">
                    <a:moveTo>
                      <a:pt x="74" y="22"/>
                    </a:moveTo>
                    <a:cubicBezTo>
                      <a:pt x="71" y="17"/>
                      <a:pt x="63" y="11"/>
                      <a:pt x="57" y="10"/>
                    </a:cubicBezTo>
                    <a:cubicBezTo>
                      <a:pt x="52" y="7"/>
                      <a:pt x="48" y="5"/>
                      <a:pt x="42" y="4"/>
                    </a:cubicBezTo>
                    <a:cubicBezTo>
                      <a:pt x="34" y="0"/>
                      <a:pt x="28" y="13"/>
                      <a:pt x="21" y="16"/>
                    </a:cubicBezTo>
                    <a:cubicBezTo>
                      <a:pt x="16" y="21"/>
                      <a:pt x="16" y="25"/>
                      <a:pt x="9" y="26"/>
                    </a:cubicBezTo>
                    <a:cubicBezTo>
                      <a:pt x="7" y="35"/>
                      <a:pt x="7" y="45"/>
                      <a:pt x="3" y="53"/>
                    </a:cubicBezTo>
                    <a:cubicBezTo>
                      <a:pt x="2" y="56"/>
                      <a:pt x="0" y="59"/>
                      <a:pt x="0" y="62"/>
                    </a:cubicBezTo>
                    <a:cubicBezTo>
                      <a:pt x="0" y="75"/>
                      <a:pt x="19" y="84"/>
                      <a:pt x="29" y="86"/>
                    </a:cubicBezTo>
                    <a:cubicBezTo>
                      <a:pt x="39" y="91"/>
                      <a:pt x="37" y="87"/>
                      <a:pt x="41" y="79"/>
                    </a:cubicBezTo>
                    <a:cubicBezTo>
                      <a:pt x="42" y="72"/>
                      <a:pt x="48" y="56"/>
                      <a:pt x="53" y="50"/>
                    </a:cubicBezTo>
                    <a:cubicBezTo>
                      <a:pt x="57" y="45"/>
                      <a:pt x="66" y="37"/>
                      <a:pt x="66" y="37"/>
                    </a:cubicBezTo>
                    <a:cubicBezTo>
                      <a:pt x="68" y="31"/>
                      <a:pt x="72" y="28"/>
                      <a:pt x="74" y="22"/>
                    </a:cubicBezTo>
                    <a:close/>
                  </a:path>
                </a:pathLst>
              </a:custGeom>
              <a:solidFill>
                <a:srgbClr val="FF66CC"/>
              </a:solidFill>
              <a:ln w="6350" cap="flat" cmpd="sng">
                <a:solidFill>
                  <a:srgbClr val="6666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sk-SK"/>
              </a:p>
            </p:txBody>
          </p:sp>
        </p:grpSp>
        <p:sp>
          <p:nvSpPr>
            <p:cNvPr id="54297" name="Line 93"/>
            <p:cNvSpPr>
              <a:spLocks noChangeShapeType="1"/>
            </p:cNvSpPr>
            <p:nvPr/>
          </p:nvSpPr>
          <p:spPr bwMode="auto">
            <a:xfrm flipH="1" flipV="1">
              <a:off x="2083" y="3393"/>
              <a:ext cx="510" cy="1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34296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err="1" smtClean="0"/>
              <a:t>Fibonacciho</a:t>
            </a:r>
            <a:r>
              <a:rPr lang="sk-SK" altLang="sk-SK" dirty="0" smtClean="0"/>
              <a:t> postupnosť: rekurzívne</a:t>
            </a:r>
            <a:endParaRPr lang="en-US" altLang="sk-SK" dirty="0" smtClean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68288" y="1939925"/>
            <a:ext cx="7077075" cy="30908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354013" y="2068513"/>
            <a:ext cx="6899275" cy="268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k-SK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fib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endParaRPr kumimoji="0" lang="en-US" altLang="sk-SK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if (n &lt;= 2)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return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-1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else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return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fib(n-2)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+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fib(n-1)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30405" name="AutoShape 5"/>
          <p:cNvSpPr>
            <a:spLocks noChangeArrowheads="1"/>
          </p:cNvSpPr>
          <p:nvPr/>
        </p:nvSpPr>
        <p:spPr bwMode="auto">
          <a:xfrm>
            <a:off x="228600" y="5699919"/>
            <a:ext cx="8135938" cy="921544"/>
          </a:xfrm>
          <a:prstGeom prst="wedgeRoundRectCallout">
            <a:avLst>
              <a:gd name="adj1" fmla="val -39542"/>
              <a:gd name="adj2" fmla="val -11570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neefekt</a:t>
            </a:r>
            <a:r>
              <a:rPr kumimoji="0" lang="sk-SK" altLang="sk-SK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ívne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pretože sa veľakrát vypočítavajú tie isté čísla -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iteratívne 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 efektívne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30487" name="Group 87"/>
          <p:cNvGrpSpPr>
            <a:grpSpLocks/>
          </p:cNvGrpSpPr>
          <p:nvPr/>
        </p:nvGrpSpPr>
        <p:grpSpPr bwMode="auto">
          <a:xfrm>
            <a:off x="7456488" y="1919288"/>
            <a:ext cx="2519362" cy="3495675"/>
            <a:chOff x="4287" y="1252"/>
            <a:chExt cx="1430" cy="1990"/>
          </a:xfrm>
        </p:grpSpPr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4724" y="1252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6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4394" y="1734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4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29" name="Text Box 9"/>
            <p:cNvSpPr txBox="1">
              <a:spLocks noChangeArrowheads="1"/>
            </p:cNvSpPr>
            <p:nvPr/>
          </p:nvSpPr>
          <p:spPr bwMode="auto">
            <a:xfrm>
              <a:off x="5081" y="1721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5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4516" y="2171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31" name="Text Box 11"/>
            <p:cNvSpPr txBox="1">
              <a:spLocks noChangeArrowheads="1"/>
            </p:cNvSpPr>
            <p:nvPr/>
          </p:nvSpPr>
          <p:spPr bwMode="auto">
            <a:xfrm>
              <a:off x="4287" y="2178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4862" y="2168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33" name="Text Box 13"/>
            <p:cNvSpPr txBox="1">
              <a:spLocks noChangeArrowheads="1"/>
            </p:cNvSpPr>
            <p:nvPr/>
          </p:nvSpPr>
          <p:spPr bwMode="auto">
            <a:xfrm>
              <a:off x="5286" y="2139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4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34" name="Text Box 15"/>
            <p:cNvSpPr txBox="1">
              <a:spLocks noChangeArrowheads="1"/>
            </p:cNvSpPr>
            <p:nvPr/>
          </p:nvSpPr>
          <p:spPr bwMode="auto">
            <a:xfrm>
              <a:off x="4641" y="2591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35" name="Line 22"/>
            <p:cNvSpPr>
              <a:spLocks noChangeShapeType="1"/>
            </p:cNvSpPr>
            <p:nvPr/>
          </p:nvSpPr>
          <p:spPr bwMode="auto">
            <a:xfrm flipH="1">
              <a:off x="4551" y="1461"/>
              <a:ext cx="221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6336" name="Line 23"/>
            <p:cNvSpPr>
              <a:spLocks noChangeShapeType="1"/>
            </p:cNvSpPr>
            <p:nvPr/>
          </p:nvSpPr>
          <p:spPr bwMode="auto">
            <a:xfrm>
              <a:off x="4820" y="1461"/>
              <a:ext cx="252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6337" name="Line 26"/>
            <p:cNvSpPr>
              <a:spLocks noChangeShapeType="1"/>
            </p:cNvSpPr>
            <p:nvPr/>
          </p:nvSpPr>
          <p:spPr bwMode="auto">
            <a:xfrm flipH="1">
              <a:off x="4993" y="1919"/>
              <a:ext cx="15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6338" name="Line 27"/>
            <p:cNvSpPr>
              <a:spLocks noChangeShapeType="1"/>
            </p:cNvSpPr>
            <p:nvPr/>
          </p:nvSpPr>
          <p:spPr bwMode="auto">
            <a:xfrm>
              <a:off x="5214" y="1919"/>
              <a:ext cx="142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6339" name="Line 28"/>
            <p:cNvSpPr>
              <a:spLocks noChangeShapeType="1"/>
            </p:cNvSpPr>
            <p:nvPr/>
          </p:nvSpPr>
          <p:spPr bwMode="auto">
            <a:xfrm flipH="1">
              <a:off x="4508" y="2379"/>
              <a:ext cx="79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6340" name="Line 29"/>
            <p:cNvSpPr>
              <a:spLocks noChangeShapeType="1"/>
            </p:cNvSpPr>
            <p:nvPr/>
          </p:nvSpPr>
          <p:spPr bwMode="auto">
            <a:xfrm>
              <a:off x="4642" y="2379"/>
              <a:ext cx="71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6341" name="Text Box 46"/>
            <p:cNvSpPr txBox="1">
              <a:spLocks noChangeArrowheads="1"/>
            </p:cNvSpPr>
            <p:nvPr/>
          </p:nvSpPr>
          <p:spPr bwMode="auto">
            <a:xfrm>
              <a:off x="4416" y="2594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42" name="Text Box 63"/>
            <p:cNvSpPr txBox="1">
              <a:spLocks noChangeArrowheads="1"/>
            </p:cNvSpPr>
            <p:nvPr/>
          </p:nvSpPr>
          <p:spPr bwMode="auto">
            <a:xfrm>
              <a:off x="4776" y="2591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43" name="Text Box 64"/>
            <p:cNvSpPr txBox="1">
              <a:spLocks noChangeArrowheads="1"/>
            </p:cNvSpPr>
            <p:nvPr/>
          </p:nvSpPr>
          <p:spPr bwMode="auto">
            <a:xfrm>
              <a:off x="4978" y="2588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44" name="Line 65"/>
            <p:cNvSpPr>
              <a:spLocks noChangeShapeType="1"/>
            </p:cNvSpPr>
            <p:nvPr/>
          </p:nvSpPr>
          <p:spPr bwMode="auto">
            <a:xfrm flipH="1">
              <a:off x="4862" y="2385"/>
              <a:ext cx="79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6345" name="Line 66"/>
            <p:cNvSpPr>
              <a:spLocks noChangeShapeType="1"/>
            </p:cNvSpPr>
            <p:nvPr/>
          </p:nvSpPr>
          <p:spPr bwMode="auto">
            <a:xfrm>
              <a:off x="4996" y="2385"/>
              <a:ext cx="71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6346" name="Text Box 75"/>
            <p:cNvSpPr txBox="1">
              <a:spLocks noChangeArrowheads="1"/>
            </p:cNvSpPr>
            <p:nvPr/>
          </p:nvSpPr>
          <p:spPr bwMode="auto">
            <a:xfrm>
              <a:off x="5390" y="2574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3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47" name="Text Box 76"/>
            <p:cNvSpPr txBox="1">
              <a:spLocks noChangeArrowheads="1"/>
            </p:cNvSpPr>
            <p:nvPr/>
          </p:nvSpPr>
          <p:spPr bwMode="auto">
            <a:xfrm>
              <a:off x="5122" y="2579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48" name="Text Box 77"/>
            <p:cNvSpPr txBox="1">
              <a:spLocks noChangeArrowheads="1"/>
            </p:cNvSpPr>
            <p:nvPr/>
          </p:nvSpPr>
          <p:spPr bwMode="auto">
            <a:xfrm>
              <a:off x="5523" y="2994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2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49" name="Line 78"/>
            <p:cNvSpPr>
              <a:spLocks noChangeShapeType="1"/>
            </p:cNvSpPr>
            <p:nvPr/>
          </p:nvSpPr>
          <p:spPr bwMode="auto">
            <a:xfrm flipH="1">
              <a:off x="5245" y="2368"/>
              <a:ext cx="111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6350" name="Line 80"/>
            <p:cNvSpPr>
              <a:spLocks noChangeShapeType="1"/>
            </p:cNvSpPr>
            <p:nvPr/>
          </p:nvSpPr>
          <p:spPr bwMode="auto">
            <a:xfrm flipH="1">
              <a:off x="5382" y="2782"/>
              <a:ext cx="79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6351" name="Line 81"/>
            <p:cNvSpPr>
              <a:spLocks noChangeShapeType="1"/>
            </p:cNvSpPr>
            <p:nvPr/>
          </p:nvSpPr>
          <p:spPr bwMode="auto">
            <a:xfrm>
              <a:off x="5516" y="2782"/>
              <a:ext cx="71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6352" name="Text Box 82"/>
            <p:cNvSpPr txBox="1">
              <a:spLocks noChangeArrowheads="1"/>
            </p:cNvSpPr>
            <p:nvPr/>
          </p:nvSpPr>
          <p:spPr bwMode="auto">
            <a:xfrm>
              <a:off x="5290" y="2997"/>
              <a:ext cx="19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1</a:t>
              </a:r>
              <a:endParaRPr kumimoji="0" lang="en-US" altLang="sk-SK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353" name="Line 83"/>
            <p:cNvSpPr>
              <a:spLocks noChangeShapeType="1"/>
            </p:cNvSpPr>
            <p:nvPr/>
          </p:nvSpPr>
          <p:spPr bwMode="auto">
            <a:xfrm>
              <a:off x="5410" y="2369"/>
              <a:ext cx="71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6354" name="Line 85"/>
            <p:cNvSpPr>
              <a:spLocks noChangeShapeType="1"/>
            </p:cNvSpPr>
            <p:nvPr/>
          </p:nvSpPr>
          <p:spPr bwMode="auto">
            <a:xfrm flipH="1">
              <a:off x="4382" y="1973"/>
              <a:ext cx="79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56355" name="Line 86"/>
            <p:cNvSpPr>
              <a:spLocks noChangeShapeType="1"/>
            </p:cNvSpPr>
            <p:nvPr/>
          </p:nvSpPr>
          <p:spPr bwMode="auto">
            <a:xfrm>
              <a:off x="4516" y="1973"/>
              <a:ext cx="71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37" name="AutoShape 6"/>
          <p:cNvSpPr>
            <a:spLocks noChangeArrowheads="1"/>
          </p:cNvSpPr>
          <p:nvPr/>
        </p:nvSpPr>
        <p:spPr bwMode="auto">
          <a:xfrm>
            <a:off x="3921590" y="2180431"/>
            <a:ext cx="3058647" cy="589756"/>
          </a:xfrm>
          <a:prstGeom prst="wedgeRoundRectCallout">
            <a:avLst>
              <a:gd name="adj1" fmla="val -54825"/>
              <a:gd name="adj2" fmla="val 14681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erekurzívna vetva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2726701" y="4891745"/>
            <a:ext cx="4656137" cy="571591"/>
          </a:xfrm>
          <a:prstGeom prst="wedgeRoundRectCallout">
            <a:avLst>
              <a:gd name="adj1" fmla="val -45616"/>
              <a:gd name="adj2" fmla="val -1393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vetva s rekurzívnymi volaniami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8" name="Rounded Rectangle 1"/>
          <p:cNvSpPr>
            <a:spLocks noChangeArrowheads="1"/>
          </p:cNvSpPr>
          <p:nvPr/>
        </p:nvSpPr>
        <p:spPr bwMode="auto">
          <a:xfrm>
            <a:off x="5921375" y="6765925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02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54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 animBg="1" autoUpdateAnimBg="0"/>
      <p:bldP spid="37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err="1" smtClean="0"/>
              <a:t>Fibonacciho</a:t>
            </a:r>
            <a:r>
              <a:rPr lang="sk-SK" altLang="sk-SK" dirty="0" smtClean="0"/>
              <a:t> postupnosť: iteratívne</a:t>
            </a:r>
            <a:endParaRPr lang="en-US" altLang="sk-SK" dirty="0" smtClean="0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68288" y="1335088"/>
            <a:ext cx="5603875" cy="61991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354013" y="1322388"/>
            <a:ext cx="6899275" cy="6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long fib(long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if (n &lt;= 2)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return n-1;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else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n_1, n_2,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sucet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n_1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n_2 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for(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=3;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&lt;=n;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++) {</a:t>
            </a:r>
            <a:endParaRPr kumimoji="0" lang="sk-SK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sucet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n_1 + n_2;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n_1 = n_2;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n_2 =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sucet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return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sucet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9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Obsah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endParaRPr lang="sk-SK" altLang="sk-SK" dirty="0" smtClean="0"/>
          </a:p>
          <a:p>
            <a:pPr marL="609600" indent="-609600">
              <a:buFontTx/>
              <a:buAutoNum type="arabicPeriod"/>
            </a:pPr>
            <a:r>
              <a:rPr lang="sk-SK" altLang="sk-SK" dirty="0" smtClean="0"/>
              <a:t>R</a:t>
            </a:r>
            <a:r>
              <a:rPr lang="en-US" altLang="sk-SK" dirty="0" err="1" smtClean="0"/>
              <a:t>ekurzia</a:t>
            </a:r>
            <a:endParaRPr lang="sk-SK" altLang="sk-SK" dirty="0" smtClean="0"/>
          </a:p>
          <a:p>
            <a:pPr marL="609600" indent="-609600">
              <a:buFontTx/>
              <a:buAutoNum type="arabicPeriod"/>
            </a:pPr>
            <a:r>
              <a:rPr lang="sk-SK" altLang="sk-SK" dirty="0" smtClean="0"/>
              <a:t>Vybrané (nerekurzívne) algoritmy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Rekurzia</a:t>
            </a:r>
            <a:endParaRPr lang="en-US" altLang="sk-SK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dirty="0" smtClean="0"/>
              <a:t>silná (krátky kód)</a:t>
            </a:r>
            <a:endParaRPr lang="en-US" altLang="sk-SK" dirty="0" smtClean="0"/>
          </a:p>
          <a:p>
            <a:r>
              <a:rPr lang="sk-SK" altLang="sk-SK" dirty="0" smtClean="0"/>
              <a:t>čitateľná</a:t>
            </a:r>
          </a:p>
          <a:p>
            <a:r>
              <a:rPr lang="sk-SK" altLang="sk-SK" dirty="0" smtClean="0"/>
              <a:t>neefektívna </a:t>
            </a:r>
          </a:p>
          <a:p>
            <a:r>
              <a:rPr lang="sk-SK" altLang="sk-SK" dirty="0" smtClean="0"/>
              <a:t>pokiaľ sa jej dá vyhnúť, nepoužívať (opakujúce sa výpočty radšej ukladať do pamäte)</a:t>
            </a:r>
            <a:endParaRPr lang="en-US" altLang="sk-SK" dirty="0" smtClean="0"/>
          </a:p>
        </p:txBody>
      </p:sp>
    </p:spTree>
    <p:extLst>
      <p:ext uri="{BB962C8B-B14F-4D97-AF65-F5344CB8AC3E}">
        <p14:creationId xmlns:p14="http://schemas.microsoft.com/office/powerpoint/2010/main" val="30921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auto">
          <a:xfrm>
            <a:off x="655637" y="1824073"/>
            <a:ext cx="4876800" cy="1742246"/>
          </a:xfrm>
          <a:prstGeom prst="rect">
            <a:avLst/>
          </a:prstGeom>
          <a:solidFill>
            <a:srgbClr val="FF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/>
              <a:t>S</a:t>
            </a:r>
            <a:r>
              <a:rPr lang="sk-SK" altLang="sk-SK" dirty="0" err="1" smtClean="0"/>
              <a:t>účin</a:t>
            </a:r>
            <a:r>
              <a:rPr lang="sk-SK" altLang="sk-SK" dirty="0" smtClean="0"/>
              <a:t> dvoch čísel</a:t>
            </a:r>
            <a:r>
              <a:rPr lang="en-US" altLang="sk-SK" dirty="0" smtClean="0"/>
              <a:t> – </a:t>
            </a:r>
            <a:r>
              <a:rPr lang="en-US" altLang="sk-SK" dirty="0" err="1" smtClean="0"/>
              <a:t>rekurz</a:t>
            </a:r>
            <a:r>
              <a:rPr lang="sk-SK" altLang="sk-SK" dirty="0" smtClean="0"/>
              <a:t>ívne</a:t>
            </a:r>
            <a:endParaRPr lang="en-US" altLang="sk-SK" dirty="0" smtClean="0"/>
          </a:p>
        </p:txBody>
      </p:sp>
      <p:grpSp>
        <p:nvGrpSpPr>
          <p:cNvPr id="2" name="Skupina 1"/>
          <p:cNvGrpSpPr/>
          <p:nvPr/>
        </p:nvGrpSpPr>
        <p:grpSpPr>
          <a:xfrm>
            <a:off x="427037" y="4344585"/>
            <a:ext cx="6401315" cy="2737590"/>
            <a:chOff x="427037" y="4344585"/>
            <a:chExt cx="6401315" cy="2737590"/>
          </a:xfrm>
        </p:grpSpPr>
        <p:sp>
          <p:nvSpPr>
            <p:cNvPr id="67593" name="Rectangle 6"/>
            <p:cNvSpPr>
              <a:spLocks noChangeArrowheads="1"/>
            </p:cNvSpPr>
            <p:nvPr/>
          </p:nvSpPr>
          <p:spPr bwMode="auto">
            <a:xfrm>
              <a:off x="427037" y="4344585"/>
              <a:ext cx="6401315" cy="272693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4691" name="Text Box 3"/>
            <p:cNvSpPr txBox="1">
              <a:spLocks noChangeArrowheads="1"/>
            </p:cNvSpPr>
            <p:nvPr/>
          </p:nvSpPr>
          <p:spPr bwMode="auto">
            <a:xfrm>
              <a:off x="503237" y="4404519"/>
              <a:ext cx="6268063" cy="267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sucin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a, int b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</a:t>
              </a:r>
              <a:endPara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if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b </a:t>
              </a: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=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= 1) </a:t>
              </a:r>
              <a:endPara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  return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;</a:t>
              </a:r>
              <a:endPara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else 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 return a + 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sucin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(a, b-1)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;  </a:t>
              </a:r>
              <a:endPara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12" name="Rounded Rectangle 1"/>
          <p:cNvSpPr>
            <a:spLocks noChangeArrowheads="1"/>
          </p:cNvSpPr>
          <p:nvPr/>
        </p:nvSpPr>
        <p:spPr bwMode="auto">
          <a:xfrm>
            <a:off x="5921375" y="6765925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71476" y="1949449"/>
            <a:ext cx="5313362" cy="1921669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79413" marR="0" lvl="0" indent="-379413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Rekurz</a:t>
            </a:r>
            <a:r>
              <a:rPr kumimoji="0" lang="sk-SK" altLang="sk-SK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ívna</a:t>
            </a:r>
            <a:r>
              <a:rPr kumimoji="0" lang="sk-SK" altLang="sk-SK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definícia súčinu:</a:t>
            </a:r>
            <a:endParaRPr kumimoji="0" lang="sk-SK" altLang="sk-SK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506413" marR="0" lvl="1" indent="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1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a.1 = a</a:t>
            </a:r>
            <a:endParaRPr kumimoji="0" lang="sk-SK" altLang="sk-SK" sz="2400" b="0" i="1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506413" marR="0" lvl="1" indent="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a.b </a:t>
            </a:r>
            <a:r>
              <a:rPr kumimoji="0" lang="en-US" altLang="sk-SK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a + a.(b-1)</a:t>
            </a:r>
          </a:p>
        </p:txBody>
      </p:sp>
    </p:spTree>
    <p:extLst>
      <p:ext uri="{BB962C8B-B14F-4D97-AF65-F5344CB8AC3E}">
        <p14:creationId xmlns:p14="http://schemas.microsoft.com/office/powerpoint/2010/main" val="341068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1304"/>
            <a:ext cx="8153400" cy="936625"/>
          </a:xfrm>
        </p:spPr>
        <p:txBody>
          <a:bodyPr/>
          <a:lstStyle/>
          <a:p>
            <a:r>
              <a:rPr lang="en-US" altLang="sk-SK" dirty="0" smtClean="0"/>
              <a:t>V</a:t>
            </a:r>
            <a:r>
              <a:rPr lang="sk-SK" altLang="sk-SK" dirty="0" err="1" smtClean="0"/>
              <a:t>ýpis</a:t>
            </a:r>
            <a:r>
              <a:rPr lang="sk-SK" altLang="sk-SK" dirty="0" smtClean="0"/>
              <a:t> súboru</a:t>
            </a:r>
            <a:endParaRPr lang="en-US" altLang="sk-SK" dirty="0" smtClean="0"/>
          </a:p>
        </p:txBody>
      </p:sp>
      <p:sp>
        <p:nvSpPr>
          <p:cNvPr id="12" name="Rounded Rectangle 1"/>
          <p:cNvSpPr>
            <a:spLocks noChangeArrowheads="1"/>
          </p:cNvSpPr>
          <p:nvPr/>
        </p:nvSpPr>
        <p:spPr bwMode="auto">
          <a:xfrm>
            <a:off x="184750" y="6878716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84750" y="2041618"/>
            <a:ext cx="7938488" cy="480130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19314" y="2071726"/>
            <a:ext cx="816268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main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sk-SK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void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FILE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sk-SK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fr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if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((</a:t>
            </a:r>
            <a:r>
              <a:rPr kumimoji="0" lang="sk-SK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fr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</a:t>
            </a:r>
            <a:r>
              <a:rPr kumimoji="0" lang="sk-SK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fopen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("lyrics.txt", "r")) == NULL)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</a:t>
            </a:r>
            <a:r>
              <a:rPr kumimoji="0" lang="sk-SK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Subor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sa nepodarilo </a:t>
            </a:r>
            <a:r>
              <a:rPr kumimoji="0" lang="sk-SK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otvorit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return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sk-SK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vypis_rek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fr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vypis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_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iter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fr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  <a:endParaRPr kumimoji="0" lang="sk-SK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if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fclose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fr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== EOF)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</a:t>
            </a:r>
            <a:r>
              <a:rPr kumimoji="0" lang="sk-SK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Subor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sa nepodarilo </a:t>
            </a:r>
            <a:r>
              <a:rPr kumimoji="0" lang="sk-SK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zatvorit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sk-SK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return</a:t>
            </a:r>
            <a:r>
              <a:rPr kumimoji="0" lang="sk-SK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2" name="Skupina 1"/>
          <p:cNvGrpSpPr/>
          <p:nvPr/>
        </p:nvGrpSpPr>
        <p:grpSpPr>
          <a:xfrm>
            <a:off x="1341437" y="213519"/>
            <a:ext cx="6848009" cy="3485367"/>
            <a:chOff x="427037" y="1676940"/>
            <a:chExt cx="5182115" cy="2745179"/>
          </a:xfrm>
        </p:grpSpPr>
        <p:sp>
          <p:nvSpPr>
            <p:cNvPr id="67593" name="Rectangle 6"/>
            <p:cNvSpPr>
              <a:spLocks noChangeArrowheads="1"/>
            </p:cNvSpPr>
            <p:nvPr/>
          </p:nvSpPr>
          <p:spPr bwMode="auto">
            <a:xfrm>
              <a:off x="427037" y="1676940"/>
              <a:ext cx="5182115" cy="2745179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4691" name="Text Box 3"/>
            <p:cNvSpPr txBox="1">
              <a:spLocks noChangeArrowheads="1"/>
            </p:cNvSpPr>
            <p:nvPr/>
          </p:nvSpPr>
          <p:spPr bwMode="auto">
            <a:xfrm>
              <a:off x="461602" y="1794735"/>
              <a:ext cx="4906820" cy="2465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void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vypis_iter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(FILE *</a:t>
              </a: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fr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</a:t>
              </a:r>
              <a:r>
                <a:rPr kumimoji="0" lang="sk-SK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c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</a:t>
              </a:r>
              <a:r>
                <a:rPr kumimoji="0" lang="sk-SK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while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((c=</a:t>
              </a: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getc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</a:t>
              </a: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fr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)) != EOF)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  </a:t>
              </a:r>
              <a:r>
                <a:rPr kumimoji="0" lang="sk-SK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putchar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(c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}   </a:t>
              </a:r>
              <a:endPara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</a:t>
              </a:r>
              <a:r>
                <a:rPr kumimoji="0" lang="sk-SK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return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</p:txBody>
        </p:sp>
      </p:grpSp>
      <p:grpSp>
        <p:nvGrpSpPr>
          <p:cNvPr id="3" name="Skupina 2"/>
          <p:cNvGrpSpPr/>
          <p:nvPr/>
        </p:nvGrpSpPr>
        <p:grpSpPr>
          <a:xfrm>
            <a:off x="3398837" y="2861659"/>
            <a:ext cx="6248400" cy="3596776"/>
            <a:chOff x="3447488" y="2641605"/>
            <a:chExt cx="5322711" cy="359677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447488" y="2641605"/>
              <a:ext cx="5322711" cy="35967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562525" y="2786104"/>
              <a:ext cx="4960938" cy="3046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void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vypis_rek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(FILE *</a:t>
              </a: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fr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 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</a:t>
              </a:r>
              <a:r>
                <a:rPr kumimoji="0" lang="sk-SK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int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c;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	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</a:t>
              </a:r>
              <a:r>
                <a:rPr kumimoji="0" lang="sk-SK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if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((c=</a:t>
              </a: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getc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</a:t>
              </a:r>
              <a:r>
                <a:rPr kumimoji="0" lang="sk-SK" altLang="sk-SK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fr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)) != EOF) 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{</a:t>
              </a: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	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 </a:t>
              </a:r>
              <a:r>
                <a:rPr kumimoji="0" lang="sk-SK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putchar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(c);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 </a:t>
              </a:r>
              <a:r>
                <a:rPr kumimoji="0" lang="sk-SK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vypis_rek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</a:t>
              </a:r>
              <a:r>
                <a:rPr kumimoji="0" lang="sk-SK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fr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);</a:t>
              </a:r>
              <a:endPara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}   </a:t>
              </a:r>
              <a:endPara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}</a:t>
              </a:r>
            </a:p>
          </p:txBody>
        </p:sp>
      </p:grpSp>
      <p:grpSp>
        <p:nvGrpSpPr>
          <p:cNvPr id="5" name="Skupina 4"/>
          <p:cNvGrpSpPr/>
          <p:nvPr/>
        </p:nvGrpSpPr>
        <p:grpSpPr>
          <a:xfrm>
            <a:off x="4644391" y="2175643"/>
            <a:ext cx="5223156" cy="3136073"/>
            <a:chOff x="4644391" y="2459489"/>
            <a:chExt cx="5223156" cy="3136073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644391" y="4764565"/>
              <a:ext cx="2765501" cy="83099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vypis_rek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fr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putchar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(c);</a:t>
              </a:r>
              <a:endPara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4" name="Bublina v tvare zaobleného obdĺžnika 3"/>
            <p:cNvSpPr/>
            <p:nvPr/>
          </p:nvSpPr>
          <p:spPr bwMode="auto">
            <a:xfrm>
              <a:off x="5499576" y="2459489"/>
              <a:ext cx="4367971" cy="1025036"/>
            </a:xfrm>
            <a:prstGeom prst="wedgeRoundRectCallout">
              <a:avLst>
                <a:gd name="adj1" fmla="val -17541"/>
                <a:gd name="adj2" fmla="val 185786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V</a:t>
              </a:r>
              <a:r>
                <a:rPr kumimoji="0" lang="sk-SK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ýmena</a:t>
              </a:r>
              <a:r>
                <a:rPr kumimoji="0" 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príkazov spôsobí výpis súboru naopak</a:t>
              </a:r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4258593" y="6053146"/>
            <a:ext cx="5739286" cy="1427760"/>
            <a:chOff x="4258593" y="6053146"/>
            <a:chExt cx="5739286" cy="1427760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4258593" y="6053146"/>
              <a:ext cx="5739286" cy="1427760"/>
            </a:xfrm>
            <a:prstGeom prst="wedgeRoundRectCallout">
              <a:avLst>
                <a:gd name="adj1" fmla="val -49634"/>
                <a:gd name="adj2" fmla="val -9042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/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sk-SK" altLang="sk-SK" sz="2800" b="0" dirty="0">
                <a:solidFill>
                  <a:srgbClr val="00B050"/>
                </a:solidFill>
                <a:latin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ak nie je splnený </a:t>
              </a:r>
              <a:r>
                <a:rPr kumimoji="0" lang="sk-SK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anose="02070309020205020404" pitchFamily="49" charset="0"/>
                </a:rPr>
                <a:t>if</a:t>
              </a:r>
              <a:r>
                <a:rPr kumimoji="0" lang="sk-SK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, nevykoná sa nič, procedúra skončí – vynáranie sa</a:t>
              </a:r>
              <a:endPara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Zaoblený obdĺžnik 15"/>
            <p:cNvSpPr/>
            <p:nvPr/>
          </p:nvSpPr>
          <p:spPr bwMode="auto">
            <a:xfrm>
              <a:off x="4374187" y="6110686"/>
              <a:ext cx="5383205" cy="51077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sz="24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Nerekurzívna vetva je len implicitná</a:t>
              </a:r>
              <a:endParaRPr kumimoji="0" lang="sk-SK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0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ChangeArrowheads="1"/>
          </p:cNvSpPr>
          <p:nvPr/>
        </p:nvSpPr>
        <p:spPr bwMode="auto">
          <a:xfrm>
            <a:off x="47624" y="1422400"/>
            <a:ext cx="3427507" cy="201201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0500"/>
            <a:ext cx="8153400" cy="938213"/>
          </a:xfrm>
        </p:spPr>
        <p:txBody>
          <a:bodyPr/>
          <a:lstStyle/>
          <a:p>
            <a:r>
              <a:rPr lang="sk-SK" altLang="sk-SK" dirty="0" smtClean="0"/>
              <a:t>P</a:t>
            </a:r>
            <a:r>
              <a:rPr lang="en-US" altLang="sk-SK" dirty="0" smtClean="0"/>
              <a:t>r</a:t>
            </a:r>
            <a:r>
              <a:rPr lang="sk-SK" altLang="sk-SK" dirty="0" err="1" smtClean="0"/>
              <a:t>íklad</a:t>
            </a:r>
            <a:r>
              <a:rPr lang="sk-SK" altLang="sk-SK" dirty="0" smtClean="0"/>
              <a:t>: výpis čísel od 1 po </a:t>
            </a:r>
            <a:r>
              <a:rPr lang="sk-SK" alt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k-SK" altLang="sk-SK" dirty="0" smtClean="0"/>
              <a:t> - rekurzívne</a:t>
            </a:r>
            <a:endParaRPr lang="en-US" altLang="sk-SK" dirty="0" smtClean="0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0107" y="1508919"/>
            <a:ext cx="32624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void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vypis1(</a:t>
            </a:r>
            <a:r>
              <a:rPr lang="en-US" altLang="sk-SK" sz="20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sk-SK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n</a:t>
            </a:r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 </a:t>
            </a:r>
            <a:r>
              <a: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   if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sk-SK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n</a:t>
            </a:r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== 0)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sk-SK" sz="2000" dirty="0">
                <a:solidFill>
                  <a:srgbClr val="00B050"/>
                </a:solidFill>
                <a:cs typeface="Courier New" panose="02070309020205020404" pitchFamily="49" charset="0"/>
              </a:rPr>
              <a:t>return</a:t>
            </a:r>
            <a:r>
              <a: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r>
              <a:rPr lang="sk-SK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</a:p>
          <a:p>
            <a:endParaRPr lang="en-US" altLang="sk-SK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en-US" altLang="sk-SK" sz="20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0485" name="AutoShape 24"/>
          <p:cNvSpPr>
            <a:spLocks noChangeArrowheads="1"/>
          </p:cNvSpPr>
          <p:nvPr/>
        </p:nvSpPr>
        <p:spPr bwMode="auto">
          <a:xfrm>
            <a:off x="3782945" y="736088"/>
            <a:ext cx="6333365" cy="1162985"/>
          </a:xfrm>
          <a:prstGeom prst="cloudCallout">
            <a:avLst>
              <a:gd name="adj1" fmla="val -57624"/>
              <a:gd name="adj2" fmla="val 103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Funkcia</a:t>
            </a:r>
            <a:r>
              <a:rPr lang="en-US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vypíše čísla od </a:t>
            </a:r>
            <a:r>
              <a:rPr lang="sk-SK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n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po 1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– zostupne</a:t>
            </a:r>
            <a:r>
              <a:rPr lang="en-US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sk-SK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n</a:t>
            </a:r>
            <a:r>
              <a:rPr lang="en-US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sk-SK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n </a:t>
            </a:r>
            <a:r>
              <a:rPr lang="en-US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  <a:r>
              <a:rPr lang="en-US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, …, 1)</a:t>
            </a:r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46037" y="4394200"/>
            <a:ext cx="3429000" cy="21439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96850" y="4467225"/>
            <a:ext cx="38877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void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vypis1(</a:t>
            </a:r>
            <a:r>
              <a:rPr lang="en-US" altLang="sk-SK" sz="20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sk-SK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n)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</a:p>
          <a:p>
            <a:r>
              <a: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if (n == 0)</a:t>
            </a:r>
            <a:endParaRPr lang="en-US" altLang="sk-SK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      </a:t>
            </a:r>
            <a:r>
              <a:rPr lang="en-US" altLang="sk-SK" sz="2000" dirty="0">
                <a:solidFill>
                  <a:srgbClr val="00B050"/>
                </a:solidFill>
                <a:cs typeface="Courier New" panose="02070309020205020404" pitchFamily="49" charset="0"/>
              </a:rPr>
              <a:t>return</a:t>
            </a:r>
            <a:r>
              <a: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r>
              <a:rPr lang="sk-SK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</a:p>
          <a:p>
            <a:endParaRPr lang="sk-SK" altLang="sk-SK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en-US" altLang="sk-SK" sz="20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20488" name="AutoShape 24"/>
          <p:cNvSpPr>
            <a:spLocks noChangeArrowheads="1"/>
          </p:cNvSpPr>
          <p:nvPr/>
        </p:nvSpPr>
        <p:spPr bwMode="auto">
          <a:xfrm>
            <a:off x="3882959" y="3824031"/>
            <a:ext cx="6145277" cy="1752600"/>
          </a:xfrm>
          <a:prstGeom prst="cloudCallout">
            <a:avLst>
              <a:gd name="adj1" fmla="val -58442"/>
              <a:gd name="adj2" fmla="val -160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Program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vypíše čísla od 1 po </a:t>
            </a:r>
            <a:r>
              <a:rPr lang="sk-SK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n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– </a:t>
            </a:r>
            <a:r>
              <a:rPr lang="en-US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sk-SK" altLang="sk-SK" b="0" dirty="0" err="1">
                <a:solidFill>
                  <a:srgbClr val="000000"/>
                </a:solidFill>
                <a:latin typeface="Arial" panose="020B0604020202020204" pitchFamily="34" charset="0"/>
              </a:rPr>
              <a:t>zostpune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(zmeňte predchádzajúcu funkciu) </a:t>
            </a:r>
            <a:endParaRPr lang="en-US" altLang="sk-SK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7050" y="2424113"/>
            <a:ext cx="28321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printf</a:t>
            </a:r>
            <a:r>
              <a: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("%</a:t>
            </a:r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d", </a:t>
            </a:r>
            <a:r>
              <a:rPr lang="sk-SK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n</a:t>
            </a:r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endParaRPr lang="en-US" altLang="sk-SK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lang="en-US" altLang="sk-SK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vypis1(n-1</a:t>
            </a:r>
            <a:r>
              <a:rPr lang="en-US" altLang="sk-SK" sz="2000" dirty="0">
                <a:solidFill>
                  <a:srgbClr val="FF0000"/>
                </a:solidFill>
                <a:cs typeface="Courier New" panose="02070309020205020404" pitchFamily="49" charset="0"/>
              </a:rPr>
              <a:t>)</a:t>
            </a:r>
            <a:r>
              <a: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8326" y="5339467"/>
            <a:ext cx="279075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vypis1(</a:t>
            </a:r>
            <a:r>
              <a:rPr lang="sk-SK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n</a:t>
            </a:r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-1</a:t>
            </a:r>
            <a:r>
              <a: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endParaRPr lang="sk-SK" altLang="sk-SK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r>
              <a:rPr lang="en-US" altLang="sk-SK" sz="2000" dirty="0" err="1">
                <a:solidFill>
                  <a:srgbClr val="FF0000"/>
                </a:solidFill>
                <a:cs typeface="Courier New" panose="02070309020205020404" pitchFamily="49" charset="0"/>
              </a:rPr>
              <a:t>printf</a:t>
            </a:r>
            <a:r>
              <a:rPr lang="en-US" altLang="sk-SK" sz="2000" dirty="0">
                <a:solidFill>
                  <a:srgbClr val="FF0000"/>
                </a:solidFill>
                <a:cs typeface="Courier New" panose="02070309020205020404" pitchFamily="49" charset="0"/>
              </a:rPr>
              <a:t>("%d", </a:t>
            </a:r>
            <a:r>
              <a:rPr lang="sk-SK" altLang="sk-SK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n</a:t>
            </a:r>
            <a:r>
              <a:rPr lang="en-US" altLang="sk-SK" sz="20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)</a:t>
            </a:r>
            <a:r>
              <a:rPr lang="en-US" altLang="sk-SK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en-US" altLang="sk-SK" sz="20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3094037" y="1889919"/>
            <a:ext cx="3570208" cy="2069538"/>
            <a:chOff x="5343524" y="2030182"/>
            <a:chExt cx="3570208" cy="2069538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343524" y="2030182"/>
              <a:ext cx="3570208" cy="20695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343524" y="2103206"/>
              <a:ext cx="3570208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void 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vypis2(</a:t>
              </a:r>
              <a:r>
                <a:rPr lang="en-US" altLang="sk-SK" sz="2000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int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sk-SK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n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) </a:t>
              </a:r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{</a:t>
              </a:r>
            </a:p>
            <a:p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   if 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(</a:t>
              </a:r>
              <a:r>
                <a:rPr lang="sk-SK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n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&gt;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0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</a:t>
              </a:r>
              <a:r>
                <a:rPr lang="en-US" altLang="sk-SK" sz="2000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printf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("%d</a:t>
              </a:r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"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, </a:t>
              </a:r>
              <a:r>
                <a:rPr lang="sk-SK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n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);</a:t>
              </a:r>
            </a:p>
            <a:p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vypis2(</a:t>
              </a:r>
              <a:r>
                <a:rPr lang="sk-SK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n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-1);</a:t>
              </a:r>
              <a:endPara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   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}</a:t>
              </a:r>
              <a:endPara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3094038" y="5478935"/>
            <a:ext cx="3570208" cy="2069538"/>
            <a:chOff x="5330929" y="2030182"/>
            <a:chExt cx="3732030" cy="2069538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5343524" y="2030182"/>
              <a:ext cx="3719434" cy="20695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5330929" y="2103206"/>
              <a:ext cx="3732030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void 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vypis2(</a:t>
              </a:r>
              <a:r>
                <a:rPr lang="en-US" altLang="sk-SK" sz="2000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int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sk-SK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n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) </a:t>
              </a:r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{</a:t>
              </a:r>
            </a:p>
            <a:p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   if 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(</a:t>
              </a:r>
              <a:r>
                <a:rPr lang="sk-SK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n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&gt;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0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vypis2(</a:t>
              </a:r>
              <a:r>
                <a:rPr lang="sk-SK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n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-1);</a:t>
              </a:r>
            </a:p>
            <a:p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</a:t>
              </a:r>
              <a:r>
                <a:rPr lang="en-US" altLang="sk-SK" sz="2000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printf</a:t>
              </a:r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("%d", </a:t>
              </a:r>
              <a:r>
                <a:rPr lang="sk-SK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n</a:t>
              </a:r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);</a:t>
              </a:r>
            </a:p>
            <a:p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   </a:t>
              </a:r>
              <a:r>
                <a:rPr lang="en-US" altLang="sk-SK" sz="2000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}</a:t>
              </a:r>
              <a:endParaRPr lang="en-US" altLang="sk-SK" sz="2000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sz="2000" dirty="0">
                  <a:solidFill>
                    <a:srgbClr val="000000"/>
                  </a:solidFill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19" name="Zaoblený obdĺžnik 18"/>
          <p:cNvSpPr/>
          <p:nvPr/>
        </p:nvSpPr>
        <p:spPr bwMode="auto">
          <a:xfrm>
            <a:off x="6973871" y="5397452"/>
            <a:ext cx="3185183" cy="21577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</a:t>
            </a:r>
            <a:r>
              <a:rPr kumimoji="0" lang="sk-SK" sz="24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erekurzívna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vetva </a:t>
            </a:r>
            <a:r>
              <a:rPr lang="en-US" dirty="0" smtClean="0">
                <a:latin typeface="Arial" charset="0"/>
              </a:rPr>
              <a:t>(</a:t>
            </a:r>
            <a:r>
              <a:rPr lang="en-US" dirty="0" err="1" smtClean="0">
                <a:latin typeface="Arial" charset="0"/>
              </a:rPr>
              <a:t>nie</a:t>
            </a:r>
            <a:r>
              <a:rPr lang="en-US" dirty="0" smtClean="0">
                <a:latin typeface="Arial" charset="0"/>
              </a:rPr>
              <a:t> je </a:t>
            </a:r>
            <a:r>
              <a:rPr lang="en-US" dirty="0" err="1" smtClean="0">
                <a:latin typeface="Arial" charset="0"/>
              </a:rPr>
              <a:t>splnen</a:t>
            </a:r>
            <a:r>
              <a:rPr lang="sk-SK" dirty="0" smtClean="0">
                <a:latin typeface="Arial" charset="0"/>
              </a:rPr>
              <a:t>á podmienka v </a:t>
            </a:r>
            <a:r>
              <a:rPr lang="sk-SK" dirty="0" err="1" smtClean="0">
                <a:cs typeface="Courier New" panose="02070309020205020404" pitchFamily="49" charset="0"/>
              </a:rPr>
              <a:t>if</a:t>
            </a:r>
            <a:r>
              <a:rPr lang="sk-SK" dirty="0" smtClean="0">
                <a:latin typeface="Arial" charset="0"/>
              </a:rPr>
              <a:t> vetve</a:t>
            </a:r>
            <a:r>
              <a:rPr lang="en-US" dirty="0" smtClean="0">
                <a:latin typeface="Arial" charset="0"/>
              </a:rPr>
              <a:t>) </a:t>
            </a:r>
            <a:r>
              <a:rPr lang="sk-SK" dirty="0" smtClean="0">
                <a:latin typeface="Arial" charset="0"/>
              </a:rPr>
              <a:t>– 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 implicitne</a:t>
            </a:r>
            <a:endParaRPr kumimoji="0" lang="sk-SK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"/>
          <p:cNvSpPr>
            <a:spLocks noChangeArrowheads="1"/>
          </p:cNvSpPr>
          <p:nvPr/>
        </p:nvSpPr>
        <p:spPr bwMode="auto">
          <a:xfrm>
            <a:off x="6336739" y="3119182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55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 autoUpdateAnimBg="0"/>
      <p:bldP spid="10" grpId="0" autoUpdateAnimBg="0"/>
      <p:bldP spid="3" grpId="0"/>
      <p:bldP spid="4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/>
              <a:t>P</a:t>
            </a:r>
            <a:r>
              <a:rPr lang="en-US" altLang="sk-SK" dirty="0"/>
              <a:t>r</a:t>
            </a:r>
            <a:r>
              <a:rPr lang="sk-SK" altLang="sk-SK" dirty="0" err="1"/>
              <a:t>íklad</a:t>
            </a:r>
            <a:r>
              <a:rPr lang="sk-SK" altLang="sk-SK" dirty="0"/>
              <a:t>: výpis </a:t>
            </a:r>
            <a:r>
              <a:rPr lang="en-US" altLang="sk-SK" dirty="0" err="1" smtClean="0"/>
              <a:t>prvkov</a:t>
            </a:r>
            <a:r>
              <a:rPr lang="en-US" altLang="sk-SK" dirty="0" smtClean="0"/>
              <a:t> </a:t>
            </a:r>
            <a:r>
              <a:rPr lang="en-US" altLang="sk-SK" dirty="0" err="1" smtClean="0"/>
              <a:t>po</a:t>
            </a:r>
            <a:r>
              <a:rPr lang="sk-SK" altLang="sk-SK" dirty="0" smtClean="0"/>
              <a:t>ľa </a:t>
            </a:r>
            <a:r>
              <a:rPr lang="sk-SK" alt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pole</a:t>
            </a:r>
            <a:r>
              <a:rPr lang="sk-SK" altLang="sk-SK" dirty="0" smtClean="0"/>
              <a:t> </a:t>
            </a:r>
            <a:r>
              <a:rPr lang="sk-SK" altLang="sk-SK" dirty="0"/>
              <a:t>- rekurzívne</a:t>
            </a:r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579437" y="2042319"/>
            <a:ext cx="7464492" cy="2438400"/>
            <a:chOff x="5343524" y="2030182"/>
            <a:chExt cx="7464492" cy="2525944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5343524" y="2030182"/>
              <a:ext cx="7464492" cy="25259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5492750" y="2103206"/>
              <a:ext cx="7189789" cy="2391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void </a:t>
              </a:r>
              <a:r>
                <a:rPr lang="en-US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vypis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(</a:t>
              </a:r>
              <a:r>
                <a:rPr lang="sk-SK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int</a:t>
              </a:r>
              <a:r>
                <a:rPr lang="sk-SK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pole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[], </a:t>
              </a:r>
              <a:r>
                <a:rPr lang="en-US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int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i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, </a:t>
              </a:r>
              <a:r>
                <a:rPr lang="en-US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int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sk-SK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n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) 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{</a:t>
              </a:r>
            </a:p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   if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(</a:t>
              </a:r>
              <a:r>
                <a:rPr lang="en-US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i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&lt; n) {</a:t>
              </a:r>
            </a:p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</a:t>
              </a:r>
              <a:r>
                <a:rPr lang="en-US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printf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("%d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"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, pole[</a:t>
              </a:r>
              <a:r>
                <a:rPr lang="en-US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i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]);</a:t>
              </a:r>
            </a:p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</a:t>
              </a:r>
              <a:r>
                <a:rPr lang="en-US" altLang="sk-SK" dirty="0" err="1" smtClean="0">
                  <a:solidFill>
                    <a:srgbClr val="FF0000"/>
                  </a:solidFill>
                  <a:cs typeface="Courier New" panose="02070309020205020404" pitchFamily="49" charset="0"/>
                </a:rPr>
                <a:t>vypis</a:t>
              </a:r>
              <a:r>
                <a:rPr lang="en-US" altLang="sk-SK" dirty="0" smtClean="0">
                  <a:solidFill>
                    <a:srgbClr val="FF0000"/>
                  </a:solidFill>
                  <a:cs typeface="Courier New" panose="02070309020205020404" pitchFamily="49" charset="0"/>
                </a:rPr>
                <a:t>(pole, i+1, </a:t>
              </a:r>
              <a:r>
                <a:rPr lang="sk-SK" altLang="sk-SK" dirty="0" smtClean="0">
                  <a:solidFill>
                    <a:srgbClr val="FF0000"/>
                  </a:solidFill>
                  <a:cs typeface="Courier New" panose="02070309020205020404" pitchFamily="49" charset="0"/>
                </a:rPr>
                <a:t>n</a:t>
              </a:r>
              <a:r>
                <a:rPr lang="en-US" altLang="sk-SK" dirty="0" smtClean="0">
                  <a:solidFill>
                    <a:srgbClr val="FF0000"/>
                  </a:solidFill>
                  <a:cs typeface="Courier New" panose="02070309020205020404" pitchFamily="49" charset="0"/>
                </a:rPr>
                <a:t>);</a:t>
              </a:r>
              <a:endParaRPr lang="en-US" altLang="sk-SK" dirty="0">
                <a:solidFill>
                  <a:srgbClr val="FF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  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}</a:t>
              </a:r>
              <a:endParaRPr lang="en-US" altLang="sk-SK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579437" y="5847383"/>
            <a:ext cx="3505233" cy="700533"/>
            <a:chOff x="4940591" y="2954379"/>
            <a:chExt cx="3505233" cy="700533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940591" y="2954379"/>
              <a:ext cx="3505233" cy="7005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056474" y="3100834"/>
              <a:ext cx="29498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vypis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(</a:t>
              </a:r>
              <a:r>
                <a:rPr lang="sk-SK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p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, 0, </a:t>
              </a:r>
              <a:r>
                <a:rPr lang="sk-SK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n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);</a:t>
              </a:r>
              <a:endParaRPr lang="en-US" altLang="sk-SK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4515" y="4937919"/>
            <a:ext cx="97520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Volanie funkcie:</a:t>
            </a:r>
            <a:endParaRPr kumimoji="0" lang="en-US" altLang="sk-SK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ounded Rectangle 1"/>
          <p:cNvSpPr>
            <a:spLocks noChangeArrowheads="1"/>
          </p:cNvSpPr>
          <p:nvPr/>
        </p:nvSpPr>
        <p:spPr bwMode="auto">
          <a:xfrm>
            <a:off x="5456237" y="5897764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en-US" altLang="sk-SK" sz="2700" b="0" dirty="0">
                <a:solidFill>
                  <a:srgbClr val="000000"/>
                </a:solidFill>
              </a:rPr>
              <a:t>6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Zaoblený obdĺžnik 16"/>
          <p:cNvSpPr/>
          <p:nvPr/>
        </p:nvSpPr>
        <p:spPr bwMode="auto">
          <a:xfrm>
            <a:off x="3932237" y="4704383"/>
            <a:ext cx="5693417" cy="51077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</a:t>
            </a:r>
            <a:r>
              <a:rPr kumimoji="0" lang="sk-SK" sz="24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erekurzívna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vetva</a:t>
            </a:r>
            <a:r>
              <a:rPr lang="en-US" dirty="0" smtClean="0">
                <a:latin typeface="Arial" charset="0"/>
              </a:rPr>
              <a:t> </a:t>
            </a:r>
            <a:r>
              <a:rPr lang="sk-SK" dirty="0" smtClean="0">
                <a:latin typeface="Arial" charset="0"/>
              </a:rPr>
              <a:t>– 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 implicitne</a:t>
            </a:r>
            <a:endParaRPr kumimoji="0" lang="sk-SK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vypíše program?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74637" y="6324600"/>
            <a:ext cx="9753600" cy="670719"/>
          </a:xfrm>
        </p:spPr>
        <p:txBody>
          <a:bodyPr/>
          <a:lstStyle/>
          <a:p>
            <a:r>
              <a:rPr lang="en-US" sz="2800" dirty="0" smtClean="0"/>
              <a:t>pre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x('C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800" dirty="0" smtClean="0"/>
              <a:t> a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'C');</a:t>
            </a:r>
            <a:endParaRPr lang="sk-SK" sz="2800" dirty="0"/>
          </a:p>
        </p:txBody>
      </p:sp>
      <p:grpSp>
        <p:nvGrpSpPr>
          <p:cNvPr id="4" name="Skupina 3"/>
          <p:cNvGrpSpPr/>
          <p:nvPr/>
        </p:nvGrpSpPr>
        <p:grpSpPr>
          <a:xfrm>
            <a:off x="198437" y="2485856"/>
            <a:ext cx="4806983" cy="2819400"/>
            <a:chOff x="5343524" y="2030182"/>
            <a:chExt cx="4806983" cy="2920623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5343524" y="2030182"/>
              <a:ext cx="4806983" cy="292062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5492750" y="2103206"/>
              <a:ext cx="4240263" cy="2773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void </a:t>
              </a:r>
              <a:r>
                <a:rPr lang="sk-SK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x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(</a:t>
              </a:r>
              <a:r>
                <a:rPr lang="sk-SK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char</a:t>
              </a:r>
              <a:r>
                <a:rPr lang="sk-SK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c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) {</a:t>
              </a:r>
              <a:endParaRPr lang="en-US" altLang="sk-SK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   if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(</a:t>
              </a:r>
              <a:r>
                <a:rPr lang="sk-SK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c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&gt;= 'A') {</a:t>
              </a:r>
            </a:p>
            <a:p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 </a:t>
              </a:r>
              <a:r>
                <a:rPr lang="en-US" altLang="sk-SK" dirty="0" err="1">
                  <a:solidFill>
                    <a:srgbClr val="000000"/>
                  </a:solidFill>
                  <a:cs typeface="Courier New" panose="02070309020205020404" pitchFamily="49" charset="0"/>
                </a:rPr>
                <a:t>printf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("%c", c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);</a:t>
              </a:r>
            </a:p>
            <a:p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 </a:t>
              </a:r>
              <a:r>
                <a:rPr lang="en-US" altLang="sk-SK" dirty="0" smtClean="0">
                  <a:solidFill>
                    <a:srgbClr val="FF0000"/>
                  </a:solidFill>
                  <a:cs typeface="Courier New" panose="02070309020205020404" pitchFamily="49" charset="0"/>
                </a:rPr>
                <a:t>x(c-1);</a:t>
              </a:r>
            </a:p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</a:t>
              </a:r>
              <a:r>
                <a:rPr lang="en-US" altLang="sk-SK" dirty="0" err="1">
                  <a:solidFill>
                    <a:srgbClr val="000000"/>
                  </a:solidFill>
                  <a:cs typeface="Courier New" panose="02070309020205020404" pitchFamily="49" charset="0"/>
                </a:rPr>
                <a:t>printf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("%c", c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);</a:t>
              </a:r>
              <a:endParaRPr lang="en-US" altLang="sk-SK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  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}</a:t>
              </a:r>
              <a:endParaRPr lang="en-US" altLang="sk-SK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142037" y="669051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en-US" altLang="sk-SK" sz="2700" b="0" dirty="0">
                <a:solidFill>
                  <a:srgbClr val="000000"/>
                </a:solidFill>
              </a:rPr>
              <a:t>7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5230846" y="2499519"/>
            <a:ext cx="4806983" cy="2819400"/>
            <a:chOff x="5343524" y="2030182"/>
            <a:chExt cx="4806983" cy="2920623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5343524" y="2030182"/>
              <a:ext cx="4806983" cy="292062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492750" y="2103206"/>
              <a:ext cx="4240263" cy="2773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void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y(</a:t>
              </a:r>
              <a:r>
                <a:rPr lang="sk-SK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char</a:t>
              </a:r>
              <a:r>
                <a:rPr lang="sk-SK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c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) {</a:t>
              </a:r>
              <a:endParaRPr lang="en-US" altLang="sk-SK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   if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(</a:t>
              </a:r>
              <a:r>
                <a:rPr lang="sk-SK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c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&gt;= 'A') {</a:t>
              </a:r>
            </a:p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</a:t>
              </a:r>
              <a:r>
                <a:rPr lang="en-US" altLang="sk-SK" dirty="0" smtClean="0">
                  <a:solidFill>
                    <a:srgbClr val="FF0000"/>
                  </a:solidFill>
                  <a:cs typeface="Courier New" panose="02070309020205020404" pitchFamily="49" charset="0"/>
                </a:rPr>
                <a:t>y(c-1);</a:t>
              </a:r>
            </a:p>
            <a:p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 </a:t>
              </a:r>
              <a:r>
                <a:rPr lang="en-US" altLang="sk-SK" dirty="0" err="1">
                  <a:solidFill>
                    <a:srgbClr val="000000"/>
                  </a:solidFill>
                  <a:cs typeface="Courier New" panose="02070309020205020404" pitchFamily="49" charset="0"/>
                </a:rPr>
                <a:t>printf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("%c", c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);</a:t>
              </a:r>
            </a:p>
            <a:p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 </a:t>
              </a:r>
              <a:r>
                <a:rPr lang="en-US" altLang="sk-SK" dirty="0" smtClean="0">
                  <a:solidFill>
                    <a:srgbClr val="FF0000"/>
                  </a:solidFill>
                  <a:cs typeface="Courier New" panose="02070309020205020404" pitchFamily="49" charset="0"/>
                </a:rPr>
                <a:t>y(c-1);</a:t>
              </a:r>
              <a:endParaRPr lang="en-US" altLang="sk-SK" dirty="0">
                <a:solidFill>
                  <a:srgbClr val="FF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  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}</a:t>
              </a:r>
              <a:endParaRPr lang="en-US" altLang="sk-SK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11" name="Zaoblený obdĺžnik 10"/>
          <p:cNvSpPr/>
          <p:nvPr/>
        </p:nvSpPr>
        <p:spPr bwMode="auto">
          <a:xfrm>
            <a:off x="4212583" y="5478860"/>
            <a:ext cx="5693417" cy="51077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</a:t>
            </a:r>
            <a:r>
              <a:rPr kumimoji="0" lang="sk-SK" sz="24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erekurzívna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vetva</a:t>
            </a:r>
            <a:r>
              <a:rPr lang="en-US" dirty="0" smtClean="0">
                <a:latin typeface="Arial" charset="0"/>
              </a:rPr>
              <a:t> </a:t>
            </a:r>
            <a:r>
              <a:rPr lang="sk-SK" dirty="0" smtClean="0">
                <a:latin typeface="Arial" charset="0"/>
              </a:rPr>
              <a:t>– </a:t>
            </a:r>
            <a:r>
              <a:rPr kumimoji="0" lang="sk-SK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 implicitne</a:t>
            </a:r>
            <a:endParaRPr kumimoji="0" lang="sk-SK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4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vypíše program? riešenie</a:t>
            </a:r>
            <a:endParaRPr lang="sk-SK" dirty="0"/>
          </a:p>
        </p:txBody>
      </p:sp>
      <p:pic>
        <p:nvPicPr>
          <p:cNvPr id="8" name="Zástupný objekt pre obsah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54923" y="78610"/>
            <a:ext cx="4648200" cy="8270817"/>
          </a:xfrm>
        </p:spPr>
      </p:pic>
    </p:spTree>
    <p:extLst>
      <p:ext uri="{BB962C8B-B14F-4D97-AF65-F5344CB8AC3E}">
        <p14:creationId xmlns:p14="http://schemas.microsoft.com/office/powerpoint/2010/main" val="26068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Funkcia</a:t>
            </a:r>
            <a:r>
              <a:rPr lang="en-US" dirty="0" smtClean="0"/>
              <a:t> n</a:t>
            </a:r>
            <a:r>
              <a:rPr lang="sk-SK" dirty="0" err="1" smtClean="0"/>
              <a:t>ájde</a:t>
            </a:r>
            <a:r>
              <a:rPr lang="sk-SK" dirty="0" smtClean="0"/>
              <a:t> maximálny prvok poľa</a:t>
            </a:r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413559" y="1432719"/>
            <a:ext cx="7342221" cy="4433263"/>
            <a:chOff x="5343524" y="2030181"/>
            <a:chExt cx="7342221" cy="4592427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5343524" y="2030181"/>
              <a:ext cx="7342221" cy="459242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5492750" y="2103206"/>
              <a:ext cx="6821098" cy="4304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sk-SK" dirty="0" err="1">
                  <a:solidFill>
                    <a:srgbClr val="000000"/>
                  </a:solidFill>
                  <a:cs typeface="Courier New" panose="02070309020205020404" pitchFamily="49" charset="0"/>
                </a:rPr>
                <a:t>int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dirty="0" err="1">
                  <a:solidFill>
                    <a:srgbClr val="000000"/>
                  </a:solidFill>
                  <a:cs typeface="Courier New" panose="02070309020205020404" pitchFamily="49" charset="0"/>
                </a:rPr>
                <a:t>najvacsi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(</a:t>
              </a:r>
              <a:r>
                <a:rPr lang="en-US" altLang="sk-SK" dirty="0" err="1">
                  <a:solidFill>
                    <a:srgbClr val="000000"/>
                  </a:solidFill>
                  <a:cs typeface="Courier New" panose="02070309020205020404" pitchFamily="49" charset="0"/>
                </a:rPr>
                <a:t>int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 pole[], </a:t>
              </a:r>
              <a:r>
                <a:rPr lang="en-US" altLang="sk-SK" dirty="0" err="1">
                  <a:solidFill>
                    <a:srgbClr val="000000"/>
                  </a:solidFill>
                  <a:cs typeface="Courier New" panose="02070309020205020404" pitchFamily="49" charset="0"/>
                </a:rPr>
                <a:t>int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 </a:t>
              </a:r>
              <a:r>
                <a:rPr lang="en-US" altLang="sk-SK" dirty="0" err="1">
                  <a:solidFill>
                    <a:srgbClr val="000000"/>
                  </a:solidFill>
                  <a:cs typeface="Courier New" panose="02070309020205020404" pitchFamily="49" charset="0"/>
                </a:rPr>
                <a:t>i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if 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(</a:t>
              </a:r>
              <a:r>
                <a:rPr lang="en-US" altLang="sk-SK" dirty="0" err="1">
                  <a:solidFill>
                    <a:srgbClr val="000000"/>
                  </a:solidFill>
                  <a:cs typeface="Courier New" panose="02070309020205020404" pitchFamily="49" charset="0"/>
                </a:rPr>
                <a:t>i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 == 0) </a:t>
              </a:r>
            </a:p>
            <a:p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 </a:t>
              </a:r>
              <a:r>
                <a:rPr lang="en-US" altLang="sk-SK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return </a:t>
              </a:r>
              <a:r>
                <a:rPr lang="en-US" altLang="sk-SK" dirty="0">
                  <a:solidFill>
                    <a:srgbClr val="00B050"/>
                  </a:solidFill>
                  <a:cs typeface="Courier New" panose="02070309020205020404" pitchFamily="49" charset="0"/>
                </a:rPr>
                <a:t>pole[</a:t>
              </a:r>
              <a:r>
                <a:rPr lang="en-US" altLang="sk-SK" dirty="0" err="1">
                  <a:solidFill>
                    <a:srgbClr val="00B050"/>
                  </a:solidFill>
                  <a:cs typeface="Courier New" panose="02070309020205020404" pitchFamily="49" charset="0"/>
                </a:rPr>
                <a:t>i</a:t>
              </a:r>
              <a:r>
                <a:rPr lang="en-US" altLang="sk-SK" dirty="0">
                  <a:solidFill>
                    <a:srgbClr val="00B050"/>
                  </a:solidFill>
                  <a:cs typeface="Courier New" panose="02070309020205020404" pitchFamily="49" charset="0"/>
                </a:rPr>
                <a:t>];</a:t>
              </a:r>
            </a:p>
            <a:p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else 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{</a:t>
              </a:r>
            </a:p>
            <a:p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 </a:t>
              </a:r>
              <a:r>
                <a:rPr lang="en-US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int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max 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= </a:t>
              </a:r>
              <a:r>
                <a:rPr lang="en-US" altLang="sk-SK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najvacsi</a:t>
              </a:r>
              <a:r>
                <a:rPr lang="en-US" altLang="sk-SK" dirty="0">
                  <a:solidFill>
                    <a:srgbClr val="FF0000"/>
                  </a:solidFill>
                  <a:cs typeface="Courier New" panose="02070309020205020404" pitchFamily="49" charset="0"/>
                </a:rPr>
                <a:t>(pole, i-1);</a:t>
              </a:r>
            </a:p>
            <a:p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 if 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(pole[</a:t>
              </a:r>
              <a:r>
                <a:rPr lang="en-US" altLang="sk-SK" dirty="0" err="1">
                  <a:solidFill>
                    <a:srgbClr val="000000"/>
                  </a:solidFill>
                  <a:cs typeface="Courier New" panose="02070309020205020404" pitchFamily="49" charset="0"/>
                </a:rPr>
                <a:t>i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] &gt;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max)</a:t>
              </a:r>
              <a:endParaRPr lang="en-US" altLang="sk-SK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    return 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pole[</a:t>
              </a:r>
              <a:r>
                <a:rPr lang="en-US" altLang="sk-SK" dirty="0" err="1">
                  <a:solidFill>
                    <a:srgbClr val="000000"/>
                  </a:solidFill>
                  <a:cs typeface="Courier New" panose="02070309020205020404" pitchFamily="49" charset="0"/>
                </a:rPr>
                <a:t>i</a:t>
              </a:r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];</a:t>
              </a:r>
            </a:p>
            <a:p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 else </a:t>
              </a:r>
              <a:endParaRPr lang="en-US" altLang="sk-SK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      return max;</a:t>
              </a:r>
              <a:endParaRPr lang="en-US" altLang="sk-SK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  }</a:t>
              </a:r>
              <a:endParaRPr lang="en-US" altLang="sk-SK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  <a:p>
              <a:r>
                <a:rPr lang="en-US" altLang="sk-SK" dirty="0">
                  <a:solidFill>
                    <a:srgbClr val="000000"/>
                  </a:solidFill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579437" y="6735388"/>
            <a:ext cx="3505233" cy="700533"/>
            <a:chOff x="4940591" y="2954379"/>
            <a:chExt cx="3505233" cy="700533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940591" y="2954379"/>
              <a:ext cx="3505233" cy="7005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056474" y="3100834"/>
              <a:ext cx="33185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sk-SK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najvacsi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(</a:t>
              </a:r>
              <a:r>
                <a:rPr lang="sk-SK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p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, </a:t>
              </a:r>
              <a:r>
                <a:rPr lang="sk-SK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n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-1);</a:t>
              </a:r>
              <a:endParaRPr lang="en-US" altLang="sk-SK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4515" y="6004719"/>
            <a:ext cx="97520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Volanie funkcie:</a:t>
            </a:r>
            <a:endParaRPr kumimoji="0" lang="en-US" altLang="sk-SK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ounded Rectangle 1"/>
          <p:cNvSpPr>
            <a:spLocks noChangeArrowheads="1"/>
          </p:cNvSpPr>
          <p:nvPr/>
        </p:nvSpPr>
        <p:spPr bwMode="auto">
          <a:xfrm>
            <a:off x="5456237" y="678576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en-US" altLang="sk-SK" sz="2700" b="0" noProof="0" dirty="0" smtClean="0">
                <a:solidFill>
                  <a:srgbClr val="000000"/>
                </a:solidFill>
              </a:rPr>
              <a:t>8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2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Funkcia nájde maximálny prvok poľa - príklad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24113" y="1367622"/>
            <a:ext cx="5730850" cy="6019801"/>
          </a:xfrm>
        </p:spPr>
      </p:pic>
    </p:spTree>
    <p:extLst>
      <p:ext uri="{BB962C8B-B14F-4D97-AF65-F5344CB8AC3E}">
        <p14:creationId xmlns:p14="http://schemas.microsoft.com/office/powerpoint/2010/main" val="20192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Ko</a:t>
            </a:r>
            <a:r>
              <a:rPr lang="sk-SK" altLang="sk-SK" smtClean="0"/>
              <a:t>ľko písmen treba doplniť do slova aby vznikol palindrom?</a:t>
            </a:r>
            <a:endParaRPr lang="en-US" altLang="sk-SK" smtClean="0"/>
          </a:p>
        </p:txBody>
      </p:sp>
      <p:sp>
        <p:nvSpPr>
          <p:cNvPr id="59395" name="AutoShape 3"/>
          <p:cNvSpPr>
            <a:spLocks noChangeArrowheads="1"/>
          </p:cNvSpPr>
          <p:nvPr/>
        </p:nvSpPr>
        <p:spPr bwMode="auto">
          <a:xfrm>
            <a:off x="1676400" y="1981200"/>
            <a:ext cx="7239000" cy="4343400"/>
          </a:xfrm>
          <a:prstGeom prst="cloudCallout">
            <a:avLst>
              <a:gd name="adj1" fmla="val -62347"/>
              <a:gd name="adj2" fmla="val -3717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k-SK" altLang="sk-SK" sz="2400" b="0" dirty="0"/>
              <a:t>program </a:t>
            </a:r>
            <a:r>
              <a:rPr lang="en-US" altLang="sk-SK" sz="2400" b="0" dirty="0" err="1"/>
              <a:t>na</a:t>
            </a:r>
            <a:r>
              <a:rPr lang="sk-SK" altLang="sk-SK" sz="2400" b="0" dirty="0"/>
              <a:t>číta slovo (pole znakov) a zistí koľko najmenej písmen treba do slova doplniť tak, aby sme z neho dostali </a:t>
            </a:r>
            <a:r>
              <a:rPr lang="sk-SK" altLang="sk-SK" sz="2400" b="0" i="1" dirty="0" err="1"/>
              <a:t>palindrom</a:t>
            </a:r>
            <a:endParaRPr lang="en-US" altLang="sk-SK" sz="1800" b="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err="1" smtClean="0"/>
              <a:t>Rekurzia</a:t>
            </a:r>
            <a:endParaRPr lang="en-US" altLang="sk-SK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813719"/>
            <a:ext cx="9420225" cy="1035050"/>
          </a:xfrm>
        </p:spPr>
        <p:txBody>
          <a:bodyPr/>
          <a:lstStyle/>
          <a:p>
            <a:r>
              <a:rPr lang="sk-SK" altLang="sk-SK" sz="2800" dirty="0" smtClean="0"/>
              <a:t>vysvetlenie slova </a:t>
            </a:r>
            <a:r>
              <a:rPr lang="sk-SK" altLang="sk-SK" sz="2800" dirty="0" err="1" smtClean="0"/>
              <a:t>rekurzia</a:t>
            </a:r>
            <a:r>
              <a:rPr lang="sk-SK" altLang="sk-SK" sz="2800" dirty="0" smtClean="0"/>
              <a:t> vo výkladovom  slovníku:</a:t>
            </a:r>
            <a:endParaRPr lang="en-US" altLang="sk-SK" sz="2800" dirty="0" smtClean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2547938" y="2886869"/>
            <a:ext cx="4767262" cy="471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2668588" y="2804319"/>
            <a:ext cx="394017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 </a:t>
            </a:r>
            <a:r>
              <a:rPr kumimoji="0" lang="sk-SK" altLang="sk-SK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rekurzia</a:t>
            </a:r>
            <a:r>
              <a:rPr kumimoji="0" lang="sk-SK" altLang="sk-SK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viď </a:t>
            </a:r>
            <a:r>
              <a:rPr kumimoji="0" lang="sk-SK" altLang="sk-SK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rekurzia</a:t>
            </a:r>
            <a:endParaRPr kumimoji="0" lang="sk-SK" altLang="sk-SK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371475" y="4023519"/>
            <a:ext cx="94202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2" tIns="50681" rIns="101362" bIns="50681"/>
          <a:lstStyle>
            <a:lvl1pPr marL="379413" indent="-379413"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funkcia, ktorá volá samu seba 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(s </a:t>
            </a:r>
            <a:r>
              <a:rPr kumimoji="0" lang="sk-SK" altLang="sk-SK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inými parametrami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altLang="sk-SK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</a:t>
            </a:r>
            <a:r>
              <a:rPr kumimoji="0" lang="en-US" altLang="sk-SK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bsahuje</a:t>
            </a:r>
            <a:r>
              <a: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sk-SK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vetvy: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s rekurzívnym volaním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lang="en-US" altLang="sk-SK" b="0" dirty="0" smtClean="0">
                <a:latin typeface="Arial" charset="0"/>
              </a:rPr>
              <a:t>–</a:t>
            </a:r>
            <a:r>
              <a:rPr lang="sk-SK" altLang="sk-SK" b="0" dirty="0" smtClean="0">
                <a:latin typeface="Arial" charset="0"/>
              </a:rPr>
              <a:t> riešenie jednoduchšieho problému (s menšími hodnotami, kratšími časťami poľa, ...)</a:t>
            </a:r>
            <a:endParaRPr kumimoji="0" lang="sk-SK" altLang="sk-SK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bez rekurzívneho volania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(umožní vynáranie sa) – aj keď len implicitne</a:t>
            </a:r>
          </a:p>
          <a:p>
            <a:pPr marL="742950" marR="0" lvl="1" indent="-3794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sk-SK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7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Čo je to palindrom?</a:t>
            </a:r>
            <a:endParaRPr lang="en-US" altLang="sk-SK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sk-SK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slovo, ktoré je rovnaké keď sa číta odpredu aj odzadu</a:t>
            </a:r>
          </a:p>
          <a:p>
            <a:pPr algn="just"/>
            <a:r>
              <a:rPr lang="sk-SK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napr. </a:t>
            </a:r>
          </a:p>
          <a:p>
            <a:pPr lvl="1" algn="just"/>
            <a:r>
              <a:rPr lang="sk-SK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radar, </a:t>
            </a:r>
          </a:p>
          <a:p>
            <a:pPr lvl="1" algn="just"/>
            <a:r>
              <a:rPr lang="sk-SK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ťahať, </a:t>
            </a:r>
          </a:p>
          <a:p>
            <a:pPr lvl="1" algn="just"/>
            <a:r>
              <a:rPr lang="sk-SK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jelenovipivonelej, </a:t>
            </a:r>
          </a:p>
          <a:p>
            <a:pPr lvl="1" algn="just"/>
            <a:r>
              <a:rPr lang="sk-SK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kobylamamalybok</a:t>
            </a:r>
          </a:p>
          <a:p>
            <a:endParaRPr lang="en-US" alt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funkcia </a:t>
            </a:r>
            <a:r>
              <a:rPr lang="sk-SK" altLang="sk-SK" smtClean="0">
                <a:solidFill>
                  <a:srgbClr val="3F17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palindrom</a:t>
            </a:r>
            <a:endParaRPr lang="en-US" altLang="sk-SK" smtClean="0">
              <a:solidFill>
                <a:srgbClr val="3F17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447800"/>
            <a:ext cx="9752013" cy="5334000"/>
          </a:xfrm>
        </p:spPr>
        <p:txBody>
          <a:bodyPr/>
          <a:lstStyle/>
          <a:p>
            <a:pPr algn="just"/>
            <a:r>
              <a:rPr lang="en-US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Pre dĺžku menšiu ako 1, je výsledok 0 </a:t>
            </a:r>
          </a:p>
          <a:p>
            <a:pPr algn="just"/>
            <a:r>
              <a:rPr lang="en-US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Inak</a:t>
            </a:r>
            <a:r>
              <a:rPr lang="sk-SK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: </a:t>
            </a:r>
          </a:p>
          <a:p>
            <a:pPr lvl="1" algn="just"/>
            <a:r>
              <a:rPr lang="en-US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Ak sa prvé písmeno rovná poslednému v slove, rekurzívne volaj funkciu </a:t>
            </a:r>
            <a:r>
              <a:rPr lang="sk-SK" altLang="sk-SK" sz="2400" b="1" smtClean="0">
                <a:solidFill>
                  <a:srgbClr val="3F17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palindrom</a:t>
            </a:r>
            <a:r>
              <a:rPr lang="en-US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 so skráteným slovom</a:t>
            </a:r>
            <a:r>
              <a:rPr lang="sk-SK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 bez 1. a posl. písmena</a:t>
            </a:r>
            <a:endParaRPr lang="en-US" altLang="sk-SK" sz="2400" smtClean="0">
              <a:solidFill>
                <a:srgbClr val="3F1700"/>
              </a:solidFill>
              <a:sym typeface="Symbol" panose="05050102010706020507" pitchFamily="18" charset="2"/>
            </a:endParaRPr>
          </a:p>
          <a:p>
            <a:pPr lvl="1" algn="just"/>
            <a:r>
              <a:rPr lang="en-US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Inak je potrebné pridať jedno písmeno</a:t>
            </a:r>
            <a:r>
              <a:rPr lang="sk-SK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 (</a:t>
            </a:r>
            <a:r>
              <a:rPr lang="en-US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buď na začiatok to posledné, alebo na koniec to prvé</a:t>
            </a:r>
            <a:r>
              <a:rPr lang="sk-SK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)</a:t>
            </a:r>
            <a:r>
              <a:rPr lang="en-US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. Ktorá z týchto možností je lepšia</a:t>
            </a:r>
            <a:r>
              <a:rPr lang="sk-SK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 </a:t>
            </a:r>
            <a:r>
              <a:rPr lang="en-US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nevieme, preto treba vyskúšať obe </a:t>
            </a:r>
            <a:r>
              <a:rPr lang="sk-SK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možnosti</a:t>
            </a:r>
            <a:r>
              <a:rPr lang="en-US" altLang="sk-SK" sz="2400" smtClean="0">
                <a:solidFill>
                  <a:srgbClr val="3F1700"/>
                </a:solidFill>
                <a:sym typeface="Symbol" panose="05050102010706020507" pitchFamily="18" charset="2"/>
              </a:rPr>
              <a:t>: </a:t>
            </a:r>
          </a:p>
          <a:p>
            <a:pPr lvl="2" algn="just"/>
            <a:r>
              <a:rPr lang="en-US" altLang="sk-SK" i="1" smtClean="0">
                <a:solidFill>
                  <a:srgbClr val="3F1700"/>
                </a:solidFill>
                <a:sym typeface="Symbol" panose="05050102010706020507" pitchFamily="18" charset="2"/>
              </a:rPr>
              <a:t>m1</a:t>
            </a:r>
            <a:r>
              <a:rPr lang="en-US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 je výsledok rekurzívneho volania </a:t>
            </a:r>
            <a:r>
              <a:rPr lang="sk-SK" altLang="sk-SK" b="1" smtClean="0">
                <a:solidFill>
                  <a:srgbClr val="3F17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palindrom</a:t>
            </a:r>
            <a:r>
              <a:rPr lang="en-US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 so slovom </a:t>
            </a:r>
            <a:r>
              <a:rPr lang="en-US" altLang="sk-SK" i="1" smtClean="0">
                <a:solidFill>
                  <a:srgbClr val="3F1700"/>
                </a:solidFill>
                <a:sym typeface="Symbol" panose="05050102010706020507" pitchFamily="18" charset="2"/>
              </a:rPr>
              <a:t>s</a:t>
            </a:r>
            <a:r>
              <a:rPr lang="en-US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 bez prvého písmena, </a:t>
            </a:r>
          </a:p>
          <a:p>
            <a:pPr lvl="2" algn="just"/>
            <a:r>
              <a:rPr lang="en-US" altLang="sk-SK" i="1" smtClean="0">
                <a:solidFill>
                  <a:srgbClr val="3F1700"/>
                </a:solidFill>
                <a:sym typeface="Symbol" panose="05050102010706020507" pitchFamily="18" charset="2"/>
              </a:rPr>
              <a:t>m2</a:t>
            </a:r>
            <a:r>
              <a:rPr lang="en-US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 je výsledok rekurzívneho volania </a:t>
            </a:r>
            <a:r>
              <a:rPr lang="en-US" altLang="sk-SK" b="1" smtClean="0">
                <a:solidFill>
                  <a:srgbClr val="3F17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minlength</a:t>
            </a:r>
            <a:r>
              <a:rPr lang="en-US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 so slovom </a:t>
            </a:r>
            <a:r>
              <a:rPr lang="en-US" altLang="sk-SK" i="1" smtClean="0">
                <a:solidFill>
                  <a:srgbClr val="3F1700"/>
                </a:solidFill>
                <a:sym typeface="Symbol" panose="05050102010706020507" pitchFamily="18" charset="2"/>
              </a:rPr>
              <a:t>s</a:t>
            </a:r>
            <a:r>
              <a:rPr lang="en-US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 bez posledného písmena. </a:t>
            </a:r>
            <a:endParaRPr lang="sk-SK" altLang="sk-SK" smtClean="0">
              <a:solidFill>
                <a:srgbClr val="3F1700"/>
              </a:solidFill>
              <a:sym typeface="Symbol" panose="05050102010706020507" pitchFamily="18" charset="2"/>
            </a:endParaRPr>
          </a:p>
          <a:p>
            <a:pPr lvl="2" algn="just"/>
            <a:r>
              <a:rPr lang="sk-SK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v</a:t>
            </a:r>
            <a:r>
              <a:rPr lang="en-US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ýsledok je potom </a:t>
            </a:r>
            <a:r>
              <a:rPr lang="en-US" altLang="sk-SK" i="1" smtClean="0">
                <a:solidFill>
                  <a:srgbClr val="3F1700"/>
                </a:solidFill>
                <a:sym typeface="Symbol" panose="05050102010706020507" pitchFamily="18" charset="2"/>
              </a:rPr>
              <a:t>1 + min(m1, m2)</a:t>
            </a:r>
            <a:r>
              <a:rPr lang="en-US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 </a:t>
            </a:r>
          </a:p>
          <a:p>
            <a:pPr lvl="1" algn="just"/>
            <a:endParaRPr lang="en-US" altLang="sk-SK" sz="2400" smtClean="0">
              <a:solidFill>
                <a:srgbClr val="3F17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61950" y="2363788"/>
            <a:ext cx="8248650" cy="39608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14350" y="2514600"/>
            <a:ext cx="7373938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 err="1">
                <a:latin typeface="Courier New" panose="02070309020205020404" pitchFamily="49" charset="0"/>
              </a:rPr>
              <a:t>int</a:t>
            </a:r>
            <a:r>
              <a:rPr lang="en-US" altLang="sk-SK" sz="2400" dirty="0">
                <a:latin typeface="Courier New" panose="02070309020205020404" pitchFamily="49" charset="0"/>
              </a:rPr>
              <a:t> </a:t>
            </a:r>
            <a:r>
              <a:rPr lang="en-US" altLang="sk-SK" sz="2400" dirty="0" err="1">
                <a:latin typeface="Courier New" panose="02070309020205020404" pitchFamily="49" charset="0"/>
              </a:rPr>
              <a:t>palindrom</a:t>
            </a:r>
            <a:r>
              <a:rPr lang="en-US" altLang="sk-SK" sz="2400" dirty="0">
                <a:latin typeface="Courier New" panose="02070309020205020404" pitchFamily="49" charset="0"/>
              </a:rPr>
              <a:t>(char p[], </a:t>
            </a:r>
            <a:r>
              <a:rPr lang="en-US" altLang="sk-SK" sz="2400" dirty="0" err="1">
                <a:latin typeface="Courier New" panose="02070309020205020404" pitchFamily="49" charset="0"/>
              </a:rPr>
              <a:t>int</a:t>
            </a:r>
            <a:r>
              <a:rPr lang="en-US" altLang="sk-SK" sz="2400" dirty="0">
                <a:latin typeface="Courier New" panose="02070309020205020404" pitchFamily="49" charset="0"/>
              </a:rPr>
              <a:t> d, </a:t>
            </a:r>
            <a:r>
              <a:rPr lang="en-US" altLang="sk-SK" sz="2400" dirty="0" err="1">
                <a:latin typeface="Courier New" panose="02070309020205020404" pitchFamily="49" charset="0"/>
              </a:rPr>
              <a:t>int</a:t>
            </a:r>
            <a:r>
              <a:rPr lang="en-US" altLang="sk-SK" sz="2400" dirty="0">
                <a:latin typeface="Courier New" panose="02070309020205020404" pitchFamily="49" charset="0"/>
              </a:rPr>
              <a:t> h)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anose="02070309020205020404" pitchFamily="49" charset="0"/>
              </a:rPr>
              <a:t>   </a:t>
            </a:r>
            <a:r>
              <a:rPr lang="en-US" altLang="sk-SK" sz="2400" dirty="0">
                <a:latin typeface="Courier New" panose="02070309020205020404" pitchFamily="49" charset="0"/>
              </a:rPr>
              <a:t>if </a:t>
            </a:r>
            <a:r>
              <a:rPr lang="en-US" altLang="sk-SK" sz="2400" dirty="0" smtClean="0">
                <a:latin typeface="Courier New" panose="02070309020205020404" pitchFamily="49" charset="0"/>
              </a:rPr>
              <a:t>(h </a:t>
            </a:r>
            <a:r>
              <a:rPr lang="en-US" altLang="sk-SK" sz="2400" dirty="0">
                <a:latin typeface="Courier New" panose="02070309020205020404" pitchFamily="49" charset="0"/>
              </a:rPr>
              <a:t>&lt;= </a:t>
            </a:r>
            <a:r>
              <a:rPr lang="en-US" altLang="sk-SK" sz="2400" dirty="0" smtClean="0">
                <a:latin typeface="Courier New" panose="02070309020205020404" pitchFamily="49" charset="0"/>
              </a:rPr>
              <a:t>d)</a:t>
            </a:r>
            <a:endParaRPr lang="en-US" altLang="sk-SK" sz="2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anose="02070309020205020404" pitchFamily="49" charset="0"/>
              </a:rPr>
              <a:t>      </a:t>
            </a:r>
            <a:r>
              <a:rPr lang="en-US" altLang="sk-SK" sz="2400" dirty="0">
                <a:solidFill>
                  <a:srgbClr val="00B050"/>
                </a:solidFill>
                <a:latin typeface="Courier New" panose="02070309020205020404" pitchFamily="49" charset="0"/>
              </a:rPr>
              <a:t>return 0</a:t>
            </a:r>
            <a:r>
              <a:rPr lang="en-US" altLang="sk-SK" sz="24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anose="02070309020205020404" pitchFamily="49" charset="0"/>
              </a:rPr>
              <a:t>   </a:t>
            </a:r>
            <a:r>
              <a:rPr lang="en-US" altLang="sk-SK" sz="2400" dirty="0">
                <a:latin typeface="Courier New" panose="02070309020205020404" pitchFamily="49" charset="0"/>
              </a:rPr>
              <a:t>if (p[d] == p[h])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anose="02070309020205020404" pitchFamily="49" charset="0"/>
              </a:rPr>
              <a:t>      </a:t>
            </a:r>
            <a:r>
              <a:rPr lang="en-US" altLang="sk-SK" sz="2400" dirty="0">
                <a:latin typeface="Courier New" panose="02070309020205020404" pitchFamily="49" charset="0"/>
              </a:rPr>
              <a:t>return </a:t>
            </a:r>
            <a:r>
              <a:rPr lang="en-US" altLang="sk-SK" sz="2400" dirty="0" err="1">
                <a:latin typeface="Courier New" panose="02070309020205020404" pitchFamily="49" charset="0"/>
              </a:rPr>
              <a:t>palindrom</a:t>
            </a:r>
            <a:r>
              <a:rPr lang="en-US" altLang="sk-SK" sz="2400" dirty="0">
                <a:latin typeface="Courier New" panose="02070309020205020404" pitchFamily="49" charset="0"/>
              </a:rPr>
              <a:t>(p, d+1, h-1);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anose="02070309020205020404" pitchFamily="49" charset="0"/>
              </a:rPr>
              <a:t>   </a:t>
            </a:r>
            <a:r>
              <a:rPr lang="en-US" altLang="sk-SK" sz="2400" dirty="0">
                <a:latin typeface="Courier New" panose="02070309020205020404" pitchFamily="49" charset="0"/>
              </a:rPr>
              <a:t>return 1 + </a:t>
            </a:r>
            <a:r>
              <a:rPr lang="en-US" altLang="sk-SK" sz="2400" dirty="0">
                <a:solidFill>
                  <a:srgbClr val="FF0000"/>
                </a:solidFill>
                <a:latin typeface="Courier New" panose="02070309020205020404" pitchFamily="49" charset="0"/>
              </a:rPr>
              <a:t>min(</a:t>
            </a:r>
            <a:r>
              <a:rPr lang="en-US" altLang="sk-SK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palindrom</a:t>
            </a:r>
            <a:r>
              <a:rPr lang="en-US" altLang="sk-SK" sz="2400" dirty="0">
                <a:solidFill>
                  <a:srgbClr val="FF0000"/>
                </a:solidFill>
                <a:latin typeface="Courier New" panose="02070309020205020404" pitchFamily="49" charset="0"/>
              </a:rPr>
              <a:t>(p, d, h-1)</a:t>
            </a:r>
            <a:r>
              <a:rPr lang="en-US" altLang="sk-SK" sz="2400" dirty="0">
                <a:latin typeface="Courier New" panose="02070309020205020404" pitchFamily="49" charset="0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>
                <a:latin typeface="Courier New" panose="02070309020205020404" pitchFamily="49" charset="0"/>
              </a:rPr>
              <a:t>      </a:t>
            </a:r>
            <a:r>
              <a:rPr lang="en-US" altLang="sk-SK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palindrom</a:t>
            </a:r>
            <a:r>
              <a:rPr lang="en-US" altLang="sk-SK" sz="2400" dirty="0">
                <a:solidFill>
                  <a:srgbClr val="FF0000"/>
                </a:solidFill>
                <a:latin typeface="Courier New" panose="02070309020205020404" pitchFamily="49" charset="0"/>
              </a:rPr>
              <a:t>(p, d+1, h))</a:t>
            </a:r>
            <a:r>
              <a:rPr lang="en-US" altLang="sk-SK" sz="24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funkcia </a:t>
            </a:r>
            <a:r>
              <a:rPr lang="sk-SK" altLang="sk-SK" smtClean="0">
                <a:solidFill>
                  <a:srgbClr val="3F17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palindrom</a:t>
            </a:r>
            <a:endParaRPr lang="en-US" altLang="sk-SK" smtClean="0">
              <a:solidFill>
                <a:srgbClr val="3F17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5456237" y="678576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en-US" altLang="sk-SK" sz="2700" b="0" dirty="0">
                <a:solidFill>
                  <a:srgbClr val="000000"/>
                </a:solidFill>
              </a:rPr>
              <a:t>9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10150475" cy="75898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28600" y="381000"/>
            <a:ext cx="10209838" cy="652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>
                <a:latin typeface="Courier New" panose="02070309020205020404" pitchFamily="49" charset="0"/>
              </a:rPr>
              <a:t>#include &lt;</a:t>
            </a:r>
            <a:r>
              <a:rPr lang="en-US" altLang="sk-SK" sz="2200" dirty="0" err="1">
                <a:latin typeface="Courier New" panose="02070309020205020404" pitchFamily="49" charset="0"/>
              </a:rPr>
              <a:t>stdio.h</a:t>
            </a:r>
            <a:r>
              <a:rPr lang="en-US" altLang="sk-SK" sz="2200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>
                <a:latin typeface="Courier New" panose="02070309020205020404" pitchFamily="49" charset="0"/>
              </a:rPr>
              <a:t>#define min(x,</a:t>
            </a:r>
            <a:r>
              <a:rPr lang="sk-SK" altLang="sk-SK" sz="2200" dirty="0">
                <a:latin typeface="Courier New" panose="02070309020205020404" pitchFamily="49" charset="0"/>
              </a:rPr>
              <a:t> </a:t>
            </a:r>
            <a:r>
              <a:rPr lang="en-US" altLang="sk-SK" sz="2200" dirty="0">
                <a:latin typeface="Courier New" panose="02070309020205020404" pitchFamily="49" charset="0"/>
              </a:rPr>
              <a:t>y) ((x)&lt;(y) ? (x) : (y</a:t>
            </a:r>
            <a:r>
              <a:rPr lang="en-US" altLang="sk-SK" sz="2200" dirty="0" smtClean="0">
                <a:latin typeface="Courier New" panose="02070309020205020404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 smtClean="0">
                <a:latin typeface="Courier New" panose="02070309020205020404" pitchFamily="49" charset="0"/>
              </a:rPr>
              <a:t>#</a:t>
            </a:r>
            <a:r>
              <a:rPr lang="en-US" altLang="sk-SK" sz="2200" dirty="0">
                <a:latin typeface="Courier New" panose="02070309020205020404" pitchFamily="49" charset="0"/>
              </a:rPr>
              <a:t>define N 100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2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 err="1">
                <a:latin typeface="Courier New" panose="02070309020205020404" pitchFamily="49" charset="0"/>
              </a:rPr>
              <a:t>int</a:t>
            </a:r>
            <a:r>
              <a:rPr lang="en-US" altLang="sk-SK" sz="2200" dirty="0">
                <a:latin typeface="Courier New" panose="02070309020205020404" pitchFamily="49" charset="0"/>
              </a:rPr>
              <a:t> </a:t>
            </a:r>
            <a:r>
              <a:rPr lang="en-US" altLang="sk-SK" sz="2200" dirty="0" err="1">
                <a:latin typeface="Courier New" panose="02070309020205020404" pitchFamily="49" charset="0"/>
              </a:rPr>
              <a:t>palindrom</a:t>
            </a:r>
            <a:r>
              <a:rPr lang="en-US" altLang="sk-SK" sz="2200" dirty="0">
                <a:latin typeface="Courier New" panose="02070309020205020404" pitchFamily="49" charset="0"/>
              </a:rPr>
              <a:t>(char p[], </a:t>
            </a:r>
            <a:r>
              <a:rPr lang="en-US" altLang="sk-SK" sz="2200" dirty="0" err="1">
                <a:latin typeface="Courier New" panose="02070309020205020404" pitchFamily="49" charset="0"/>
              </a:rPr>
              <a:t>int</a:t>
            </a:r>
            <a:r>
              <a:rPr lang="en-US" altLang="sk-SK" sz="2200" dirty="0">
                <a:latin typeface="Courier New" panose="02070309020205020404" pitchFamily="49" charset="0"/>
              </a:rPr>
              <a:t> d, </a:t>
            </a:r>
            <a:r>
              <a:rPr lang="en-US" altLang="sk-SK" sz="2200" dirty="0" err="1">
                <a:latin typeface="Courier New" panose="02070309020205020404" pitchFamily="49" charset="0"/>
              </a:rPr>
              <a:t>int</a:t>
            </a:r>
            <a:r>
              <a:rPr lang="en-US" altLang="sk-SK" sz="2200" dirty="0">
                <a:latin typeface="Courier New" panose="02070309020205020404" pitchFamily="49" charset="0"/>
              </a:rPr>
              <a:t> h);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2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 err="1">
                <a:latin typeface="Courier New" panose="02070309020205020404" pitchFamily="49" charset="0"/>
              </a:rPr>
              <a:t>int</a:t>
            </a:r>
            <a:r>
              <a:rPr lang="en-US" altLang="sk-SK" sz="2200" dirty="0">
                <a:latin typeface="Courier New" panose="02070309020205020404" pitchFamily="49" charset="0"/>
              </a:rPr>
              <a:t> main()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2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dirty="0">
                <a:latin typeface="Courier New" panose="02070309020205020404" pitchFamily="49" charset="0"/>
              </a:rPr>
              <a:t>   </a:t>
            </a:r>
            <a:r>
              <a:rPr lang="en-US" altLang="sk-SK" sz="2200" dirty="0" err="1">
                <a:latin typeface="Courier New" panose="02070309020205020404" pitchFamily="49" charset="0"/>
              </a:rPr>
              <a:t>int</a:t>
            </a:r>
            <a:r>
              <a:rPr lang="en-US" altLang="sk-SK" sz="2200" dirty="0">
                <a:latin typeface="Courier New" panose="02070309020205020404" pitchFamily="49" charset="0"/>
              </a:rPr>
              <a:t> n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dirty="0">
                <a:latin typeface="Courier New" panose="02070309020205020404" pitchFamily="49" charset="0"/>
              </a:rPr>
              <a:t>   </a:t>
            </a:r>
            <a:r>
              <a:rPr lang="en-US" altLang="sk-SK" sz="2200" dirty="0">
                <a:latin typeface="Courier New" panose="02070309020205020404" pitchFamily="49" charset="0"/>
              </a:rPr>
              <a:t>char c, p[N];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2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dirty="0">
                <a:latin typeface="Courier New" panose="02070309020205020404" pitchFamily="49" charset="0"/>
              </a:rPr>
              <a:t>   </a:t>
            </a:r>
            <a:r>
              <a:rPr lang="en-US" altLang="sk-SK" sz="2200" dirty="0" err="1">
                <a:latin typeface="Courier New" panose="02070309020205020404" pitchFamily="49" charset="0"/>
              </a:rPr>
              <a:t>printf</a:t>
            </a:r>
            <a:r>
              <a:rPr lang="en-US" altLang="sk-SK" sz="2200" dirty="0">
                <a:latin typeface="Courier New" panose="02070309020205020404" pitchFamily="49" charset="0"/>
              </a:rPr>
              <a:t>("</a:t>
            </a:r>
            <a:r>
              <a:rPr lang="en-US" altLang="sk-SK" sz="2200" dirty="0" err="1">
                <a:latin typeface="Courier New" panose="02070309020205020404" pitchFamily="49" charset="0"/>
              </a:rPr>
              <a:t>Zadajte</a:t>
            </a:r>
            <a:r>
              <a:rPr lang="en-US" altLang="sk-SK" sz="2200" dirty="0">
                <a:latin typeface="Courier New" panose="02070309020205020404" pitchFamily="49" charset="0"/>
              </a:rPr>
              <a:t> </a:t>
            </a:r>
            <a:r>
              <a:rPr lang="en-US" altLang="sk-SK" sz="2200" dirty="0" err="1">
                <a:latin typeface="Courier New" panose="02070309020205020404" pitchFamily="49" charset="0"/>
              </a:rPr>
              <a:t>slovo</a:t>
            </a:r>
            <a:r>
              <a:rPr lang="en-US" altLang="sk-SK" sz="2200" dirty="0">
                <a:latin typeface="Courier New" panose="02070309020205020404" pitchFamily="49" charset="0"/>
              </a:rPr>
              <a:t>: 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dirty="0">
                <a:latin typeface="Courier New" panose="02070309020205020404" pitchFamily="49" charset="0"/>
              </a:rPr>
              <a:t>   </a:t>
            </a:r>
            <a:r>
              <a:rPr lang="en-US" altLang="sk-SK" sz="2200" dirty="0">
                <a:latin typeface="Courier New" panose="02070309020205020404" pitchFamily="49" charset="0"/>
              </a:rPr>
              <a:t>while((c = </a:t>
            </a:r>
            <a:r>
              <a:rPr lang="en-US" altLang="sk-SK" sz="2200" dirty="0" err="1">
                <a:latin typeface="Courier New" panose="02070309020205020404" pitchFamily="49" charset="0"/>
              </a:rPr>
              <a:t>getchar</a:t>
            </a:r>
            <a:r>
              <a:rPr lang="en-US" altLang="sk-SK" sz="2200" dirty="0">
                <a:latin typeface="Courier New" panose="02070309020205020404" pitchFamily="49" charset="0"/>
              </a:rPr>
              <a:t>()) != '\n')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dirty="0">
                <a:latin typeface="Courier New" panose="02070309020205020404" pitchFamily="49" charset="0"/>
              </a:rPr>
              <a:t>      </a:t>
            </a:r>
            <a:r>
              <a:rPr lang="en-US" altLang="sk-SK" sz="2200" dirty="0">
                <a:latin typeface="Courier New" panose="02070309020205020404" pitchFamily="49" charset="0"/>
              </a:rPr>
              <a:t>p[n++] =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dirty="0">
                <a:latin typeface="Courier New" panose="02070309020205020404" pitchFamily="49" charset="0"/>
              </a:rPr>
              <a:t>   </a:t>
            </a:r>
            <a:r>
              <a:rPr lang="en-US" altLang="sk-SK" sz="2200" dirty="0" err="1">
                <a:latin typeface="Courier New" panose="02070309020205020404" pitchFamily="49" charset="0"/>
              </a:rPr>
              <a:t>printf</a:t>
            </a:r>
            <a:r>
              <a:rPr lang="en-US" altLang="sk-SK" sz="2200" dirty="0">
                <a:latin typeface="Courier New" panose="02070309020205020404" pitchFamily="49" charset="0"/>
              </a:rPr>
              <a:t>("Na </a:t>
            </a:r>
            <a:r>
              <a:rPr lang="en-US" altLang="sk-SK" sz="2200" dirty="0" err="1">
                <a:latin typeface="Courier New" panose="02070309020205020404" pitchFamily="49" charset="0"/>
              </a:rPr>
              <a:t>palindrom</a:t>
            </a:r>
            <a:r>
              <a:rPr lang="en-US" altLang="sk-SK" sz="2200" dirty="0">
                <a:latin typeface="Courier New" panose="02070309020205020404" pitchFamily="49" charset="0"/>
              </a:rPr>
              <a:t> je </a:t>
            </a:r>
            <a:r>
              <a:rPr lang="en-US" altLang="sk-SK" sz="2200" dirty="0" err="1">
                <a:latin typeface="Courier New" panose="02070309020205020404" pitchFamily="49" charset="0"/>
              </a:rPr>
              <a:t>potrebne</a:t>
            </a:r>
            <a:r>
              <a:rPr lang="en-US" altLang="sk-SK" sz="2200" dirty="0">
                <a:latin typeface="Courier New" panose="02070309020205020404" pitchFamily="49" charset="0"/>
              </a:rPr>
              <a:t> </a:t>
            </a:r>
            <a:r>
              <a:rPr lang="en-US" altLang="sk-SK" sz="2200" dirty="0" err="1">
                <a:latin typeface="Courier New" panose="02070309020205020404" pitchFamily="49" charset="0"/>
              </a:rPr>
              <a:t>doplnit</a:t>
            </a:r>
            <a:r>
              <a:rPr lang="en-US" altLang="sk-SK" sz="2200" dirty="0">
                <a:latin typeface="Courier New" panose="02070309020205020404" pitchFamily="49" charset="0"/>
              </a:rPr>
              <a:t> %d </a:t>
            </a:r>
            <a:r>
              <a:rPr lang="en-US" altLang="sk-SK" sz="2200" dirty="0" err="1">
                <a:latin typeface="Courier New" panose="02070309020205020404" pitchFamily="49" charset="0"/>
              </a:rPr>
              <a:t>pismen</a:t>
            </a:r>
            <a:r>
              <a:rPr lang="en-US" altLang="sk-SK" sz="2200" dirty="0">
                <a:latin typeface="Courier New" panose="02070309020205020404" pitchFamily="49" charset="0"/>
              </a:rPr>
              <a:t>.\n",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dirty="0">
                <a:latin typeface="Courier New" panose="02070309020205020404" pitchFamily="49" charset="0"/>
              </a:rPr>
              <a:t>           </a:t>
            </a:r>
            <a:r>
              <a:rPr lang="en-US" altLang="sk-SK" sz="2200" dirty="0" err="1">
                <a:solidFill>
                  <a:srgbClr val="0070C0"/>
                </a:solidFill>
                <a:latin typeface="Courier New" panose="02070309020205020404" pitchFamily="49" charset="0"/>
              </a:rPr>
              <a:t>palindrom</a:t>
            </a:r>
            <a:r>
              <a:rPr lang="en-US" altLang="sk-SK" sz="2200" dirty="0">
                <a:solidFill>
                  <a:srgbClr val="0070C0"/>
                </a:solidFill>
                <a:latin typeface="Courier New" panose="02070309020205020404" pitchFamily="49" charset="0"/>
              </a:rPr>
              <a:t>(p, 0, n-1)</a:t>
            </a:r>
            <a:r>
              <a:rPr lang="en-US" altLang="sk-SK" sz="2200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200" dirty="0">
                <a:latin typeface="Courier New" panose="02070309020205020404" pitchFamily="49" charset="0"/>
              </a:rPr>
              <a:t>   </a:t>
            </a:r>
            <a:r>
              <a:rPr lang="en-US" altLang="sk-SK" sz="2200" dirty="0">
                <a:latin typeface="Courier New" panose="02070309020205020404" pitchFamily="49" charset="0"/>
              </a:rPr>
              <a:t>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5456237" y="678576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lang="en-US" altLang="sk-SK" sz="2700" b="0" dirty="0">
                <a:solidFill>
                  <a:srgbClr val="000000"/>
                </a:solidFill>
              </a:rPr>
              <a:t>9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Hanoiské veže</a:t>
            </a:r>
            <a:endParaRPr lang="en-US" altLang="sk-SK" smtClean="0"/>
          </a:p>
        </p:txBody>
      </p:sp>
      <p:cxnSp>
        <p:nvCxnSpPr>
          <p:cNvPr id="21507" name="Straight Connector 3"/>
          <p:cNvCxnSpPr>
            <a:cxnSpLocks noChangeShapeType="1"/>
          </p:cNvCxnSpPr>
          <p:nvPr/>
        </p:nvCxnSpPr>
        <p:spPr bwMode="auto">
          <a:xfrm>
            <a:off x="731838" y="6538913"/>
            <a:ext cx="6553200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08" name="Straight Connector 4"/>
          <p:cNvCxnSpPr>
            <a:cxnSpLocks noChangeShapeType="1"/>
          </p:cNvCxnSpPr>
          <p:nvPr/>
        </p:nvCxnSpPr>
        <p:spPr bwMode="auto">
          <a:xfrm flipV="1">
            <a:off x="18748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09" name="Straight Connector 7"/>
          <p:cNvCxnSpPr>
            <a:cxnSpLocks noChangeShapeType="1"/>
          </p:cNvCxnSpPr>
          <p:nvPr/>
        </p:nvCxnSpPr>
        <p:spPr bwMode="auto">
          <a:xfrm flipV="1">
            <a:off x="4008438" y="4471988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0" name="Straight Connector 8"/>
          <p:cNvCxnSpPr>
            <a:cxnSpLocks noChangeShapeType="1"/>
          </p:cNvCxnSpPr>
          <p:nvPr/>
        </p:nvCxnSpPr>
        <p:spPr bwMode="auto">
          <a:xfrm flipV="1">
            <a:off x="62182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884238" y="6157913"/>
            <a:ext cx="1981200" cy="3524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12838" y="5805488"/>
            <a:ext cx="1524000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89063" y="5443538"/>
            <a:ext cx="990600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2378075" y="3584575"/>
            <a:ext cx="3686175" cy="1658938"/>
          </a:xfrm>
          <a:custGeom>
            <a:avLst/>
            <a:gdLst>
              <a:gd name="T0" fmla="*/ 0 w 3686175"/>
              <a:gd name="T1" fmla="*/ 1410827 h 1659031"/>
              <a:gd name="T2" fmla="*/ 1695450 w 3686175"/>
              <a:gd name="T3" fmla="*/ 1681 h 1659031"/>
              <a:gd name="T4" fmla="*/ 3686175 w 3686175"/>
              <a:gd name="T5" fmla="*/ 1658379 h 1659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6175" h="1659031">
                <a:moveTo>
                  <a:pt x="0" y="1411381"/>
                </a:moveTo>
                <a:cubicBezTo>
                  <a:pt x="540544" y="685893"/>
                  <a:pt x="1081088" y="-39594"/>
                  <a:pt x="1695450" y="1681"/>
                </a:cubicBezTo>
                <a:cubicBezTo>
                  <a:pt x="2309813" y="42956"/>
                  <a:pt x="3292475" y="1335181"/>
                  <a:pt x="3686175" y="165903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15" name="Rectangle 3"/>
          <p:cNvSpPr txBox="1">
            <a:spLocks noChangeArrowheads="1"/>
          </p:cNvSpPr>
          <p:nvPr/>
        </p:nvSpPr>
        <p:spPr bwMode="auto">
          <a:xfrm>
            <a:off x="196850" y="1738313"/>
            <a:ext cx="9752013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9413" indent="-379413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k-SK" altLang="sk-SK" sz="2800"/>
              <a:t>Presun diskov z tyče</a:t>
            </a:r>
            <a:r>
              <a:rPr lang="en-US" altLang="sk-SK" sz="2800"/>
              <a:t> A</a:t>
            </a:r>
            <a:r>
              <a:rPr lang="sk-SK" altLang="sk-SK" sz="2800"/>
              <a:t> na </a:t>
            </a:r>
            <a:r>
              <a:rPr lang="en-US" altLang="sk-SK" sz="2800"/>
              <a:t>ty</a:t>
            </a:r>
            <a:r>
              <a:rPr lang="sk-SK" altLang="sk-SK" sz="2800"/>
              <a:t>č C</a:t>
            </a:r>
          </a:p>
          <a:p>
            <a:r>
              <a:rPr lang="sk-SK" altLang="sk-SK" sz="2800"/>
              <a:t>Nesmie byť väčší disk na menšom</a:t>
            </a:r>
          </a:p>
          <a:p>
            <a:r>
              <a:rPr lang="sk-SK" altLang="sk-SK" sz="2800"/>
              <a:t>Naraz sa môže presúvať len jeden disk </a:t>
            </a:r>
            <a:endParaRPr lang="en-US" altLang="sk-SK" sz="2400"/>
          </a:p>
        </p:txBody>
      </p:sp>
      <p:sp>
        <p:nvSpPr>
          <p:cNvPr id="30" name="TextBox 29"/>
          <p:cNvSpPr txBox="1"/>
          <p:nvPr/>
        </p:nvSpPr>
        <p:spPr>
          <a:xfrm>
            <a:off x="1690688" y="6689725"/>
            <a:ext cx="406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0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29325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11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Hanoiské veže</a:t>
            </a:r>
            <a:endParaRPr lang="en-US" altLang="sk-SK" smtClean="0"/>
          </a:p>
        </p:txBody>
      </p:sp>
      <p:cxnSp>
        <p:nvCxnSpPr>
          <p:cNvPr id="22531" name="Straight Connector 3"/>
          <p:cNvCxnSpPr>
            <a:cxnSpLocks noChangeShapeType="1"/>
          </p:cNvCxnSpPr>
          <p:nvPr/>
        </p:nvCxnSpPr>
        <p:spPr bwMode="auto">
          <a:xfrm>
            <a:off x="731838" y="6538913"/>
            <a:ext cx="6553200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2" name="Straight Connector 4"/>
          <p:cNvCxnSpPr>
            <a:cxnSpLocks noChangeShapeType="1"/>
          </p:cNvCxnSpPr>
          <p:nvPr/>
        </p:nvCxnSpPr>
        <p:spPr bwMode="auto">
          <a:xfrm flipV="1">
            <a:off x="18748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3" name="Straight Connector 7"/>
          <p:cNvCxnSpPr>
            <a:cxnSpLocks noChangeShapeType="1"/>
          </p:cNvCxnSpPr>
          <p:nvPr/>
        </p:nvCxnSpPr>
        <p:spPr bwMode="auto">
          <a:xfrm flipV="1">
            <a:off x="4008438" y="4471988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4" name="Straight Connector 8"/>
          <p:cNvCxnSpPr>
            <a:cxnSpLocks noChangeShapeType="1"/>
          </p:cNvCxnSpPr>
          <p:nvPr/>
        </p:nvCxnSpPr>
        <p:spPr bwMode="auto">
          <a:xfrm flipV="1">
            <a:off x="62182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884238" y="6157913"/>
            <a:ext cx="1981200" cy="3524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12838" y="5805488"/>
            <a:ext cx="1524000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22938" y="6157913"/>
            <a:ext cx="990600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2179638" y="3717925"/>
            <a:ext cx="1676400" cy="1144588"/>
          </a:xfrm>
          <a:custGeom>
            <a:avLst/>
            <a:gdLst>
              <a:gd name="T0" fmla="*/ 0 w 3686175"/>
              <a:gd name="T1" fmla="*/ 72344 h 1659031"/>
              <a:gd name="T2" fmla="*/ 3103 w 3686175"/>
              <a:gd name="T3" fmla="*/ 86 h 1659031"/>
              <a:gd name="T4" fmla="*/ 6745 w 3686175"/>
              <a:gd name="T5" fmla="*/ 85037 h 1659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6175" h="1659031">
                <a:moveTo>
                  <a:pt x="0" y="1411381"/>
                </a:moveTo>
                <a:cubicBezTo>
                  <a:pt x="540544" y="685893"/>
                  <a:pt x="1081088" y="-39594"/>
                  <a:pt x="1695450" y="1681"/>
                </a:cubicBezTo>
                <a:cubicBezTo>
                  <a:pt x="2309813" y="42956"/>
                  <a:pt x="3292475" y="1335181"/>
                  <a:pt x="3686175" y="165903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" name="TextBox 12"/>
          <p:cNvSpPr txBox="1"/>
          <p:nvPr/>
        </p:nvSpPr>
        <p:spPr>
          <a:xfrm>
            <a:off x="1690688" y="6689725"/>
            <a:ext cx="406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9325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70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Hanoiské veže</a:t>
            </a:r>
            <a:endParaRPr lang="en-US" altLang="sk-SK" smtClean="0"/>
          </a:p>
        </p:txBody>
      </p:sp>
      <p:cxnSp>
        <p:nvCxnSpPr>
          <p:cNvPr id="23555" name="Straight Connector 3"/>
          <p:cNvCxnSpPr>
            <a:cxnSpLocks noChangeShapeType="1"/>
          </p:cNvCxnSpPr>
          <p:nvPr/>
        </p:nvCxnSpPr>
        <p:spPr bwMode="auto">
          <a:xfrm>
            <a:off x="731838" y="6538913"/>
            <a:ext cx="6553200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6" name="Straight Connector 4"/>
          <p:cNvCxnSpPr>
            <a:cxnSpLocks noChangeShapeType="1"/>
          </p:cNvCxnSpPr>
          <p:nvPr/>
        </p:nvCxnSpPr>
        <p:spPr bwMode="auto">
          <a:xfrm flipV="1">
            <a:off x="18748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7" name="Straight Connector 7"/>
          <p:cNvCxnSpPr>
            <a:cxnSpLocks noChangeShapeType="1"/>
          </p:cNvCxnSpPr>
          <p:nvPr/>
        </p:nvCxnSpPr>
        <p:spPr bwMode="auto">
          <a:xfrm flipV="1">
            <a:off x="4008438" y="4471988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8" name="Straight Connector 8"/>
          <p:cNvCxnSpPr>
            <a:cxnSpLocks noChangeShapeType="1"/>
          </p:cNvCxnSpPr>
          <p:nvPr/>
        </p:nvCxnSpPr>
        <p:spPr bwMode="auto">
          <a:xfrm flipV="1">
            <a:off x="62182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884238" y="6157913"/>
            <a:ext cx="1981200" cy="3524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46438" y="6156325"/>
            <a:ext cx="1524000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22938" y="6157913"/>
            <a:ext cx="990600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flipH="1">
            <a:off x="4389438" y="3702050"/>
            <a:ext cx="1654175" cy="1538288"/>
          </a:xfrm>
          <a:custGeom>
            <a:avLst/>
            <a:gdLst>
              <a:gd name="T0" fmla="*/ 0 w 3686175"/>
              <a:gd name="T1" fmla="*/ 771496 h 1659031"/>
              <a:gd name="T2" fmla="*/ 2788 w 3686175"/>
              <a:gd name="T3" fmla="*/ 919 h 1659031"/>
              <a:gd name="T4" fmla="*/ 6062 w 3686175"/>
              <a:gd name="T5" fmla="*/ 906866 h 1659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6175" h="1659031">
                <a:moveTo>
                  <a:pt x="0" y="1411381"/>
                </a:moveTo>
                <a:cubicBezTo>
                  <a:pt x="540544" y="685893"/>
                  <a:pt x="1081088" y="-39594"/>
                  <a:pt x="1695450" y="1681"/>
                </a:cubicBezTo>
                <a:cubicBezTo>
                  <a:pt x="2309813" y="42956"/>
                  <a:pt x="3292475" y="1335181"/>
                  <a:pt x="3686175" y="165903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1690688" y="6689725"/>
            <a:ext cx="406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0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9325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00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Hanoiské veže</a:t>
            </a:r>
            <a:endParaRPr lang="en-US" altLang="sk-SK" smtClean="0"/>
          </a:p>
        </p:txBody>
      </p:sp>
      <p:cxnSp>
        <p:nvCxnSpPr>
          <p:cNvPr id="24579" name="Straight Connector 3"/>
          <p:cNvCxnSpPr>
            <a:cxnSpLocks noChangeShapeType="1"/>
          </p:cNvCxnSpPr>
          <p:nvPr/>
        </p:nvCxnSpPr>
        <p:spPr bwMode="auto">
          <a:xfrm>
            <a:off x="731838" y="6538913"/>
            <a:ext cx="6553200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" name="Straight Connector 4"/>
          <p:cNvCxnSpPr>
            <a:cxnSpLocks noChangeShapeType="1"/>
          </p:cNvCxnSpPr>
          <p:nvPr/>
        </p:nvCxnSpPr>
        <p:spPr bwMode="auto">
          <a:xfrm flipV="1">
            <a:off x="18748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1" name="Straight Connector 7"/>
          <p:cNvCxnSpPr>
            <a:cxnSpLocks noChangeShapeType="1"/>
          </p:cNvCxnSpPr>
          <p:nvPr/>
        </p:nvCxnSpPr>
        <p:spPr bwMode="auto">
          <a:xfrm flipV="1">
            <a:off x="4008438" y="4471988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2" name="Straight Connector 8"/>
          <p:cNvCxnSpPr>
            <a:cxnSpLocks noChangeShapeType="1"/>
          </p:cNvCxnSpPr>
          <p:nvPr/>
        </p:nvCxnSpPr>
        <p:spPr bwMode="auto">
          <a:xfrm flipV="1">
            <a:off x="62182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884238" y="6157913"/>
            <a:ext cx="1981200" cy="3524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46438" y="6156325"/>
            <a:ext cx="1524000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3138" y="5803900"/>
            <a:ext cx="990600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378075" y="3294063"/>
            <a:ext cx="3686175" cy="1658937"/>
          </a:xfrm>
          <a:custGeom>
            <a:avLst/>
            <a:gdLst>
              <a:gd name="T0" fmla="*/ 0 w 3686175"/>
              <a:gd name="T1" fmla="*/ 1410821 h 1659031"/>
              <a:gd name="T2" fmla="*/ 1695450 w 3686175"/>
              <a:gd name="T3" fmla="*/ 1681 h 1659031"/>
              <a:gd name="T4" fmla="*/ 3686175 w 3686175"/>
              <a:gd name="T5" fmla="*/ 1658373 h 1659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6175" h="1659031">
                <a:moveTo>
                  <a:pt x="0" y="1411381"/>
                </a:moveTo>
                <a:cubicBezTo>
                  <a:pt x="540544" y="685893"/>
                  <a:pt x="1081088" y="-39594"/>
                  <a:pt x="1695450" y="1681"/>
                </a:cubicBezTo>
                <a:cubicBezTo>
                  <a:pt x="2309813" y="42956"/>
                  <a:pt x="3292475" y="1335181"/>
                  <a:pt x="3686175" y="165903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" name="TextBox 14"/>
          <p:cNvSpPr txBox="1"/>
          <p:nvPr/>
        </p:nvSpPr>
        <p:spPr>
          <a:xfrm>
            <a:off x="1690688" y="6689725"/>
            <a:ext cx="406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0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29325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12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Hanoiské veže</a:t>
            </a:r>
            <a:endParaRPr lang="en-US" altLang="sk-SK" smtClean="0"/>
          </a:p>
        </p:txBody>
      </p:sp>
      <p:cxnSp>
        <p:nvCxnSpPr>
          <p:cNvPr id="25603" name="Straight Connector 3"/>
          <p:cNvCxnSpPr>
            <a:cxnSpLocks noChangeShapeType="1"/>
          </p:cNvCxnSpPr>
          <p:nvPr/>
        </p:nvCxnSpPr>
        <p:spPr bwMode="auto">
          <a:xfrm>
            <a:off x="731838" y="6538913"/>
            <a:ext cx="6553200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4" name="Straight Connector 4"/>
          <p:cNvCxnSpPr>
            <a:cxnSpLocks noChangeShapeType="1"/>
          </p:cNvCxnSpPr>
          <p:nvPr/>
        </p:nvCxnSpPr>
        <p:spPr bwMode="auto">
          <a:xfrm flipV="1">
            <a:off x="18748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5" name="Straight Connector 7"/>
          <p:cNvCxnSpPr>
            <a:cxnSpLocks noChangeShapeType="1"/>
          </p:cNvCxnSpPr>
          <p:nvPr/>
        </p:nvCxnSpPr>
        <p:spPr bwMode="auto">
          <a:xfrm flipV="1">
            <a:off x="4008438" y="4471988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6" name="Straight Connector 8"/>
          <p:cNvCxnSpPr>
            <a:cxnSpLocks noChangeShapeType="1"/>
          </p:cNvCxnSpPr>
          <p:nvPr/>
        </p:nvCxnSpPr>
        <p:spPr bwMode="auto">
          <a:xfrm flipV="1">
            <a:off x="62182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5227638" y="6151563"/>
            <a:ext cx="1981200" cy="3524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46438" y="6156325"/>
            <a:ext cx="1524000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3138" y="5803900"/>
            <a:ext cx="990600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flipH="1">
            <a:off x="2103438" y="3702050"/>
            <a:ext cx="1654175" cy="1538288"/>
          </a:xfrm>
          <a:custGeom>
            <a:avLst/>
            <a:gdLst>
              <a:gd name="T0" fmla="*/ 0 w 3686175"/>
              <a:gd name="T1" fmla="*/ 771496 h 1659031"/>
              <a:gd name="T2" fmla="*/ 2788 w 3686175"/>
              <a:gd name="T3" fmla="*/ 919 h 1659031"/>
              <a:gd name="T4" fmla="*/ 6062 w 3686175"/>
              <a:gd name="T5" fmla="*/ 906866 h 1659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6175" h="1659031">
                <a:moveTo>
                  <a:pt x="0" y="1411381"/>
                </a:moveTo>
                <a:cubicBezTo>
                  <a:pt x="540544" y="685893"/>
                  <a:pt x="1081088" y="-39594"/>
                  <a:pt x="1695450" y="1681"/>
                </a:cubicBezTo>
                <a:cubicBezTo>
                  <a:pt x="2309813" y="42956"/>
                  <a:pt x="3292475" y="1335181"/>
                  <a:pt x="3686175" y="165903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" name="TextBox 14"/>
          <p:cNvSpPr txBox="1"/>
          <p:nvPr/>
        </p:nvSpPr>
        <p:spPr>
          <a:xfrm>
            <a:off x="1690688" y="6689725"/>
            <a:ext cx="406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0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29325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058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Hanoiské veže</a:t>
            </a:r>
            <a:endParaRPr lang="en-US" altLang="sk-SK" smtClean="0"/>
          </a:p>
        </p:txBody>
      </p:sp>
      <p:cxnSp>
        <p:nvCxnSpPr>
          <p:cNvPr id="26627" name="Straight Connector 3"/>
          <p:cNvCxnSpPr>
            <a:cxnSpLocks noChangeShapeType="1"/>
          </p:cNvCxnSpPr>
          <p:nvPr/>
        </p:nvCxnSpPr>
        <p:spPr bwMode="auto">
          <a:xfrm>
            <a:off x="731838" y="6538913"/>
            <a:ext cx="6553200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28" name="Straight Connector 4"/>
          <p:cNvCxnSpPr>
            <a:cxnSpLocks noChangeShapeType="1"/>
          </p:cNvCxnSpPr>
          <p:nvPr/>
        </p:nvCxnSpPr>
        <p:spPr bwMode="auto">
          <a:xfrm flipV="1">
            <a:off x="18748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29" name="Straight Connector 7"/>
          <p:cNvCxnSpPr>
            <a:cxnSpLocks noChangeShapeType="1"/>
          </p:cNvCxnSpPr>
          <p:nvPr/>
        </p:nvCxnSpPr>
        <p:spPr bwMode="auto">
          <a:xfrm flipV="1">
            <a:off x="4008438" y="4471988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0" name="Straight Connector 8"/>
          <p:cNvCxnSpPr>
            <a:cxnSpLocks noChangeShapeType="1"/>
          </p:cNvCxnSpPr>
          <p:nvPr/>
        </p:nvCxnSpPr>
        <p:spPr bwMode="auto">
          <a:xfrm flipV="1">
            <a:off x="62182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5227638" y="6151563"/>
            <a:ext cx="1981200" cy="3524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46438" y="6156325"/>
            <a:ext cx="1524000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79538" y="6151563"/>
            <a:ext cx="990600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4313238" y="3717925"/>
            <a:ext cx="1676400" cy="1144588"/>
          </a:xfrm>
          <a:custGeom>
            <a:avLst/>
            <a:gdLst>
              <a:gd name="T0" fmla="*/ 0 w 3686175"/>
              <a:gd name="T1" fmla="*/ 72344 h 1659031"/>
              <a:gd name="T2" fmla="*/ 3103 w 3686175"/>
              <a:gd name="T3" fmla="*/ 86 h 1659031"/>
              <a:gd name="T4" fmla="*/ 6745 w 3686175"/>
              <a:gd name="T5" fmla="*/ 85037 h 1659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6175" h="1659031">
                <a:moveTo>
                  <a:pt x="0" y="1411381"/>
                </a:moveTo>
                <a:cubicBezTo>
                  <a:pt x="540544" y="685893"/>
                  <a:pt x="1081088" y="-39594"/>
                  <a:pt x="1695450" y="1681"/>
                </a:cubicBezTo>
                <a:cubicBezTo>
                  <a:pt x="2309813" y="42956"/>
                  <a:pt x="3292475" y="1335181"/>
                  <a:pt x="3686175" y="165903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" name="TextBox 14"/>
          <p:cNvSpPr txBox="1"/>
          <p:nvPr/>
        </p:nvSpPr>
        <p:spPr>
          <a:xfrm>
            <a:off x="1690688" y="6689725"/>
            <a:ext cx="406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0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29325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91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Rekurzívna rozprávka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799"/>
            <a:ext cx="9752013" cy="5623719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smtClean="0">
                <a:solidFill>
                  <a:srgbClr val="FF0000"/>
                </a:solidFill>
              </a:rPr>
              <a:t>Dieťa</a:t>
            </a:r>
            <a:r>
              <a:rPr lang="sk-SK" sz="2400" dirty="0" smtClean="0"/>
              <a:t> nemohlo zaspať, tak mu mama porozprávala príbeh o malej </a:t>
            </a:r>
            <a:r>
              <a:rPr lang="sk-SK" sz="2400" dirty="0" err="1" smtClean="0"/>
              <a:t>veľrybke</a:t>
            </a:r>
            <a:r>
              <a:rPr lang="sk-SK" sz="2400" dirty="0" smtClean="0"/>
              <a:t>,</a:t>
            </a:r>
          </a:p>
          <a:p>
            <a:pPr marL="0" indent="0">
              <a:buNone/>
            </a:pPr>
            <a:r>
              <a:rPr lang="sk-SK" sz="2400" dirty="0" smtClean="0"/>
              <a:t>	</a:t>
            </a:r>
            <a:r>
              <a:rPr lang="sk-SK" sz="2400" dirty="0" err="1" smtClean="0">
                <a:solidFill>
                  <a:srgbClr val="7030A0"/>
                </a:solidFill>
              </a:rPr>
              <a:t>Veľrybka</a:t>
            </a:r>
            <a:r>
              <a:rPr lang="sk-SK" sz="2400" dirty="0" smtClean="0"/>
              <a:t> nemohla zaspať, tak jej mama porozprávala 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príbeh o malom sloníkovi</a:t>
            </a:r>
          </a:p>
          <a:p>
            <a:pPr marL="0" indent="0">
              <a:buNone/>
            </a:pPr>
            <a:r>
              <a:rPr lang="sk-SK" sz="2400" dirty="0" smtClean="0"/>
              <a:t>		</a:t>
            </a:r>
            <a:r>
              <a:rPr lang="sk-SK" sz="2400" dirty="0" smtClean="0">
                <a:solidFill>
                  <a:srgbClr val="0070C0"/>
                </a:solidFill>
              </a:rPr>
              <a:t>Sloník</a:t>
            </a:r>
            <a:r>
              <a:rPr lang="sk-SK" sz="2400" dirty="0" smtClean="0"/>
              <a:t> nemohol zaspať, tak mu mama 					porozprávala príbeh o malom medvedíkovi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	</a:t>
            </a:r>
            <a:r>
              <a:rPr lang="sk-SK" sz="2400" dirty="0" smtClean="0">
                <a:solidFill>
                  <a:srgbClr val="6C0000"/>
                </a:solidFill>
              </a:rPr>
              <a:t>Medvedík</a:t>
            </a:r>
            <a:r>
              <a:rPr lang="sk-SK" sz="2400" dirty="0" smtClean="0"/>
              <a:t> nemohol zaspať, tak mu mama 				</a:t>
            </a:r>
            <a:r>
              <a:rPr lang="sk-SK" sz="2400" dirty="0" err="1" smtClean="0"/>
              <a:t>porozrprávala</a:t>
            </a:r>
            <a:r>
              <a:rPr lang="sk-SK" sz="2400" dirty="0" smtClean="0"/>
              <a:t> príbeh o malej žabke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		... a </a:t>
            </a:r>
            <a:r>
              <a:rPr lang="sk-SK" sz="2400" dirty="0" smtClean="0">
                <a:solidFill>
                  <a:srgbClr val="00B050"/>
                </a:solidFill>
              </a:rPr>
              <a:t>žabka</a:t>
            </a:r>
            <a:r>
              <a:rPr lang="sk-SK" sz="2400" dirty="0" smtClean="0"/>
              <a:t> zaspala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	... a malý </a:t>
            </a:r>
            <a:r>
              <a:rPr lang="sk-SK" sz="2400" dirty="0" smtClean="0">
                <a:solidFill>
                  <a:srgbClr val="6C0000"/>
                </a:solidFill>
              </a:rPr>
              <a:t>medvedík</a:t>
            </a:r>
            <a:r>
              <a:rPr lang="sk-SK" sz="2400" dirty="0" smtClean="0"/>
              <a:t> zaspal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... a malý </a:t>
            </a:r>
            <a:r>
              <a:rPr lang="sk-SK" sz="2400" dirty="0" smtClean="0">
                <a:solidFill>
                  <a:srgbClr val="0070C0"/>
                </a:solidFill>
              </a:rPr>
              <a:t>sloník</a:t>
            </a:r>
            <a:r>
              <a:rPr lang="sk-SK" sz="2400" dirty="0" smtClean="0"/>
              <a:t> zaspal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... a malá </a:t>
            </a:r>
            <a:r>
              <a:rPr lang="sk-SK" sz="2400" dirty="0" err="1" smtClean="0">
                <a:solidFill>
                  <a:srgbClr val="0070C0"/>
                </a:solidFill>
              </a:rPr>
              <a:t>veľrybka</a:t>
            </a:r>
            <a:r>
              <a:rPr lang="sk-SK" sz="2400" dirty="0" smtClean="0"/>
              <a:t> zaspala</a:t>
            </a:r>
          </a:p>
          <a:p>
            <a:pPr marL="0" indent="0">
              <a:buNone/>
            </a:pPr>
            <a:r>
              <a:rPr lang="sk-SK" sz="2400" dirty="0" smtClean="0"/>
              <a:t>... a </a:t>
            </a:r>
            <a:r>
              <a:rPr lang="sk-SK" sz="2400" dirty="0" smtClean="0">
                <a:solidFill>
                  <a:srgbClr val="FF0000"/>
                </a:solidFill>
              </a:rPr>
              <a:t>dieťa</a:t>
            </a:r>
            <a:r>
              <a:rPr lang="sk-SK" sz="2400" dirty="0" smtClean="0"/>
              <a:t> zaspalo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0604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Hanoiské veže</a:t>
            </a:r>
            <a:endParaRPr lang="en-US" altLang="sk-SK" smtClean="0"/>
          </a:p>
        </p:txBody>
      </p:sp>
      <p:cxnSp>
        <p:nvCxnSpPr>
          <p:cNvPr id="27651" name="Straight Connector 3"/>
          <p:cNvCxnSpPr>
            <a:cxnSpLocks noChangeShapeType="1"/>
          </p:cNvCxnSpPr>
          <p:nvPr/>
        </p:nvCxnSpPr>
        <p:spPr bwMode="auto">
          <a:xfrm>
            <a:off x="731838" y="6538913"/>
            <a:ext cx="6553200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2" name="Straight Connector 4"/>
          <p:cNvCxnSpPr>
            <a:cxnSpLocks noChangeShapeType="1"/>
          </p:cNvCxnSpPr>
          <p:nvPr/>
        </p:nvCxnSpPr>
        <p:spPr bwMode="auto">
          <a:xfrm flipV="1">
            <a:off x="18748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3" name="Straight Connector 7"/>
          <p:cNvCxnSpPr>
            <a:cxnSpLocks noChangeShapeType="1"/>
          </p:cNvCxnSpPr>
          <p:nvPr/>
        </p:nvCxnSpPr>
        <p:spPr bwMode="auto">
          <a:xfrm flipV="1">
            <a:off x="4008438" y="4471988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4" name="Straight Connector 8"/>
          <p:cNvCxnSpPr>
            <a:cxnSpLocks noChangeShapeType="1"/>
          </p:cNvCxnSpPr>
          <p:nvPr/>
        </p:nvCxnSpPr>
        <p:spPr bwMode="auto">
          <a:xfrm flipV="1">
            <a:off x="62182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5227638" y="6151563"/>
            <a:ext cx="1981200" cy="3524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56238" y="5797550"/>
            <a:ext cx="1524000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79538" y="6151563"/>
            <a:ext cx="990600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2378075" y="3294063"/>
            <a:ext cx="3686175" cy="1658937"/>
          </a:xfrm>
          <a:custGeom>
            <a:avLst/>
            <a:gdLst>
              <a:gd name="T0" fmla="*/ 0 w 3686175"/>
              <a:gd name="T1" fmla="*/ 1410821 h 1659031"/>
              <a:gd name="T2" fmla="*/ 1695450 w 3686175"/>
              <a:gd name="T3" fmla="*/ 1681 h 1659031"/>
              <a:gd name="T4" fmla="*/ 3686175 w 3686175"/>
              <a:gd name="T5" fmla="*/ 1658373 h 1659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6175" h="1659031">
                <a:moveTo>
                  <a:pt x="0" y="1411381"/>
                </a:moveTo>
                <a:cubicBezTo>
                  <a:pt x="540544" y="685893"/>
                  <a:pt x="1081088" y="-39594"/>
                  <a:pt x="1695450" y="1681"/>
                </a:cubicBezTo>
                <a:cubicBezTo>
                  <a:pt x="2309813" y="42956"/>
                  <a:pt x="3292475" y="1335181"/>
                  <a:pt x="3686175" y="165903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" name="TextBox 14"/>
          <p:cNvSpPr txBox="1"/>
          <p:nvPr/>
        </p:nvSpPr>
        <p:spPr>
          <a:xfrm>
            <a:off x="1690688" y="6689725"/>
            <a:ext cx="406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0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29325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03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Hanoiské veže</a:t>
            </a:r>
            <a:endParaRPr lang="en-US" altLang="sk-SK" smtClean="0"/>
          </a:p>
        </p:txBody>
      </p:sp>
      <p:cxnSp>
        <p:nvCxnSpPr>
          <p:cNvPr id="28675" name="Straight Connector 3"/>
          <p:cNvCxnSpPr>
            <a:cxnSpLocks noChangeShapeType="1"/>
          </p:cNvCxnSpPr>
          <p:nvPr/>
        </p:nvCxnSpPr>
        <p:spPr bwMode="auto">
          <a:xfrm>
            <a:off x="731838" y="6538913"/>
            <a:ext cx="6553200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6" name="Straight Connector 4"/>
          <p:cNvCxnSpPr>
            <a:cxnSpLocks noChangeShapeType="1"/>
          </p:cNvCxnSpPr>
          <p:nvPr/>
        </p:nvCxnSpPr>
        <p:spPr bwMode="auto">
          <a:xfrm flipV="1">
            <a:off x="18748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7" name="Straight Connector 7"/>
          <p:cNvCxnSpPr>
            <a:cxnSpLocks noChangeShapeType="1"/>
          </p:cNvCxnSpPr>
          <p:nvPr/>
        </p:nvCxnSpPr>
        <p:spPr bwMode="auto">
          <a:xfrm flipV="1">
            <a:off x="4008438" y="4471988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8" name="Straight Connector 8"/>
          <p:cNvCxnSpPr>
            <a:cxnSpLocks noChangeShapeType="1"/>
          </p:cNvCxnSpPr>
          <p:nvPr/>
        </p:nvCxnSpPr>
        <p:spPr bwMode="auto">
          <a:xfrm flipV="1">
            <a:off x="62182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5227638" y="6151563"/>
            <a:ext cx="1981200" cy="3524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56238" y="5797550"/>
            <a:ext cx="1524000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22938" y="5438775"/>
            <a:ext cx="990600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0688" y="6689725"/>
            <a:ext cx="406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0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9325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02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Hanoiské veže</a:t>
            </a:r>
            <a:endParaRPr lang="en-US" altLang="sk-SK" smtClean="0"/>
          </a:p>
        </p:txBody>
      </p:sp>
      <p:cxnSp>
        <p:nvCxnSpPr>
          <p:cNvPr id="29699" name="Straight Connector 3"/>
          <p:cNvCxnSpPr>
            <a:cxnSpLocks noChangeShapeType="1"/>
          </p:cNvCxnSpPr>
          <p:nvPr/>
        </p:nvCxnSpPr>
        <p:spPr bwMode="auto">
          <a:xfrm>
            <a:off x="731838" y="6538913"/>
            <a:ext cx="6553200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0" name="Straight Connector 4"/>
          <p:cNvCxnSpPr>
            <a:cxnSpLocks noChangeShapeType="1"/>
          </p:cNvCxnSpPr>
          <p:nvPr/>
        </p:nvCxnSpPr>
        <p:spPr bwMode="auto">
          <a:xfrm flipV="1">
            <a:off x="18748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1" name="Straight Connector 7"/>
          <p:cNvCxnSpPr>
            <a:cxnSpLocks noChangeShapeType="1"/>
          </p:cNvCxnSpPr>
          <p:nvPr/>
        </p:nvCxnSpPr>
        <p:spPr bwMode="auto">
          <a:xfrm flipV="1">
            <a:off x="4008438" y="4471988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2" name="Straight Connector 8"/>
          <p:cNvCxnSpPr>
            <a:cxnSpLocks noChangeShapeType="1"/>
          </p:cNvCxnSpPr>
          <p:nvPr/>
        </p:nvCxnSpPr>
        <p:spPr bwMode="auto">
          <a:xfrm flipV="1">
            <a:off x="62182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3" name="Rectangle 3"/>
          <p:cNvSpPr txBox="1">
            <a:spLocks noChangeArrowheads="1"/>
          </p:cNvSpPr>
          <p:nvPr/>
        </p:nvSpPr>
        <p:spPr bwMode="auto">
          <a:xfrm>
            <a:off x="196850" y="1433513"/>
            <a:ext cx="97520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sk-SK" altLang="sk-SK" sz="2800"/>
              <a:t>Ak n</a:t>
            </a:r>
            <a:r>
              <a:rPr lang="en-US" altLang="sk-SK" sz="2800"/>
              <a:t>==1, </a:t>
            </a:r>
            <a:r>
              <a:rPr lang="sk-SK" altLang="sk-SK" sz="2800"/>
              <a:t>presuň 1 disk z A na 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0688" y="6689725"/>
            <a:ext cx="406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9325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227638" y="6151563"/>
            <a:ext cx="1981200" cy="3524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56238" y="5797550"/>
            <a:ext cx="1524000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79538" y="6151563"/>
            <a:ext cx="990600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378075" y="3795713"/>
            <a:ext cx="3686175" cy="1658937"/>
          </a:xfrm>
          <a:custGeom>
            <a:avLst/>
            <a:gdLst>
              <a:gd name="T0" fmla="*/ 0 w 3686175"/>
              <a:gd name="T1" fmla="*/ 1410821 h 1659031"/>
              <a:gd name="T2" fmla="*/ 1695450 w 3686175"/>
              <a:gd name="T3" fmla="*/ 1681 h 1659031"/>
              <a:gd name="T4" fmla="*/ 3686175 w 3686175"/>
              <a:gd name="T5" fmla="*/ 1658373 h 1659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6175" h="1659031">
                <a:moveTo>
                  <a:pt x="0" y="1411381"/>
                </a:moveTo>
                <a:cubicBezTo>
                  <a:pt x="540544" y="685893"/>
                  <a:pt x="1081088" y="-39594"/>
                  <a:pt x="1695450" y="1681"/>
                </a:cubicBezTo>
                <a:cubicBezTo>
                  <a:pt x="2309813" y="42956"/>
                  <a:pt x="3292475" y="1335181"/>
                  <a:pt x="3686175" y="165903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9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Hanoiské veže</a:t>
            </a:r>
            <a:endParaRPr lang="en-US" altLang="sk-SK" smtClean="0"/>
          </a:p>
        </p:txBody>
      </p:sp>
      <p:cxnSp>
        <p:nvCxnSpPr>
          <p:cNvPr id="30723" name="Straight Connector 3"/>
          <p:cNvCxnSpPr>
            <a:cxnSpLocks noChangeShapeType="1"/>
          </p:cNvCxnSpPr>
          <p:nvPr/>
        </p:nvCxnSpPr>
        <p:spPr bwMode="auto">
          <a:xfrm>
            <a:off x="731838" y="6538913"/>
            <a:ext cx="6553200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24" name="Straight Connector 4"/>
          <p:cNvCxnSpPr>
            <a:cxnSpLocks noChangeShapeType="1"/>
          </p:cNvCxnSpPr>
          <p:nvPr/>
        </p:nvCxnSpPr>
        <p:spPr bwMode="auto">
          <a:xfrm flipV="1">
            <a:off x="18748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25" name="Straight Connector 7"/>
          <p:cNvCxnSpPr>
            <a:cxnSpLocks noChangeShapeType="1"/>
          </p:cNvCxnSpPr>
          <p:nvPr/>
        </p:nvCxnSpPr>
        <p:spPr bwMode="auto">
          <a:xfrm flipV="1">
            <a:off x="4008438" y="4471988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26" name="Straight Connector 8"/>
          <p:cNvCxnSpPr>
            <a:cxnSpLocks noChangeShapeType="1"/>
          </p:cNvCxnSpPr>
          <p:nvPr/>
        </p:nvCxnSpPr>
        <p:spPr bwMode="auto">
          <a:xfrm flipV="1">
            <a:off x="62182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884238" y="6157913"/>
            <a:ext cx="1981200" cy="3524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22363" y="5805488"/>
            <a:ext cx="1524000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98588" y="5443538"/>
            <a:ext cx="990600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30730" name="Rectangle 3"/>
          <p:cNvSpPr txBox="1">
            <a:spLocks noChangeArrowheads="1"/>
          </p:cNvSpPr>
          <p:nvPr/>
        </p:nvSpPr>
        <p:spPr bwMode="auto">
          <a:xfrm>
            <a:off x="196850" y="1433513"/>
            <a:ext cx="97520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sk-SK" altLang="sk-SK" sz="2800">
                <a:solidFill>
                  <a:srgbClr val="A6A6A6"/>
                </a:solidFill>
              </a:rPr>
              <a:t>Ak n</a:t>
            </a:r>
            <a:r>
              <a:rPr lang="en-US" altLang="sk-SK" sz="2800">
                <a:solidFill>
                  <a:srgbClr val="A6A6A6"/>
                </a:solidFill>
              </a:rPr>
              <a:t>==1, </a:t>
            </a:r>
            <a:r>
              <a:rPr lang="sk-SK" altLang="sk-SK" sz="2800">
                <a:solidFill>
                  <a:srgbClr val="A6A6A6"/>
                </a:solidFill>
              </a:rPr>
              <a:t>presuň 1 disk z A na C</a:t>
            </a:r>
          </a:p>
          <a:p>
            <a:pPr>
              <a:buFontTx/>
              <a:buAutoNum type="arabicPeriod"/>
            </a:pPr>
            <a:r>
              <a:rPr lang="sk-SK" altLang="sk-SK" sz="2800"/>
              <a:t>Presuň horných </a:t>
            </a:r>
            <a:r>
              <a:rPr lang="en-US" altLang="sk-SK" sz="2800"/>
              <a:t>n-1 disk</a:t>
            </a:r>
            <a:r>
              <a:rPr lang="sk-SK" altLang="sk-SK" sz="2800"/>
              <a:t>ov</a:t>
            </a:r>
            <a:r>
              <a:rPr lang="en-US" altLang="sk-SK" sz="2800"/>
              <a:t> </a:t>
            </a:r>
            <a:r>
              <a:rPr lang="sk-SK" altLang="sk-SK" sz="2800"/>
              <a:t>z</a:t>
            </a:r>
            <a:r>
              <a:rPr lang="en-US" altLang="sk-SK" sz="2800"/>
              <a:t> A </a:t>
            </a:r>
            <a:r>
              <a:rPr lang="sk-SK" altLang="sk-SK" sz="2800"/>
              <a:t>na</a:t>
            </a:r>
            <a:r>
              <a:rPr lang="en-US" altLang="sk-SK" sz="2800"/>
              <a:t> B, </a:t>
            </a:r>
            <a:r>
              <a:rPr lang="sk-SK" altLang="sk-SK" sz="2800"/>
              <a:t>pričom použi C ako pomocnú tyč</a:t>
            </a:r>
            <a:endParaRPr lang="en-US" altLang="sk-SK" sz="2800"/>
          </a:p>
          <a:p>
            <a:pPr>
              <a:buFontTx/>
              <a:buAutoNum type="arabicPeriod"/>
            </a:pPr>
            <a:r>
              <a:rPr lang="sk-SK" altLang="sk-SK" sz="2800">
                <a:solidFill>
                  <a:srgbClr val="A6A6A6"/>
                </a:solidFill>
              </a:rPr>
              <a:t>Presuň zostávajúci disk z A na C</a:t>
            </a:r>
            <a:endParaRPr lang="en-US" altLang="sk-SK" sz="2800">
              <a:solidFill>
                <a:srgbClr val="A6A6A6"/>
              </a:solidFill>
            </a:endParaRPr>
          </a:p>
          <a:p>
            <a:pPr>
              <a:buFontTx/>
              <a:buAutoNum type="arabicPeriod"/>
            </a:pPr>
            <a:r>
              <a:rPr lang="sk-SK" altLang="sk-SK" sz="2800">
                <a:solidFill>
                  <a:srgbClr val="A6A6A6"/>
                </a:solidFill>
              </a:rPr>
              <a:t>Presuň n-1 diskov z B na C, pričom použi A ako pomocnú tyč</a:t>
            </a:r>
            <a:endParaRPr lang="en-US" altLang="sk-SK" sz="2800">
              <a:solidFill>
                <a:srgbClr val="A6A6A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0688" y="6689725"/>
            <a:ext cx="406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9325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2133600" y="4365625"/>
            <a:ext cx="1676400" cy="1144588"/>
          </a:xfrm>
          <a:custGeom>
            <a:avLst/>
            <a:gdLst>
              <a:gd name="T0" fmla="*/ 0 w 3686175"/>
              <a:gd name="T1" fmla="*/ 72344 h 1659031"/>
              <a:gd name="T2" fmla="*/ 3103 w 3686175"/>
              <a:gd name="T3" fmla="*/ 86 h 1659031"/>
              <a:gd name="T4" fmla="*/ 6745 w 3686175"/>
              <a:gd name="T5" fmla="*/ 85037 h 1659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6175" h="1659031">
                <a:moveTo>
                  <a:pt x="0" y="1411381"/>
                </a:moveTo>
                <a:cubicBezTo>
                  <a:pt x="540544" y="685893"/>
                  <a:pt x="1081088" y="-39594"/>
                  <a:pt x="1695450" y="1681"/>
                </a:cubicBezTo>
                <a:cubicBezTo>
                  <a:pt x="2309813" y="42956"/>
                  <a:pt x="3292475" y="1335181"/>
                  <a:pt x="3686175" y="165903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8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Hanoiské veže</a:t>
            </a:r>
            <a:endParaRPr lang="en-US" altLang="sk-SK" smtClean="0"/>
          </a:p>
        </p:txBody>
      </p:sp>
      <p:cxnSp>
        <p:nvCxnSpPr>
          <p:cNvPr id="31747" name="Straight Connector 3"/>
          <p:cNvCxnSpPr>
            <a:cxnSpLocks noChangeShapeType="1"/>
          </p:cNvCxnSpPr>
          <p:nvPr/>
        </p:nvCxnSpPr>
        <p:spPr bwMode="auto">
          <a:xfrm>
            <a:off x="731838" y="6538913"/>
            <a:ext cx="6553200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8" name="Straight Connector 4"/>
          <p:cNvCxnSpPr>
            <a:cxnSpLocks noChangeShapeType="1"/>
          </p:cNvCxnSpPr>
          <p:nvPr/>
        </p:nvCxnSpPr>
        <p:spPr bwMode="auto">
          <a:xfrm flipV="1">
            <a:off x="18748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9" name="Straight Connector 7"/>
          <p:cNvCxnSpPr>
            <a:cxnSpLocks noChangeShapeType="1"/>
          </p:cNvCxnSpPr>
          <p:nvPr/>
        </p:nvCxnSpPr>
        <p:spPr bwMode="auto">
          <a:xfrm flipV="1">
            <a:off x="4008438" y="4471988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0" name="Straight Connector 8"/>
          <p:cNvCxnSpPr>
            <a:cxnSpLocks noChangeShapeType="1"/>
          </p:cNvCxnSpPr>
          <p:nvPr/>
        </p:nvCxnSpPr>
        <p:spPr bwMode="auto">
          <a:xfrm flipV="1">
            <a:off x="62182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884238" y="6157913"/>
            <a:ext cx="1981200" cy="3524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43263" y="6157913"/>
            <a:ext cx="1524000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9488" y="5795963"/>
            <a:ext cx="990600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31754" name="Rectangle 3"/>
          <p:cNvSpPr txBox="1">
            <a:spLocks noChangeArrowheads="1"/>
          </p:cNvSpPr>
          <p:nvPr/>
        </p:nvSpPr>
        <p:spPr bwMode="auto">
          <a:xfrm>
            <a:off x="196850" y="1433513"/>
            <a:ext cx="97520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sk-SK" altLang="sk-SK" sz="2800">
                <a:solidFill>
                  <a:srgbClr val="A6A6A6"/>
                </a:solidFill>
              </a:rPr>
              <a:t>Ak n</a:t>
            </a:r>
            <a:r>
              <a:rPr lang="en-US" altLang="sk-SK" sz="2800">
                <a:solidFill>
                  <a:srgbClr val="A6A6A6"/>
                </a:solidFill>
              </a:rPr>
              <a:t>==1, </a:t>
            </a:r>
            <a:r>
              <a:rPr lang="sk-SK" altLang="sk-SK" sz="2800">
                <a:solidFill>
                  <a:srgbClr val="A6A6A6"/>
                </a:solidFill>
              </a:rPr>
              <a:t>presuň 1 disk z A na C</a:t>
            </a:r>
          </a:p>
          <a:p>
            <a:pPr>
              <a:buFontTx/>
              <a:buAutoNum type="arabicPeriod"/>
            </a:pPr>
            <a:r>
              <a:rPr lang="sk-SK" altLang="sk-SK" sz="2800"/>
              <a:t>Presuň horných </a:t>
            </a:r>
            <a:r>
              <a:rPr lang="en-US" altLang="sk-SK" sz="2800"/>
              <a:t>n-1 disk</a:t>
            </a:r>
            <a:r>
              <a:rPr lang="sk-SK" altLang="sk-SK" sz="2800"/>
              <a:t>ov</a:t>
            </a:r>
            <a:r>
              <a:rPr lang="en-US" altLang="sk-SK" sz="2800"/>
              <a:t> </a:t>
            </a:r>
            <a:r>
              <a:rPr lang="sk-SK" altLang="sk-SK" sz="2800"/>
              <a:t>z</a:t>
            </a:r>
            <a:r>
              <a:rPr lang="en-US" altLang="sk-SK" sz="2800"/>
              <a:t> A </a:t>
            </a:r>
            <a:r>
              <a:rPr lang="sk-SK" altLang="sk-SK" sz="2800"/>
              <a:t>na</a:t>
            </a:r>
            <a:r>
              <a:rPr lang="en-US" altLang="sk-SK" sz="2800"/>
              <a:t> B, </a:t>
            </a:r>
            <a:r>
              <a:rPr lang="sk-SK" altLang="sk-SK" sz="2800"/>
              <a:t>pričom použi C ako pomocnú tyč</a:t>
            </a:r>
            <a:endParaRPr lang="en-US" altLang="sk-SK" sz="2800"/>
          </a:p>
          <a:p>
            <a:pPr>
              <a:buFontTx/>
              <a:buAutoNum type="arabicPeriod"/>
            </a:pPr>
            <a:r>
              <a:rPr lang="sk-SK" altLang="sk-SK" sz="2800"/>
              <a:t>Presuň zostávajúci disk z A na C</a:t>
            </a:r>
            <a:endParaRPr lang="en-US" altLang="sk-SK" sz="2800"/>
          </a:p>
          <a:p>
            <a:pPr>
              <a:buFontTx/>
              <a:buAutoNum type="arabicPeriod"/>
            </a:pPr>
            <a:r>
              <a:rPr lang="sk-SK" altLang="sk-SK" sz="2800">
                <a:solidFill>
                  <a:srgbClr val="A6A6A6"/>
                </a:solidFill>
              </a:rPr>
              <a:t>Presuň n-1 diskov z B na C, pričom použi A ako pomocnú tyč</a:t>
            </a:r>
            <a:endParaRPr lang="en-US" altLang="sk-SK" sz="2800">
              <a:solidFill>
                <a:srgbClr val="A6A6A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0688" y="6689725"/>
            <a:ext cx="406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9325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2378075" y="4116388"/>
            <a:ext cx="3686175" cy="1660525"/>
          </a:xfrm>
          <a:custGeom>
            <a:avLst/>
            <a:gdLst>
              <a:gd name="T0" fmla="*/ 0 w 3686175"/>
              <a:gd name="T1" fmla="*/ 1420302 h 1659031"/>
              <a:gd name="T2" fmla="*/ 1695450 w 3686175"/>
              <a:gd name="T3" fmla="*/ 1695 h 1659031"/>
              <a:gd name="T4" fmla="*/ 3686175 w 3686175"/>
              <a:gd name="T5" fmla="*/ 1669517 h 1659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6175" h="1659031">
                <a:moveTo>
                  <a:pt x="0" y="1411381"/>
                </a:moveTo>
                <a:cubicBezTo>
                  <a:pt x="540544" y="685893"/>
                  <a:pt x="1081088" y="-39594"/>
                  <a:pt x="1695450" y="1681"/>
                </a:cubicBezTo>
                <a:cubicBezTo>
                  <a:pt x="2309813" y="42956"/>
                  <a:pt x="3292475" y="1335181"/>
                  <a:pt x="3686175" y="165903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783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Hanoiské veže</a:t>
            </a:r>
            <a:endParaRPr lang="en-US" altLang="sk-SK" smtClean="0"/>
          </a:p>
        </p:txBody>
      </p:sp>
      <p:cxnSp>
        <p:nvCxnSpPr>
          <p:cNvPr id="32771" name="Straight Connector 3"/>
          <p:cNvCxnSpPr>
            <a:cxnSpLocks noChangeShapeType="1"/>
          </p:cNvCxnSpPr>
          <p:nvPr/>
        </p:nvCxnSpPr>
        <p:spPr bwMode="auto">
          <a:xfrm>
            <a:off x="731838" y="6538913"/>
            <a:ext cx="6553200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2" name="Straight Connector 4"/>
          <p:cNvCxnSpPr>
            <a:cxnSpLocks noChangeShapeType="1"/>
          </p:cNvCxnSpPr>
          <p:nvPr/>
        </p:nvCxnSpPr>
        <p:spPr bwMode="auto">
          <a:xfrm flipV="1">
            <a:off x="18748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3" name="Straight Connector 7"/>
          <p:cNvCxnSpPr>
            <a:cxnSpLocks noChangeShapeType="1"/>
          </p:cNvCxnSpPr>
          <p:nvPr/>
        </p:nvCxnSpPr>
        <p:spPr bwMode="auto">
          <a:xfrm flipV="1">
            <a:off x="4008438" y="4471988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4" name="Straight Connector 8"/>
          <p:cNvCxnSpPr>
            <a:cxnSpLocks noChangeShapeType="1"/>
          </p:cNvCxnSpPr>
          <p:nvPr/>
        </p:nvCxnSpPr>
        <p:spPr bwMode="auto">
          <a:xfrm flipV="1">
            <a:off x="62182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5227638" y="6186488"/>
            <a:ext cx="1981200" cy="3524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243263" y="6157913"/>
            <a:ext cx="1524000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9488" y="5795963"/>
            <a:ext cx="990600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32778" name="Rectangle 3"/>
          <p:cNvSpPr txBox="1">
            <a:spLocks noChangeArrowheads="1"/>
          </p:cNvSpPr>
          <p:nvPr/>
        </p:nvSpPr>
        <p:spPr bwMode="auto">
          <a:xfrm>
            <a:off x="196850" y="1433513"/>
            <a:ext cx="97520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sk-SK" altLang="sk-SK" sz="2800">
                <a:solidFill>
                  <a:srgbClr val="A6A6A6"/>
                </a:solidFill>
              </a:rPr>
              <a:t>Ak n</a:t>
            </a:r>
            <a:r>
              <a:rPr lang="en-US" altLang="sk-SK" sz="2800">
                <a:solidFill>
                  <a:srgbClr val="A6A6A6"/>
                </a:solidFill>
              </a:rPr>
              <a:t>==1, </a:t>
            </a:r>
            <a:r>
              <a:rPr lang="sk-SK" altLang="sk-SK" sz="2800">
                <a:solidFill>
                  <a:srgbClr val="A6A6A6"/>
                </a:solidFill>
              </a:rPr>
              <a:t>presuň 1 disk z A na C</a:t>
            </a:r>
          </a:p>
          <a:p>
            <a:pPr>
              <a:buFontTx/>
              <a:buAutoNum type="arabicPeriod"/>
            </a:pPr>
            <a:r>
              <a:rPr lang="sk-SK" altLang="sk-SK" sz="2800"/>
              <a:t>Presuň horných </a:t>
            </a:r>
            <a:r>
              <a:rPr lang="en-US" altLang="sk-SK" sz="2800"/>
              <a:t>n-1 disk</a:t>
            </a:r>
            <a:r>
              <a:rPr lang="sk-SK" altLang="sk-SK" sz="2800"/>
              <a:t>ov</a:t>
            </a:r>
            <a:r>
              <a:rPr lang="en-US" altLang="sk-SK" sz="2800"/>
              <a:t> </a:t>
            </a:r>
            <a:r>
              <a:rPr lang="sk-SK" altLang="sk-SK" sz="2800"/>
              <a:t>z</a:t>
            </a:r>
            <a:r>
              <a:rPr lang="en-US" altLang="sk-SK" sz="2800"/>
              <a:t> A </a:t>
            </a:r>
            <a:r>
              <a:rPr lang="sk-SK" altLang="sk-SK" sz="2800"/>
              <a:t>na</a:t>
            </a:r>
            <a:r>
              <a:rPr lang="en-US" altLang="sk-SK" sz="2800"/>
              <a:t> B, </a:t>
            </a:r>
            <a:r>
              <a:rPr lang="sk-SK" altLang="sk-SK" sz="2800"/>
              <a:t>pričom použi C ako pomocnú tyč</a:t>
            </a:r>
            <a:endParaRPr lang="en-US" altLang="sk-SK" sz="2800"/>
          </a:p>
          <a:p>
            <a:pPr>
              <a:buFontTx/>
              <a:buAutoNum type="arabicPeriod"/>
            </a:pPr>
            <a:r>
              <a:rPr lang="sk-SK" altLang="sk-SK" sz="2800"/>
              <a:t>Presuň zostávajúci disk z A na C</a:t>
            </a:r>
            <a:endParaRPr lang="en-US" altLang="sk-SK" sz="2800"/>
          </a:p>
          <a:p>
            <a:pPr>
              <a:buFontTx/>
              <a:buAutoNum type="arabicPeriod"/>
            </a:pPr>
            <a:r>
              <a:rPr lang="sk-SK" altLang="sk-SK" sz="2800"/>
              <a:t>Presuň n-1 diskov z B na C, pričom použi A ako pomocnú tyč</a:t>
            </a:r>
            <a:endParaRPr lang="en-US" altLang="sk-SK" sz="2800"/>
          </a:p>
        </p:txBody>
      </p:sp>
      <p:sp>
        <p:nvSpPr>
          <p:cNvPr id="13" name="TextBox 12"/>
          <p:cNvSpPr txBox="1"/>
          <p:nvPr/>
        </p:nvSpPr>
        <p:spPr>
          <a:xfrm>
            <a:off x="1690688" y="6689725"/>
            <a:ext cx="406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9325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237038" y="4365625"/>
            <a:ext cx="1676400" cy="1144588"/>
          </a:xfrm>
          <a:custGeom>
            <a:avLst/>
            <a:gdLst>
              <a:gd name="T0" fmla="*/ 0 w 3686175"/>
              <a:gd name="T1" fmla="*/ 72344 h 1659031"/>
              <a:gd name="T2" fmla="*/ 3103 w 3686175"/>
              <a:gd name="T3" fmla="*/ 86 h 1659031"/>
              <a:gd name="T4" fmla="*/ 6745 w 3686175"/>
              <a:gd name="T5" fmla="*/ 85037 h 16590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6175" h="1659031">
                <a:moveTo>
                  <a:pt x="0" y="1411381"/>
                </a:moveTo>
                <a:cubicBezTo>
                  <a:pt x="540544" y="685893"/>
                  <a:pt x="1081088" y="-39594"/>
                  <a:pt x="1695450" y="1681"/>
                </a:cubicBezTo>
                <a:cubicBezTo>
                  <a:pt x="2309813" y="42956"/>
                  <a:pt x="3292475" y="1335181"/>
                  <a:pt x="3686175" y="165903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5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Hanoiské veže</a:t>
            </a:r>
            <a:endParaRPr lang="en-US" altLang="sk-SK" smtClean="0"/>
          </a:p>
        </p:txBody>
      </p:sp>
      <p:cxnSp>
        <p:nvCxnSpPr>
          <p:cNvPr id="33795" name="Straight Connector 3"/>
          <p:cNvCxnSpPr>
            <a:cxnSpLocks noChangeShapeType="1"/>
          </p:cNvCxnSpPr>
          <p:nvPr/>
        </p:nvCxnSpPr>
        <p:spPr bwMode="auto">
          <a:xfrm>
            <a:off x="731838" y="6538913"/>
            <a:ext cx="6553200" cy="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6" name="Straight Connector 4"/>
          <p:cNvCxnSpPr>
            <a:cxnSpLocks noChangeShapeType="1"/>
          </p:cNvCxnSpPr>
          <p:nvPr/>
        </p:nvCxnSpPr>
        <p:spPr bwMode="auto">
          <a:xfrm flipV="1">
            <a:off x="18748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7" name="Straight Connector 7"/>
          <p:cNvCxnSpPr>
            <a:cxnSpLocks noChangeShapeType="1"/>
          </p:cNvCxnSpPr>
          <p:nvPr/>
        </p:nvCxnSpPr>
        <p:spPr bwMode="auto">
          <a:xfrm flipV="1">
            <a:off x="4008438" y="4471988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8" name="Straight Connector 8"/>
          <p:cNvCxnSpPr>
            <a:cxnSpLocks noChangeShapeType="1"/>
          </p:cNvCxnSpPr>
          <p:nvPr/>
        </p:nvCxnSpPr>
        <p:spPr bwMode="auto">
          <a:xfrm flipV="1">
            <a:off x="6218238" y="4481513"/>
            <a:ext cx="0" cy="2057400"/>
          </a:xfrm>
          <a:prstGeom prst="line">
            <a:avLst/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5227638" y="6186488"/>
            <a:ext cx="1981200" cy="3524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56238" y="5834063"/>
            <a:ext cx="1524000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32463" y="5472113"/>
            <a:ext cx="990600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n-US" b="0">
              <a:latin typeface="Arial" charset="0"/>
            </a:endParaRPr>
          </a:p>
        </p:txBody>
      </p:sp>
      <p:sp>
        <p:nvSpPr>
          <p:cNvPr id="33802" name="Rectangle 3"/>
          <p:cNvSpPr txBox="1">
            <a:spLocks noChangeArrowheads="1"/>
          </p:cNvSpPr>
          <p:nvPr/>
        </p:nvSpPr>
        <p:spPr bwMode="auto">
          <a:xfrm>
            <a:off x="196850" y="1433513"/>
            <a:ext cx="97520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sk-SK" altLang="sk-SK" sz="2800"/>
              <a:t>Ak n</a:t>
            </a:r>
            <a:r>
              <a:rPr lang="en-US" altLang="sk-SK" sz="2800"/>
              <a:t>==1, </a:t>
            </a:r>
            <a:r>
              <a:rPr lang="sk-SK" altLang="sk-SK" sz="2800"/>
              <a:t>presuň 1 disk z A na C</a:t>
            </a:r>
          </a:p>
          <a:p>
            <a:pPr>
              <a:buFontTx/>
              <a:buAutoNum type="arabicPeriod"/>
            </a:pPr>
            <a:r>
              <a:rPr lang="sk-SK" altLang="sk-SK" sz="2800"/>
              <a:t>Presuň horných </a:t>
            </a:r>
            <a:r>
              <a:rPr lang="en-US" altLang="sk-SK" sz="2800"/>
              <a:t>n-1 disk</a:t>
            </a:r>
            <a:r>
              <a:rPr lang="sk-SK" altLang="sk-SK" sz="2800"/>
              <a:t>ov</a:t>
            </a:r>
            <a:r>
              <a:rPr lang="en-US" altLang="sk-SK" sz="2800"/>
              <a:t> </a:t>
            </a:r>
            <a:r>
              <a:rPr lang="sk-SK" altLang="sk-SK" sz="2800"/>
              <a:t>z</a:t>
            </a:r>
            <a:r>
              <a:rPr lang="en-US" altLang="sk-SK" sz="2800"/>
              <a:t> A </a:t>
            </a:r>
            <a:r>
              <a:rPr lang="sk-SK" altLang="sk-SK" sz="2800"/>
              <a:t>na</a:t>
            </a:r>
            <a:r>
              <a:rPr lang="en-US" altLang="sk-SK" sz="2800"/>
              <a:t> B, </a:t>
            </a:r>
            <a:r>
              <a:rPr lang="sk-SK" altLang="sk-SK" sz="2800"/>
              <a:t>pričom použi C ako pomocnú tyč</a:t>
            </a:r>
            <a:endParaRPr lang="en-US" altLang="sk-SK" sz="2800"/>
          </a:p>
          <a:p>
            <a:pPr>
              <a:buFontTx/>
              <a:buAutoNum type="arabicPeriod"/>
            </a:pPr>
            <a:r>
              <a:rPr lang="sk-SK" altLang="sk-SK" sz="2800"/>
              <a:t>Presuň zostávajúci disk z A na C</a:t>
            </a:r>
            <a:endParaRPr lang="en-US" altLang="sk-SK" sz="2800"/>
          </a:p>
          <a:p>
            <a:pPr>
              <a:buFontTx/>
              <a:buAutoNum type="arabicPeriod"/>
            </a:pPr>
            <a:r>
              <a:rPr lang="sk-SK" altLang="sk-SK" sz="2800"/>
              <a:t>Presuň n-1 diskov z B na C, pričom použi A ako pomocnú tyč</a:t>
            </a:r>
            <a:endParaRPr lang="en-US" altLang="sk-SK" sz="2800"/>
          </a:p>
        </p:txBody>
      </p:sp>
      <p:sp>
        <p:nvSpPr>
          <p:cNvPr id="13" name="TextBox 12"/>
          <p:cNvSpPr txBox="1"/>
          <p:nvPr/>
        </p:nvSpPr>
        <p:spPr>
          <a:xfrm>
            <a:off x="1690688" y="6689725"/>
            <a:ext cx="406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9325" y="6691313"/>
            <a:ext cx="4079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k-SK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415088" y="2347913"/>
            <a:ext cx="3689350" cy="508000"/>
            <a:chOff x="6415607" y="2347119"/>
            <a:chExt cx="3688830" cy="50929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6415607" y="2394865"/>
              <a:ext cx="3688830" cy="4615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latin typeface="Arial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415607" y="2347119"/>
              <a:ext cx="3688830" cy="46154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k-SK" dirty="0">
                  <a:solidFill>
                    <a:schemeClr val="accent2">
                      <a:lumMod val="75000"/>
                    </a:schemeClr>
                  </a:solidFill>
                </a:rPr>
                <a:t>Počet presunov: h</a:t>
              </a:r>
              <a:r>
                <a:rPr lang="sk-SK" baseline="-25000" dirty="0">
                  <a:solidFill>
                    <a:schemeClr val="accent2">
                      <a:lumMod val="75000"/>
                    </a:schemeClr>
                  </a:solidFill>
                </a:rPr>
                <a:t>n-1</a:t>
              </a:r>
              <a:endParaRPr lang="en-US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413500" y="2952750"/>
            <a:ext cx="3689350" cy="461963"/>
            <a:chOff x="6414258" y="2952254"/>
            <a:chExt cx="3688830" cy="461665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414258" y="2952254"/>
              <a:ext cx="368883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19020" y="2952254"/>
              <a:ext cx="331740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k-SK" dirty="0">
                  <a:solidFill>
                    <a:schemeClr val="accent2">
                      <a:lumMod val="75000"/>
                    </a:schemeClr>
                  </a:solidFill>
                </a:rPr>
                <a:t>Počet presunov: 1</a:t>
              </a:r>
              <a:endParaRPr lang="en-US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415088" y="3867150"/>
            <a:ext cx="3689350" cy="461963"/>
            <a:chOff x="6415607" y="3866654"/>
            <a:chExt cx="3688830" cy="461665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415607" y="3866654"/>
              <a:ext cx="3688830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15607" y="3866654"/>
              <a:ext cx="36888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k-SK" dirty="0">
                  <a:solidFill>
                    <a:schemeClr val="accent2">
                      <a:lumMod val="75000"/>
                    </a:schemeClr>
                  </a:solidFill>
                </a:rPr>
                <a:t>Počet presunov: h</a:t>
              </a:r>
              <a:r>
                <a:rPr lang="sk-SK" baseline="-25000" dirty="0">
                  <a:solidFill>
                    <a:schemeClr val="accent2">
                      <a:lumMod val="75000"/>
                    </a:schemeClr>
                  </a:solidFill>
                </a:rPr>
                <a:t>n-1</a:t>
              </a:r>
              <a:endParaRPr lang="en-US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4570413" y="433388"/>
            <a:ext cx="3506787" cy="466725"/>
            <a:chOff x="4571192" y="433189"/>
            <a:chExt cx="3506338" cy="466130"/>
          </a:xfrm>
        </p:grpSpPr>
        <p:sp>
          <p:nvSpPr>
            <p:cNvPr id="7" name="Rectangle 6"/>
            <p:cNvSpPr/>
            <p:nvPr/>
          </p:nvSpPr>
          <p:spPr bwMode="auto">
            <a:xfrm>
              <a:off x="4571192" y="437945"/>
              <a:ext cx="3506338" cy="4613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1192" y="433189"/>
              <a:ext cx="3441259" cy="46137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k-SK" dirty="0">
                  <a:solidFill>
                    <a:schemeClr val="accent2">
                      <a:lumMod val="75000"/>
                    </a:schemeClr>
                  </a:solidFill>
                </a:rPr>
                <a:t>Počet presunov: </a:t>
              </a:r>
              <a:r>
                <a:rPr lang="sk-SK" dirty="0" err="1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r>
                <a:rPr lang="sk-SK" baseline="-25000" dirty="0" err="1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US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7458075" y="5010150"/>
            <a:ext cx="2644775" cy="1528763"/>
            <a:chOff x="7458768" y="5009654"/>
            <a:chExt cx="2644320" cy="1528465"/>
          </a:xfrm>
        </p:grpSpPr>
        <p:sp>
          <p:nvSpPr>
            <p:cNvPr id="25" name="Rectangle 24"/>
            <p:cNvSpPr/>
            <p:nvPr/>
          </p:nvSpPr>
          <p:spPr bwMode="auto">
            <a:xfrm>
              <a:off x="7458768" y="5009654"/>
              <a:ext cx="2644320" cy="1518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58768" y="5092188"/>
              <a:ext cx="2522104" cy="144593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k-SK" dirty="0" err="1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r>
                <a:rPr lang="sk-SK" baseline="-25000" dirty="0" err="1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r>
                <a:rPr lang="sk-SK" dirty="0">
                  <a:solidFill>
                    <a:schemeClr val="accent2">
                      <a:lumMod val="75000"/>
                    </a:schemeClr>
                  </a:solidFill>
                </a:rPr>
                <a:t> = 2h</a:t>
              </a:r>
              <a:r>
                <a:rPr lang="sk-SK" baseline="-25000" dirty="0">
                  <a:solidFill>
                    <a:schemeClr val="accent2">
                      <a:lumMod val="75000"/>
                    </a:schemeClr>
                  </a:solidFill>
                </a:rPr>
                <a:t>n-1</a:t>
              </a:r>
              <a:r>
                <a:rPr lang="sk-SK" dirty="0">
                  <a:solidFill>
                    <a:schemeClr val="accent2">
                      <a:lumMod val="75000"/>
                    </a:schemeClr>
                  </a:solidFill>
                </a:rPr>
                <a:t> + 1</a:t>
              </a:r>
            </a:p>
            <a:p>
              <a:pPr>
                <a:defRPr/>
              </a:pPr>
              <a:r>
                <a:rPr lang="sk-SK" dirty="0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r>
                <a:rPr lang="sk-SK" baseline="-250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r>
                <a:rPr lang="sk-SK" dirty="0">
                  <a:solidFill>
                    <a:schemeClr val="accent2">
                      <a:lumMod val="75000"/>
                    </a:schemeClr>
                  </a:solidFill>
                </a:rPr>
                <a:t> = 1</a:t>
              </a:r>
            </a:p>
            <a:p>
              <a:pPr>
                <a:defRPr/>
              </a:pPr>
              <a:endParaRPr lang="sk-SK" baseline="-25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>
                <a:defRPr/>
              </a:pPr>
              <a:r>
                <a:rPr lang="sk-SK" dirty="0" err="1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r>
                <a:rPr lang="sk-SK" baseline="-25000" dirty="0" err="1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r>
                <a:rPr lang="sk-SK" dirty="0">
                  <a:solidFill>
                    <a:schemeClr val="accent2">
                      <a:lumMod val="75000"/>
                    </a:schemeClr>
                  </a:solidFill>
                </a:rPr>
                <a:t> = 2</a:t>
              </a:r>
              <a:r>
                <a:rPr lang="sk-SK" baseline="30000" dirty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r>
                <a:rPr lang="sk-SK" dirty="0">
                  <a:solidFill>
                    <a:schemeClr val="accent2">
                      <a:lumMod val="75000"/>
                    </a:schemeClr>
                  </a:solidFill>
                </a:rPr>
                <a:t> - 1</a:t>
              </a:r>
              <a:endParaRPr lang="en-US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3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"/>
          <p:cNvSpPr>
            <a:spLocks noChangeArrowheads="1"/>
          </p:cNvSpPr>
          <p:nvPr/>
        </p:nvSpPr>
        <p:spPr bwMode="auto">
          <a:xfrm>
            <a:off x="-30163" y="-14288"/>
            <a:ext cx="9637713" cy="760412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/>
            <a:endParaRPr lang="sk-SK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187325" y="74613"/>
            <a:ext cx="9031288" cy="748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 sz="2000" dirty="0"/>
              <a:t>#include&lt;</a:t>
            </a:r>
            <a:r>
              <a:rPr lang="en-US" altLang="sk-SK" sz="2000" dirty="0" err="1"/>
              <a:t>stdio.h</a:t>
            </a:r>
            <a:r>
              <a:rPr lang="en-US" altLang="sk-SK" sz="2000" dirty="0"/>
              <a:t>&gt;</a:t>
            </a:r>
          </a:p>
          <a:p>
            <a:r>
              <a:rPr lang="en-US" altLang="sk-SK" sz="2000" dirty="0"/>
              <a:t>#include&lt;</a:t>
            </a:r>
            <a:r>
              <a:rPr lang="en-US" altLang="sk-SK" sz="2000" dirty="0" err="1"/>
              <a:t>conio.h</a:t>
            </a:r>
            <a:r>
              <a:rPr lang="en-US" altLang="sk-SK" sz="2000" dirty="0"/>
              <a:t>&gt;</a:t>
            </a:r>
          </a:p>
          <a:p>
            <a:r>
              <a:rPr lang="en-US" altLang="sk-SK" sz="2000" dirty="0"/>
              <a:t>#include&lt;</a:t>
            </a:r>
            <a:r>
              <a:rPr lang="en-US" altLang="sk-SK" sz="2000" dirty="0" err="1"/>
              <a:t>math.h</a:t>
            </a:r>
            <a:r>
              <a:rPr lang="en-US" altLang="sk-SK" sz="2000" dirty="0"/>
              <a:t>&gt;</a:t>
            </a:r>
          </a:p>
          <a:p>
            <a:endParaRPr lang="en-US" altLang="sk-SK" sz="1400" dirty="0"/>
          </a:p>
          <a:p>
            <a:r>
              <a:rPr lang="en-US" altLang="sk-SK" sz="2000" dirty="0"/>
              <a:t>void </a:t>
            </a:r>
            <a:r>
              <a:rPr lang="en-US" altLang="sk-SK" sz="2000" dirty="0" err="1"/>
              <a:t>hanoi</a:t>
            </a:r>
            <a:r>
              <a:rPr lang="en-US" altLang="sk-SK" sz="2000" dirty="0"/>
              <a:t>(</a:t>
            </a:r>
            <a:r>
              <a:rPr lang="en-US" altLang="sk-SK" sz="2000" dirty="0" err="1"/>
              <a:t>int</a:t>
            </a:r>
            <a:r>
              <a:rPr lang="en-US" altLang="sk-SK" sz="2000" dirty="0"/>
              <a:t> </a:t>
            </a:r>
            <a:r>
              <a:rPr lang="sk-SK" altLang="sk-SK" sz="2000" dirty="0"/>
              <a:t>n</a:t>
            </a:r>
            <a:r>
              <a:rPr lang="en-US" altLang="sk-SK" sz="2000" dirty="0"/>
              <a:t>, char </a:t>
            </a:r>
            <a:r>
              <a:rPr lang="en-US" altLang="sk-SK" sz="2000" dirty="0" err="1"/>
              <a:t>odkial</a:t>
            </a:r>
            <a:r>
              <a:rPr lang="en-US" altLang="sk-SK" sz="2000" dirty="0"/>
              <a:t>, char </a:t>
            </a:r>
            <a:r>
              <a:rPr lang="en-US" altLang="sk-SK" sz="2000" dirty="0" err="1"/>
              <a:t>kam</a:t>
            </a:r>
            <a:r>
              <a:rPr lang="en-US" altLang="sk-SK" sz="2000" dirty="0"/>
              <a:t>, char </a:t>
            </a:r>
            <a:r>
              <a:rPr lang="en-US" altLang="sk-SK" sz="2000" dirty="0" err="1"/>
              <a:t>pom</a:t>
            </a:r>
            <a:r>
              <a:rPr lang="en-US" altLang="sk-SK" sz="2000" dirty="0"/>
              <a:t>) {</a:t>
            </a:r>
          </a:p>
          <a:p>
            <a:r>
              <a:rPr lang="sk-SK" altLang="sk-SK" sz="2000" dirty="0"/>
              <a:t>   </a:t>
            </a:r>
            <a:r>
              <a:rPr lang="en-US" altLang="sk-SK" sz="2000" dirty="0"/>
              <a:t>if(</a:t>
            </a:r>
            <a:r>
              <a:rPr lang="sk-SK" altLang="sk-SK" sz="2000" dirty="0"/>
              <a:t>n</a:t>
            </a:r>
            <a:r>
              <a:rPr lang="en-US" altLang="sk-SK" sz="2000" dirty="0"/>
              <a:t> == 1) </a:t>
            </a:r>
          </a:p>
          <a:p>
            <a:r>
              <a:rPr lang="sk-SK" altLang="sk-SK" sz="2000" dirty="0"/>
              <a:t>       </a:t>
            </a:r>
            <a:endParaRPr lang="de-DE" altLang="sk-SK" sz="2000" dirty="0"/>
          </a:p>
          <a:p>
            <a:r>
              <a:rPr lang="sk-SK" altLang="sk-SK" sz="2000" dirty="0"/>
              <a:t>   </a:t>
            </a:r>
            <a:r>
              <a:rPr lang="en-US" altLang="sk-SK" sz="2000" dirty="0"/>
              <a:t>else {</a:t>
            </a:r>
          </a:p>
          <a:p>
            <a:r>
              <a:rPr lang="sk-SK" altLang="sk-SK" sz="2000" dirty="0"/>
              <a:t>       </a:t>
            </a:r>
            <a:endParaRPr lang="en-US" altLang="sk-SK" sz="2000" dirty="0"/>
          </a:p>
          <a:p>
            <a:r>
              <a:rPr lang="sk-SK" altLang="sk-SK" sz="2000" dirty="0"/>
              <a:t>       </a:t>
            </a:r>
            <a:endParaRPr lang="de-DE" altLang="sk-SK" sz="2000" dirty="0"/>
          </a:p>
          <a:p>
            <a:r>
              <a:rPr lang="sk-SK" altLang="sk-SK" sz="2000" dirty="0"/>
              <a:t>       </a:t>
            </a:r>
            <a:endParaRPr lang="en-US" altLang="sk-SK" sz="2000" dirty="0"/>
          </a:p>
          <a:p>
            <a:r>
              <a:rPr lang="sk-SK" altLang="sk-SK" sz="2000" dirty="0"/>
              <a:t>   </a:t>
            </a:r>
            <a:r>
              <a:rPr lang="en-US" altLang="sk-SK" sz="2000" dirty="0"/>
              <a:t>}</a:t>
            </a:r>
          </a:p>
          <a:p>
            <a:r>
              <a:rPr lang="en-US" altLang="sk-SK" sz="2000" dirty="0"/>
              <a:t>}</a:t>
            </a:r>
          </a:p>
          <a:p>
            <a:endParaRPr lang="en-US" altLang="sk-SK" sz="1400" dirty="0"/>
          </a:p>
          <a:p>
            <a:r>
              <a:rPr lang="en-US" altLang="sk-SK" sz="2000" dirty="0" err="1"/>
              <a:t>int</a:t>
            </a:r>
            <a:r>
              <a:rPr lang="en-US" altLang="sk-SK" sz="2000" dirty="0"/>
              <a:t> main() {</a:t>
            </a:r>
          </a:p>
          <a:p>
            <a:r>
              <a:rPr lang="sk-SK" altLang="sk-SK" sz="2000" dirty="0"/>
              <a:t>   </a:t>
            </a:r>
            <a:r>
              <a:rPr lang="en-US" altLang="sk-SK" sz="2000" dirty="0" err="1"/>
              <a:t>int</a:t>
            </a:r>
            <a:r>
              <a:rPr lang="en-US" altLang="sk-SK" sz="2000" dirty="0"/>
              <a:t> disk</a:t>
            </a:r>
            <a:r>
              <a:rPr lang="sk-SK" altLang="sk-SK" sz="2000" dirty="0"/>
              <a:t>, </a:t>
            </a:r>
            <a:r>
              <a:rPr lang="en-US" altLang="sk-SK" sz="2000" dirty="0" err="1"/>
              <a:t>presuny</a:t>
            </a:r>
            <a:r>
              <a:rPr lang="en-US" altLang="sk-SK" sz="2000" dirty="0"/>
              <a:t>;</a:t>
            </a:r>
          </a:p>
          <a:p>
            <a:endParaRPr lang="en-US" altLang="sk-SK" sz="1400" dirty="0"/>
          </a:p>
          <a:p>
            <a:r>
              <a:rPr lang="sk-SK" altLang="sk-SK" sz="2000" dirty="0"/>
              <a:t>   </a:t>
            </a:r>
            <a:r>
              <a:rPr lang="en-US" altLang="sk-SK" sz="2000" dirty="0" err="1"/>
              <a:t>printf</a:t>
            </a:r>
            <a:r>
              <a:rPr lang="en-US" altLang="sk-SK" sz="2000" dirty="0"/>
              <a:t>("</a:t>
            </a:r>
            <a:r>
              <a:rPr lang="en-US" altLang="sk-SK" sz="2000" dirty="0" err="1"/>
              <a:t>Zadajte</a:t>
            </a:r>
            <a:r>
              <a:rPr lang="en-US" altLang="sk-SK" sz="2000" dirty="0"/>
              <a:t> </a:t>
            </a:r>
            <a:r>
              <a:rPr lang="en-US" altLang="sk-SK" sz="2000" dirty="0" err="1"/>
              <a:t>pocet</a:t>
            </a:r>
            <a:r>
              <a:rPr lang="en-US" altLang="sk-SK" sz="2000" dirty="0"/>
              <a:t> </a:t>
            </a:r>
            <a:r>
              <a:rPr lang="en-US" altLang="sk-SK" sz="2000" dirty="0" err="1"/>
              <a:t>diskov</a:t>
            </a:r>
            <a:r>
              <a:rPr lang="en-US" altLang="sk-SK" sz="2000" dirty="0"/>
              <a:t>, s </a:t>
            </a:r>
            <a:r>
              <a:rPr lang="en-US" altLang="sk-SK" sz="2000" dirty="0" err="1"/>
              <a:t>kolkymi</a:t>
            </a:r>
            <a:r>
              <a:rPr lang="en-US" altLang="sk-SK" sz="2000" dirty="0"/>
              <a:t> </a:t>
            </a:r>
            <a:r>
              <a:rPr lang="en-US" altLang="sk-SK" sz="2000" dirty="0" err="1"/>
              <a:t>chcete</a:t>
            </a:r>
            <a:r>
              <a:rPr lang="en-US" altLang="sk-SK" sz="2000" dirty="0"/>
              <a:t> </a:t>
            </a:r>
            <a:r>
              <a:rPr lang="en-US" altLang="sk-SK" sz="2000" dirty="0" err="1"/>
              <a:t>hrat</a:t>
            </a:r>
            <a:r>
              <a:rPr lang="en-US" altLang="sk-SK" sz="2000" dirty="0"/>
              <a:t>:");</a:t>
            </a:r>
          </a:p>
          <a:p>
            <a:r>
              <a:rPr lang="sk-SK" altLang="sk-SK" sz="2000" dirty="0"/>
              <a:t>   </a:t>
            </a:r>
            <a:r>
              <a:rPr lang="en-US" altLang="sk-SK" sz="2000" dirty="0" err="1"/>
              <a:t>scanf</a:t>
            </a:r>
            <a:r>
              <a:rPr lang="en-US" altLang="sk-SK" sz="2000" dirty="0"/>
              <a:t>("%d", &amp;disk);</a:t>
            </a:r>
          </a:p>
          <a:p>
            <a:r>
              <a:rPr lang="sk-SK" altLang="sk-SK" sz="2000" dirty="0"/>
              <a:t> </a:t>
            </a:r>
            <a:r>
              <a:rPr lang="sk-SK" altLang="sk-SK" sz="1400" dirty="0"/>
              <a:t> </a:t>
            </a:r>
            <a:r>
              <a:rPr lang="sk-SK" altLang="sk-SK" sz="2000" dirty="0"/>
              <a:t> </a:t>
            </a:r>
          </a:p>
          <a:p>
            <a:r>
              <a:rPr lang="sk-SK" altLang="sk-SK" sz="2000" dirty="0"/>
              <a:t>   </a:t>
            </a:r>
            <a:r>
              <a:rPr lang="en-US" altLang="sk-SK" sz="2000" dirty="0" err="1"/>
              <a:t>presuny</a:t>
            </a:r>
            <a:r>
              <a:rPr lang="en-US" altLang="sk-SK" sz="2000" dirty="0"/>
              <a:t> = pow((double) 2, (double) disk)-1;</a:t>
            </a:r>
          </a:p>
          <a:p>
            <a:r>
              <a:rPr lang="sk-SK" altLang="sk-SK" sz="2000" dirty="0"/>
              <a:t>   </a:t>
            </a:r>
            <a:r>
              <a:rPr lang="en-US" altLang="sk-SK" sz="2000" dirty="0" err="1"/>
              <a:t>printf</a:t>
            </a:r>
            <a:r>
              <a:rPr lang="en-US" altLang="sk-SK" sz="2000" dirty="0"/>
              <a:t>("\</a:t>
            </a:r>
            <a:r>
              <a:rPr lang="en-US" altLang="sk-SK" sz="2000" dirty="0" err="1"/>
              <a:t>nPocet</a:t>
            </a:r>
            <a:r>
              <a:rPr lang="en-US" altLang="sk-SK" sz="2000" dirty="0"/>
              <a:t> </a:t>
            </a:r>
            <a:r>
              <a:rPr lang="en-US" altLang="sk-SK" sz="2000" dirty="0" err="1"/>
              <a:t>potrebnych</a:t>
            </a:r>
            <a:r>
              <a:rPr lang="en-US" altLang="sk-SK" sz="2000" dirty="0"/>
              <a:t> </a:t>
            </a:r>
            <a:r>
              <a:rPr lang="en-US" altLang="sk-SK" sz="2000" dirty="0" err="1"/>
              <a:t>presunov</a:t>
            </a:r>
            <a:r>
              <a:rPr lang="en-US" altLang="sk-SK" sz="2000" dirty="0"/>
              <a:t>: %d\n", </a:t>
            </a:r>
            <a:r>
              <a:rPr lang="en-US" altLang="sk-SK" sz="2000" dirty="0" err="1"/>
              <a:t>presuny</a:t>
            </a:r>
            <a:r>
              <a:rPr lang="en-US" altLang="sk-SK" sz="2000" dirty="0"/>
              <a:t>);</a:t>
            </a:r>
          </a:p>
          <a:p>
            <a:r>
              <a:rPr lang="sk-SK" altLang="sk-SK" sz="2000" dirty="0"/>
              <a:t>   </a:t>
            </a:r>
            <a:r>
              <a:rPr lang="en-US" altLang="sk-SK" sz="2000" dirty="0" err="1"/>
              <a:t>hanoi</a:t>
            </a:r>
            <a:r>
              <a:rPr lang="en-US" altLang="sk-SK" sz="2000" dirty="0"/>
              <a:t>(</a:t>
            </a:r>
            <a:r>
              <a:rPr lang="en-US" altLang="sk-SK" sz="2000" dirty="0" err="1"/>
              <a:t>disk,'A','C','B</a:t>
            </a:r>
            <a:r>
              <a:rPr lang="en-US" altLang="sk-SK" sz="2000" dirty="0"/>
              <a:t>');</a:t>
            </a:r>
          </a:p>
          <a:p>
            <a:r>
              <a:rPr lang="sk-SK" altLang="sk-SK" sz="2000" dirty="0"/>
              <a:t>   </a:t>
            </a:r>
            <a:r>
              <a:rPr lang="en-US" altLang="sk-SK" sz="2000" dirty="0"/>
              <a:t>return 0;</a:t>
            </a:r>
          </a:p>
          <a:p>
            <a:r>
              <a:rPr lang="en-US" altLang="sk-SK" sz="2000" dirty="0"/>
              <a:t>}</a:t>
            </a:r>
          </a:p>
        </p:txBody>
      </p:sp>
      <p:sp>
        <p:nvSpPr>
          <p:cNvPr id="34820" name="AutoShape 24"/>
          <p:cNvSpPr>
            <a:spLocks noChangeArrowheads="1"/>
          </p:cNvSpPr>
          <p:nvPr/>
        </p:nvSpPr>
        <p:spPr bwMode="auto">
          <a:xfrm>
            <a:off x="5532438" y="100013"/>
            <a:ext cx="3932237" cy="838200"/>
          </a:xfrm>
          <a:prstGeom prst="cloudCallout">
            <a:avLst>
              <a:gd name="adj1" fmla="val 53907"/>
              <a:gd name="adj2" fmla="val 9866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sk-SK" altLang="sk-SK" b="0">
                <a:solidFill>
                  <a:srgbClr val="000000"/>
                </a:solidFill>
                <a:latin typeface="Arial" panose="020B0604020202020204" pitchFamily="34" charset="0"/>
              </a:rPr>
              <a:t>Hanoiské veže</a:t>
            </a:r>
            <a:endParaRPr lang="en-US" altLang="sk-SK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2838" y="1814513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de-DE" altLang="sk-SK" sz="2000" dirty="0" err="1">
                <a:solidFill>
                  <a:srgbClr val="00B050"/>
                </a:solidFill>
              </a:rPr>
              <a:t>printf</a:t>
            </a:r>
            <a:r>
              <a:rPr lang="de-DE" altLang="sk-SK" sz="2000" dirty="0">
                <a:solidFill>
                  <a:srgbClr val="00B050"/>
                </a:solidFill>
              </a:rPr>
              <a:t>("</a:t>
            </a:r>
            <a:r>
              <a:rPr lang="de-DE" altLang="sk-SK" sz="2000" dirty="0" err="1">
                <a:solidFill>
                  <a:srgbClr val="00B050"/>
                </a:solidFill>
              </a:rPr>
              <a:t>Presun</a:t>
            </a:r>
            <a:r>
              <a:rPr lang="de-DE" altLang="sk-SK" sz="2000" dirty="0">
                <a:solidFill>
                  <a:srgbClr val="00B050"/>
                </a:solidFill>
              </a:rPr>
              <a:t> </a:t>
            </a:r>
            <a:r>
              <a:rPr lang="de-DE" altLang="sk-SK" sz="2000" dirty="0" err="1">
                <a:solidFill>
                  <a:srgbClr val="00B050"/>
                </a:solidFill>
              </a:rPr>
              <a:t>disk</a:t>
            </a:r>
            <a:r>
              <a:rPr lang="de-DE" altLang="sk-SK" sz="2000" dirty="0">
                <a:solidFill>
                  <a:srgbClr val="00B050"/>
                </a:solidFill>
              </a:rPr>
              <a:t> %d z %c na %c\n", n, </a:t>
            </a:r>
            <a:r>
              <a:rPr lang="de-DE" altLang="sk-SK" sz="2000" dirty="0" err="1">
                <a:solidFill>
                  <a:srgbClr val="00B050"/>
                </a:solidFill>
              </a:rPr>
              <a:t>odkial</a:t>
            </a:r>
            <a:r>
              <a:rPr lang="de-DE" altLang="sk-SK" sz="2000" dirty="0">
                <a:solidFill>
                  <a:srgbClr val="00B050"/>
                </a:solidFill>
              </a:rPr>
              <a:t>, kam);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1250" y="2452688"/>
            <a:ext cx="5073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 sz="2000" dirty="0" err="1" smtClean="0">
                <a:solidFill>
                  <a:srgbClr val="FF0000"/>
                </a:solidFill>
              </a:rPr>
              <a:t>hanoi</a:t>
            </a:r>
            <a:r>
              <a:rPr lang="en-US" altLang="sk-SK" sz="2000" dirty="0" smtClean="0">
                <a:solidFill>
                  <a:srgbClr val="FF0000"/>
                </a:solidFill>
              </a:rPr>
              <a:t>(</a:t>
            </a:r>
            <a:r>
              <a:rPr lang="sk-SK" altLang="sk-SK" sz="2000" dirty="0" smtClean="0">
                <a:solidFill>
                  <a:srgbClr val="FF0000"/>
                </a:solidFill>
              </a:rPr>
              <a:t>n</a:t>
            </a:r>
            <a:r>
              <a:rPr lang="en-US" altLang="sk-SK" sz="2000" dirty="0" smtClean="0">
                <a:solidFill>
                  <a:srgbClr val="FF0000"/>
                </a:solidFill>
              </a:rPr>
              <a:t>-1, </a:t>
            </a:r>
            <a:r>
              <a:rPr lang="en-US" altLang="sk-SK" sz="2000" dirty="0" err="1" smtClean="0">
                <a:solidFill>
                  <a:srgbClr val="FF0000"/>
                </a:solidFill>
              </a:rPr>
              <a:t>odkial</a:t>
            </a:r>
            <a:r>
              <a:rPr lang="en-US" altLang="sk-SK" sz="2000" dirty="0" smtClean="0">
                <a:solidFill>
                  <a:srgbClr val="FF0000"/>
                </a:solidFill>
              </a:rPr>
              <a:t>, </a:t>
            </a:r>
            <a:r>
              <a:rPr lang="en-US" altLang="sk-SK" sz="2000" dirty="0" err="1" smtClean="0">
                <a:solidFill>
                  <a:srgbClr val="FF0000"/>
                </a:solidFill>
              </a:rPr>
              <a:t>pom</a:t>
            </a:r>
            <a:r>
              <a:rPr lang="en-US" altLang="sk-SK" sz="2000" dirty="0" smtClean="0">
                <a:solidFill>
                  <a:srgbClr val="FF0000"/>
                </a:solidFill>
              </a:rPr>
              <a:t>, </a:t>
            </a:r>
            <a:r>
              <a:rPr lang="en-US" altLang="sk-SK" sz="2000" dirty="0" err="1" smtClean="0">
                <a:solidFill>
                  <a:srgbClr val="FF0000"/>
                </a:solidFill>
              </a:rPr>
              <a:t>kam</a:t>
            </a:r>
            <a:r>
              <a:rPr lang="en-US" altLang="sk-SK" sz="2000" dirty="0" smtClean="0">
                <a:solidFill>
                  <a:srgbClr val="FF0000"/>
                </a:solidFill>
              </a:rPr>
              <a:t>);</a:t>
            </a:r>
            <a:endParaRPr lang="en-US" altLang="sk-SK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2363" y="2728913"/>
            <a:ext cx="860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de-DE" altLang="sk-SK" sz="2000" dirty="0" err="1">
                <a:solidFill>
                  <a:srgbClr val="0070C0"/>
                </a:solidFill>
              </a:rPr>
              <a:t>printf</a:t>
            </a:r>
            <a:r>
              <a:rPr lang="de-DE" altLang="sk-SK" sz="2000" dirty="0">
                <a:solidFill>
                  <a:srgbClr val="0070C0"/>
                </a:solidFill>
              </a:rPr>
              <a:t>("</a:t>
            </a:r>
            <a:r>
              <a:rPr lang="de-DE" altLang="sk-SK" sz="2000" dirty="0" err="1">
                <a:solidFill>
                  <a:srgbClr val="0070C0"/>
                </a:solidFill>
              </a:rPr>
              <a:t>Presun</a:t>
            </a:r>
            <a:r>
              <a:rPr lang="de-DE" altLang="sk-SK" sz="2000" dirty="0">
                <a:solidFill>
                  <a:srgbClr val="0070C0"/>
                </a:solidFill>
              </a:rPr>
              <a:t> </a:t>
            </a:r>
            <a:r>
              <a:rPr lang="de-DE" altLang="sk-SK" sz="2000" dirty="0" err="1">
                <a:solidFill>
                  <a:srgbClr val="0070C0"/>
                </a:solidFill>
              </a:rPr>
              <a:t>disk</a:t>
            </a:r>
            <a:r>
              <a:rPr lang="de-DE" altLang="sk-SK" sz="2000" dirty="0">
                <a:solidFill>
                  <a:srgbClr val="0070C0"/>
                </a:solidFill>
              </a:rPr>
              <a:t> </a:t>
            </a:r>
            <a:r>
              <a:rPr lang="en-US" altLang="sk-SK" sz="2000" dirty="0">
                <a:solidFill>
                  <a:srgbClr val="0070C0"/>
                </a:solidFill>
              </a:rPr>
              <a:t>%</a:t>
            </a:r>
            <a:r>
              <a:rPr lang="sk-SK" altLang="sk-SK" sz="2000" dirty="0">
                <a:solidFill>
                  <a:srgbClr val="0070C0"/>
                </a:solidFill>
              </a:rPr>
              <a:t>d </a:t>
            </a:r>
            <a:r>
              <a:rPr lang="de-DE" altLang="sk-SK" sz="2000" dirty="0">
                <a:solidFill>
                  <a:srgbClr val="0070C0"/>
                </a:solidFill>
              </a:rPr>
              <a:t>z %c na %c\n", n, </a:t>
            </a:r>
            <a:r>
              <a:rPr lang="de-DE" altLang="sk-SK" sz="2000" dirty="0" err="1">
                <a:solidFill>
                  <a:srgbClr val="0070C0"/>
                </a:solidFill>
              </a:rPr>
              <a:t>odkial</a:t>
            </a:r>
            <a:r>
              <a:rPr lang="de-DE" altLang="sk-SK" sz="2000" dirty="0">
                <a:solidFill>
                  <a:srgbClr val="0070C0"/>
                </a:solidFill>
              </a:rPr>
              <a:t>, kam);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2838" y="3033713"/>
            <a:ext cx="5073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sk-SK" sz="2000" dirty="0" err="1">
                <a:solidFill>
                  <a:srgbClr val="FF0000"/>
                </a:solidFill>
              </a:rPr>
              <a:t>hanoi</a:t>
            </a:r>
            <a:r>
              <a:rPr lang="en-US" altLang="sk-SK" sz="2000" dirty="0">
                <a:solidFill>
                  <a:srgbClr val="FF0000"/>
                </a:solidFill>
              </a:rPr>
              <a:t>(</a:t>
            </a:r>
            <a:r>
              <a:rPr lang="sk-SK" altLang="sk-SK" sz="2000" dirty="0">
                <a:solidFill>
                  <a:srgbClr val="FF0000"/>
                </a:solidFill>
              </a:rPr>
              <a:t>n</a:t>
            </a:r>
            <a:r>
              <a:rPr lang="en-US" altLang="sk-SK" sz="2000" dirty="0">
                <a:solidFill>
                  <a:srgbClr val="FF0000"/>
                </a:solidFill>
              </a:rPr>
              <a:t>-1, </a:t>
            </a:r>
            <a:r>
              <a:rPr lang="en-US" altLang="sk-SK" sz="2000" dirty="0" err="1">
                <a:solidFill>
                  <a:srgbClr val="FF0000"/>
                </a:solidFill>
              </a:rPr>
              <a:t>pom</a:t>
            </a:r>
            <a:r>
              <a:rPr lang="en-US" altLang="sk-SK" sz="2000" dirty="0">
                <a:solidFill>
                  <a:srgbClr val="FF0000"/>
                </a:solidFill>
              </a:rPr>
              <a:t>, </a:t>
            </a:r>
            <a:r>
              <a:rPr lang="en-US" altLang="sk-SK" sz="2000" dirty="0" err="1">
                <a:solidFill>
                  <a:srgbClr val="FF0000"/>
                </a:solidFill>
              </a:rPr>
              <a:t>kam</a:t>
            </a:r>
            <a:r>
              <a:rPr lang="en-US" altLang="sk-SK" sz="2000" dirty="0">
                <a:solidFill>
                  <a:srgbClr val="FF0000"/>
                </a:solidFill>
              </a:rPr>
              <a:t>, </a:t>
            </a:r>
            <a:r>
              <a:rPr lang="en-US" altLang="sk-SK" sz="2000" dirty="0" err="1">
                <a:solidFill>
                  <a:srgbClr val="FF0000"/>
                </a:solidFill>
              </a:rPr>
              <a:t>odkial</a:t>
            </a:r>
            <a:r>
              <a:rPr lang="en-US" altLang="sk-SK" sz="20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9" name="Rounded Rectangle 1"/>
          <p:cNvSpPr>
            <a:spLocks noChangeArrowheads="1"/>
          </p:cNvSpPr>
          <p:nvPr/>
        </p:nvSpPr>
        <p:spPr bwMode="auto">
          <a:xfrm>
            <a:off x="5456237" y="678576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lang="en-US" altLang="sk-SK" sz="2700" b="0" noProof="0" dirty="0" smtClean="0">
                <a:solidFill>
                  <a:srgbClr val="000000"/>
                </a:solidFill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3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 autoUpdateAnimBg="0"/>
      <p:bldP spid="4" grpId="0"/>
      <p:bldP spid="5" grpId="0"/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Rekurzia</a:t>
            </a:r>
            <a:r>
              <a:rPr lang="sk-SK" dirty="0" smtClean="0"/>
              <a:t> - zhrnutie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Rekurzívne funkcie volajú sami seba </a:t>
            </a:r>
            <a:r>
              <a:rPr lang="sk-SK" dirty="0" smtClean="0"/>
              <a:t>– obyčajne so </a:t>
            </a:r>
            <a:r>
              <a:rPr lang="sk-SK" dirty="0" smtClean="0">
                <a:solidFill>
                  <a:srgbClr val="FF0000"/>
                </a:solidFill>
              </a:rPr>
              <a:t>zjednodušeným problémom</a:t>
            </a:r>
          </a:p>
          <a:p>
            <a:pPr lvl="1"/>
            <a:r>
              <a:rPr lang="sk-SK" dirty="0" smtClean="0"/>
              <a:t>Kratšou časťou poľa, nižším číslom, menším počtom diskov...</a:t>
            </a:r>
          </a:p>
          <a:p>
            <a:r>
              <a:rPr lang="sk-SK" dirty="0" smtClean="0"/>
              <a:t>Okrem rekurzívneho volania musí funkcia obsahovať </a:t>
            </a:r>
            <a:r>
              <a:rPr lang="sk-SK" dirty="0" smtClean="0">
                <a:solidFill>
                  <a:srgbClr val="FF0000"/>
                </a:solidFill>
              </a:rPr>
              <a:t>nerekurzívnu vetvu </a:t>
            </a:r>
            <a:r>
              <a:rPr lang="sk-SK" dirty="0" smtClean="0"/>
              <a:t>(aj keď len implicitne) </a:t>
            </a:r>
          </a:p>
          <a:p>
            <a:pPr lvl="1"/>
            <a:r>
              <a:rPr lang="sk-SK" dirty="0" smtClean="0"/>
              <a:t>aby </a:t>
            </a:r>
            <a:r>
              <a:rPr lang="sk-SK" dirty="0" err="1" smtClean="0"/>
              <a:t>rekurzia</a:t>
            </a:r>
            <a:r>
              <a:rPr lang="sk-SK" dirty="0" smtClean="0"/>
              <a:t> nebežala do nekonečna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Pomôcka k cvičeniam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Úloha, kde cieľom je napísať rekurzívnu funkciu</a:t>
            </a:r>
          </a:p>
          <a:p>
            <a:pPr lvl="1"/>
            <a:r>
              <a:rPr lang="sk-SK" dirty="0" smtClean="0"/>
              <a:t>Zistiť poslednú číslicu (cifru) čísla: </a:t>
            </a:r>
          </a:p>
          <a:p>
            <a:pPr marL="506412" lvl="1" indent="0">
              <a:buNone/>
            </a:pPr>
            <a:r>
              <a:rPr lang="sk-SK" dirty="0" smtClean="0"/>
              <a:t>    napr. 153 → 3</a:t>
            </a:r>
          </a:p>
          <a:p>
            <a:pPr lvl="1"/>
            <a:endParaRPr lang="sk-SK" dirty="0"/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„odstrániť“ poslednú číslicu (zmenšiť číslo o rád), </a:t>
            </a:r>
          </a:p>
          <a:p>
            <a:pPr marL="506412" lvl="1" indent="0">
              <a:buNone/>
            </a:pPr>
            <a:r>
              <a:rPr lang="sk-SK" dirty="0"/>
              <a:t> </a:t>
            </a:r>
            <a:r>
              <a:rPr lang="sk-SK" dirty="0" smtClean="0"/>
              <a:t>   napr. 153 → 15</a:t>
            </a:r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1189037" y="3605705"/>
            <a:ext cx="5410200" cy="700533"/>
            <a:chOff x="4940591" y="2954379"/>
            <a:chExt cx="4444134" cy="700533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4940591" y="2954379"/>
              <a:ext cx="4444134" cy="7005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5056474" y="3100834"/>
              <a:ext cx="348310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posl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_</a:t>
              </a:r>
              <a:r>
                <a:rPr lang="sk-SK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cislica</a:t>
              </a:r>
              <a:r>
                <a:rPr lang="sk-SK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= x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% 10;</a:t>
              </a:r>
              <a:endParaRPr lang="en-US" altLang="sk-SK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1189037" y="5724572"/>
            <a:ext cx="5410200" cy="700533"/>
            <a:chOff x="4940591" y="2954379"/>
            <a:chExt cx="5410200" cy="700533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940591" y="2954379"/>
              <a:ext cx="5410200" cy="70053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ctr"/>
              <a:endParaRPr lang="sk-SK" altLang="sk-SK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056474" y="3100834"/>
              <a:ext cx="49776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sk-SK" dirty="0" err="1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bez_posl_cislice</a:t>
              </a:r>
              <a:r>
                <a:rPr lang="sk-SK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 = x </a:t>
              </a:r>
              <a:r>
                <a:rPr lang="en-US" altLang="sk-SK" dirty="0" smtClean="0">
                  <a:solidFill>
                    <a:srgbClr val="000000"/>
                  </a:solidFill>
                  <a:cs typeface="Courier New" panose="02070309020205020404" pitchFamily="49" charset="0"/>
                </a:rPr>
                <a:t>/ 10;</a:t>
              </a:r>
              <a:endParaRPr lang="en-US" altLang="sk-SK" dirty="0">
                <a:solidFill>
                  <a:srgbClr val="000000"/>
                </a:solidFill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65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Rekurzívna rozprávka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799"/>
            <a:ext cx="9752013" cy="5623719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smtClean="0">
                <a:solidFill>
                  <a:srgbClr val="FF0000"/>
                </a:solidFill>
              </a:rPr>
              <a:t>Dieťa</a:t>
            </a:r>
            <a:r>
              <a:rPr lang="sk-SK" sz="2400" dirty="0" smtClean="0"/>
              <a:t> nemohlo zaspať, tak mu mama porozprávala príbeh o malej </a:t>
            </a:r>
            <a:r>
              <a:rPr lang="sk-SK" sz="2400" dirty="0" err="1" smtClean="0"/>
              <a:t>veľrybke</a:t>
            </a:r>
            <a:r>
              <a:rPr lang="sk-SK" sz="2400" dirty="0" smtClean="0"/>
              <a:t>,</a:t>
            </a:r>
          </a:p>
          <a:p>
            <a:pPr marL="0" indent="0">
              <a:buNone/>
            </a:pPr>
            <a:r>
              <a:rPr lang="sk-SK" sz="2400" dirty="0" smtClean="0"/>
              <a:t>	</a:t>
            </a:r>
            <a:r>
              <a:rPr lang="sk-SK" sz="2400" dirty="0" err="1" smtClean="0">
                <a:solidFill>
                  <a:srgbClr val="7030A0"/>
                </a:solidFill>
              </a:rPr>
              <a:t>Veľrybka</a:t>
            </a:r>
            <a:r>
              <a:rPr lang="sk-SK" sz="2400" dirty="0" smtClean="0"/>
              <a:t> nemohla zaspať, tak jej mama porozprávala 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príbeh o malom sloníkovi</a:t>
            </a:r>
          </a:p>
          <a:p>
            <a:pPr marL="0" indent="0">
              <a:buNone/>
            </a:pPr>
            <a:r>
              <a:rPr lang="sk-SK" sz="2400" dirty="0" smtClean="0"/>
              <a:t>		</a:t>
            </a:r>
            <a:r>
              <a:rPr lang="sk-SK" sz="2400" dirty="0" smtClean="0">
                <a:solidFill>
                  <a:srgbClr val="0070C0"/>
                </a:solidFill>
              </a:rPr>
              <a:t>Sloník</a:t>
            </a:r>
            <a:r>
              <a:rPr lang="sk-SK" sz="2400" dirty="0" smtClean="0"/>
              <a:t> nemohol zaspať, tak mu mama 					porozprávala príbeh o malom medvedíkovi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	</a:t>
            </a:r>
            <a:r>
              <a:rPr lang="sk-SK" sz="2400" dirty="0" smtClean="0">
                <a:solidFill>
                  <a:srgbClr val="6C0000"/>
                </a:solidFill>
              </a:rPr>
              <a:t>Medvedík</a:t>
            </a:r>
            <a:r>
              <a:rPr lang="sk-SK" sz="2400" dirty="0" smtClean="0"/>
              <a:t> nemohol zaspať, tak mu mama 				</a:t>
            </a:r>
            <a:r>
              <a:rPr lang="sk-SK" sz="2400" dirty="0" err="1" smtClean="0"/>
              <a:t>porozrprávala</a:t>
            </a:r>
            <a:r>
              <a:rPr lang="sk-SK" sz="2400" dirty="0" smtClean="0"/>
              <a:t> príbeh o malej žabke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		... a </a:t>
            </a:r>
            <a:r>
              <a:rPr lang="sk-SK" sz="2400" dirty="0" smtClean="0">
                <a:solidFill>
                  <a:srgbClr val="00B050"/>
                </a:solidFill>
              </a:rPr>
              <a:t>žabka</a:t>
            </a:r>
            <a:r>
              <a:rPr lang="sk-SK" sz="2400" dirty="0" smtClean="0"/>
              <a:t> zaspala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	</a:t>
            </a:r>
            <a:endParaRPr lang="sk-SK" sz="2400" dirty="0"/>
          </a:p>
        </p:txBody>
      </p:sp>
      <p:sp>
        <p:nvSpPr>
          <p:cNvPr id="4" name="Obdĺžnik 3"/>
          <p:cNvSpPr/>
          <p:nvPr/>
        </p:nvSpPr>
        <p:spPr bwMode="auto">
          <a:xfrm>
            <a:off x="196850" y="1737519"/>
            <a:ext cx="9450387" cy="57149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bdĺžnik 4"/>
          <p:cNvSpPr/>
          <p:nvPr/>
        </p:nvSpPr>
        <p:spPr bwMode="auto">
          <a:xfrm>
            <a:off x="1036637" y="2575720"/>
            <a:ext cx="8458200" cy="43434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bdĺžnik 5"/>
          <p:cNvSpPr/>
          <p:nvPr/>
        </p:nvSpPr>
        <p:spPr bwMode="auto">
          <a:xfrm>
            <a:off x="1951037" y="3566320"/>
            <a:ext cx="7467600" cy="28956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bdĺžnik 6"/>
          <p:cNvSpPr/>
          <p:nvPr/>
        </p:nvSpPr>
        <p:spPr bwMode="auto">
          <a:xfrm>
            <a:off x="2865437" y="4328320"/>
            <a:ext cx="6248400" cy="1752600"/>
          </a:xfrm>
          <a:prstGeom prst="rect">
            <a:avLst/>
          </a:prstGeom>
          <a:noFill/>
          <a:ln w="28575" cap="flat" cmpd="sng" algn="ctr">
            <a:solidFill>
              <a:srgbClr val="6C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bdĺžnik 7"/>
          <p:cNvSpPr/>
          <p:nvPr/>
        </p:nvSpPr>
        <p:spPr bwMode="auto">
          <a:xfrm>
            <a:off x="3856037" y="5090320"/>
            <a:ext cx="2819400" cy="53340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0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Vybrané algoritmy (nerekurzívne)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Eratostenovo</a:t>
            </a:r>
            <a:r>
              <a:rPr lang="sk-SK" dirty="0" smtClean="0"/>
              <a:t> sito</a:t>
            </a:r>
          </a:p>
          <a:p>
            <a:r>
              <a:rPr lang="sk-SK" dirty="0" smtClean="0"/>
              <a:t>Spojenie usporiadaných polí</a:t>
            </a:r>
          </a:p>
          <a:p>
            <a:r>
              <a:rPr lang="sk-SK" dirty="0" smtClean="0"/>
              <a:t>Vyhľadávanie v usporiadanom poli</a:t>
            </a:r>
          </a:p>
          <a:p>
            <a:pPr lvl="1"/>
            <a:r>
              <a:rPr lang="sk-SK" dirty="0" smtClean="0"/>
              <a:t>Sekvenčné</a:t>
            </a:r>
          </a:p>
          <a:p>
            <a:pPr lvl="1"/>
            <a:r>
              <a:rPr lang="sk-SK" dirty="0" smtClean="0"/>
              <a:t>Binárne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62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</a:t>
            </a:r>
            <a:r>
              <a:rPr lang="sk-SK" altLang="sk-SK" smtClean="0"/>
              <a:t>íklad: Eratostenovo sito</a:t>
            </a:r>
            <a:endParaRPr lang="en-US" altLang="sk-SK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676400"/>
            <a:ext cx="9753600" cy="1752600"/>
          </a:xfrm>
        </p:spPr>
        <p:txBody>
          <a:bodyPr/>
          <a:lstStyle/>
          <a:p>
            <a:r>
              <a:rPr lang="sk-SK" altLang="sk-SK" smtClean="0"/>
              <a:t>algoritmus na nájdenie prvočísel v poli </a:t>
            </a:r>
          </a:p>
          <a:p>
            <a:pPr lvl="1"/>
            <a:r>
              <a:rPr lang="sk-SK" altLang="sk-SK" smtClean="0"/>
              <a:t>vyškrtáva všetky násobky prvočísel, počnúc 2 (vyškrtnutie </a:t>
            </a:r>
            <a:r>
              <a:rPr lang="sk-SK" altLang="sk-SK" smtClean="0">
                <a:sym typeface="Symbol" panose="05050102010706020507" pitchFamily="18" charset="2"/>
              </a:rPr>
              <a:t> prepísanie čísla na 0)</a:t>
            </a:r>
            <a:endParaRPr lang="en-US" altLang="sk-SK" smtClean="0"/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457200" y="6416675"/>
            <a:ext cx="9409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 cykle,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od 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do 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poľa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v cykle,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od 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i+1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do 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vyškrtneme všetky násobky čísla </a:t>
            </a: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prv[i]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457200" y="5334000"/>
            <a:ext cx="1462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</a:t>
            </a: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[i]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endParaRPr kumimoji="0" lang="en-US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1009650" y="53435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17790" name="Group 30"/>
          <p:cNvGrpSpPr>
            <a:grpSpLocks/>
          </p:cNvGrpSpPr>
          <p:nvPr/>
        </p:nvGrpSpPr>
        <p:grpSpPr bwMode="auto">
          <a:xfrm>
            <a:off x="609600" y="3386138"/>
            <a:ext cx="9099550" cy="881062"/>
            <a:chOff x="384" y="2133"/>
            <a:chExt cx="5732" cy="555"/>
          </a:xfrm>
        </p:grpSpPr>
        <p:sp>
          <p:nvSpPr>
            <p:cNvPr id="48150" name="Rectangle 4"/>
            <p:cNvSpPr>
              <a:spLocks noChangeArrowheads="1"/>
            </p:cNvSpPr>
            <p:nvPr/>
          </p:nvSpPr>
          <p:spPr bwMode="auto">
            <a:xfrm>
              <a:off x="384" y="2352"/>
              <a:ext cx="571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8151" name="Line 5"/>
            <p:cNvSpPr>
              <a:spLocks noChangeShapeType="1"/>
            </p:cNvSpPr>
            <p:nvPr/>
          </p:nvSpPr>
          <p:spPr bwMode="auto">
            <a:xfrm>
              <a:off x="720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8152" name="Line 6"/>
            <p:cNvSpPr>
              <a:spLocks noChangeShapeType="1"/>
            </p:cNvSpPr>
            <p:nvPr/>
          </p:nvSpPr>
          <p:spPr bwMode="auto">
            <a:xfrm>
              <a:off x="1104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8153" name="Line 7"/>
            <p:cNvSpPr>
              <a:spLocks noChangeShapeType="1"/>
            </p:cNvSpPr>
            <p:nvPr/>
          </p:nvSpPr>
          <p:spPr bwMode="auto">
            <a:xfrm>
              <a:off x="1488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8154" name="Line 8"/>
            <p:cNvSpPr>
              <a:spLocks noChangeShapeType="1"/>
            </p:cNvSpPr>
            <p:nvPr/>
          </p:nvSpPr>
          <p:spPr bwMode="auto">
            <a:xfrm>
              <a:off x="1872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8155" name="Line 9"/>
            <p:cNvSpPr>
              <a:spLocks noChangeShapeType="1"/>
            </p:cNvSpPr>
            <p:nvPr/>
          </p:nvSpPr>
          <p:spPr bwMode="auto">
            <a:xfrm>
              <a:off x="2256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8156" name="Line 10"/>
            <p:cNvSpPr>
              <a:spLocks noChangeShapeType="1"/>
            </p:cNvSpPr>
            <p:nvPr/>
          </p:nvSpPr>
          <p:spPr bwMode="auto">
            <a:xfrm>
              <a:off x="2640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8157" name="Line 11"/>
            <p:cNvSpPr>
              <a:spLocks noChangeShapeType="1"/>
            </p:cNvSpPr>
            <p:nvPr/>
          </p:nvSpPr>
          <p:spPr bwMode="auto">
            <a:xfrm>
              <a:off x="3024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8158" name="Line 12"/>
            <p:cNvSpPr>
              <a:spLocks noChangeShapeType="1"/>
            </p:cNvSpPr>
            <p:nvPr/>
          </p:nvSpPr>
          <p:spPr bwMode="auto">
            <a:xfrm>
              <a:off x="3408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8159" name="Line 13"/>
            <p:cNvSpPr>
              <a:spLocks noChangeShapeType="1"/>
            </p:cNvSpPr>
            <p:nvPr/>
          </p:nvSpPr>
          <p:spPr bwMode="auto">
            <a:xfrm>
              <a:off x="3792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8160" name="Line 14"/>
            <p:cNvSpPr>
              <a:spLocks noChangeShapeType="1"/>
            </p:cNvSpPr>
            <p:nvPr/>
          </p:nvSpPr>
          <p:spPr bwMode="auto">
            <a:xfrm>
              <a:off x="4176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8161" name="Line 15"/>
            <p:cNvSpPr>
              <a:spLocks noChangeShapeType="1"/>
            </p:cNvSpPr>
            <p:nvPr/>
          </p:nvSpPr>
          <p:spPr bwMode="auto">
            <a:xfrm>
              <a:off x="4560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8162" name="Line 16"/>
            <p:cNvSpPr>
              <a:spLocks noChangeShapeType="1"/>
            </p:cNvSpPr>
            <p:nvPr/>
          </p:nvSpPr>
          <p:spPr bwMode="auto">
            <a:xfrm>
              <a:off x="4944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8163" name="Line 17"/>
            <p:cNvSpPr>
              <a:spLocks noChangeShapeType="1"/>
            </p:cNvSpPr>
            <p:nvPr/>
          </p:nvSpPr>
          <p:spPr bwMode="auto">
            <a:xfrm>
              <a:off x="5328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8164" name="Line 18"/>
            <p:cNvSpPr>
              <a:spLocks noChangeShapeType="1"/>
            </p:cNvSpPr>
            <p:nvPr/>
          </p:nvSpPr>
          <p:spPr bwMode="auto">
            <a:xfrm>
              <a:off x="5712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8165" name="Text Box 19"/>
            <p:cNvSpPr txBox="1">
              <a:spLocks noChangeArrowheads="1"/>
            </p:cNvSpPr>
            <p:nvPr/>
          </p:nvSpPr>
          <p:spPr bwMode="auto">
            <a:xfrm>
              <a:off x="466" y="2382"/>
              <a:ext cx="56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2    3      4     5     6     7     8      9    10   11   12    13   14   15   16 </a:t>
              </a:r>
              <a:endParaRPr kumimoji="0" lang="en-US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8166" name="Text Box 21"/>
            <p:cNvSpPr txBox="1">
              <a:spLocks noChangeArrowheads="1"/>
            </p:cNvSpPr>
            <p:nvPr/>
          </p:nvSpPr>
          <p:spPr bwMode="auto">
            <a:xfrm>
              <a:off x="464" y="2133"/>
              <a:ext cx="55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0      1       2       3       4      5       6       7      8       9     10     11    12     13    14</a:t>
              </a:r>
              <a:endParaRPr kumimoji="0" lang="en-US" altLang="sk-SK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1766888" y="3781425"/>
            <a:ext cx="5222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87" name="Text Box 27"/>
          <p:cNvSpPr txBox="1">
            <a:spLocks noChangeArrowheads="1"/>
          </p:cNvSpPr>
          <p:nvPr/>
        </p:nvSpPr>
        <p:spPr bwMode="auto">
          <a:xfrm>
            <a:off x="3033713" y="3795713"/>
            <a:ext cx="5222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1828800" y="5715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4205288" y="3790950"/>
            <a:ext cx="5222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92" name="Text Box 32"/>
          <p:cNvSpPr txBox="1">
            <a:spLocks noChangeArrowheads="1"/>
          </p:cNvSpPr>
          <p:nvPr/>
        </p:nvSpPr>
        <p:spPr bwMode="auto">
          <a:xfrm>
            <a:off x="5486400" y="3805238"/>
            <a:ext cx="5222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93" name="Text Box 33"/>
          <p:cNvSpPr txBox="1">
            <a:spLocks noChangeArrowheads="1"/>
          </p:cNvSpPr>
          <p:nvPr/>
        </p:nvSpPr>
        <p:spPr bwMode="auto">
          <a:xfrm>
            <a:off x="6688138" y="3781425"/>
            <a:ext cx="5222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94" name="Text Box 34"/>
          <p:cNvSpPr txBox="1">
            <a:spLocks noChangeArrowheads="1"/>
          </p:cNvSpPr>
          <p:nvPr/>
        </p:nvSpPr>
        <p:spPr bwMode="auto">
          <a:xfrm>
            <a:off x="7924800" y="3767138"/>
            <a:ext cx="5222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95" name="Text Box 35"/>
          <p:cNvSpPr txBox="1">
            <a:spLocks noChangeArrowheads="1"/>
          </p:cNvSpPr>
          <p:nvPr/>
        </p:nvSpPr>
        <p:spPr bwMode="auto">
          <a:xfrm>
            <a:off x="9155113" y="3795713"/>
            <a:ext cx="5222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96" name="Text Box 36"/>
          <p:cNvSpPr txBox="1">
            <a:spLocks noChangeArrowheads="1"/>
          </p:cNvSpPr>
          <p:nvPr/>
        </p:nvSpPr>
        <p:spPr bwMode="auto">
          <a:xfrm>
            <a:off x="4862513" y="3795713"/>
            <a:ext cx="5222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97" name="Text Box 37"/>
          <p:cNvSpPr txBox="1">
            <a:spLocks noChangeArrowheads="1"/>
          </p:cNvSpPr>
          <p:nvPr/>
        </p:nvSpPr>
        <p:spPr bwMode="auto">
          <a:xfrm>
            <a:off x="990600" y="5334000"/>
            <a:ext cx="354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1828800" y="5715000"/>
            <a:ext cx="354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8469313" y="3781425"/>
            <a:ext cx="5222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0</a:t>
            </a: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800" name="Text Box 40"/>
          <p:cNvSpPr txBox="1">
            <a:spLocks noChangeArrowheads="1"/>
          </p:cNvSpPr>
          <p:nvPr/>
        </p:nvSpPr>
        <p:spPr bwMode="auto">
          <a:xfrm>
            <a:off x="990600" y="5334000"/>
            <a:ext cx="354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1828800" y="5715000"/>
            <a:ext cx="354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45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0" grpId="0" autoUpdateAnimBg="0"/>
      <p:bldP spid="117783" grpId="0" autoUpdateAnimBg="0"/>
      <p:bldP spid="117784" grpId="0" autoUpdateAnimBg="0"/>
      <p:bldP spid="117786" grpId="0" animBg="1" autoUpdateAnimBg="0"/>
      <p:bldP spid="117787" grpId="0" animBg="1" autoUpdateAnimBg="0"/>
      <p:bldP spid="117789" grpId="0" autoUpdateAnimBg="0"/>
      <p:bldP spid="117791" grpId="0" animBg="1" autoUpdateAnimBg="0"/>
      <p:bldP spid="117792" grpId="0" animBg="1" autoUpdateAnimBg="0"/>
      <p:bldP spid="117793" grpId="0" animBg="1" autoUpdateAnimBg="0"/>
      <p:bldP spid="117794" grpId="0" animBg="1" autoUpdateAnimBg="0"/>
      <p:bldP spid="117795" grpId="0" animBg="1" autoUpdateAnimBg="0"/>
      <p:bldP spid="117796" grpId="0" animBg="1" autoUpdateAnimBg="0"/>
      <p:bldP spid="117797" grpId="0" animBg="1" autoUpdateAnimBg="0"/>
      <p:bldP spid="117798" grpId="0" animBg="1" autoUpdateAnimBg="0"/>
      <p:bldP spid="117799" grpId="0" animBg="1" autoUpdateAnimBg="0"/>
      <p:bldP spid="117800" grpId="0" animBg="1" autoUpdateAnimBg="0"/>
      <p:bldP spid="117801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1585913"/>
            <a:ext cx="10150475" cy="60039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0" y="1738313"/>
            <a:ext cx="9879013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stdio.h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stdlib.h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#include &lt;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math.h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#define MAX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000" dirty="0" err="1" smtClean="0">
                <a:solidFill>
                  <a:srgbClr val="000000"/>
                </a:solidFill>
              </a:rPr>
              <a:t>int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n,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k,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odm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[MAX];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("Do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ktoreho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cisla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hladat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prvocisla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? (&lt; </a:t>
            </a:r>
            <a:r>
              <a:rPr lang="en-US" altLang="sk-SK" sz="2000" dirty="0" smtClean="0">
                <a:solidFill>
                  <a:srgbClr val="000000"/>
                </a:solidFill>
              </a:rPr>
              <a:t>%d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", MAX); </a:t>
            </a: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("%d", &amp;n);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n--;     /*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znizime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 o 1,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nevyskrtavame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nasobky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jednotky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for(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n;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++)  /*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inicializacia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= i+2;    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70" tIns="50685" rIns="101370" bIns="50685" anchor="ctr"/>
          <a:lstStyle>
            <a:lvl1pPr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</a:t>
            </a:r>
            <a:r>
              <a:rPr kumimoji="0" lang="sk-SK" altLang="sk-SK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íklad: Eratostenovo sito</a:t>
            </a:r>
            <a:endParaRPr kumimoji="0" lang="en-US" altLang="sk-SK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18792" name="Group 8"/>
          <p:cNvGrpSpPr>
            <a:grpSpLocks/>
          </p:cNvGrpSpPr>
          <p:nvPr/>
        </p:nvGrpSpPr>
        <p:grpSpPr bwMode="auto">
          <a:xfrm>
            <a:off x="6858000" y="6858000"/>
            <a:ext cx="2838450" cy="457200"/>
            <a:chOff x="4320" y="4320"/>
            <a:chExt cx="1788" cy="288"/>
          </a:xfrm>
        </p:grpSpPr>
        <p:sp>
          <p:nvSpPr>
            <p:cNvPr id="49158" name="Line 9"/>
            <p:cNvSpPr>
              <a:spLocks noChangeShapeType="1"/>
            </p:cNvSpPr>
            <p:nvPr/>
          </p:nvSpPr>
          <p:spPr bwMode="auto">
            <a:xfrm>
              <a:off x="4320" y="448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49159" name="Text Box 10"/>
            <p:cNvSpPr txBox="1">
              <a:spLocks noChangeArrowheads="1"/>
            </p:cNvSpPr>
            <p:nvPr/>
          </p:nvSpPr>
          <p:spPr bwMode="auto">
            <a:xfrm>
              <a:off x="4848" y="4320"/>
              <a:ext cx="1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pokračovanie</a:t>
              </a:r>
              <a:endParaRPr kumimoji="0" lang="en-US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74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746918"/>
            <a:ext cx="10150475" cy="68429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0" y="990600"/>
            <a:ext cx="10090150" cy="649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odm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(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sqrt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(n)-1;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odmocnina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%d\n", </a:t>
            </a:r>
            <a:r>
              <a:rPr kumimoji="0" lang="en-US" altLang="sk-SK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odm</a:t>
            </a:r>
            <a:r>
              <a:rPr kumimoji="0" lang="en-US" altLang="sk-SK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for(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odm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if(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!= 0) {     /*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ak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sme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predtym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cislo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nevyskrtli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for(k = i+1; k &lt; n; k++) { /*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vyskrtni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vsetky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nasobky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if(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[k] != 0) {     /*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ak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este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nie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je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vyskrtnute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if(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[k] %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== 0)     /*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ak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je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delitelne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[k] =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Prvocisla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"); /*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vypisanie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prvocisel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for(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n;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if(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!= 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("%d, ",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putchar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('\n'); </a:t>
            </a:r>
            <a:endParaRPr kumimoji="0" lang="sk-SK" altLang="sk-SK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sk-SK" altLang="sk-SK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sk-SK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0</a:t>
            </a: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 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430213" y="762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pokračovanie:</a:t>
            </a:r>
            <a:endParaRPr kumimoji="0" lang="en-US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5456237" y="678576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11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5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Spojenie usporiadaných polí</a:t>
            </a:r>
            <a:endParaRPr lang="sk-SK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65677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55998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746319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336639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26960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429738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6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39418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658776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993706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8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249097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42257" y="151810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332578" y="151810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922899" y="151810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7513219" y="151810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606318" y="160243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9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7015997" y="160243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7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835356" y="160243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6425677" y="160243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583522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173843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764163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3354484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3944805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447583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857262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1676622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011550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266943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532133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5122454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5712774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303095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6396194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9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5805873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8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4625232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6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5215552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7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2783" y="2635964"/>
            <a:ext cx="595035" cy="501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11966"/>
            <a:r>
              <a:rPr lang="sk-SK" altLang="sk-SK" sz="2656" dirty="0">
                <a:solidFill>
                  <a:srgbClr val="000000"/>
                </a:solidFill>
                <a:cs typeface="Courier New" pitchFamily="49" charset="0"/>
              </a:rPr>
              <a:t>p:</a:t>
            </a:r>
            <a:endParaRPr lang="sk-SK" sz="2656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0544" y="1602437"/>
            <a:ext cx="800219" cy="501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11966"/>
            <a:r>
              <a:rPr lang="sk-SK" altLang="sk-SK" sz="2656" dirty="0">
                <a:solidFill>
                  <a:srgbClr val="000000"/>
                </a:solidFill>
                <a:cs typeface="Courier New" pitchFamily="49" charset="0"/>
              </a:rPr>
              <a:t>p1:</a:t>
            </a:r>
            <a:endParaRPr lang="sk-SK" sz="2656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66449" y="1634225"/>
            <a:ext cx="800219" cy="501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11966"/>
            <a:r>
              <a:rPr lang="sk-SK" altLang="sk-SK" sz="2656" dirty="0">
                <a:solidFill>
                  <a:srgbClr val="000000"/>
                </a:solidFill>
                <a:cs typeface="Courier New" pitchFamily="49" charset="0"/>
              </a:rPr>
              <a:t>p2:</a:t>
            </a:r>
            <a:endParaRPr lang="sk-SK" sz="2656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Spojenie usporiadaných polí</a:t>
            </a:r>
            <a:endParaRPr lang="sk-SK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2120" y="3396459"/>
            <a:ext cx="9722722" cy="1510033"/>
          </a:xfrm>
          <a:prstGeom prst="rect">
            <a:avLst/>
          </a:prstGeom>
        </p:spPr>
        <p:txBody>
          <a:bodyPr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062" indent="-22855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164" indent="-22855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267" indent="-22855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5369" indent="-22855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77731" indent="-377731" algn="just" defTabSz="1011966"/>
            <a:r>
              <a:rPr lang="en-US" altLang="sk-SK" sz="2656" b="0" kern="0" dirty="0" err="1">
                <a:solidFill>
                  <a:srgbClr val="3F1700"/>
                </a:solidFill>
                <a:latin typeface="Arial"/>
                <a:sym typeface="Symbol" pitchFamily="18" charset="2"/>
              </a:rPr>
              <a:t>Vytvorenie</a:t>
            </a:r>
            <a:r>
              <a:rPr lang="en-US" altLang="sk-SK" sz="2656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 </a:t>
            </a:r>
            <a:r>
              <a:rPr lang="en-US" altLang="sk-SK" sz="2656" b="0" kern="0" dirty="0" err="1">
                <a:solidFill>
                  <a:srgbClr val="3F1700"/>
                </a:solidFill>
                <a:latin typeface="Arial"/>
                <a:sym typeface="Symbol" pitchFamily="18" charset="2"/>
              </a:rPr>
              <a:t>po</a:t>
            </a:r>
            <a:r>
              <a:rPr lang="sk-SK" altLang="sk-SK" sz="2656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ľa </a:t>
            </a:r>
            <a:r>
              <a:rPr lang="sk-SK" altLang="sk-SK" sz="2656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sk-SK" altLang="sk-SK" sz="2656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 o veľkosti súčtu </a:t>
            </a:r>
            <a:r>
              <a:rPr lang="en-US" altLang="sk-SK" sz="2656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d</a:t>
            </a:r>
            <a:r>
              <a:rPr lang="sk-SK" altLang="sk-SK" sz="2656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ĺžok spájaných polí a </a:t>
            </a:r>
          </a:p>
          <a:p>
            <a:pPr marL="820466" lvl="1" indent="-314483" algn="just" defTabSz="1011966"/>
            <a:r>
              <a:rPr lang="sk-SK" altLang="sk-SK" sz="2213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Prekopírovanie polí </a:t>
            </a:r>
            <a:r>
              <a:rPr lang="sk-SK" altLang="sk-SK" sz="2213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p1</a:t>
            </a:r>
            <a:r>
              <a:rPr lang="sk-SK" altLang="sk-SK" sz="2213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 </a:t>
            </a:r>
            <a:r>
              <a:rPr lang="sk-SK" altLang="sk-SK" sz="2213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a </a:t>
            </a:r>
            <a:r>
              <a:rPr lang="sk-SK" altLang="sk-SK" sz="2213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p2</a:t>
            </a:r>
            <a:r>
              <a:rPr lang="sk-SK" altLang="sk-SK" sz="2213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 </a:t>
            </a:r>
            <a:r>
              <a:rPr lang="sk-SK" altLang="sk-SK" sz="2213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za seba a ich usporiadanie</a:t>
            </a:r>
          </a:p>
          <a:p>
            <a:pPr marL="820466" lvl="1" indent="-314483" algn="just" defTabSz="1011966"/>
            <a:r>
              <a:rPr lang="sk-SK" altLang="sk-SK" sz="2213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Kopírovanie prvkov z </a:t>
            </a:r>
            <a:r>
              <a:rPr lang="sk-SK" altLang="sk-SK" sz="2213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p1</a:t>
            </a:r>
            <a:r>
              <a:rPr lang="sk-SK" altLang="sk-SK" sz="2213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 </a:t>
            </a:r>
            <a:r>
              <a:rPr lang="sk-SK" altLang="sk-SK" sz="2213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a </a:t>
            </a:r>
            <a:r>
              <a:rPr lang="sk-SK" altLang="sk-SK" sz="2213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p2</a:t>
            </a:r>
            <a:r>
              <a:rPr lang="sk-SK" altLang="sk-SK" sz="2213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 </a:t>
            </a:r>
            <a:r>
              <a:rPr lang="sk-SK" altLang="sk-SK" sz="2213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do poľa tak, aby stále boli usporiadané</a:t>
            </a:r>
            <a:endParaRPr lang="en-US" altLang="sk-SK" sz="2213" b="0" kern="0" dirty="0">
              <a:solidFill>
                <a:srgbClr val="3F1700"/>
              </a:solidFill>
              <a:latin typeface="Arial"/>
              <a:sym typeface="Symbol" pitchFamily="18" charset="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65677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55998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746319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336639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26960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429738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6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39418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658776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993706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8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249097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42257" y="151810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332578" y="151810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922899" y="151810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7513219" y="151810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606318" y="160243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9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7015997" y="160243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7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835356" y="160243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6425677" y="160243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583522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173843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764163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3354484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3944805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447583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857262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1676622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011550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266943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532133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5122454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5712774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303095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6396194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9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5805873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8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4625232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6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5215552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7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2783" y="2635964"/>
            <a:ext cx="595035" cy="501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11966"/>
            <a:r>
              <a:rPr lang="sk-SK" altLang="sk-SK" sz="2656" dirty="0">
                <a:solidFill>
                  <a:srgbClr val="000000"/>
                </a:solidFill>
                <a:cs typeface="Courier New" pitchFamily="49" charset="0"/>
              </a:rPr>
              <a:t>p:</a:t>
            </a:r>
            <a:endParaRPr lang="sk-SK" sz="2656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0544" y="1602437"/>
            <a:ext cx="800219" cy="501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11966"/>
            <a:r>
              <a:rPr lang="sk-SK" altLang="sk-SK" sz="2656" dirty="0">
                <a:solidFill>
                  <a:srgbClr val="000000"/>
                </a:solidFill>
                <a:cs typeface="Courier New" pitchFamily="49" charset="0"/>
              </a:rPr>
              <a:t>p1:</a:t>
            </a:r>
            <a:endParaRPr lang="sk-SK" sz="2656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66449" y="1634225"/>
            <a:ext cx="800219" cy="501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11966"/>
            <a:r>
              <a:rPr lang="sk-SK" altLang="sk-SK" sz="2656" dirty="0">
                <a:solidFill>
                  <a:srgbClr val="000000"/>
                </a:solidFill>
                <a:cs typeface="Courier New" pitchFamily="49" charset="0"/>
              </a:rPr>
              <a:t>p2:</a:t>
            </a:r>
            <a:endParaRPr lang="sk-SK" sz="2656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0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Spojenie usporiadaných polí</a:t>
            </a:r>
            <a:endParaRPr lang="sk-SK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2120" y="3396459"/>
            <a:ext cx="9722722" cy="1510033"/>
          </a:xfrm>
          <a:prstGeom prst="rect">
            <a:avLst/>
          </a:prstGeom>
        </p:spPr>
        <p:txBody>
          <a:bodyPr/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5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062" indent="-22855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164" indent="-22855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8267" indent="-22855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5369" indent="-228551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77731" indent="-377731" algn="just" defTabSz="1011966"/>
            <a:r>
              <a:rPr lang="en-US" altLang="sk-SK" sz="2656" b="0" kern="0" dirty="0" err="1">
                <a:solidFill>
                  <a:srgbClr val="3F1700"/>
                </a:solidFill>
                <a:latin typeface="Arial"/>
                <a:sym typeface="Symbol" pitchFamily="18" charset="2"/>
              </a:rPr>
              <a:t>Vytvorenie</a:t>
            </a:r>
            <a:r>
              <a:rPr lang="en-US" altLang="sk-SK" sz="2656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 </a:t>
            </a:r>
            <a:r>
              <a:rPr lang="en-US" altLang="sk-SK" sz="2656" b="0" kern="0" dirty="0" err="1">
                <a:solidFill>
                  <a:srgbClr val="3F1700"/>
                </a:solidFill>
                <a:latin typeface="Arial"/>
                <a:sym typeface="Symbol" pitchFamily="18" charset="2"/>
              </a:rPr>
              <a:t>po</a:t>
            </a:r>
            <a:r>
              <a:rPr lang="sk-SK" altLang="sk-SK" sz="2656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ľa </a:t>
            </a:r>
            <a:r>
              <a:rPr lang="sk-SK" altLang="sk-SK" sz="2656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sk-SK" altLang="sk-SK" sz="2656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 o veľkosti súčtu dĺžok spájaných polí a </a:t>
            </a:r>
          </a:p>
          <a:p>
            <a:pPr marL="820466" lvl="1" indent="-314483" algn="just" defTabSz="1011966"/>
            <a:r>
              <a:rPr lang="sk-SK" altLang="sk-SK" sz="2213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Prekopírovanie polí </a:t>
            </a:r>
            <a:r>
              <a:rPr lang="sk-SK" altLang="sk-SK" sz="2213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p1</a:t>
            </a:r>
            <a:r>
              <a:rPr lang="sk-SK" altLang="sk-SK" sz="2213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 </a:t>
            </a:r>
            <a:r>
              <a:rPr lang="sk-SK" altLang="sk-SK" sz="2213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a </a:t>
            </a:r>
            <a:r>
              <a:rPr lang="sk-SK" altLang="sk-SK" sz="2213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p2</a:t>
            </a:r>
            <a:r>
              <a:rPr lang="sk-SK" altLang="sk-SK" sz="2213" dirty="0">
                <a:solidFill>
                  <a:srgbClr val="000000"/>
                </a:solidFill>
                <a:latin typeface="Arial"/>
                <a:cs typeface="Courier New" pitchFamily="49" charset="0"/>
              </a:rPr>
              <a:t> </a:t>
            </a:r>
            <a:r>
              <a:rPr lang="sk-SK" altLang="sk-SK" sz="2213" b="0" kern="0" dirty="0">
                <a:solidFill>
                  <a:srgbClr val="3F1700"/>
                </a:solidFill>
                <a:latin typeface="Arial"/>
                <a:sym typeface="Symbol" pitchFamily="18" charset="2"/>
              </a:rPr>
              <a:t>za seba a ich usporiadanie</a:t>
            </a:r>
          </a:p>
          <a:p>
            <a:pPr marL="820466" lvl="1" indent="-314483" algn="just" defTabSz="1011966"/>
            <a:r>
              <a:rPr lang="sk-SK" altLang="sk-SK" sz="2213" b="0" kern="0" dirty="0">
                <a:solidFill>
                  <a:srgbClr val="FF0000"/>
                </a:solidFill>
                <a:latin typeface="Arial"/>
                <a:sym typeface="Symbol" pitchFamily="18" charset="2"/>
              </a:rPr>
              <a:t>Kopírovanie prvkov z </a:t>
            </a:r>
            <a:r>
              <a:rPr lang="sk-SK" altLang="sk-SK" sz="2213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p1</a:t>
            </a:r>
            <a:r>
              <a:rPr lang="sk-SK" altLang="sk-SK" sz="2213" dirty="0">
                <a:solidFill>
                  <a:srgbClr val="FF0000"/>
                </a:solidFill>
                <a:latin typeface="Arial"/>
                <a:cs typeface="Courier New" pitchFamily="49" charset="0"/>
              </a:rPr>
              <a:t> </a:t>
            </a:r>
            <a:r>
              <a:rPr lang="sk-SK" altLang="sk-SK" sz="2213" b="0" kern="0" dirty="0">
                <a:solidFill>
                  <a:srgbClr val="FF0000"/>
                </a:solidFill>
                <a:latin typeface="Arial"/>
                <a:sym typeface="Symbol" pitchFamily="18" charset="2"/>
              </a:rPr>
              <a:t>a </a:t>
            </a:r>
            <a:r>
              <a:rPr lang="sk-SK" altLang="sk-SK" sz="2213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p2</a:t>
            </a:r>
            <a:r>
              <a:rPr lang="sk-SK" altLang="sk-SK" sz="2213" dirty="0">
                <a:solidFill>
                  <a:srgbClr val="FF0000"/>
                </a:solidFill>
                <a:latin typeface="Arial"/>
                <a:cs typeface="Courier New" pitchFamily="49" charset="0"/>
              </a:rPr>
              <a:t> </a:t>
            </a:r>
            <a:r>
              <a:rPr lang="sk-SK" altLang="sk-SK" sz="2213" b="0" kern="0" dirty="0">
                <a:solidFill>
                  <a:srgbClr val="FF0000"/>
                </a:solidFill>
                <a:latin typeface="Arial"/>
                <a:sym typeface="Symbol" pitchFamily="18" charset="2"/>
              </a:rPr>
              <a:t>do poľa tak, aby stále boli usporiadané</a:t>
            </a:r>
            <a:endParaRPr lang="en-US" altLang="sk-SK" sz="2213" b="0" kern="0" dirty="0">
              <a:solidFill>
                <a:srgbClr val="FF0000"/>
              </a:solidFill>
              <a:latin typeface="Arial"/>
              <a:sym typeface="Symbol" pitchFamily="18" charset="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65677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55998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746319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336639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26960" y="148384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429738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6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39418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658776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993706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8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2249097" y="156817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42257" y="151810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332578" y="151810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922899" y="151810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7513219" y="151810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7606318" y="160243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9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7015997" y="160243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7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835356" y="160243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6425677" y="160243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583522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173843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764163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3354484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3944805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447583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857262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1676622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011550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266943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532133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5122454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5712774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6303095" y="2519844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6396194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9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5805873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8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4625232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6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5215552" y="2604176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7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32783" y="2635964"/>
            <a:ext cx="595035" cy="501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11966"/>
            <a:r>
              <a:rPr lang="sk-SK" altLang="sk-SK" sz="2656" dirty="0">
                <a:solidFill>
                  <a:srgbClr val="000000"/>
                </a:solidFill>
                <a:cs typeface="Courier New" pitchFamily="49" charset="0"/>
              </a:rPr>
              <a:t>p:</a:t>
            </a:r>
            <a:endParaRPr lang="sk-SK" sz="2656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0544" y="1602437"/>
            <a:ext cx="800219" cy="501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11966"/>
            <a:r>
              <a:rPr lang="sk-SK" altLang="sk-SK" sz="2656" dirty="0">
                <a:solidFill>
                  <a:srgbClr val="000000"/>
                </a:solidFill>
                <a:cs typeface="Courier New" pitchFamily="49" charset="0"/>
              </a:rPr>
              <a:t>p1:</a:t>
            </a:r>
            <a:endParaRPr lang="sk-SK" sz="2656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66449" y="1634225"/>
            <a:ext cx="800219" cy="501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11966"/>
            <a:r>
              <a:rPr lang="sk-SK" altLang="sk-SK" sz="2656" dirty="0">
                <a:solidFill>
                  <a:srgbClr val="000000"/>
                </a:solidFill>
                <a:cs typeface="Courier New" pitchFamily="49" charset="0"/>
              </a:rPr>
              <a:t>p2:</a:t>
            </a:r>
            <a:endParaRPr lang="sk-SK" sz="2656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1565677" y="546381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2155998" y="546381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2746319" y="546381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3336639" y="546381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3926960" y="5463816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3429738" y="554814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6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839418" y="554814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1658776" y="554814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3993706" y="554814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8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2249097" y="554814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5742257" y="549807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6332578" y="549807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auto">
          <a:xfrm>
            <a:off x="6922899" y="549807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7513219" y="5498075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7606318" y="558240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9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7015997" y="558240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7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5835356" y="558240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6425677" y="5582407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1583522" y="6626723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2173843" y="6626723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2764163" y="6626723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3354484" y="6626723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Rectangle 9"/>
          <p:cNvSpPr>
            <a:spLocks noChangeArrowheads="1"/>
          </p:cNvSpPr>
          <p:nvPr/>
        </p:nvSpPr>
        <p:spPr bwMode="auto">
          <a:xfrm>
            <a:off x="3944805" y="6626723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" name="Text Box 10"/>
          <p:cNvSpPr txBox="1">
            <a:spLocks noChangeArrowheads="1"/>
          </p:cNvSpPr>
          <p:nvPr/>
        </p:nvSpPr>
        <p:spPr bwMode="auto">
          <a:xfrm>
            <a:off x="3447583" y="6711055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4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" name="Text Box 11"/>
          <p:cNvSpPr txBox="1">
            <a:spLocks noChangeArrowheads="1"/>
          </p:cNvSpPr>
          <p:nvPr/>
        </p:nvSpPr>
        <p:spPr bwMode="auto">
          <a:xfrm>
            <a:off x="2857262" y="6711055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3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" name="Text Box 12"/>
          <p:cNvSpPr txBox="1">
            <a:spLocks noChangeArrowheads="1"/>
          </p:cNvSpPr>
          <p:nvPr/>
        </p:nvSpPr>
        <p:spPr bwMode="auto">
          <a:xfrm>
            <a:off x="1676622" y="6711055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" name="Text Box 13"/>
          <p:cNvSpPr txBox="1">
            <a:spLocks noChangeArrowheads="1"/>
          </p:cNvSpPr>
          <p:nvPr/>
        </p:nvSpPr>
        <p:spPr bwMode="auto">
          <a:xfrm>
            <a:off x="4011550" y="6711055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5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" name="Text Box 14"/>
          <p:cNvSpPr txBox="1">
            <a:spLocks noChangeArrowheads="1"/>
          </p:cNvSpPr>
          <p:nvPr/>
        </p:nvSpPr>
        <p:spPr bwMode="auto">
          <a:xfrm>
            <a:off x="2266943" y="6711055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4532133" y="6626723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5122454" y="6626723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7" name="Rectangle 7"/>
          <p:cNvSpPr>
            <a:spLocks noChangeArrowheads="1"/>
          </p:cNvSpPr>
          <p:nvPr/>
        </p:nvSpPr>
        <p:spPr bwMode="auto">
          <a:xfrm>
            <a:off x="5712774" y="6626723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6303095" y="6626723"/>
            <a:ext cx="590321" cy="67465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11966" eaLnBrk="1" hangingPunct="1"/>
            <a:endParaRPr lang="sk-SK" sz="2656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6396194" y="6711055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9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" name="Text Box 11"/>
          <p:cNvSpPr txBox="1">
            <a:spLocks noChangeArrowheads="1"/>
          </p:cNvSpPr>
          <p:nvPr/>
        </p:nvSpPr>
        <p:spPr bwMode="auto">
          <a:xfrm>
            <a:off x="5805873" y="6711055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8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" name="Text Box 12"/>
          <p:cNvSpPr txBox="1">
            <a:spLocks noChangeArrowheads="1"/>
          </p:cNvSpPr>
          <p:nvPr/>
        </p:nvSpPr>
        <p:spPr bwMode="auto">
          <a:xfrm>
            <a:off x="4625232" y="6711055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6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5215552" y="6711055"/>
            <a:ext cx="405880" cy="56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11966" eaLnBrk="1" hangingPunct="1"/>
            <a:r>
              <a:rPr lang="sk-SK" altLang="sk-SK" sz="3099" dirty="0">
                <a:solidFill>
                  <a:srgbClr val="000000"/>
                </a:solidFill>
                <a:latin typeface="Arial" charset="0"/>
              </a:rPr>
              <a:t>7</a:t>
            </a:r>
            <a:endParaRPr lang="en-US" altLang="sk-SK" sz="3099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32783" y="6742843"/>
            <a:ext cx="595035" cy="501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11966"/>
            <a:r>
              <a:rPr lang="sk-SK" altLang="sk-SK" sz="2656" dirty="0">
                <a:solidFill>
                  <a:srgbClr val="000000"/>
                </a:solidFill>
                <a:cs typeface="Courier New" pitchFamily="49" charset="0"/>
              </a:rPr>
              <a:t>p:</a:t>
            </a:r>
            <a:endParaRPr lang="sk-SK" sz="2656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50544" y="5582407"/>
            <a:ext cx="800219" cy="501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11966"/>
            <a:r>
              <a:rPr lang="sk-SK" altLang="sk-SK" sz="2656" dirty="0">
                <a:solidFill>
                  <a:srgbClr val="000000"/>
                </a:solidFill>
                <a:cs typeface="Courier New" pitchFamily="49" charset="0"/>
              </a:rPr>
              <a:t>p1:</a:t>
            </a:r>
            <a:endParaRPr lang="sk-SK" sz="2656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766449" y="5614195"/>
            <a:ext cx="800219" cy="501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11966"/>
            <a:r>
              <a:rPr lang="sk-SK" altLang="sk-SK" sz="2656" dirty="0">
                <a:solidFill>
                  <a:srgbClr val="000000"/>
                </a:solidFill>
                <a:cs typeface="Courier New" pitchFamily="49" charset="0"/>
              </a:rPr>
              <a:t>p2:</a:t>
            </a:r>
            <a:endParaRPr lang="sk-SK" sz="2656" b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1860838" y="5000762"/>
            <a:ext cx="0" cy="3880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6060120" y="5009134"/>
            <a:ext cx="0" cy="3880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5719528" y="4877942"/>
            <a:ext cx="908211" cy="566218"/>
            <a:chOff x="5154166" y="4407594"/>
            <a:chExt cx="820638" cy="511621"/>
          </a:xfrm>
        </p:grpSpPr>
        <p:cxnSp>
          <p:nvCxnSpPr>
            <p:cNvPr id="89" name="Straight Arrow Connector 88"/>
            <p:cNvCxnSpPr/>
            <p:nvPr/>
          </p:nvCxnSpPr>
          <p:spPr bwMode="auto">
            <a:xfrm>
              <a:off x="5974804" y="4518570"/>
              <a:ext cx="0" cy="3505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Rectangle 89"/>
            <p:cNvSpPr/>
            <p:nvPr/>
          </p:nvSpPr>
          <p:spPr bwMode="auto">
            <a:xfrm>
              <a:off x="5154166" y="4407594"/>
              <a:ext cx="576064" cy="5116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defTabSz="1011966"/>
              <a:endParaRPr lang="sk-SK" sz="1992" b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526532" y="4863062"/>
            <a:ext cx="908211" cy="566218"/>
            <a:chOff x="5154166" y="4407594"/>
            <a:chExt cx="820638" cy="511621"/>
          </a:xfrm>
        </p:grpSpPr>
        <p:cxnSp>
          <p:nvCxnSpPr>
            <p:cNvPr id="93" name="Straight Arrow Connector 92"/>
            <p:cNvCxnSpPr/>
            <p:nvPr/>
          </p:nvCxnSpPr>
          <p:spPr bwMode="auto">
            <a:xfrm>
              <a:off x="5974804" y="4518570"/>
              <a:ext cx="0" cy="3505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4" name="Rectangle 93"/>
            <p:cNvSpPr/>
            <p:nvPr/>
          </p:nvSpPr>
          <p:spPr bwMode="auto">
            <a:xfrm>
              <a:off x="5154166" y="4407594"/>
              <a:ext cx="576064" cy="5116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defTabSz="1011966"/>
              <a:endParaRPr lang="sk-SK" sz="1992" b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174721" y="4862542"/>
            <a:ext cx="908211" cy="566218"/>
            <a:chOff x="5154166" y="4407594"/>
            <a:chExt cx="820638" cy="511621"/>
          </a:xfrm>
        </p:grpSpPr>
        <p:cxnSp>
          <p:nvCxnSpPr>
            <p:cNvPr id="96" name="Straight Arrow Connector 95"/>
            <p:cNvCxnSpPr/>
            <p:nvPr/>
          </p:nvCxnSpPr>
          <p:spPr bwMode="auto">
            <a:xfrm>
              <a:off x="5974804" y="4518570"/>
              <a:ext cx="0" cy="3505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Rectangle 96"/>
            <p:cNvSpPr/>
            <p:nvPr/>
          </p:nvSpPr>
          <p:spPr bwMode="auto">
            <a:xfrm>
              <a:off x="5154166" y="4407594"/>
              <a:ext cx="576064" cy="5116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defTabSz="1011966"/>
              <a:endParaRPr lang="sk-SK" sz="1992" b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732567" y="4868444"/>
            <a:ext cx="908211" cy="566218"/>
            <a:chOff x="5154166" y="4407594"/>
            <a:chExt cx="820638" cy="511621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5974804" y="4518570"/>
              <a:ext cx="0" cy="3505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0" name="Rectangle 99"/>
            <p:cNvSpPr/>
            <p:nvPr/>
          </p:nvSpPr>
          <p:spPr bwMode="auto">
            <a:xfrm>
              <a:off x="5154166" y="4407594"/>
              <a:ext cx="576064" cy="5116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defTabSz="1011966"/>
              <a:endParaRPr lang="sk-SK" sz="1992" b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282535" y="4877942"/>
            <a:ext cx="908211" cy="566218"/>
            <a:chOff x="5154166" y="4407594"/>
            <a:chExt cx="820638" cy="511621"/>
          </a:xfrm>
        </p:grpSpPr>
        <p:cxnSp>
          <p:nvCxnSpPr>
            <p:cNvPr id="102" name="Straight Arrow Connector 101"/>
            <p:cNvCxnSpPr/>
            <p:nvPr/>
          </p:nvCxnSpPr>
          <p:spPr bwMode="auto">
            <a:xfrm>
              <a:off x="5974804" y="4518570"/>
              <a:ext cx="0" cy="3505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" name="Rectangle 102"/>
            <p:cNvSpPr/>
            <p:nvPr/>
          </p:nvSpPr>
          <p:spPr bwMode="auto">
            <a:xfrm>
              <a:off x="5154166" y="4407594"/>
              <a:ext cx="576064" cy="5116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defTabSz="1011966"/>
              <a:endParaRPr lang="sk-SK" sz="1992" b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313910" y="4862542"/>
            <a:ext cx="908211" cy="566218"/>
            <a:chOff x="5154166" y="4407594"/>
            <a:chExt cx="820638" cy="511621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>
              <a:off x="5974804" y="4518570"/>
              <a:ext cx="0" cy="3505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" name="Rectangle 105"/>
            <p:cNvSpPr/>
            <p:nvPr/>
          </p:nvSpPr>
          <p:spPr bwMode="auto">
            <a:xfrm>
              <a:off x="5154166" y="4407594"/>
              <a:ext cx="576064" cy="5116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defTabSz="1011966"/>
              <a:endParaRPr lang="sk-SK" sz="1992" b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7152" y="4886946"/>
            <a:ext cx="908211" cy="566218"/>
            <a:chOff x="5154166" y="4407594"/>
            <a:chExt cx="820638" cy="511621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5974804" y="4518570"/>
              <a:ext cx="0" cy="3505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" name="Rectangle 108"/>
            <p:cNvSpPr/>
            <p:nvPr/>
          </p:nvSpPr>
          <p:spPr bwMode="auto">
            <a:xfrm>
              <a:off x="5154166" y="4407594"/>
              <a:ext cx="576064" cy="5116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defTabSz="1011966"/>
              <a:endParaRPr lang="sk-SK" sz="1992" b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848257" y="4860072"/>
            <a:ext cx="908211" cy="566218"/>
            <a:chOff x="5154166" y="4407594"/>
            <a:chExt cx="820638" cy="51162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5974804" y="4518570"/>
              <a:ext cx="0" cy="3505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2" name="Rectangle 111"/>
            <p:cNvSpPr/>
            <p:nvPr/>
          </p:nvSpPr>
          <p:spPr bwMode="auto">
            <a:xfrm>
              <a:off x="5154166" y="4407594"/>
              <a:ext cx="576064" cy="5116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defTabSz="1011966"/>
              <a:endParaRPr lang="sk-SK" sz="1992" b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434406" y="4906492"/>
            <a:ext cx="908211" cy="566218"/>
            <a:chOff x="5154166" y="4407594"/>
            <a:chExt cx="820638" cy="511621"/>
          </a:xfrm>
        </p:grpSpPr>
        <p:cxnSp>
          <p:nvCxnSpPr>
            <p:cNvPr id="114" name="Straight Arrow Connector 113"/>
            <p:cNvCxnSpPr/>
            <p:nvPr/>
          </p:nvCxnSpPr>
          <p:spPr bwMode="auto">
            <a:xfrm>
              <a:off x="5974804" y="4518570"/>
              <a:ext cx="0" cy="3505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Rectangle 114"/>
            <p:cNvSpPr/>
            <p:nvPr/>
          </p:nvSpPr>
          <p:spPr bwMode="auto">
            <a:xfrm>
              <a:off x="5154166" y="4407594"/>
              <a:ext cx="576064" cy="51162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01198" tIns="50599" rIns="101198" bIns="50599" numCol="1" rtlCol="0" anchor="t" anchorCtr="0" compatLnSpc="1">
              <a:prstTxWarp prst="textNoShape">
                <a:avLst/>
              </a:prstTxWarp>
            </a:bodyPr>
            <a:lstStyle/>
            <a:p>
              <a:pPr defTabSz="1011966"/>
              <a:endParaRPr lang="sk-SK" sz="1992" b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597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9" grpId="0"/>
      <p:bldP spid="80" grpId="0"/>
      <p:bldP spid="81" grpId="0"/>
      <p:bldP spid="8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ChangeArrowheads="1"/>
          </p:cNvSpPr>
          <p:nvPr/>
        </p:nvSpPr>
        <p:spPr bwMode="auto">
          <a:xfrm>
            <a:off x="44449" y="1452563"/>
            <a:ext cx="9831388" cy="607615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371" name="Text Box 1027"/>
          <p:cNvSpPr txBox="1">
            <a:spLocks noChangeArrowheads="1"/>
          </p:cNvSpPr>
          <p:nvPr/>
        </p:nvSpPr>
        <p:spPr bwMode="auto">
          <a:xfrm>
            <a:off x="46037" y="1432719"/>
            <a:ext cx="9190336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/>
            <a:r>
              <a:rPr lang="pt-BR" altLang="sk-SK" sz="2200" dirty="0">
                <a:solidFill>
                  <a:srgbClr val="000000"/>
                </a:solidFill>
              </a:rPr>
              <a:t>int merge(int A[], int m, int B[], int n, int C[N]) {</a:t>
            </a:r>
          </a:p>
          <a:p>
            <a:pPr lvl="0"/>
            <a:r>
              <a:rPr lang="sk-SK" altLang="sk-SK" sz="2200" dirty="0" smtClean="0">
                <a:solidFill>
                  <a:srgbClr val="000000"/>
                </a:solidFill>
              </a:rPr>
              <a:t>   </a:t>
            </a:r>
            <a:r>
              <a:rPr lang="pt-BR" altLang="sk-SK" sz="2200" dirty="0" smtClean="0">
                <a:solidFill>
                  <a:srgbClr val="000000"/>
                </a:solidFill>
              </a:rPr>
              <a:t>int </a:t>
            </a:r>
            <a:r>
              <a:rPr lang="pt-BR" altLang="sk-SK" sz="2200" dirty="0">
                <a:solidFill>
                  <a:srgbClr val="000000"/>
                </a:solidFill>
              </a:rPr>
              <a:t>i=0, j=0, k=0</a:t>
            </a:r>
            <a:r>
              <a:rPr lang="pt-BR" altLang="sk-SK" sz="2200" dirty="0" smtClean="0">
                <a:solidFill>
                  <a:srgbClr val="000000"/>
                </a:solidFill>
              </a:rPr>
              <a:t>;</a:t>
            </a:r>
            <a:endParaRPr lang="sk-SK" altLang="sk-SK" sz="2200" dirty="0" smtClean="0">
              <a:solidFill>
                <a:srgbClr val="000000"/>
              </a:solidFill>
            </a:endParaRPr>
          </a:p>
          <a:p>
            <a:pPr lvl="0"/>
            <a:endParaRPr lang="sk-SK" altLang="sk-SK" sz="1000" dirty="0">
              <a:solidFill>
                <a:srgbClr val="000000"/>
              </a:solidFill>
            </a:endParaRPr>
          </a:p>
          <a:p>
            <a:pPr lvl="0"/>
            <a:r>
              <a:rPr lang="sk-SK" altLang="sk-SK" sz="2200" dirty="0" smtClean="0">
                <a:solidFill>
                  <a:srgbClr val="000000"/>
                </a:solidFill>
              </a:rPr>
              <a:t>   </a:t>
            </a:r>
            <a:r>
              <a:rPr lang="pt-BR" altLang="sk-SK" sz="2200" dirty="0" smtClean="0">
                <a:solidFill>
                  <a:srgbClr val="000000"/>
                </a:solidFill>
              </a:rPr>
              <a:t>while(i </a:t>
            </a:r>
            <a:r>
              <a:rPr lang="pt-BR" altLang="sk-SK" sz="2200" dirty="0">
                <a:solidFill>
                  <a:srgbClr val="000000"/>
                </a:solidFill>
              </a:rPr>
              <a:t>&lt; m &amp;&amp; j &lt; n) {</a:t>
            </a:r>
          </a:p>
          <a:p>
            <a:pPr lvl="0"/>
            <a:r>
              <a:rPr lang="sk-SK" altLang="sk-SK" sz="2200" dirty="0" smtClean="0">
                <a:solidFill>
                  <a:srgbClr val="000000"/>
                </a:solidFill>
              </a:rPr>
              <a:t>      </a:t>
            </a:r>
            <a:r>
              <a:rPr lang="pt-BR" altLang="sk-SK" sz="2200" dirty="0" smtClean="0">
                <a:solidFill>
                  <a:srgbClr val="000000"/>
                </a:solidFill>
              </a:rPr>
              <a:t>if(A[i</a:t>
            </a:r>
            <a:r>
              <a:rPr lang="pt-BR" altLang="sk-SK" sz="2200" dirty="0">
                <a:solidFill>
                  <a:srgbClr val="000000"/>
                </a:solidFill>
              </a:rPr>
              <a:t>] &lt; B[j]){</a:t>
            </a:r>
          </a:p>
          <a:p>
            <a:pPr lvl="0"/>
            <a:r>
              <a:rPr lang="sk-SK" altLang="sk-SK" sz="2200" dirty="0" smtClean="0">
                <a:solidFill>
                  <a:srgbClr val="000000"/>
                </a:solidFill>
              </a:rPr>
              <a:t>         </a:t>
            </a:r>
            <a:r>
              <a:rPr lang="pt-BR" altLang="sk-SK" sz="2200" dirty="0" smtClean="0">
                <a:solidFill>
                  <a:srgbClr val="000000"/>
                </a:solidFill>
              </a:rPr>
              <a:t>C[k</a:t>
            </a:r>
            <a:r>
              <a:rPr lang="pt-BR" altLang="sk-SK" sz="2200" dirty="0">
                <a:solidFill>
                  <a:srgbClr val="000000"/>
                </a:solidFill>
              </a:rPr>
              <a:t>++] = A[i++];</a:t>
            </a:r>
          </a:p>
          <a:p>
            <a:pPr lvl="0"/>
            <a:r>
              <a:rPr lang="sk-SK" altLang="sk-SK" sz="2200" dirty="0" smtClean="0">
                <a:solidFill>
                  <a:srgbClr val="000000"/>
                </a:solidFill>
              </a:rPr>
              <a:t>      </a:t>
            </a:r>
            <a:r>
              <a:rPr lang="pt-BR" altLang="sk-SK" sz="2200" dirty="0" smtClean="0">
                <a:solidFill>
                  <a:srgbClr val="000000"/>
                </a:solidFill>
              </a:rPr>
              <a:t>} </a:t>
            </a:r>
            <a:r>
              <a:rPr lang="pt-BR" altLang="sk-SK" sz="2200" dirty="0">
                <a:solidFill>
                  <a:srgbClr val="000000"/>
                </a:solidFill>
              </a:rPr>
              <a:t>else{</a:t>
            </a:r>
          </a:p>
          <a:p>
            <a:pPr lvl="0"/>
            <a:r>
              <a:rPr lang="sk-SK" altLang="sk-SK" sz="2200" dirty="0">
                <a:solidFill>
                  <a:srgbClr val="000000"/>
                </a:solidFill>
              </a:rPr>
              <a:t> </a:t>
            </a:r>
            <a:r>
              <a:rPr lang="sk-SK" altLang="sk-SK" sz="2200" dirty="0" smtClean="0">
                <a:solidFill>
                  <a:srgbClr val="000000"/>
                </a:solidFill>
              </a:rPr>
              <a:t>        </a:t>
            </a:r>
            <a:r>
              <a:rPr lang="pt-BR" altLang="sk-SK" sz="2200" dirty="0" smtClean="0">
                <a:solidFill>
                  <a:srgbClr val="000000"/>
                </a:solidFill>
              </a:rPr>
              <a:t>C[k</a:t>
            </a:r>
            <a:r>
              <a:rPr lang="pt-BR" altLang="sk-SK" sz="2200" dirty="0">
                <a:solidFill>
                  <a:srgbClr val="000000"/>
                </a:solidFill>
              </a:rPr>
              <a:t>++] = B[j++];</a:t>
            </a:r>
          </a:p>
          <a:p>
            <a:pPr lvl="0"/>
            <a:r>
              <a:rPr lang="sk-SK" altLang="sk-SK" sz="2200" dirty="0">
                <a:solidFill>
                  <a:srgbClr val="000000"/>
                </a:solidFill>
              </a:rPr>
              <a:t> </a:t>
            </a:r>
            <a:r>
              <a:rPr lang="sk-SK" altLang="sk-SK" sz="2200" dirty="0" smtClean="0">
                <a:solidFill>
                  <a:srgbClr val="000000"/>
                </a:solidFill>
              </a:rPr>
              <a:t>     </a:t>
            </a:r>
            <a:r>
              <a:rPr lang="pt-BR" altLang="sk-SK" sz="2200" dirty="0" smtClean="0">
                <a:solidFill>
                  <a:srgbClr val="000000"/>
                </a:solidFill>
              </a:rPr>
              <a:t>}</a:t>
            </a:r>
            <a:endParaRPr lang="pt-BR" altLang="sk-SK" sz="2200" dirty="0">
              <a:solidFill>
                <a:srgbClr val="000000"/>
              </a:solidFill>
            </a:endParaRPr>
          </a:p>
          <a:p>
            <a:pPr lvl="0"/>
            <a:r>
              <a:rPr lang="sk-SK" altLang="sk-SK" sz="2200" dirty="0" smtClean="0">
                <a:solidFill>
                  <a:srgbClr val="000000"/>
                </a:solidFill>
              </a:rPr>
              <a:t>   </a:t>
            </a:r>
            <a:r>
              <a:rPr lang="pt-BR" altLang="sk-SK" sz="2200" dirty="0" smtClean="0">
                <a:solidFill>
                  <a:srgbClr val="000000"/>
                </a:solidFill>
              </a:rPr>
              <a:t>}</a:t>
            </a:r>
            <a:endParaRPr lang="pt-BR" altLang="sk-SK" sz="2200" dirty="0">
              <a:solidFill>
                <a:srgbClr val="000000"/>
              </a:solidFill>
            </a:endParaRPr>
          </a:p>
          <a:p>
            <a:pPr lvl="0"/>
            <a:endParaRPr lang="sk-SK" altLang="sk-SK" sz="1000" dirty="0" smtClean="0">
              <a:solidFill>
                <a:srgbClr val="000000"/>
              </a:solidFill>
            </a:endParaRPr>
          </a:p>
          <a:p>
            <a:pPr lvl="0"/>
            <a:r>
              <a:rPr lang="sk-SK" altLang="sk-SK" sz="2200" dirty="0" smtClean="0">
                <a:solidFill>
                  <a:srgbClr val="000000"/>
                </a:solidFill>
              </a:rPr>
              <a:t>   </a:t>
            </a:r>
            <a:r>
              <a:rPr lang="pt-BR" altLang="sk-SK" sz="2200" dirty="0" smtClean="0">
                <a:solidFill>
                  <a:srgbClr val="000000"/>
                </a:solidFill>
              </a:rPr>
              <a:t>for</a:t>
            </a:r>
            <a:r>
              <a:rPr lang="pt-BR" altLang="sk-SK" sz="2200" dirty="0">
                <a:solidFill>
                  <a:srgbClr val="000000"/>
                </a:solidFill>
              </a:rPr>
              <a:t>(;i &lt; m; i++) {</a:t>
            </a:r>
          </a:p>
          <a:p>
            <a:pPr lvl="0"/>
            <a:r>
              <a:rPr lang="sk-SK" altLang="sk-SK" sz="2200" dirty="0" smtClean="0">
                <a:solidFill>
                  <a:srgbClr val="000000"/>
                </a:solidFill>
              </a:rPr>
              <a:t>      </a:t>
            </a:r>
            <a:r>
              <a:rPr lang="pt-BR" altLang="sk-SK" sz="2200" dirty="0" smtClean="0">
                <a:solidFill>
                  <a:srgbClr val="000000"/>
                </a:solidFill>
              </a:rPr>
              <a:t>C[k</a:t>
            </a:r>
            <a:r>
              <a:rPr lang="pt-BR" altLang="sk-SK" sz="2200" dirty="0">
                <a:solidFill>
                  <a:srgbClr val="000000"/>
                </a:solidFill>
              </a:rPr>
              <a:t>++] = A[i];</a:t>
            </a:r>
          </a:p>
          <a:p>
            <a:pPr lvl="0"/>
            <a:r>
              <a:rPr lang="sk-SK" altLang="sk-SK" sz="2200" dirty="0" smtClean="0">
                <a:solidFill>
                  <a:srgbClr val="000000"/>
                </a:solidFill>
              </a:rPr>
              <a:t>   </a:t>
            </a:r>
            <a:r>
              <a:rPr lang="pt-BR" altLang="sk-SK" sz="2200" dirty="0" smtClean="0">
                <a:solidFill>
                  <a:srgbClr val="000000"/>
                </a:solidFill>
              </a:rPr>
              <a:t>}</a:t>
            </a:r>
            <a:endParaRPr lang="pt-BR" altLang="sk-SK" sz="1000" dirty="0">
              <a:solidFill>
                <a:srgbClr val="000000"/>
              </a:solidFill>
            </a:endParaRPr>
          </a:p>
          <a:p>
            <a:pPr lvl="0"/>
            <a:r>
              <a:rPr lang="sk-SK" altLang="sk-SK" sz="2200" dirty="0" smtClean="0">
                <a:solidFill>
                  <a:srgbClr val="000000"/>
                </a:solidFill>
              </a:rPr>
              <a:t>   </a:t>
            </a:r>
            <a:r>
              <a:rPr lang="pt-BR" altLang="sk-SK" sz="2200" dirty="0" smtClean="0">
                <a:solidFill>
                  <a:srgbClr val="000000"/>
                </a:solidFill>
              </a:rPr>
              <a:t>for</a:t>
            </a:r>
            <a:r>
              <a:rPr lang="pt-BR" altLang="sk-SK" sz="2200" dirty="0">
                <a:solidFill>
                  <a:srgbClr val="000000"/>
                </a:solidFill>
              </a:rPr>
              <a:t>(;j &lt; n; j++) {</a:t>
            </a:r>
          </a:p>
          <a:p>
            <a:pPr lvl="0"/>
            <a:r>
              <a:rPr lang="sk-SK" altLang="sk-SK" sz="2200" dirty="0" smtClean="0">
                <a:solidFill>
                  <a:srgbClr val="000000"/>
                </a:solidFill>
              </a:rPr>
              <a:t>      </a:t>
            </a:r>
            <a:r>
              <a:rPr lang="pt-BR" altLang="sk-SK" sz="2200" dirty="0" smtClean="0">
                <a:solidFill>
                  <a:srgbClr val="000000"/>
                </a:solidFill>
              </a:rPr>
              <a:t>C[k</a:t>
            </a:r>
            <a:r>
              <a:rPr lang="pt-BR" altLang="sk-SK" sz="2200" dirty="0">
                <a:solidFill>
                  <a:srgbClr val="000000"/>
                </a:solidFill>
              </a:rPr>
              <a:t>++] = B[j</a:t>
            </a:r>
            <a:r>
              <a:rPr lang="pt-BR" altLang="sk-SK" sz="2200" dirty="0" smtClean="0">
                <a:solidFill>
                  <a:srgbClr val="000000"/>
                </a:solidFill>
              </a:rPr>
              <a:t>];</a:t>
            </a:r>
            <a:endParaRPr lang="sk-SK" altLang="sk-SK" sz="2200" dirty="0">
              <a:solidFill>
                <a:srgbClr val="000000"/>
              </a:solidFill>
            </a:endParaRPr>
          </a:p>
          <a:p>
            <a:pPr lvl="0"/>
            <a:r>
              <a:rPr lang="sk-SK" altLang="sk-SK" sz="2200" dirty="0" smtClean="0">
                <a:solidFill>
                  <a:srgbClr val="000000"/>
                </a:solidFill>
              </a:rPr>
              <a:t>   </a:t>
            </a:r>
            <a:r>
              <a:rPr lang="pt-BR" altLang="sk-SK" sz="2200" dirty="0" smtClean="0">
                <a:solidFill>
                  <a:srgbClr val="000000"/>
                </a:solidFill>
              </a:rPr>
              <a:t>}</a:t>
            </a:r>
            <a:endParaRPr lang="pt-BR" altLang="sk-SK" sz="2200" dirty="0">
              <a:solidFill>
                <a:srgbClr val="000000"/>
              </a:solidFill>
            </a:endParaRPr>
          </a:p>
          <a:p>
            <a:pPr lvl="0"/>
            <a:r>
              <a:rPr lang="pt-BR" altLang="sk-SK" sz="2200" dirty="0">
                <a:solidFill>
                  <a:srgbClr val="000000"/>
                </a:solidFill>
              </a:rPr>
              <a:t>    return k;</a:t>
            </a:r>
          </a:p>
          <a:p>
            <a:pPr lvl="0"/>
            <a:r>
              <a:rPr lang="pt-BR" altLang="sk-SK" sz="22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52400"/>
            <a:ext cx="8153400" cy="936625"/>
          </a:xfrm>
          <a:prstGeom prst="rect">
            <a:avLst/>
          </a:prstGeom>
        </p:spPr>
        <p:txBody>
          <a:bodyPr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Príklad: </a:t>
            </a:r>
            <a:r>
              <a:rPr kumimoji="0" lang="en-US" altLang="sk-SK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spojenie</a:t>
            </a:r>
            <a:r>
              <a:rPr kumimoji="0" lang="en-US" alt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altLang="sk-SK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usporiadan</a:t>
            </a:r>
            <a:r>
              <a:rPr kumimoji="0" lang="sk-SK" altLang="sk-SK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ých</a:t>
            </a:r>
            <a:r>
              <a:rPr kumimoji="0" lang="sk-SK" alt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polí</a:t>
            </a:r>
            <a:r>
              <a:rPr kumimoji="0" lang="en-US" alt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alt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altLang="sk-SK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</a:t>
            </a:r>
            <a:r>
              <a:rPr kumimoji="0" lang="en-US" alt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alt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do </a:t>
            </a:r>
            <a:r>
              <a:rPr kumimoji="0" lang="en-US" altLang="sk-SK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po</a:t>
            </a:r>
            <a:r>
              <a:rPr kumimoji="0" lang="sk-SK" alt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ľa</a:t>
            </a:r>
            <a:r>
              <a:rPr kumimoji="0" lang="sk-SK" altLang="sk-SK" sz="4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sk-SK" altLang="sk-SK" sz="4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kumimoji="0" lang="en-US" altLang="sk-SK" sz="4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373" name="AutoShape 13"/>
          <p:cNvSpPr>
            <a:spLocks noChangeArrowheads="1"/>
          </p:cNvSpPr>
          <p:nvPr/>
        </p:nvSpPr>
        <p:spPr bwMode="auto">
          <a:xfrm>
            <a:off x="6599238" y="2172593"/>
            <a:ext cx="3551237" cy="4323556"/>
          </a:xfrm>
          <a:prstGeom prst="cloudCallout">
            <a:avLst>
              <a:gd name="adj1" fmla="val 2936"/>
              <a:gd name="adj2" fmla="val -5154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Program spojí usporiadané polia celých čísel </a:t>
            </a:r>
            <a:r>
              <a:rPr kumimoji="0" lang="sk-SK" altLang="sk-SK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A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B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do </a:t>
            </a:r>
            <a:r>
              <a:rPr kumimoji="0" lang="sk-SK" altLang="sk-SK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C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tak, aby výsledok bol opäť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usporiadaný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5456237" y="678576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12B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4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ChangeArrowheads="1"/>
          </p:cNvSpPr>
          <p:nvPr/>
        </p:nvSpPr>
        <p:spPr bwMode="auto">
          <a:xfrm>
            <a:off x="44449" y="1452563"/>
            <a:ext cx="8448261" cy="607615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371" name="Text Box 1027"/>
          <p:cNvSpPr txBox="1">
            <a:spLocks noChangeArrowheads="1"/>
          </p:cNvSpPr>
          <p:nvPr/>
        </p:nvSpPr>
        <p:spPr bwMode="auto">
          <a:xfrm>
            <a:off x="122237" y="1432719"/>
            <a:ext cx="7491153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sk-SK" sz="2200" dirty="0" smtClean="0">
                <a:solidFill>
                  <a:srgbClr val="000000"/>
                </a:solidFill>
              </a:rPr>
              <a:t>int</a:t>
            </a: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merge(int A[], int m, int B[], int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sk-SK" dirty="0">
                <a:solidFill>
                  <a:srgbClr val="000000"/>
                </a:solidFill>
              </a:rPr>
              <a:t> </a:t>
            </a:r>
            <a:r>
              <a:rPr lang="pt-BR" altLang="sk-SK" dirty="0" smtClean="0">
                <a:solidFill>
                  <a:srgbClr val="000000"/>
                </a:solidFill>
              </a:rPr>
              <a:t>  </a:t>
            </a:r>
            <a:r>
              <a:rPr lang="pt-BR" altLang="sk-SK" sz="2200" dirty="0" smtClean="0">
                <a:solidFill>
                  <a:srgbClr val="000000"/>
                </a:solidFill>
              </a:rPr>
              <a:t>int k = m+n;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while(m </a:t>
            </a: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&gt; 0 &amp;&amp; n &gt; 0){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if(A[m-1] &gt; B[n-1]){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</a:t>
            </a: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A[m+n-1] = A[m-1];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</a:t>
            </a: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m--;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} else</a:t>
            </a: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A[m+n-1</a:t>
            </a: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] = B[n-1];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n-</a:t>
            </a: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</a:t>
            </a: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</a:t>
            </a:r>
            <a:endParaRPr kumimoji="0" lang="pt-BR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</a:t>
            </a:r>
            <a:endParaRPr kumimoji="0" lang="pt-BR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while(n </a:t>
            </a: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&gt; 0</a:t>
            </a: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</a:t>
            </a:r>
            <a:r>
              <a:rPr kumimoji="0" lang="pt-BR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A[m+n-1] = B[n-1</a:t>
            </a: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n--;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sk-SK" sz="2200" dirty="0">
                <a:solidFill>
                  <a:srgbClr val="000000"/>
                </a:solidFill>
              </a:rPr>
              <a:t> </a:t>
            </a:r>
            <a:r>
              <a:rPr lang="pt-BR" altLang="sk-SK" sz="2200" dirty="0" smtClean="0">
                <a:solidFill>
                  <a:srgbClr val="000000"/>
                </a:solidFill>
              </a:rPr>
              <a:t>  return k;</a:t>
            </a:r>
            <a:endParaRPr kumimoji="0" lang="pt-BR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</a:t>
            </a: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52400"/>
            <a:ext cx="8153400" cy="936625"/>
          </a:xfrm>
          <a:prstGeom prst="rect">
            <a:avLst/>
          </a:prstGeom>
        </p:spPr>
        <p:txBody>
          <a:bodyPr/>
          <a:lstStyle>
            <a:lvl1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14413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kumimoji="0" lang="sk-SK" alt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Príklad: </a:t>
            </a:r>
            <a:r>
              <a:rPr kumimoji="0" lang="en-US" altLang="sk-SK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spojenie</a:t>
            </a:r>
            <a:r>
              <a:rPr kumimoji="0" lang="en-US" alt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en-US" altLang="sk-SK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usporiadan</a:t>
            </a:r>
            <a:r>
              <a:rPr kumimoji="0" lang="sk-SK" altLang="sk-SK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ých</a:t>
            </a:r>
            <a:r>
              <a:rPr kumimoji="0" lang="sk-SK" alt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lang="en-US" altLang="sk-SK" kern="0" dirty="0">
                <a:solidFill>
                  <a:srgbClr val="000000"/>
                </a:solidFill>
              </a:rPr>
              <a:t> </a:t>
            </a:r>
            <a:r>
              <a:rPr lang="en-US" altLang="sk-SK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sk-SK" kern="0" dirty="0">
                <a:solidFill>
                  <a:srgbClr val="000000"/>
                </a:solidFill>
              </a:rPr>
              <a:t> </a:t>
            </a:r>
            <a:r>
              <a:rPr lang="en-US" altLang="sk-SK" kern="0" dirty="0" err="1">
                <a:solidFill>
                  <a:srgbClr val="000000"/>
                </a:solidFill>
              </a:rPr>
              <a:t>a</a:t>
            </a:r>
            <a:r>
              <a:rPr lang="en-US" altLang="sk-SK" kern="0" dirty="0">
                <a:solidFill>
                  <a:srgbClr val="000000"/>
                </a:solidFill>
              </a:rPr>
              <a:t> </a:t>
            </a:r>
            <a:r>
              <a:rPr lang="en-US" altLang="sk-SK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sk-SK" kern="0" dirty="0">
                <a:solidFill>
                  <a:srgbClr val="000000"/>
                </a:solidFill>
              </a:rPr>
              <a:t> do </a:t>
            </a:r>
            <a:r>
              <a:rPr lang="en-US" altLang="sk-SK" kern="0" dirty="0" err="1">
                <a:solidFill>
                  <a:srgbClr val="000000"/>
                </a:solidFill>
              </a:rPr>
              <a:t>po</a:t>
            </a:r>
            <a:r>
              <a:rPr lang="sk-SK" altLang="sk-SK" kern="0" dirty="0">
                <a:solidFill>
                  <a:srgbClr val="000000"/>
                </a:solidFill>
              </a:rPr>
              <a:t>ľa </a:t>
            </a:r>
            <a:r>
              <a:rPr lang="sk-SK" altLang="sk-SK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kumimoji="0" lang="en-US" altLang="sk-SK" sz="4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8373" name="AutoShape 13"/>
          <p:cNvSpPr>
            <a:spLocks noChangeArrowheads="1"/>
          </p:cNvSpPr>
          <p:nvPr/>
        </p:nvSpPr>
        <p:spPr bwMode="auto">
          <a:xfrm>
            <a:off x="6599237" y="1452563"/>
            <a:ext cx="3551237" cy="5827712"/>
          </a:xfrm>
          <a:prstGeom prst="cloudCallout">
            <a:avLst>
              <a:gd name="adj1" fmla="val -39014"/>
              <a:gd name="adj2" fmla="val 4636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algn="ctr">
              <a:spcBef>
                <a:spcPct val="20000"/>
              </a:spcBef>
            </a:pP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Program spojí usporiadané polia celých čísel </a:t>
            </a:r>
            <a:r>
              <a:rPr lang="sk-SK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A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b="0" dirty="0" err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B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 do </a:t>
            </a:r>
            <a:r>
              <a:rPr lang="en-US" altLang="sk-SK" dirty="0" smtClean="0">
                <a:solidFill>
                  <a:srgbClr val="000000"/>
                </a:solidFill>
                <a:cs typeface="Courier New" panose="02070309020205020404" pitchFamily="49" charset="0"/>
              </a:rPr>
              <a:t>A</a:t>
            </a:r>
            <a:r>
              <a:rPr lang="sk-SK" altLang="sk-SK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sk-SK" altLang="sk-SK" b="0" dirty="0">
                <a:solidFill>
                  <a:srgbClr val="000000"/>
                </a:solidFill>
                <a:latin typeface="Arial" panose="020B0604020202020204" pitchFamily="34" charset="0"/>
              </a:rPr>
              <a:t>tak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aby výsledok bol opäť usporiadaný (predpokladáme, že sa do </a:t>
            </a:r>
            <a:r>
              <a:rPr lang="en-US" altLang="sk-SK" dirty="0">
                <a:solidFill>
                  <a:srgbClr val="000000"/>
                </a:solidFill>
                <a:cs typeface="Courier New" panose="02070309020205020404" pitchFamily="49" charset="0"/>
              </a:rPr>
              <a:t>A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 všetky hodnoty zmestia).</a:t>
            </a:r>
            <a:endParaRPr kumimoji="0" lang="en-US" altLang="sk-SK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5456237" y="678576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12B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4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Vyhľadávanie v usporiadanom poli</a:t>
            </a:r>
            <a:endParaRPr lang="en-US" altLang="sk-SK" smtClean="0"/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auto">
          <a:xfrm>
            <a:off x="1676400" y="1981200"/>
            <a:ext cx="7239000" cy="4343400"/>
          </a:xfrm>
          <a:prstGeom prst="cloudCallout">
            <a:avLst>
              <a:gd name="adj1" fmla="val -62347"/>
              <a:gd name="adj2" fmla="val -3717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6" tIns="45718" rIns="91436" bIns="45718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program </a:t>
            </a:r>
            <a:r>
              <a:rPr kumimoji="0" lang="en-US" altLang="sk-SK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číta </a:t>
            </a:r>
            <a:r>
              <a:rPr kumimoji="0" lang="en-US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 </a:t>
            </a:r>
            <a:r>
              <a:rPr kumimoji="0" lang="en-US" altLang="sk-SK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ľa </a:t>
            </a:r>
            <a:r>
              <a:rPr kumimoji="0" lang="sk-SK" altLang="sk-SK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usporiadanú postupnosť 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čísel a hodnotu, ktorú chce v postupnosti (v poli) vyhľadať (nájsť jej index): použije </a:t>
            </a:r>
            <a:r>
              <a:rPr kumimoji="0" lang="sk-SK" altLang="sk-SK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sekvenčné</a:t>
            </a:r>
            <a:r>
              <a:rPr kumimoji="0" lang="sk-SK" alt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 </a:t>
            </a:r>
            <a:r>
              <a:rPr kumimoji="0" lang="sk-SK" altLang="sk-SK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binárne vyhľadávanie</a:t>
            </a:r>
            <a:endParaRPr kumimoji="0" lang="en-US" altLang="sk-SK" sz="1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4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Rekurzívna rozprávka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799"/>
            <a:ext cx="9752013" cy="5623719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smtClean="0">
                <a:solidFill>
                  <a:srgbClr val="FF0000"/>
                </a:solidFill>
              </a:rPr>
              <a:t>Dieťa</a:t>
            </a:r>
            <a:r>
              <a:rPr lang="sk-SK" sz="2400" dirty="0" smtClean="0"/>
              <a:t> nemohlo zaspať, tak mu mama porozprávala príbeh o malej </a:t>
            </a:r>
            <a:r>
              <a:rPr lang="sk-SK" sz="2400" dirty="0" err="1" smtClean="0"/>
              <a:t>veľrybke</a:t>
            </a:r>
            <a:r>
              <a:rPr lang="sk-SK" sz="2400" dirty="0" smtClean="0"/>
              <a:t>,</a:t>
            </a:r>
          </a:p>
          <a:p>
            <a:pPr marL="0" indent="0">
              <a:buNone/>
            </a:pPr>
            <a:r>
              <a:rPr lang="sk-SK" sz="2400" dirty="0" smtClean="0"/>
              <a:t>	</a:t>
            </a:r>
            <a:r>
              <a:rPr lang="sk-SK" sz="2400" dirty="0" err="1" smtClean="0">
                <a:solidFill>
                  <a:srgbClr val="7030A0"/>
                </a:solidFill>
              </a:rPr>
              <a:t>Veľrybka</a:t>
            </a:r>
            <a:r>
              <a:rPr lang="sk-SK" sz="2400" dirty="0" smtClean="0"/>
              <a:t> nemohla zaspať, tak jej mama porozprávala 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príbeh o malom sloníkovi</a:t>
            </a:r>
          </a:p>
          <a:p>
            <a:pPr marL="0" indent="0">
              <a:buNone/>
            </a:pPr>
            <a:r>
              <a:rPr lang="sk-SK" sz="2400" dirty="0" smtClean="0"/>
              <a:t>		</a:t>
            </a:r>
            <a:r>
              <a:rPr lang="sk-SK" sz="2400" dirty="0" smtClean="0">
                <a:solidFill>
                  <a:srgbClr val="0070C0"/>
                </a:solidFill>
              </a:rPr>
              <a:t>Sloník</a:t>
            </a:r>
            <a:r>
              <a:rPr lang="sk-SK" sz="2400" dirty="0" smtClean="0"/>
              <a:t> nemohol zaspať, tak mu mama 					porozprávala príbeh o malom medvedíkovi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	</a:t>
            </a:r>
            <a:r>
              <a:rPr lang="sk-SK" sz="2400" dirty="0" smtClean="0">
                <a:solidFill>
                  <a:srgbClr val="6C0000"/>
                </a:solidFill>
              </a:rPr>
              <a:t>Medvedík</a:t>
            </a:r>
            <a:r>
              <a:rPr lang="sk-SK" sz="2400" dirty="0" smtClean="0"/>
              <a:t> nemohol zaspať, tak mu mama 				</a:t>
            </a:r>
            <a:r>
              <a:rPr lang="sk-SK" sz="2400" dirty="0" err="1" smtClean="0"/>
              <a:t>porozrprávala</a:t>
            </a:r>
            <a:r>
              <a:rPr lang="sk-SK" sz="2400" dirty="0" smtClean="0"/>
              <a:t> príbeh o malej žabke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		</a:t>
            </a:r>
            <a:r>
              <a:rPr lang="en-US" sz="2400" dirty="0" smtClean="0"/>
              <a:t>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	... a malý </a:t>
            </a:r>
            <a:r>
              <a:rPr lang="sk-SK" sz="2400" dirty="0" smtClean="0">
                <a:solidFill>
                  <a:srgbClr val="6C0000"/>
                </a:solidFill>
              </a:rPr>
              <a:t>medvedík</a:t>
            </a:r>
            <a:r>
              <a:rPr lang="sk-SK" sz="2400" dirty="0" smtClean="0"/>
              <a:t> zaspal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</a:t>
            </a:r>
            <a:endParaRPr lang="sk-SK" sz="2400" dirty="0"/>
          </a:p>
        </p:txBody>
      </p:sp>
      <p:sp>
        <p:nvSpPr>
          <p:cNvPr id="4" name="Obdĺžnik 3"/>
          <p:cNvSpPr/>
          <p:nvPr/>
        </p:nvSpPr>
        <p:spPr bwMode="auto">
          <a:xfrm>
            <a:off x="196850" y="1737519"/>
            <a:ext cx="9450387" cy="57149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bdĺžnik 4"/>
          <p:cNvSpPr/>
          <p:nvPr/>
        </p:nvSpPr>
        <p:spPr bwMode="auto">
          <a:xfrm>
            <a:off x="1036637" y="2575720"/>
            <a:ext cx="8458200" cy="43434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bdĺžnik 5"/>
          <p:cNvSpPr/>
          <p:nvPr/>
        </p:nvSpPr>
        <p:spPr bwMode="auto">
          <a:xfrm>
            <a:off x="1951037" y="3566320"/>
            <a:ext cx="7467600" cy="28956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bdĺžnik 6"/>
          <p:cNvSpPr/>
          <p:nvPr/>
        </p:nvSpPr>
        <p:spPr bwMode="auto">
          <a:xfrm>
            <a:off x="2865437" y="4328320"/>
            <a:ext cx="6248400" cy="1752600"/>
          </a:xfrm>
          <a:prstGeom prst="rect">
            <a:avLst/>
          </a:prstGeom>
          <a:noFill/>
          <a:ln w="28575" cap="flat" cmpd="sng" algn="ctr">
            <a:solidFill>
              <a:srgbClr val="6C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Sekvenčné vyhľadávanie</a:t>
            </a:r>
            <a:endParaRPr lang="en-US" altLang="sk-SK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2013" cy="5334000"/>
          </a:xfrm>
        </p:spPr>
        <p:txBody>
          <a:bodyPr/>
          <a:lstStyle/>
          <a:p>
            <a:pPr algn="just"/>
            <a:r>
              <a:rPr lang="sk-SK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najjednoduchšie vyhľadávanie:</a:t>
            </a:r>
          </a:p>
          <a:p>
            <a:pPr lvl="1" algn="just"/>
            <a:r>
              <a:rPr lang="sk-SK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od začiatku poľa postupne zväčšuje index pokým nepríde na hodnotu, korá je väčšia alebo rovná alebo pokým nepríde na koniec poľa</a:t>
            </a:r>
          </a:p>
          <a:p>
            <a:pPr algn="just"/>
            <a:endParaRPr lang="sk-SK" altLang="sk-SK" smtClean="0">
              <a:solidFill>
                <a:srgbClr val="3F1700"/>
              </a:solidFill>
              <a:sym typeface="Symbol" panose="05050102010706020507" pitchFamily="18" charset="2"/>
            </a:endParaRPr>
          </a:p>
          <a:p>
            <a:pPr algn="just"/>
            <a:r>
              <a:rPr lang="sk-SK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neefektívne</a:t>
            </a:r>
            <a:endParaRPr lang="en-US" altLang="sk-SK" smtClean="0">
              <a:solidFill>
                <a:srgbClr val="3F17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00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61950" y="2363788"/>
            <a:ext cx="7620000" cy="39608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14350" y="2514600"/>
            <a:ext cx="7729538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sekvencne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pole[],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n,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while(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n &amp;&amp; pole[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&lt;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if(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&lt;n &amp;&amp; pole[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==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k-SK" altLang="sk-SK" smtClean="0"/>
              <a:t>Sekvenčné vyhľadávanie</a:t>
            </a:r>
            <a:endParaRPr lang="en-US" altLang="sk-SK" smtClean="0"/>
          </a:p>
        </p:txBody>
      </p:sp>
      <p:sp>
        <p:nvSpPr>
          <p:cNvPr id="5" name="Rounded Rectangle 1"/>
          <p:cNvSpPr>
            <a:spLocks noChangeArrowheads="1"/>
          </p:cNvSpPr>
          <p:nvPr/>
        </p:nvSpPr>
        <p:spPr bwMode="auto">
          <a:xfrm>
            <a:off x="5456237" y="678576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lang="en-US" altLang="sk-SK" sz="2700" b="0" dirty="0" smtClean="0">
                <a:solidFill>
                  <a:srgbClr val="000000"/>
                </a:solidFill>
              </a:rPr>
              <a:t>13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3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Binárne vyhľadávanie</a:t>
            </a:r>
            <a:endParaRPr lang="en-US" altLang="sk-SK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2013" cy="1676400"/>
          </a:xfrm>
        </p:spPr>
        <p:txBody>
          <a:bodyPr/>
          <a:lstStyle/>
          <a:p>
            <a:pPr algn="just"/>
            <a:r>
              <a:rPr lang="sk-SK" altLang="sk-SK" smtClean="0">
                <a:solidFill>
                  <a:srgbClr val="3F1700"/>
                </a:solidFill>
                <a:sym typeface="Symbol" panose="05050102010706020507" pitchFamily="18" charset="2"/>
              </a:rPr>
              <a:t>nájdenie stredu intervalu - ak je hľadaná hodnota menšia ako hodnota stredného prvku  hľadanie v ľavej polovici, inak v pravej polovici</a:t>
            </a:r>
          </a:p>
          <a:p>
            <a:pPr algn="just"/>
            <a:endParaRPr lang="en-US" altLang="sk-SK" smtClean="0">
              <a:solidFill>
                <a:srgbClr val="3F1700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685800" y="3995738"/>
            <a:ext cx="7326313" cy="881062"/>
            <a:chOff x="432" y="2517"/>
            <a:chExt cx="4615" cy="555"/>
          </a:xfrm>
        </p:grpSpPr>
        <p:sp>
          <p:nvSpPr>
            <p:cNvPr id="54287" name="Rectangle 5"/>
            <p:cNvSpPr>
              <a:spLocks noChangeArrowheads="1"/>
            </p:cNvSpPr>
            <p:nvPr/>
          </p:nvSpPr>
          <p:spPr bwMode="auto">
            <a:xfrm>
              <a:off x="432" y="2736"/>
              <a:ext cx="460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4288" name="Line 6"/>
            <p:cNvSpPr>
              <a:spLocks noChangeShapeType="1"/>
            </p:cNvSpPr>
            <p:nvPr/>
          </p:nvSpPr>
          <p:spPr bwMode="auto">
            <a:xfrm>
              <a:off x="76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54289" name="Line 7"/>
            <p:cNvSpPr>
              <a:spLocks noChangeShapeType="1"/>
            </p:cNvSpPr>
            <p:nvPr/>
          </p:nvSpPr>
          <p:spPr bwMode="auto">
            <a:xfrm>
              <a:off x="1152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54290" name="Line 8"/>
            <p:cNvSpPr>
              <a:spLocks noChangeShapeType="1"/>
            </p:cNvSpPr>
            <p:nvPr/>
          </p:nvSpPr>
          <p:spPr bwMode="auto">
            <a:xfrm>
              <a:off x="1536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54291" name="Line 9"/>
            <p:cNvSpPr>
              <a:spLocks noChangeShapeType="1"/>
            </p:cNvSpPr>
            <p:nvPr/>
          </p:nvSpPr>
          <p:spPr bwMode="auto">
            <a:xfrm>
              <a:off x="1920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54292" name="Line 10"/>
            <p:cNvSpPr>
              <a:spLocks noChangeShapeType="1"/>
            </p:cNvSpPr>
            <p:nvPr/>
          </p:nvSpPr>
          <p:spPr bwMode="auto">
            <a:xfrm>
              <a:off x="2304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54293" name="Line 11"/>
            <p:cNvSpPr>
              <a:spLocks noChangeShapeType="1"/>
            </p:cNvSpPr>
            <p:nvPr/>
          </p:nvSpPr>
          <p:spPr bwMode="auto">
            <a:xfrm>
              <a:off x="268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54294" name="Line 12"/>
            <p:cNvSpPr>
              <a:spLocks noChangeShapeType="1"/>
            </p:cNvSpPr>
            <p:nvPr/>
          </p:nvSpPr>
          <p:spPr bwMode="auto">
            <a:xfrm>
              <a:off x="3072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54295" name="Line 13"/>
            <p:cNvSpPr>
              <a:spLocks noChangeShapeType="1"/>
            </p:cNvSpPr>
            <p:nvPr/>
          </p:nvSpPr>
          <p:spPr bwMode="auto">
            <a:xfrm>
              <a:off x="3456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54296" name="Line 14"/>
            <p:cNvSpPr>
              <a:spLocks noChangeShapeType="1"/>
            </p:cNvSpPr>
            <p:nvPr/>
          </p:nvSpPr>
          <p:spPr bwMode="auto">
            <a:xfrm>
              <a:off x="3840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54297" name="Line 15"/>
            <p:cNvSpPr>
              <a:spLocks noChangeShapeType="1"/>
            </p:cNvSpPr>
            <p:nvPr/>
          </p:nvSpPr>
          <p:spPr bwMode="auto">
            <a:xfrm>
              <a:off x="4224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54298" name="Line 16"/>
            <p:cNvSpPr>
              <a:spLocks noChangeShapeType="1"/>
            </p:cNvSpPr>
            <p:nvPr/>
          </p:nvSpPr>
          <p:spPr bwMode="auto">
            <a:xfrm>
              <a:off x="4608" y="27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54299" name="Text Box 20"/>
            <p:cNvSpPr txBox="1">
              <a:spLocks noChangeArrowheads="1"/>
            </p:cNvSpPr>
            <p:nvPr/>
          </p:nvSpPr>
          <p:spPr bwMode="auto">
            <a:xfrm>
              <a:off x="514" y="2766"/>
              <a:ext cx="44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</a:t>
              </a: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 </a:t>
              </a: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</a:t>
              </a: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  </a:t>
              </a:r>
              <a:r>
                <a:rPr kumimoji="0" lang="en-US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      </a:t>
              </a:r>
              <a:r>
                <a:rPr kumimoji="0" lang="sk-SK" altLang="sk-SK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6     7     8     9   10   11   12</a:t>
              </a:r>
              <a:endPara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4300" name="Text Box 21"/>
            <p:cNvSpPr txBox="1">
              <a:spLocks noChangeArrowheads="1"/>
            </p:cNvSpPr>
            <p:nvPr/>
          </p:nvSpPr>
          <p:spPr bwMode="auto">
            <a:xfrm>
              <a:off x="488" y="2517"/>
              <a:ext cx="455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0      1      2      3     4      5      6      7     8      9    10     11</a:t>
              </a:r>
              <a:endParaRPr kumimoji="0" lang="en-US" altLang="sk-SK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33151" name="Text Box 31"/>
          <p:cNvSpPr txBox="1">
            <a:spLocks noChangeArrowheads="1"/>
          </p:cNvSpPr>
          <p:nvPr/>
        </p:nvSpPr>
        <p:spPr bwMode="auto">
          <a:xfrm>
            <a:off x="679450" y="6172200"/>
            <a:ext cx="4249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</a:t>
            </a:r>
            <a:r>
              <a:rPr kumimoji="0" lang="sk-SK" alt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ľadáme pozíciu hodnoty 7 </a:t>
            </a:r>
            <a:endParaRPr kumimoji="0" lang="en-US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 flipV="1">
            <a:off x="3963988" y="5030788"/>
            <a:ext cx="0" cy="227012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685800" y="5030788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85800" y="5030788"/>
            <a:ext cx="7315200" cy="0"/>
            <a:chOff x="432" y="3168"/>
            <a:chExt cx="4608" cy="0"/>
          </a:xfrm>
        </p:grpSpPr>
        <p:sp>
          <p:nvSpPr>
            <p:cNvPr id="54285" name="Line 35"/>
            <p:cNvSpPr>
              <a:spLocks noChangeShapeType="1"/>
            </p:cNvSpPr>
            <p:nvPr/>
          </p:nvSpPr>
          <p:spPr bwMode="auto">
            <a:xfrm>
              <a:off x="2688" y="3168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54286" name="Line 36"/>
            <p:cNvSpPr>
              <a:spLocks noChangeShapeType="1"/>
            </p:cNvSpPr>
            <p:nvPr/>
          </p:nvSpPr>
          <p:spPr bwMode="auto">
            <a:xfrm>
              <a:off x="432" y="3168"/>
              <a:ext cx="225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</p:grpSp>
      <p:sp>
        <p:nvSpPr>
          <p:cNvPr id="133158" name="Line 38"/>
          <p:cNvSpPr>
            <a:spLocks noChangeShapeType="1"/>
          </p:cNvSpPr>
          <p:nvPr/>
        </p:nvSpPr>
        <p:spPr bwMode="auto">
          <a:xfrm flipV="1">
            <a:off x="5868988" y="5030788"/>
            <a:ext cx="0" cy="227012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5486400" y="5030788"/>
            <a:ext cx="2514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 flipV="1">
            <a:off x="4648200" y="5030788"/>
            <a:ext cx="0" cy="227012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4876800" y="5030788"/>
            <a:ext cx="609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6" tIns="45718" rIns="91436" bIns="4571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3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1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28600" y="185738"/>
            <a:ext cx="7620000" cy="7361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" y="381000"/>
            <a:ext cx="7162800" cy="731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binarne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pole[],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n,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m, l = 0, r = n-1;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 (l &lt;= r)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 = (l + r) /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(x == pole[m])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 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(x &lt; pole[m])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 = m - 1;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 = m + 1;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(pole[m] == x)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 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5456237" y="678576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lang="en-US" altLang="sk-SK" sz="2700" b="0" noProof="0" dirty="0" smtClean="0">
                <a:solidFill>
                  <a:srgbClr val="000000"/>
                </a:solidFill>
              </a:rPr>
              <a:t>13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2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10150475" cy="75898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0" y="-9525"/>
            <a:ext cx="8213725" cy="785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sk-SK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include</a:t>
            </a: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</a:t>
            </a:r>
            <a:r>
              <a:rPr kumimoji="0" lang="sk-SK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stdio.h</a:t>
            </a: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sk-SK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include</a:t>
            </a: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ctype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.h</a:t>
            </a: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sekvencne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pole[],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n,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sk-SK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binarne</a:t>
            </a: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sk-SK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pole[], </a:t>
            </a:r>
            <a:r>
              <a:rPr kumimoji="0" lang="sk-SK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n, </a:t>
            </a:r>
            <a:r>
              <a:rPr kumimoji="0" lang="sk-SK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x)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p[100],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n, x,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vysl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Zadaj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pocet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prvkov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pola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(&lt;100):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("%d", &amp;n);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(n &gt;= 100)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Prilis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velky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pocet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prvkov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 (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=0;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&lt;n;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("p[%d]: ",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("%d", &amp;p[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4" name="Rounded Rectangle 1"/>
          <p:cNvSpPr>
            <a:spLocks noChangeArrowheads="1"/>
          </p:cNvSpPr>
          <p:nvPr/>
        </p:nvSpPr>
        <p:spPr bwMode="auto">
          <a:xfrm>
            <a:off x="5456237" y="6785769"/>
            <a:ext cx="3763963" cy="6667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01349" tIns="50674" rIns="101349" bIns="50674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program: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</a:t>
            </a:r>
            <a:r>
              <a:rPr lang="en-US" altLang="sk-SK" sz="2700" b="0" noProof="0" dirty="0" smtClean="0">
                <a:solidFill>
                  <a:srgbClr val="000000"/>
                </a:solidFill>
              </a:rPr>
              <a:t>13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.cpp</a:t>
            </a: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6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10150475" cy="75898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6" tIns="45718" rIns="91436" bIns="45718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0" y="152400"/>
            <a:ext cx="9921875" cy="758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Zadajte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hodnotu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ktora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vyhladat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("%d", &amp;x);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while(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getchar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 != '\n');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Vyhladavat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Binarne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alebo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Sekvencne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? [b/s]: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 =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getchar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("%c\n", c);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((c =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tolower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(c)) == 's')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vysl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sekvencne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(p, n, 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 if (c == 'b')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vysl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binarne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(p, n, 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Zadali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ste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nespravnu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hodnotu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 (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vysl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&gt; -1)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("Index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hladanej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hodnoty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je %d.\n",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vysl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Hladana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hodnota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poli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nenachadza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0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Zhrnutie</a:t>
            </a:r>
            <a:endParaRPr lang="sk-SK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6850" y="1661319"/>
            <a:ext cx="9753600" cy="5699919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marR="0" lvl="0" indent="-60960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sk-SK" altLang="sk-SK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Rekurzia</a:t>
            </a:r>
            <a:endParaRPr kumimoji="0" lang="sk-SK" altLang="sk-SK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600" marR="0" lvl="0" indent="-60960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sk-SK" altLang="sk-SK" sz="2400" b="0" kern="0" dirty="0" smtClean="0">
                <a:solidFill>
                  <a:srgbClr val="000000"/>
                </a:solidFill>
                <a:latin typeface="Arial"/>
              </a:rPr>
              <a:t>Vybrané nerekurzívne algoritmy</a:t>
            </a:r>
          </a:p>
          <a:p>
            <a:pPr marL="1054100" lvl="1" indent="-609600">
              <a:buFontTx/>
              <a:buAutoNum type="arabicPeriod"/>
              <a:defRPr/>
            </a:pPr>
            <a:r>
              <a:rPr lang="sk-SK" altLang="sk-SK" sz="2000" b="0" kern="0" dirty="0" smtClean="0">
                <a:solidFill>
                  <a:srgbClr val="000000"/>
                </a:solidFill>
                <a:latin typeface="Arial"/>
              </a:rPr>
              <a:t>Spojenie usporiadaných polí</a:t>
            </a:r>
          </a:p>
          <a:p>
            <a:pPr marL="1054100" lvl="1" indent="-609600">
              <a:buFontTx/>
              <a:buAutoNum type="arabicPeriod"/>
              <a:defRPr/>
            </a:pPr>
            <a:r>
              <a:rPr kumimoji="0" lang="sk-SK" altLang="sk-SK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Vyhľadávanie v poli</a:t>
            </a:r>
          </a:p>
          <a:p>
            <a:pPr marL="609600" marR="0" lvl="0" indent="-60960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sk-SK" altLang="sk-SK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413" marR="0" lvl="0" indent="-379413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sk-SK" sz="2400" dirty="0" smtClean="0">
                <a:solidFill>
                  <a:srgbClr val="000000"/>
                </a:solidFill>
                <a:latin typeface="Arial"/>
              </a:rPr>
              <a:t>Budúca prednáška: opakovanie pred skúškou</a:t>
            </a:r>
          </a:p>
          <a:p>
            <a:pPr lvl="1" indent="-379413">
              <a:buFontTx/>
              <a:buChar char="•"/>
              <a:defRPr/>
            </a:pPr>
            <a:r>
              <a:rPr lang="sk-SK" sz="2000" noProof="0" dirty="0" smtClean="0">
                <a:solidFill>
                  <a:srgbClr val="00B050"/>
                </a:solidFill>
                <a:latin typeface="Arial"/>
              </a:rPr>
              <a:t>Pozrite si prednášky, cvičenia, aby ste vedeli reagovať, pýtať sa!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/>
            </a:endParaRPr>
          </a:p>
          <a:p>
            <a:pPr marL="379413" marR="0" lvl="0" indent="-379413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79413" marR="0" lvl="0" indent="-379413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Čítanie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</a:p>
          <a:p>
            <a:pPr marL="0" marR="0" lvl="0" indent="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BOU EZZEDDINE, A. - TVAROŽEK, </a:t>
            </a:r>
            <a:r>
              <a:rPr kumimoji="0" lang="sk-SK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J. Programovanie v jazyku C v riešených príkladoch (1)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Bratislava: Vydavateľstvo SPEKTRUM STU, 2018. </a:t>
            </a:r>
          </a:p>
          <a:p>
            <a:pPr marL="0" marR="0" lvl="1" indent="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https://is.stuba.sk/auth/dok_server/vyhledavani.pl?id=174676;download=164897;ve_slozce=174676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(vyžaduje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prihlásenie do AIS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alebo 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 dokumentovom serveri AIS pre ZPrPr1</a:t>
            </a:r>
          </a:p>
          <a:p>
            <a:pPr marL="285750" marR="0" lvl="1" indent="-28575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Kapitola 3</a:t>
            </a:r>
            <a:r>
              <a:rPr kumimoji="0" lang="sk-SK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sk-SK" sz="18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Rekurz</a:t>
            </a:r>
            <a:r>
              <a:rPr kumimoji="0" lang="sk-SK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ia</a:t>
            </a:r>
            <a:r>
              <a:rPr kumimoji="0" lang="sk-SK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3.2</a:t>
            </a:r>
            <a:endParaRPr kumimoji="0" lang="sk-SK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600" marR="0" lvl="0" indent="-60960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k-SK" altLang="sk-SK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09600" marR="0" lvl="0" indent="-609600" algn="l" defTabSz="10144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sk-SK" altLang="sk-SK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1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Rekurzívna rozprávka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799"/>
            <a:ext cx="9752013" cy="5623719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smtClean="0">
                <a:solidFill>
                  <a:srgbClr val="FF0000"/>
                </a:solidFill>
              </a:rPr>
              <a:t>Dieťa</a:t>
            </a:r>
            <a:r>
              <a:rPr lang="sk-SK" sz="2400" dirty="0" smtClean="0"/>
              <a:t> nemohlo zaspať, tak mu mama porozprávala príbeh o malej </a:t>
            </a:r>
            <a:r>
              <a:rPr lang="sk-SK" sz="2400" dirty="0" err="1" smtClean="0"/>
              <a:t>veľrybke</a:t>
            </a:r>
            <a:r>
              <a:rPr lang="sk-SK" sz="2400" dirty="0" smtClean="0"/>
              <a:t>,</a:t>
            </a:r>
          </a:p>
          <a:p>
            <a:pPr marL="0" indent="0">
              <a:buNone/>
            </a:pPr>
            <a:r>
              <a:rPr lang="sk-SK" sz="2400" dirty="0" smtClean="0"/>
              <a:t>	</a:t>
            </a:r>
            <a:r>
              <a:rPr lang="sk-SK" sz="2400" dirty="0" err="1" smtClean="0">
                <a:solidFill>
                  <a:srgbClr val="7030A0"/>
                </a:solidFill>
              </a:rPr>
              <a:t>Veľrybka</a:t>
            </a:r>
            <a:r>
              <a:rPr lang="sk-SK" sz="2400" dirty="0" smtClean="0"/>
              <a:t> nemohla zaspať, tak jej mama porozprávala 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príbeh o malom sloníkovi</a:t>
            </a:r>
          </a:p>
          <a:p>
            <a:pPr marL="0" indent="0">
              <a:buNone/>
            </a:pPr>
            <a:r>
              <a:rPr lang="sk-SK" sz="2400" dirty="0" smtClean="0"/>
              <a:t>		</a:t>
            </a:r>
            <a:r>
              <a:rPr lang="sk-SK" sz="2400" dirty="0" smtClean="0">
                <a:solidFill>
                  <a:srgbClr val="0070C0"/>
                </a:solidFill>
              </a:rPr>
              <a:t>Sloník</a:t>
            </a:r>
            <a:r>
              <a:rPr lang="sk-SK" sz="2400" dirty="0" smtClean="0"/>
              <a:t> nemohol zaspať, tak mu mama 					porozprávala príbeh o malom medvedíkovi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	</a:t>
            </a:r>
            <a:endParaRPr lang="en-US" sz="2400" dirty="0" smtClean="0">
              <a:solidFill>
                <a:srgbClr val="6C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6C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6C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6C0000"/>
              </a:solidFill>
            </a:endParaRP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</a:t>
            </a:r>
            <a:r>
              <a:rPr lang="sk-SK" sz="2400" dirty="0"/>
              <a:t>... a malý </a:t>
            </a:r>
            <a:r>
              <a:rPr lang="sk-SK" sz="2400" dirty="0">
                <a:solidFill>
                  <a:srgbClr val="0070C0"/>
                </a:solidFill>
              </a:rPr>
              <a:t>sloník</a:t>
            </a:r>
            <a:r>
              <a:rPr lang="sk-SK" sz="2400" dirty="0"/>
              <a:t> zaspal</a:t>
            </a:r>
          </a:p>
          <a:p>
            <a:pPr marL="0" indent="0">
              <a:buNone/>
            </a:pPr>
            <a:endParaRPr lang="sk-SK" sz="2400" dirty="0"/>
          </a:p>
        </p:txBody>
      </p:sp>
      <p:sp>
        <p:nvSpPr>
          <p:cNvPr id="4" name="Obdĺžnik 3"/>
          <p:cNvSpPr/>
          <p:nvPr/>
        </p:nvSpPr>
        <p:spPr bwMode="auto">
          <a:xfrm>
            <a:off x="196850" y="1737519"/>
            <a:ext cx="9450387" cy="57149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bdĺžnik 4"/>
          <p:cNvSpPr/>
          <p:nvPr/>
        </p:nvSpPr>
        <p:spPr bwMode="auto">
          <a:xfrm>
            <a:off x="1036637" y="2575720"/>
            <a:ext cx="8458200" cy="43434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bdĺžnik 5"/>
          <p:cNvSpPr/>
          <p:nvPr/>
        </p:nvSpPr>
        <p:spPr bwMode="auto">
          <a:xfrm>
            <a:off x="1951037" y="3566320"/>
            <a:ext cx="7467600" cy="289560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8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Rekurzívna rozprávka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799"/>
            <a:ext cx="9752013" cy="5623719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smtClean="0">
                <a:solidFill>
                  <a:srgbClr val="FF0000"/>
                </a:solidFill>
              </a:rPr>
              <a:t>Dieťa</a:t>
            </a:r>
            <a:r>
              <a:rPr lang="sk-SK" sz="2400" dirty="0" smtClean="0"/>
              <a:t> nemohlo zaspať, tak mu mama porozprávala príbeh o malej </a:t>
            </a:r>
            <a:r>
              <a:rPr lang="sk-SK" sz="2400" dirty="0" err="1" smtClean="0"/>
              <a:t>veľrybke</a:t>
            </a:r>
            <a:r>
              <a:rPr lang="sk-SK" sz="2400" dirty="0" smtClean="0"/>
              <a:t>,</a:t>
            </a:r>
          </a:p>
          <a:p>
            <a:pPr marL="0" indent="0">
              <a:buNone/>
            </a:pPr>
            <a:r>
              <a:rPr lang="sk-SK" sz="2400" dirty="0" smtClean="0"/>
              <a:t>	</a:t>
            </a:r>
            <a:r>
              <a:rPr lang="sk-SK" sz="2400" dirty="0" err="1" smtClean="0">
                <a:solidFill>
                  <a:srgbClr val="7030A0"/>
                </a:solidFill>
              </a:rPr>
              <a:t>Veľrybka</a:t>
            </a:r>
            <a:r>
              <a:rPr lang="sk-SK" sz="2400" dirty="0" smtClean="0"/>
              <a:t> nemohla zaspať, tak jej mama porozprávala </a:t>
            </a: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príbeh o malom sloníkovi</a:t>
            </a:r>
          </a:p>
          <a:p>
            <a:pPr marL="0" indent="0">
              <a:buNone/>
            </a:pPr>
            <a:r>
              <a:rPr lang="sk-SK" sz="2400" dirty="0" smtClean="0"/>
              <a:t>		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	</a:t>
            </a:r>
            <a:endParaRPr lang="en-US" sz="2400" dirty="0" smtClean="0">
              <a:solidFill>
                <a:srgbClr val="6C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6C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6C0000"/>
              </a:solidFill>
            </a:endParaRP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800" dirty="0" smtClean="0"/>
              <a:t>     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sk-SK" sz="2400" dirty="0"/>
              <a:t>... a malá </a:t>
            </a:r>
            <a:r>
              <a:rPr lang="sk-SK" sz="2400" dirty="0" err="1">
                <a:solidFill>
                  <a:srgbClr val="0070C0"/>
                </a:solidFill>
              </a:rPr>
              <a:t>veľrybka</a:t>
            </a:r>
            <a:r>
              <a:rPr lang="sk-SK" sz="2400" dirty="0"/>
              <a:t> zaspala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sk-SK" sz="2400" dirty="0"/>
          </a:p>
        </p:txBody>
      </p:sp>
      <p:sp>
        <p:nvSpPr>
          <p:cNvPr id="4" name="Obdĺžnik 3"/>
          <p:cNvSpPr/>
          <p:nvPr/>
        </p:nvSpPr>
        <p:spPr bwMode="auto">
          <a:xfrm>
            <a:off x="196850" y="1737519"/>
            <a:ext cx="9450387" cy="57149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bdĺžnik 4"/>
          <p:cNvSpPr/>
          <p:nvPr/>
        </p:nvSpPr>
        <p:spPr bwMode="auto">
          <a:xfrm>
            <a:off x="1036637" y="2575720"/>
            <a:ext cx="8458200" cy="43434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4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Rekurzívna rozprávka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799"/>
            <a:ext cx="9752013" cy="5623719"/>
          </a:xfrm>
        </p:spPr>
        <p:txBody>
          <a:bodyPr/>
          <a:lstStyle/>
          <a:p>
            <a:pPr marL="0" indent="0">
              <a:buNone/>
            </a:pPr>
            <a:r>
              <a:rPr lang="sk-SK" sz="2400" dirty="0" smtClean="0">
                <a:solidFill>
                  <a:srgbClr val="FF0000"/>
                </a:solidFill>
              </a:rPr>
              <a:t>Dieťa</a:t>
            </a:r>
            <a:r>
              <a:rPr lang="sk-SK" sz="2400" dirty="0" smtClean="0"/>
              <a:t> nemohlo zaspať, tak mu mama porozprávala príbeh o malej </a:t>
            </a:r>
            <a:r>
              <a:rPr lang="sk-SK" sz="2400" dirty="0" err="1" smtClean="0"/>
              <a:t>veľrybke</a:t>
            </a:r>
            <a:r>
              <a:rPr lang="sk-SK" sz="2400" dirty="0" smtClean="0"/>
              <a:t>,</a:t>
            </a:r>
          </a:p>
          <a:p>
            <a:pPr marL="0" indent="0">
              <a:buNone/>
            </a:pPr>
            <a:r>
              <a:rPr lang="sk-SK" sz="2400" dirty="0" smtClean="0"/>
              <a:t>			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	</a:t>
            </a:r>
            <a:endParaRPr lang="en-US" sz="2400" dirty="0" smtClean="0">
              <a:solidFill>
                <a:srgbClr val="6C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6C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6C0000"/>
              </a:solidFill>
            </a:endParaRPr>
          </a:p>
          <a:p>
            <a:pPr marL="0" indent="0">
              <a:buNone/>
            </a:pPr>
            <a:r>
              <a:rPr lang="sk-SK" sz="2400" dirty="0"/>
              <a:t>	</a:t>
            </a:r>
            <a:r>
              <a:rPr lang="sk-SK" sz="2400" dirty="0" smtClean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800" dirty="0" smtClean="0"/>
              <a:t>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sk-SK" sz="2400" dirty="0"/>
              <a:t>... a </a:t>
            </a:r>
            <a:r>
              <a:rPr lang="sk-SK" sz="2400" dirty="0">
                <a:solidFill>
                  <a:srgbClr val="FF0000"/>
                </a:solidFill>
              </a:rPr>
              <a:t>dieťa</a:t>
            </a:r>
            <a:r>
              <a:rPr lang="sk-SK" sz="2400" dirty="0"/>
              <a:t> zaspalo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Obdĺžnik 3"/>
          <p:cNvSpPr/>
          <p:nvPr/>
        </p:nvSpPr>
        <p:spPr bwMode="auto">
          <a:xfrm>
            <a:off x="196850" y="1737519"/>
            <a:ext cx="9450387" cy="57149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Settings\koskova\Application Data\Microsoft\Templates\Glass design template.pot</Template>
  <TotalTime>4938</TotalTime>
  <Words>3908</Words>
  <Application>Microsoft Office PowerPoint</Application>
  <PresentationFormat>Vlastná</PresentationFormat>
  <Paragraphs>909</Paragraphs>
  <Slides>66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6</vt:i4>
      </vt:variant>
      <vt:variant>
        <vt:lpstr>Nadpisy snímok</vt:lpstr>
      </vt:variant>
      <vt:variant>
        <vt:i4>66</vt:i4>
      </vt:variant>
    </vt:vector>
  </HeadingPairs>
  <TitlesOfParts>
    <vt:vector size="75" baseType="lpstr">
      <vt:lpstr>Arial</vt:lpstr>
      <vt:lpstr>Courier New</vt:lpstr>
      <vt:lpstr>Symbol</vt:lpstr>
      <vt:lpstr>Glass design template</vt:lpstr>
      <vt:lpstr>Globe</vt:lpstr>
      <vt:lpstr>2_Glass design template</vt:lpstr>
      <vt:lpstr>1_Globe</vt:lpstr>
      <vt:lpstr>3_Globe</vt:lpstr>
      <vt:lpstr>4_Globe</vt:lpstr>
      <vt:lpstr>Rekurzia</vt:lpstr>
      <vt:lpstr>Obsah</vt:lpstr>
      <vt:lpstr>Rekurzia</vt:lpstr>
      <vt:lpstr>Rekurzívna rozprávka</vt:lpstr>
      <vt:lpstr>Rekurzívna rozprávka</vt:lpstr>
      <vt:lpstr>Rekurzívna rozprávka</vt:lpstr>
      <vt:lpstr>Rekurzívna rozprávka</vt:lpstr>
      <vt:lpstr>Rekurzívna rozprávka</vt:lpstr>
      <vt:lpstr>Rekurzívna rozprávka</vt:lpstr>
      <vt:lpstr>Faktoriál</vt:lpstr>
      <vt:lpstr>Rekurzívne funkcie</vt:lpstr>
      <vt:lpstr>Prezentácia programu PowerPoint</vt:lpstr>
      <vt:lpstr>Prezentácia programu PowerPoint</vt:lpstr>
      <vt:lpstr>Rekurzívne funkcie – musia mať nerekurzívnu vetvu</vt:lpstr>
      <vt:lpstr>Faktoriál - iteratívne</vt:lpstr>
      <vt:lpstr>Fibonacciho postupnosť</vt:lpstr>
      <vt:lpstr>Fibonacciho králiky</vt:lpstr>
      <vt:lpstr>Fibonacciho postupnosť: rekurzívne</vt:lpstr>
      <vt:lpstr>Fibonacciho postupnosť: iteratívne</vt:lpstr>
      <vt:lpstr>Rekurzia</vt:lpstr>
      <vt:lpstr>Súčin dvoch čísel – rekurzívne</vt:lpstr>
      <vt:lpstr>Výpis súboru</vt:lpstr>
      <vt:lpstr>Príklad: výpis čísel od 1 po n - rekurzívne</vt:lpstr>
      <vt:lpstr>Príklad: výpis prvkov poľa pole - rekurzívne</vt:lpstr>
      <vt:lpstr>Čo vypíše program?</vt:lpstr>
      <vt:lpstr>Čo vypíše program? riešenie</vt:lpstr>
      <vt:lpstr>Funkcia nájde maximálny prvok poľa</vt:lpstr>
      <vt:lpstr>Funkcia nájde maximálny prvok poľa - príklad</vt:lpstr>
      <vt:lpstr>Koľko písmen treba doplniť do slova aby vznikol palindrom?</vt:lpstr>
      <vt:lpstr>Čo je to palindrom?</vt:lpstr>
      <vt:lpstr>funkcia palindrom</vt:lpstr>
      <vt:lpstr>funkcia palindrom</vt:lpstr>
      <vt:lpstr>Prezentácia programu PowerPoint</vt:lpstr>
      <vt:lpstr>Hanoiské veže</vt:lpstr>
      <vt:lpstr>Hanoiské veže</vt:lpstr>
      <vt:lpstr>Hanoiské veže</vt:lpstr>
      <vt:lpstr>Hanoiské veže</vt:lpstr>
      <vt:lpstr>Hanoiské veže</vt:lpstr>
      <vt:lpstr>Hanoiské veže</vt:lpstr>
      <vt:lpstr>Hanoiské veže</vt:lpstr>
      <vt:lpstr>Hanoiské veže</vt:lpstr>
      <vt:lpstr>Hanoiské veže</vt:lpstr>
      <vt:lpstr>Hanoiské veže</vt:lpstr>
      <vt:lpstr>Hanoiské veže</vt:lpstr>
      <vt:lpstr>Hanoiské veže</vt:lpstr>
      <vt:lpstr>Hanoiské veže</vt:lpstr>
      <vt:lpstr>Prezentácia programu PowerPoint</vt:lpstr>
      <vt:lpstr>Rekurzia - zhrnutie</vt:lpstr>
      <vt:lpstr>Pomôcka k cvičeniam</vt:lpstr>
      <vt:lpstr>Vybrané algoritmy (nerekurzívne)</vt:lpstr>
      <vt:lpstr>Príklad: Eratostenovo sito</vt:lpstr>
      <vt:lpstr>Prezentácia programu PowerPoint</vt:lpstr>
      <vt:lpstr>Prezentácia programu PowerPoint</vt:lpstr>
      <vt:lpstr>Spojenie usporiadaných polí</vt:lpstr>
      <vt:lpstr>Spojenie usporiadaných polí</vt:lpstr>
      <vt:lpstr>Spojenie usporiadaných polí</vt:lpstr>
      <vt:lpstr>Prezentácia programu PowerPoint</vt:lpstr>
      <vt:lpstr>Prezentácia programu PowerPoint</vt:lpstr>
      <vt:lpstr>Vyhľadávanie v usporiadanom poli</vt:lpstr>
      <vt:lpstr>Sekvenčné vyhľadávanie</vt:lpstr>
      <vt:lpstr>Sekvenčné vyhľadávanie</vt:lpstr>
      <vt:lpstr>Binárne vyhľadávanie</vt:lpstr>
      <vt:lpstr>Prezentácia programu PowerPoint</vt:lpstr>
      <vt:lpstr>Prezentácia programu PowerPoint</vt:lpstr>
      <vt:lpstr>Prezentácia programu PowerPoint</vt:lpstr>
      <vt:lpstr>Zhrnutie</vt:lpstr>
    </vt:vector>
  </TitlesOfParts>
  <Company>FIIT STU Bratislava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Gabriela Grmanova Koskova</cp:lastModifiedBy>
  <cp:revision>316</cp:revision>
  <cp:lastPrinted>1601-01-01T00:00:00Z</cp:lastPrinted>
  <dcterms:created xsi:type="dcterms:W3CDTF">2005-06-24T10:35:13Z</dcterms:created>
  <dcterms:modified xsi:type="dcterms:W3CDTF">2019-11-28T09:58:40Z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TC010875761033</vt:lpwstr>
  </property>
</Properties>
</file>