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56" r:id="rId2"/>
    <p:sldMasterId id="2147483768" r:id="rId3"/>
  </p:sldMasterIdLst>
  <p:notesMasterIdLst>
    <p:notesMasterId r:id="rId53"/>
  </p:notesMasterIdLst>
  <p:sldIdLst>
    <p:sldId id="256" r:id="rId4"/>
    <p:sldId id="2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35" r:id="rId16"/>
    <p:sldId id="436" r:id="rId17"/>
    <p:sldId id="398" r:id="rId18"/>
    <p:sldId id="368" r:id="rId19"/>
    <p:sldId id="369" r:id="rId20"/>
    <p:sldId id="370" r:id="rId21"/>
    <p:sldId id="401" r:id="rId22"/>
    <p:sldId id="402" r:id="rId23"/>
    <p:sldId id="373" r:id="rId24"/>
    <p:sldId id="433" r:id="rId25"/>
    <p:sldId id="405" r:id="rId26"/>
    <p:sldId id="371" r:id="rId27"/>
    <p:sldId id="375" r:id="rId28"/>
    <p:sldId id="376" r:id="rId29"/>
    <p:sldId id="377" r:id="rId30"/>
    <p:sldId id="435" r:id="rId31"/>
    <p:sldId id="404" r:id="rId32"/>
    <p:sldId id="403" r:id="rId33"/>
    <p:sldId id="412" r:id="rId34"/>
    <p:sldId id="437" r:id="rId35"/>
    <p:sldId id="441" r:id="rId36"/>
    <p:sldId id="439" r:id="rId37"/>
    <p:sldId id="378" r:id="rId38"/>
    <p:sldId id="379" r:id="rId39"/>
    <p:sldId id="380" r:id="rId40"/>
    <p:sldId id="430" r:id="rId41"/>
    <p:sldId id="381" r:id="rId42"/>
    <p:sldId id="442" r:id="rId43"/>
    <p:sldId id="391" r:id="rId44"/>
    <p:sldId id="392" r:id="rId45"/>
    <p:sldId id="393" r:id="rId46"/>
    <p:sldId id="394" r:id="rId47"/>
    <p:sldId id="395" r:id="rId48"/>
    <p:sldId id="431" r:id="rId49"/>
    <p:sldId id="432" r:id="rId50"/>
    <p:sldId id="357" r:id="rId51"/>
    <p:sldId id="410" r:id="rId52"/>
  </p:sldIdLst>
  <p:sldSz cx="10150475" cy="7589838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90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979" autoAdjust="0"/>
  </p:normalViewPr>
  <p:slideViewPr>
    <p:cSldViewPr>
      <p:cViewPr>
        <p:scale>
          <a:sx n="100" d="100"/>
          <a:sy n="100" d="100"/>
        </p:scale>
        <p:origin x="-2304" y="-234"/>
      </p:cViewPr>
      <p:guideLst>
        <p:guide orient="horz" pos="2390"/>
        <p:guide pos="319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5.xml"/><Relationship Id="rId2" Type="http://schemas.openxmlformats.org/officeDocument/2006/relationships/slide" Target="slides/slide12.xml"/><Relationship Id="rId1" Type="http://schemas.openxmlformats.org/officeDocument/2006/relationships/slide" Target="slides/slide7.xml"/><Relationship Id="rId5" Type="http://schemas.openxmlformats.org/officeDocument/2006/relationships/slide" Target="slides/slide43.xml"/><Relationship Id="rId4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7131B-47F0-41C8-9187-4F1B48DD6D53}" type="datetimeFigureOut">
              <a:rPr lang="sk-SK" smtClean="0"/>
              <a:t>6. 11. 2019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583DF-7F4A-4283-9AAC-BF8B8A889C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050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D3E0F-9316-404F-883E-4302B1D2BFB0}" type="slidenum">
              <a:rPr kumimoji="0" lang="en-US" altLang="sk-SK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sk-SK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89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583DF-7F4A-4283-9AAC-BF8B8A889C51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90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1A1EBA-8FDF-4869-97C2-D5CBC966DDF7}" type="slidenum">
              <a:rPr kumimoji="0" lang="en-US" altLang="sk-SK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sk-SK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4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fld id="{9EFFF355-B4E7-42F3-A1DA-8993ADD770D5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01153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F35ED-0B72-4AB1-8457-3A3CA2473715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93056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015F5-7EB4-4BBF-ABB4-2F04FA54C86F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342080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2" y="609601"/>
            <a:ext cx="9143999" cy="1265238"/>
          </a:xfrm>
        </p:spPr>
        <p:txBody>
          <a:bodyPr/>
          <a:lstStyle>
            <a:lvl1pPr>
              <a:defRPr sz="4427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2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500"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A04852-13FB-48BE-B4B3-98124C5755B9}" type="slidenum">
              <a:rPr kumimoji="0" lang="en-US" altLang="sk-SK" sz="15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5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69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44487-1BE1-4DC8-8A39-3A1E100D4049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799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90" y="4876801"/>
            <a:ext cx="8628062" cy="1508124"/>
          </a:xfrm>
        </p:spPr>
        <p:txBody>
          <a:bodyPr anchor="t"/>
          <a:lstStyle>
            <a:lvl1pPr algn="l">
              <a:defRPr sz="398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90" y="3216275"/>
            <a:ext cx="8628062" cy="1660526"/>
          </a:xfrm>
        </p:spPr>
        <p:txBody>
          <a:bodyPr anchor="b"/>
          <a:lstStyle>
            <a:lvl1pPr marL="0" indent="0">
              <a:buNone/>
              <a:defRPr sz="1992"/>
            </a:lvl1pPr>
            <a:lvl2pPr marL="456377" indent="0">
              <a:buNone/>
              <a:defRPr sz="1771"/>
            </a:lvl2pPr>
            <a:lvl3pPr marL="912755" indent="0">
              <a:buNone/>
              <a:defRPr sz="1549"/>
            </a:lvl3pPr>
            <a:lvl4pPr marL="1369132" indent="0">
              <a:buNone/>
              <a:defRPr sz="1439"/>
            </a:lvl4pPr>
            <a:lvl5pPr marL="1825509" indent="0">
              <a:buNone/>
              <a:defRPr sz="1439"/>
            </a:lvl5pPr>
            <a:lvl6pPr marL="2281887" indent="0">
              <a:buNone/>
              <a:defRPr sz="1439"/>
            </a:lvl6pPr>
            <a:lvl7pPr marL="2738264" indent="0">
              <a:buNone/>
              <a:defRPr sz="1439"/>
            </a:lvl7pPr>
            <a:lvl8pPr marL="3194641" indent="0">
              <a:buNone/>
              <a:defRPr sz="1439"/>
            </a:lvl8pPr>
            <a:lvl9pPr marL="3651019" indent="0">
              <a:buNone/>
              <a:defRPr sz="14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EAC0F4-3288-4481-AF23-D1B6CDD7EB1B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229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767"/>
            </a:lvl1pPr>
            <a:lvl2pPr>
              <a:defRPr sz="2435"/>
            </a:lvl2pPr>
            <a:lvl3pPr>
              <a:defRPr sz="1992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767"/>
            </a:lvl1pPr>
            <a:lvl2pPr>
              <a:defRPr sz="2435"/>
            </a:lvl2pPr>
            <a:lvl3pPr>
              <a:defRPr sz="1992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7D90C0-572B-42DE-89E7-127D83DD7061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747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1698627"/>
            <a:ext cx="4484688" cy="708025"/>
          </a:xfrm>
        </p:spPr>
        <p:txBody>
          <a:bodyPr anchor="b"/>
          <a:lstStyle>
            <a:lvl1pPr marL="0" indent="0">
              <a:buNone/>
              <a:defRPr sz="2435" b="1"/>
            </a:lvl1pPr>
            <a:lvl2pPr marL="456377" indent="0">
              <a:buNone/>
              <a:defRPr sz="1992" b="1"/>
            </a:lvl2pPr>
            <a:lvl3pPr marL="912755" indent="0">
              <a:buNone/>
              <a:defRPr sz="1771" b="1"/>
            </a:lvl3pPr>
            <a:lvl4pPr marL="1369132" indent="0">
              <a:buNone/>
              <a:defRPr sz="1549" b="1"/>
            </a:lvl4pPr>
            <a:lvl5pPr marL="1825509" indent="0">
              <a:buNone/>
              <a:defRPr sz="1549" b="1"/>
            </a:lvl5pPr>
            <a:lvl6pPr marL="2281887" indent="0">
              <a:buNone/>
              <a:defRPr sz="1549" b="1"/>
            </a:lvl6pPr>
            <a:lvl7pPr marL="2738264" indent="0">
              <a:buNone/>
              <a:defRPr sz="1549" b="1"/>
            </a:lvl7pPr>
            <a:lvl8pPr marL="3194641" indent="0">
              <a:buNone/>
              <a:defRPr sz="1549" b="1"/>
            </a:lvl8pPr>
            <a:lvl9pPr marL="3651019" indent="0">
              <a:buNone/>
              <a:defRPr sz="15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2" y="2406652"/>
            <a:ext cx="4484688" cy="4373563"/>
          </a:xfrm>
        </p:spPr>
        <p:txBody>
          <a:bodyPr/>
          <a:lstStyle>
            <a:lvl1pPr>
              <a:defRPr sz="2435"/>
            </a:lvl1pPr>
            <a:lvl2pPr>
              <a:defRPr sz="1992"/>
            </a:lvl2pPr>
            <a:lvl3pPr>
              <a:defRPr sz="1771"/>
            </a:lvl3pPr>
            <a:lvl4pPr>
              <a:defRPr sz="1549"/>
            </a:lvl4pPr>
            <a:lvl5pPr>
              <a:defRPr sz="1549"/>
            </a:lvl5pPr>
            <a:lvl6pPr>
              <a:defRPr sz="1549"/>
            </a:lvl6pPr>
            <a:lvl7pPr>
              <a:defRPr sz="1549"/>
            </a:lvl7pPr>
            <a:lvl8pPr>
              <a:defRPr sz="1549"/>
            </a:lvl8pPr>
            <a:lvl9pPr>
              <a:defRPr sz="15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7"/>
            <a:ext cx="4486275" cy="708025"/>
          </a:xfrm>
        </p:spPr>
        <p:txBody>
          <a:bodyPr anchor="b"/>
          <a:lstStyle>
            <a:lvl1pPr marL="0" indent="0">
              <a:buNone/>
              <a:defRPr sz="2435" b="1"/>
            </a:lvl1pPr>
            <a:lvl2pPr marL="456377" indent="0">
              <a:buNone/>
              <a:defRPr sz="1992" b="1"/>
            </a:lvl2pPr>
            <a:lvl3pPr marL="912755" indent="0">
              <a:buNone/>
              <a:defRPr sz="1771" b="1"/>
            </a:lvl3pPr>
            <a:lvl4pPr marL="1369132" indent="0">
              <a:buNone/>
              <a:defRPr sz="1549" b="1"/>
            </a:lvl4pPr>
            <a:lvl5pPr marL="1825509" indent="0">
              <a:buNone/>
              <a:defRPr sz="1549" b="1"/>
            </a:lvl5pPr>
            <a:lvl6pPr marL="2281887" indent="0">
              <a:buNone/>
              <a:defRPr sz="1549" b="1"/>
            </a:lvl6pPr>
            <a:lvl7pPr marL="2738264" indent="0">
              <a:buNone/>
              <a:defRPr sz="1549" b="1"/>
            </a:lvl7pPr>
            <a:lvl8pPr marL="3194641" indent="0">
              <a:buNone/>
              <a:defRPr sz="1549" b="1"/>
            </a:lvl8pPr>
            <a:lvl9pPr marL="3651019" indent="0">
              <a:buNone/>
              <a:defRPr sz="15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2"/>
            <a:ext cx="4486275" cy="4373563"/>
          </a:xfrm>
        </p:spPr>
        <p:txBody>
          <a:bodyPr/>
          <a:lstStyle>
            <a:lvl1pPr>
              <a:defRPr sz="2435"/>
            </a:lvl1pPr>
            <a:lvl2pPr>
              <a:defRPr sz="1992"/>
            </a:lvl2pPr>
            <a:lvl3pPr>
              <a:defRPr sz="1771"/>
            </a:lvl3pPr>
            <a:lvl4pPr>
              <a:defRPr sz="1549"/>
            </a:lvl4pPr>
            <a:lvl5pPr>
              <a:defRPr sz="1549"/>
            </a:lvl5pPr>
            <a:lvl6pPr>
              <a:defRPr sz="1549"/>
            </a:lvl6pPr>
            <a:lvl7pPr>
              <a:defRPr sz="1549"/>
            </a:lvl7pPr>
            <a:lvl8pPr>
              <a:defRPr sz="1549"/>
            </a:lvl8pPr>
            <a:lvl9pPr>
              <a:defRPr sz="15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F3CD3B-33DB-4AFE-8726-48E5B699E360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098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81D74A-C808-46A2-B443-B24C6ECF224E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367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51CEB3-FE27-480B-BE4C-0C27954D5DD3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8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3" y="301628"/>
            <a:ext cx="3338513" cy="1285875"/>
          </a:xfrm>
        </p:spPr>
        <p:txBody>
          <a:bodyPr anchor="b"/>
          <a:lstStyle>
            <a:lvl1pPr algn="l">
              <a:defRPr sz="19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6"/>
            <a:ext cx="5673725" cy="6478589"/>
          </a:xfrm>
        </p:spPr>
        <p:txBody>
          <a:bodyPr/>
          <a:lstStyle>
            <a:lvl1pPr>
              <a:defRPr sz="3209"/>
            </a:lvl1pPr>
            <a:lvl2pPr>
              <a:defRPr sz="2767"/>
            </a:lvl2pPr>
            <a:lvl3pPr>
              <a:defRPr sz="2435"/>
            </a:lvl3pPr>
            <a:lvl4pPr>
              <a:defRPr sz="1992"/>
            </a:lvl4pPr>
            <a:lvl5pPr>
              <a:defRPr sz="1992"/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3" y="1587500"/>
            <a:ext cx="3338513" cy="5192713"/>
          </a:xfrm>
        </p:spPr>
        <p:txBody>
          <a:bodyPr/>
          <a:lstStyle>
            <a:lvl1pPr marL="0" indent="0">
              <a:buNone/>
              <a:defRPr sz="1439"/>
            </a:lvl1pPr>
            <a:lvl2pPr marL="456377" indent="0">
              <a:buNone/>
              <a:defRPr sz="1217"/>
            </a:lvl2pPr>
            <a:lvl3pPr marL="912755" indent="0">
              <a:buNone/>
              <a:defRPr sz="996"/>
            </a:lvl3pPr>
            <a:lvl4pPr marL="1369132" indent="0">
              <a:buNone/>
              <a:defRPr sz="885"/>
            </a:lvl4pPr>
            <a:lvl5pPr marL="1825509" indent="0">
              <a:buNone/>
              <a:defRPr sz="885"/>
            </a:lvl5pPr>
            <a:lvl6pPr marL="2281887" indent="0">
              <a:buNone/>
              <a:defRPr sz="885"/>
            </a:lvl6pPr>
            <a:lvl7pPr marL="2738264" indent="0">
              <a:buNone/>
              <a:defRPr sz="885"/>
            </a:lvl7pPr>
            <a:lvl8pPr marL="3194641" indent="0">
              <a:buNone/>
              <a:defRPr sz="885"/>
            </a:lvl8pPr>
            <a:lvl9pPr marL="3651019" indent="0">
              <a:buNone/>
              <a:defRPr sz="8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8CFAE9-6FBC-40CA-9D1B-841A7BF2376D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08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135D1-2455-4DEF-8A1C-C365C2D14E55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239381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19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6"/>
            <a:ext cx="6091237" cy="4554537"/>
          </a:xfrm>
        </p:spPr>
        <p:txBody>
          <a:bodyPr/>
          <a:lstStyle>
            <a:lvl1pPr marL="0" indent="0">
              <a:buNone/>
              <a:defRPr sz="3209"/>
            </a:lvl1pPr>
            <a:lvl2pPr marL="456377" indent="0">
              <a:buNone/>
              <a:defRPr sz="2767"/>
            </a:lvl2pPr>
            <a:lvl3pPr marL="912755" indent="0">
              <a:buNone/>
              <a:defRPr sz="2435"/>
            </a:lvl3pPr>
            <a:lvl4pPr marL="1369132" indent="0">
              <a:buNone/>
              <a:defRPr sz="1992"/>
            </a:lvl4pPr>
            <a:lvl5pPr marL="1825509" indent="0">
              <a:buNone/>
              <a:defRPr sz="1992"/>
            </a:lvl5pPr>
            <a:lvl6pPr marL="2281887" indent="0">
              <a:buNone/>
              <a:defRPr sz="1992"/>
            </a:lvl6pPr>
            <a:lvl7pPr marL="2738264" indent="0">
              <a:buNone/>
              <a:defRPr sz="1992"/>
            </a:lvl7pPr>
            <a:lvl8pPr marL="3194641" indent="0">
              <a:buNone/>
              <a:defRPr sz="1992"/>
            </a:lvl8pPr>
            <a:lvl9pPr marL="3651019" indent="0">
              <a:buNone/>
              <a:defRPr sz="1992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7"/>
          </a:xfrm>
        </p:spPr>
        <p:txBody>
          <a:bodyPr/>
          <a:lstStyle>
            <a:lvl1pPr marL="0" indent="0">
              <a:buNone/>
              <a:defRPr sz="1439"/>
            </a:lvl1pPr>
            <a:lvl2pPr marL="456377" indent="0">
              <a:buNone/>
              <a:defRPr sz="1217"/>
            </a:lvl2pPr>
            <a:lvl3pPr marL="912755" indent="0">
              <a:buNone/>
              <a:defRPr sz="996"/>
            </a:lvl3pPr>
            <a:lvl4pPr marL="1369132" indent="0">
              <a:buNone/>
              <a:defRPr sz="885"/>
            </a:lvl4pPr>
            <a:lvl5pPr marL="1825509" indent="0">
              <a:buNone/>
              <a:defRPr sz="885"/>
            </a:lvl5pPr>
            <a:lvl6pPr marL="2281887" indent="0">
              <a:buNone/>
              <a:defRPr sz="885"/>
            </a:lvl6pPr>
            <a:lvl7pPr marL="2738264" indent="0">
              <a:buNone/>
              <a:defRPr sz="885"/>
            </a:lvl7pPr>
            <a:lvl8pPr marL="3194641" indent="0">
              <a:buNone/>
              <a:defRPr sz="885"/>
            </a:lvl8pPr>
            <a:lvl9pPr marL="3651019" indent="0">
              <a:buNone/>
              <a:defRPr sz="8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EED74A-FC84-4E59-B74E-C52CF6D63B38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975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14536E-BF19-40DC-9AD2-04DB2F6DE8DE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963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95A813-A737-4548-A983-4BFCBEA3A122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464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2" y="609601"/>
            <a:ext cx="9143999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2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 eaLnBrk="1" hangingPunct="1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 eaLnBrk="1" hangingPunct="1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 eaLnBrk="1" hangingPunct="1">
              <a:defRPr sz="1600"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28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0739FD-E7D7-422A-A440-F3209E8F2F9A}" type="slidenum">
              <a:rPr kumimoji="0" lang="en-US" altLang="sk-SK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28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8863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28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FCF5F-4E6A-4325-ABF0-AD28F6414792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28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788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94" y="4876801"/>
            <a:ext cx="8628062" cy="15081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94" y="3216275"/>
            <a:ext cx="8628062" cy="166052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20" indent="0">
              <a:buNone/>
              <a:defRPr sz="1800"/>
            </a:lvl2pPr>
            <a:lvl3pPr marL="914047" indent="0">
              <a:buNone/>
              <a:defRPr sz="1600"/>
            </a:lvl3pPr>
            <a:lvl4pPr marL="1371071" indent="0">
              <a:buNone/>
              <a:defRPr sz="1400"/>
            </a:lvl4pPr>
            <a:lvl5pPr marL="1828095" indent="0">
              <a:buNone/>
              <a:defRPr sz="1400"/>
            </a:lvl5pPr>
            <a:lvl6pPr marL="2285121" indent="0">
              <a:buNone/>
              <a:defRPr sz="1400"/>
            </a:lvl6pPr>
            <a:lvl7pPr marL="2742143" indent="0">
              <a:buNone/>
              <a:defRPr sz="1400"/>
            </a:lvl7pPr>
            <a:lvl8pPr marL="3199168" indent="0">
              <a:buNone/>
              <a:defRPr sz="1400"/>
            </a:lvl8pPr>
            <a:lvl9pPr marL="365619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28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F7478-6F4C-4DF9-A680-E59A1B0BC754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28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3838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28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EDB7CB-03E4-43FD-B29C-6765E3EB34C6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28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4039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4" y="169863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0" indent="0">
              <a:buNone/>
              <a:defRPr sz="2000" b="1"/>
            </a:lvl2pPr>
            <a:lvl3pPr marL="914047" indent="0">
              <a:buNone/>
              <a:defRPr sz="1800" b="1"/>
            </a:lvl3pPr>
            <a:lvl4pPr marL="1371071" indent="0">
              <a:buNone/>
              <a:defRPr sz="1600" b="1"/>
            </a:lvl4pPr>
            <a:lvl5pPr marL="1828095" indent="0">
              <a:buNone/>
              <a:defRPr sz="1600" b="1"/>
            </a:lvl5pPr>
            <a:lvl6pPr marL="2285121" indent="0">
              <a:buNone/>
              <a:defRPr sz="1600" b="1"/>
            </a:lvl6pPr>
            <a:lvl7pPr marL="2742143" indent="0">
              <a:buNone/>
              <a:defRPr sz="1600" b="1"/>
            </a:lvl7pPr>
            <a:lvl8pPr marL="3199168" indent="0">
              <a:buNone/>
              <a:defRPr sz="1600" b="1"/>
            </a:lvl8pPr>
            <a:lvl9pPr marL="365619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4" y="240666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3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0" indent="0">
              <a:buNone/>
              <a:defRPr sz="2000" b="1"/>
            </a:lvl2pPr>
            <a:lvl3pPr marL="914047" indent="0">
              <a:buNone/>
              <a:defRPr sz="1800" b="1"/>
            </a:lvl3pPr>
            <a:lvl4pPr marL="1371071" indent="0">
              <a:buNone/>
              <a:defRPr sz="1600" b="1"/>
            </a:lvl4pPr>
            <a:lvl5pPr marL="1828095" indent="0">
              <a:buNone/>
              <a:defRPr sz="1600" b="1"/>
            </a:lvl5pPr>
            <a:lvl6pPr marL="2285121" indent="0">
              <a:buNone/>
              <a:defRPr sz="1600" b="1"/>
            </a:lvl6pPr>
            <a:lvl7pPr marL="2742143" indent="0">
              <a:buNone/>
              <a:defRPr sz="1600" b="1"/>
            </a:lvl7pPr>
            <a:lvl8pPr marL="3199168" indent="0">
              <a:buNone/>
              <a:defRPr sz="1600" b="1"/>
            </a:lvl8pPr>
            <a:lvl9pPr marL="365619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6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28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AADFE6-4575-4201-893A-D3D3D741E899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28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7258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28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D8A1C9-EDD3-4066-B813-5E5FC3208900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28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6721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28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70C52A-D109-4F6D-A3CE-6BC43847CE01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28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2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16A1A5-6B32-42B1-B4F2-956EE5187A1D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6802795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0" y="30163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34"/>
            <a:ext cx="5673725" cy="64785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1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020" indent="0">
              <a:buNone/>
              <a:defRPr sz="1200"/>
            </a:lvl2pPr>
            <a:lvl3pPr marL="914047" indent="0">
              <a:buNone/>
              <a:defRPr sz="1000"/>
            </a:lvl3pPr>
            <a:lvl4pPr marL="1371071" indent="0">
              <a:buNone/>
              <a:defRPr sz="900"/>
            </a:lvl4pPr>
            <a:lvl5pPr marL="1828095" indent="0">
              <a:buNone/>
              <a:defRPr sz="900"/>
            </a:lvl5pPr>
            <a:lvl6pPr marL="2285121" indent="0">
              <a:buNone/>
              <a:defRPr sz="900"/>
            </a:lvl6pPr>
            <a:lvl7pPr marL="2742143" indent="0">
              <a:buNone/>
              <a:defRPr sz="900"/>
            </a:lvl7pPr>
            <a:lvl8pPr marL="3199168" indent="0">
              <a:buNone/>
              <a:defRPr sz="900"/>
            </a:lvl8pPr>
            <a:lvl9pPr marL="365619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28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586122-45AB-4B2A-A94D-80A0800F2306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28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3332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7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020" indent="0">
              <a:buNone/>
              <a:defRPr sz="2800"/>
            </a:lvl2pPr>
            <a:lvl3pPr marL="914047" indent="0">
              <a:buNone/>
              <a:defRPr sz="2400"/>
            </a:lvl3pPr>
            <a:lvl4pPr marL="1371071" indent="0">
              <a:buNone/>
              <a:defRPr sz="2000"/>
            </a:lvl4pPr>
            <a:lvl5pPr marL="1828095" indent="0">
              <a:buNone/>
              <a:defRPr sz="2000"/>
            </a:lvl5pPr>
            <a:lvl6pPr marL="2285121" indent="0">
              <a:buNone/>
              <a:defRPr sz="2000"/>
            </a:lvl6pPr>
            <a:lvl7pPr marL="2742143" indent="0">
              <a:buNone/>
              <a:defRPr sz="2000"/>
            </a:lvl7pPr>
            <a:lvl8pPr marL="3199168" indent="0">
              <a:buNone/>
              <a:defRPr sz="2000"/>
            </a:lvl8pPr>
            <a:lvl9pPr marL="3656193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7"/>
          </a:xfrm>
        </p:spPr>
        <p:txBody>
          <a:bodyPr/>
          <a:lstStyle>
            <a:lvl1pPr marL="0" indent="0">
              <a:buNone/>
              <a:defRPr sz="1400"/>
            </a:lvl1pPr>
            <a:lvl2pPr marL="457020" indent="0">
              <a:buNone/>
              <a:defRPr sz="1200"/>
            </a:lvl2pPr>
            <a:lvl3pPr marL="914047" indent="0">
              <a:buNone/>
              <a:defRPr sz="1000"/>
            </a:lvl3pPr>
            <a:lvl4pPr marL="1371071" indent="0">
              <a:buNone/>
              <a:defRPr sz="900"/>
            </a:lvl4pPr>
            <a:lvl5pPr marL="1828095" indent="0">
              <a:buNone/>
              <a:defRPr sz="900"/>
            </a:lvl5pPr>
            <a:lvl6pPr marL="2285121" indent="0">
              <a:buNone/>
              <a:defRPr sz="900"/>
            </a:lvl6pPr>
            <a:lvl7pPr marL="2742143" indent="0">
              <a:buNone/>
              <a:defRPr sz="900"/>
            </a:lvl7pPr>
            <a:lvl8pPr marL="3199168" indent="0">
              <a:buNone/>
              <a:defRPr sz="900"/>
            </a:lvl8pPr>
            <a:lvl9pPr marL="365619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28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20BC42-E9DC-498A-BC6C-41B1F124FA32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28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4563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28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3ED3ED-84E2-4AD9-9010-2687961F2CB6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28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8142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0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10128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36A08D-E03D-4A1F-911E-B95C52835D33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10128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CF4FE-581A-4C20-9651-8B6BF0C69369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64037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D8CB9-11C1-4EA3-9145-ACDBEA7103DA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78560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3C9E3-386B-4853-B56C-0C87FE5D367F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71491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D8343C-80A4-4C1A-A12A-988D94F9BA57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1382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C2DAC-1669-4F54-85F6-13E43516B38A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27987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E6629-C230-4FE5-AFF1-E6BC05459C65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70913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l" defTabSz="1014413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defTabSz="1014413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400"/>
            </a:lvl1pPr>
          </a:lstStyle>
          <a:p>
            <a:fld id="{751F6A38-2A11-4D19-A62A-BA22AD3F2395}" type="slidenum">
              <a:rPr lang="en-US" altLang="sk-SK"/>
              <a:pPr/>
              <a:t>‹#›</a:t>
            </a:fld>
            <a:endParaRPr lang="en-U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1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20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 defTabSz="1012588">
              <a:defRPr sz="1439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l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 defTabSz="1012588">
              <a:defRPr sz="1439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ctr" defTabSz="10125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1011238"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10112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F376ED-C253-4F67-AE0D-487F9606E3CF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0112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73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6377" algn="l" defTabSz="1012588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6pPr>
      <a:lvl7pPr marL="912755" algn="l" defTabSz="1012588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7pPr>
      <a:lvl8pPr marL="1369132" algn="l" defTabSz="1012588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8pPr>
      <a:lvl9pPr marL="1825509" algn="l" defTabSz="1012588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9pPr>
    </p:titleStyle>
    <p:bodyStyle>
      <a:lvl1pPr marL="376238" indent="-376238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0738" indent="-315913" algn="l" rtl="0" eaLnBrk="0" fontAlgn="base" hangingPunct="0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2pPr>
      <a:lvl3pPr marL="1262063" indent="-2508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68475" indent="-250825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6475" indent="-25241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33511" indent="-253543" algn="l" defTabSz="1012588" rtl="0" eaLnBrk="0" fontAlgn="base" hangingPunct="0">
        <a:spcBef>
          <a:spcPct val="20000"/>
        </a:spcBef>
        <a:spcAft>
          <a:spcPct val="0"/>
        </a:spcAft>
        <a:buChar char="»"/>
        <a:defRPr sz="1992">
          <a:solidFill>
            <a:schemeClr val="tx1"/>
          </a:solidFill>
          <a:latin typeface="+mn-lt"/>
        </a:defRPr>
      </a:lvl6pPr>
      <a:lvl7pPr marL="3189888" indent="-253543" algn="l" defTabSz="1012588" rtl="0" eaLnBrk="0" fontAlgn="base" hangingPunct="0">
        <a:spcBef>
          <a:spcPct val="20000"/>
        </a:spcBef>
        <a:spcAft>
          <a:spcPct val="0"/>
        </a:spcAft>
        <a:buChar char="»"/>
        <a:defRPr sz="1992">
          <a:solidFill>
            <a:schemeClr val="tx1"/>
          </a:solidFill>
          <a:latin typeface="+mn-lt"/>
        </a:defRPr>
      </a:lvl7pPr>
      <a:lvl8pPr marL="3646266" indent="-253543" algn="l" defTabSz="1012588" rtl="0" eaLnBrk="0" fontAlgn="base" hangingPunct="0">
        <a:spcBef>
          <a:spcPct val="20000"/>
        </a:spcBef>
        <a:spcAft>
          <a:spcPct val="0"/>
        </a:spcAft>
        <a:buChar char="»"/>
        <a:defRPr sz="1992">
          <a:solidFill>
            <a:schemeClr val="tx1"/>
          </a:solidFill>
          <a:latin typeface="+mn-lt"/>
        </a:defRPr>
      </a:lvl8pPr>
      <a:lvl9pPr marL="4102643" indent="-253543" algn="l" defTabSz="1012588" rtl="0" eaLnBrk="0" fontAlgn="base" hangingPunct="0">
        <a:spcBef>
          <a:spcPct val="20000"/>
        </a:spcBef>
        <a:spcAft>
          <a:spcPct val="0"/>
        </a:spcAft>
        <a:buChar char="»"/>
        <a:defRPr sz="1992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56377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2pPr>
      <a:lvl3pPr marL="912755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2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4pPr>
      <a:lvl5pPr marL="1825509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5pPr>
      <a:lvl6pPr marL="2281887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6pPr>
      <a:lvl7pPr marL="2738264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7pPr>
      <a:lvl8pPr marL="3194641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8pPr>
      <a:lvl9pPr marL="3651019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2" tIns="50665" rIns="101332" bIns="506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2" tIns="50665" rIns="101332" bIns="506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2" tIns="50665" rIns="101332" bIns="50665" numCol="1" anchor="t" anchorCtr="0" compatLnSpc="1">
            <a:prstTxWarp prst="textNoShape">
              <a:avLst/>
            </a:prstTxWarp>
          </a:bodyPr>
          <a:lstStyle>
            <a:lvl1pPr algn="l" defTabSz="1014023" eaLnBrk="0" hangingPunct="0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l" defTabSz="10140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2" tIns="50665" rIns="101332" bIns="50665" numCol="1" anchor="t" anchorCtr="0" compatLnSpc="1">
            <a:prstTxWarp prst="textNoShape">
              <a:avLst/>
            </a:prstTxWarp>
          </a:bodyPr>
          <a:lstStyle>
            <a:lvl1pPr algn="ctr" defTabSz="1014023" eaLnBrk="0" hangingPunct="0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ctr" defTabSz="10140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2" tIns="50665" rIns="101332" bIns="50665" numCol="1" anchor="t" anchorCtr="0" compatLnSpc="1">
            <a:prstTxWarp prst="textNoShape">
              <a:avLst/>
            </a:prstTxWarp>
          </a:bodyPr>
          <a:lstStyle>
            <a:lvl1pPr algn="r" defTabSz="1012825"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10128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376B5F-F665-4328-A7D2-F57A6F964120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0128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49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01282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282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282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282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2825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020" algn="l" defTabSz="101402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047" algn="l" defTabSz="101402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071" algn="l" defTabSz="101402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095" algn="l" defTabSz="101402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7825" indent="-377825" algn="l" defTabSz="1012825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315913" algn="l" defTabSz="1012825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5238" indent="-250825" algn="l" defTabSz="1012825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1650" indent="-250825" algn="l" defTabSz="1012825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79650" indent="-252413" algn="l" defTabSz="101282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7383" indent="-253903" algn="l" defTabSz="101402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4408" indent="-253903" algn="l" defTabSz="101402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1431" indent="-253903" algn="l" defTabSz="101402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08456" indent="-253903" algn="l" defTabSz="101402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5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3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3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sk-SK" dirty="0" err="1" smtClean="0"/>
              <a:t>Typov</a:t>
            </a:r>
            <a:r>
              <a:rPr lang="sk-SK" altLang="sk-SK" dirty="0" smtClean="0"/>
              <a:t>á konverzia, </a:t>
            </a:r>
            <a:br>
              <a:rPr lang="sk-SK" altLang="sk-SK" dirty="0" smtClean="0"/>
            </a:br>
            <a:r>
              <a:rPr lang="sk-SK" altLang="sk-SK" dirty="0" smtClean="0"/>
              <a:t>ukazovatele – prvý náhľad</a:t>
            </a:r>
            <a:endParaRPr lang="en-US" altLang="sk-SK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599" y="5486400"/>
            <a:ext cx="9494837" cy="188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2" tIns="50681" rIns="101362" bIns="50681" numCol="1" anchor="t" anchorCtr="0" compatLnSpc="1">
            <a:prstTxWarp prst="textNoShape">
              <a:avLst/>
            </a:prstTxWarp>
          </a:bodyPr>
          <a:lstStyle>
            <a:lvl1pPr marL="0" indent="0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315913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5238" indent="-250825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1650" indent="-250825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79650" indent="-252413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204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364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525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09687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altLang="sk-SK" b="0" kern="0" dirty="0" smtClean="0"/>
              <a:t>Gabriela </a:t>
            </a:r>
            <a:r>
              <a:rPr lang="en-US" altLang="sk-SK" b="0" kern="0" dirty="0" err="1" smtClean="0"/>
              <a:t>Grmanov</a:t>
            </a:r>
            <a:r>
              <a:rPr lang="sk-SK" altLang="sk-SK" b="0" kern="0" dirty="0" smtClean="0"/>
              <a:t>á</a:t>
            </a:r>
          </a:p>
          <a:p>
            <a:r>
              <a:rPr lang="sk-SK" altLang="sk-SK" b="0" kern="0" dirty="0" smtClean="0"/>
              <a:t>Základy procedurálneho programovania 1</a:t>
            </a:r>
          </a:p>
          <a:p>
            <a:r>
              <a:rPr lang="en-US" altLang="sk-SK" b="0" kern="0" dirty="0" smtClean="0"/>
              <a:t>7</a:t>
            </a:r>
            <a:r>
              <a:rPr lang="sk-SK" altLang="sk-SK" b="0" kern="0" dirty="0" smtClean="0"/>
              <a:t>. prednáška</a:t>
            </a:r>
            <a:endParaRPr lang="en-US" altLang="sk-SK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Explicitná typová konverzia</a:t>
            </a:r>
            <a:endParaRPr lang="en-US" altLang="sk-SK" smtClean="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96850" y="1828800"/>
            <a:ext cx="9753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823913" indent="-317500" defTabSz="10144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defTabSz="10144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defTabSz="10144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defTabSz="1014413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pretypovanie </a:t>
            </a:r>
          </a:p>
          <a:p>
            <a:pPr lvl="1" algn="l">
              <a:spcBef>
                <a:spcPct val="20000"/>
              </a:spcBef>
              <a:buFontTx/>
              <a:buChar char="•"/>
            </a:pP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jazyk C dovoľuje takmer ľubovoľnú konverziu 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 riziko, že to bude nevhodné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syntax: 	</a:t>
            </a:r>
            <a:r>
              <a:rPr lang="sk-SK" altLang="sk-SK" sz="2800" dirty="0">
                <a:solidFill>
                  <a:srgbClr val="000000"/>
                </a:solidFill>
              </a:rPr>
              <a:t>(typ) výraz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sk-SK" altLang="sk-SK" sz="2800" b="0" dirty="0">
                <a:solidFill>
                  <a:srgbClr val="000000"/>
                </a:solidFill>
                <a:latin typeface="Arial" panose="020B0604020202020204" pitchFamily="34" charset="0"/>
              </a:rPr>
              <a:t>príklady:</a:t>
            </a:r>
            <a:endParaRPr lang="en-US" altLang="sk-SK" sz="28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Text Box 7"/>
          <p:cNvSpPr txBox="1">
            <a:spLocks noChangeArrowheads="1"/>
          </p:cNvSpPr>
          <p:nvPr/>
        </p:nvSpPr>
        <p:spPr bwMode="auto">
          <a:xfrm>
            <a:off x="1111250" y="4565650"/>
            <a:ext cx="895629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sk-SK">
                <a:solidFill>
                  <a:srgbClr val="000000"/>
                </a:solidFill>
              </a:rPr>
              <a:t>(</a:t>
            </a:r>
            <a:r>
              <a:rPr lang="sk-SK" altLang="sk-SK">
                <a:solidFill>
                  <a:srgbClr val="000000"/>
                </a:solidFill>
              </a:rPr>
              <a:t>int</a:t>
            </a:r>
            <a:r>
              <a:rPr lang="en-US" altLang="sk-SK">
                <a:solidFill>
                  <a:srgbClr val="000000"/>
                </a:solidFill>
              </a:rPr>
              <a:t>)</a:t>
            </a:r>
            <a:r>
              <a:rPr lang="sk-SK" altLang="sk-SK">
                <a:solidFill>
                  <a:srgbClr val="000000"/>
                </a:solidFill>
              </a:rPr>
              <a:t> char</a:t>
            </a:r>
            <a:r>
              <a:rPr lang="en-US" altLang="sk-SK">
                <a:solidFill>
                  <a:srgbClr val="000000"/>
                </a:solidFill>
              </a:rPr>
              <a:t>_vyraz	 </a:t>
            </a:r>
            <a:r>
              <a:rPr lang="sk-SK" altLang="sk-SK">
                <a:solidFill>
                  <a:srgbClr val="000000"/>
                </a:solidFill>
              </a:rPr>
              <a:t> </a:t>
            </a:r>
            <a:r>
              <a:rPr lang="en-US" altLang="sk-SK" b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prevod znaku na ordinálne číslo</a:t>
            </a:r>
            <a:endParaRPr lang="en-US" altLang="sk-SK">
              <a:solidFill>
                <a:srgbClr val="000000"/>
              </a:solidFill>
            </a:endParaRPr>
          </a:p>
          <a:p>
            <a:pPr algn="l"/>
            <a:endParaRPr lang="en-US" altLang="sk-SK" sz="1000">
              <a:solidFill>
                <a:srgbClr val="000000"/>
              </a:solidFill>
            </a:endParaRPr>
          </a:p>
          <a:p>
            <a:pPr algn="l"/>
            <a:r>
              <a:rPr lang="en-US" altLang="sk-SK">
                <a:solidFill>
                  <a:srgbClr val="000000"/>
                </a:solidFill>
              </a:rPr>
              <a:t>(char) int_vyraz </a:t>
            </a:r>
            <a:r>
              <a:rPr lang="sk-SK" altLang="sk-SK">
                <a:solidFill>
                  <a:srgbClr val="000000"/>
                </a:solidFill>
              </a:rPr>
              <a:t>	  </a:t>
            </a:r>
            <a:r>
              <a:rPr lang="en-US" altLang="sk-SK" b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prevod ordinálneho čísla na znak</a:t>
            </a:r>
            <a:endParaRPr lang="en-US" altLang="sk-SK">
              <a:solidFill>
                <a:srgbClr val="000000"/>
              </a:solidFill>
            </a:endParaRPr>
          </a:p>
          <a:p>
            <a:pPr algn="l"/>
            <a:endParaRPr lang="en-US" altLang="sk-SK" sz="1000">
              <a:solidFill>
                <a:srgbClr val="000000"/>
              </a:solidFill>
            </a:endParaRPr>
          </a:p>
          <a:p>
            <a:pPr algn="l"/>
            <a:r>
              <a:rPr lang="en-US" altLang="sk-SK">
                <a:solidFill>
                  <a:srgbClr val="000000"/>
                </a:solidFill>
              </a:rPr>
              <a:t>(int) double_vyraz </a:t>
            </a:r>
            <a:r>
              <a:rPr lang="sk-SK" altLang="sk-SK">
                <a:solidFill>
                  <a:srgbClr val="000000"/>
                </a:solidFill>
              </a:rPr>
              <a:t>	  </a:t>
            </a:r>
            <a:r>
              <a:rPr lang="en-US" altLang="sk-SK" b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odrezanie desatinnej časti</a:t>
            </a:r>
            <a:endParaRPr lang="en-US" altLang="sk-SK">
              <a:solidFill>
                <a:srgbClr val="000000"/>
              </a:solidFill>
            </a:endParaRPr>
          </a:p>
          <a:p>
            <a:pPr algn="l"/>
            <a:endParaRPr lang="en-US" altLang="sk-SK" sz="1000">
              <a:solidFill>
                <a:srgbClr val="000000"/>
              </a:solidFill>
            </a:endParaRPr>
          </a:p>
          <a:p>
            <a:pPr algn="l"/>
            <a:r>
              <a:rPr lang="en-US" altLang="sk-SK">
                <a:solidFill>
                  <a:srgbClr val="000000"/>
                </a:solidFill>
              </a:rPr>
              <a:t>(double) int_vyraz </a:t>
            </a:r>
            <a:r>
              <a:rPr lang="sk-SK" altLang="sk-SK">
                <a:solidFill>
                  <a:srgbClr val="000000"/>
                </a:solidFill>
              </a:rPr>
              <a:t>	  </a:t>
            </a:r>
            <a:r>
              <a:rPr lang="en-US" altLang="sk-SK" b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prevod celého čísla na reálne</a:t>
            </a:r>
            <a:endParaRPr lang="en-US" altLang="sk-SK">
              <a:solidFill>
                <a:srgbClr val="000000"/>
              </a:solidFill>
            </a:endParaRPr>
          </a:p>
          <a:p>
            <a:pPr algn="l"/>
            <a:endParaRPr lang="en-US" altLang="sk-SK" sz="1000">
              <a:solidFill>
                <a:srgbClr val="000000"/>
              </a:solidFill>
            </a:endParaRPr>
          </a:p>
          <a:p>
            <a:pPr algn="l"/>
            <a:r>
              <a:rPr lang="en-US" altLang="sk-SK">
                <a:solidFill>
                  <a:srgbClr val="000000"/>
                </a:solidFill>
              </a:rPr>
              <a:t>(double) float_vyraz </a:t>
            </a:r>
            <a:r>
              <a:rPr lang="sk-SK" altLang="sk-SK">
                <a:solidFill>
                  <a:srgbClr val="000000"/>
                </a:solidFill>
              </a:rPr>
              <a:t> </a:t>
            </a:r>
            <a:r>
              <a:rPr lang="en-US" altLang="sk-SK" b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zväčšenie presnosti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Explicitná typová konverzia</a:t>
            </a:r>
            <a:endParaRPr lang="en-US" altLang="sk-SK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800" dirty="0" smtClean="0"/>
              <a:t>najčastenšie na pretypovanie ukazovateľov</a:t>
            </a:r>
          </a:p>
          <a:p>
            <a:r>
              <a:rPr lang="sk-SK" altLang="sk-SK" sz="2800" dirty="0" smtClean="0"/>
              <a:t>príklad použitia:</a:t>
            </a:r>
            <a:endParaRPr lang="en-US" altLang="sk-SK" sz="2800" dirty="0" smtClean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85800" y="3276600"/>
            <a:ext cx="4191000" cy="2133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62000" y="3352800"/>
            <a:ext cx="405591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sk-SK" dirty="0">
                <a:solidFill>
                  <a:srgbClr val="000000"/>
                </a:solidFill>
              </a:rPr>
              <a:t>#include &lt;</a:t>
            </a:r>
            <a:r>
              <a:rPr lang="en-US" altLang="sk-SK" dirty="0" err="1">
                <a:solidFill>
                  <a:srgbClr val="000000"/>
                </a:solidFill>
              </a:rPr>
              <a:t>math.h</a:t>
            </a:r>
            <a:r>
              <a:rPr lang="en-US" altLang="sk-SK" dirty="0">
                <a:solidFill>
                  <a:srgbClr val="000000"/>
                </a:solidFill>
              </a:rPr>
              <a:t>&gt;</a:t>
            </a:r>
          </a:p>
          <a:p>
            <a:pPr algn="l"/>
            <a:r>
              <a:rPr lang="en-US" altLang="sk-SK" dirty="0">
                <a:solidFill>
                  <a:srgbClr val="000000"/>
                </a:solidFill>
              </a:rPr>
              <a:t>...</a:t>
            </a:r>
          </a:p>
          <a:p>
            <a:pPr algn="l"/>
            <a:r>
              <a:rPr lang="sk-SK" altLang="sk-SK" dirty="0" err="1">
                <a:solidFill>
                  <a:srgbClr val="000000"/>
                </a:solidFill>
              </a:rPr>
              <a:t>int</a:t>
            </a:r>
            <a:r>
              <a:rPr lang="sk-SK" altLang="sk-SK" dirty="0">
                <a:solidFill>
                  <a:srgbClr val="000000"/>
                </a:solidFill>
              </a:rPr>
              <a:t> i </a:t>
            </a:r>
            <a:r>
              <a:rPr lang="en-US" altLang="sk-SK" dirty="0">
                <a:solidFill>
                  <a:srgbClr val="000000"/>
                </a:solidFill>
              </a:rPr>
              <a:t>= 10;</a:t>
            </a:r>
          </a:p>
          <a:p>
            <a:pPr algn="l"/>
            <a:r>
              <a:rPr lang="en-US" altLang="sk-SK" dirty="0">
                <a:solidFill>
                  <a:srgbClr val="000000"/>
                </a:solidFill>
              </a:rPr>
              <a:t>double f;</a:t>
            </a:r>
          </a:p>
          <a:p>
            <a:pPr algn="l"/>
            <a:r>
              <a:rPr lang="en-US" altLang="sk-SK" dirty="0">
                <a:solidFill>
                  <a:srgbClr val="000000"/>
                </a:solidFill>
              </a:rPr>
              <a:t>f = </a:t>
            </a:r>
            <a:r>
              <a:rPr lang="en-US" altLang="sk-SK" dirty="0" err="1">
                <a:solidFill>
                  <a:srgbClr val="000000"/>
                </a:solidFill>
              </a:rPr>
              <a:t>sqrt</a:t>
            </a:r>
            <a:r>
              <a:rPr lang="en-US" altLang="sk-SK" dirty="0">
                <a:solidFill>
                  <a:srgbClr val="000000"/>
                </a:solidFill>
              </a:rPr>
              <a:t>((double) 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838200" y="6400800"/>
            <a:ext cx="8686800" cy="990600"/>
          </a:xfrm>
          <a:prstGeom prst="wedgeRoundRectCallout">
            <a:avLst>
              <a:gd name="adj1" fmla="val -37245"/>
              <a:gd name="adj2" fmla="val -15961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r>
              <a:rPr lang="en-US" altLang="sk-SK" b="0">
                <a:solidFill>
                  <a:srgbClr val="000000"/>
                </a:solidFill>
                <a:latin typeface="Arial" panose="020B0604020202020204" pitchFamily="34" charset="0"/>
              </a:rPr>
              <a:t>nie je to nutn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é, ale čitatelné (nutné to bolo v prvých verziách jazyka C)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095" name="AutoShape 7"/>
          <p:cNvSpPr>
            <a:spLocks noChangeArrowheads="1"/>
          </p:cNvSpPr>
          <p:nvPr/>
        </p:nvSpPr>
        <p:spPr bwMode="auto">
          <a:xfrm>
            <a:off x="5029200" y="3581400"/>
            <a:ext cx="3124200" cy="838200"/>
          </a:xfrm>
          <a:prstGeom prst="wedgeRoundRectCallout">
            <a:avLst>
              <a:gd name="adj1" fmla="val -129472"/>
              <a:gd name="adj2" fmla="val 9772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r>
              <a:rPr lang="en-US" altLang="sk-SK">
                <a:solidFill>
                  <a:srgbClr val="000000"/>
                </a:solidFill>
              </a:rPr>
              <a:t>sqrt()</a:t>
            </a:r>
            <a:r>
              <a:rPr lang="en-US" altLang="sk-SK" b="0">
                <a:solidFill>
                  <a:srgbClr val="000000"/>
                </a:solidFill>
                <a:latin typeface="Arial" panose="020B0604020202020204" pitchFamily="34" charset="0"/>
              </a:rPr>
              <a:t> vr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áti druhú odmocninu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86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animBg="1" autoUpdateAnimBg="0"/>
      <p:bldP spid="8909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ChangeArrowheads="1"/>
          </p:cNvSpPr>
          <p:nvPr/>
        </p:nvSpPr>
        <p:spPr bwMode="auto">
          <a:xfrm>
            <a:off x="114300" y="2881313"/>
            <a:ext cx="9906000" cy="464740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sk-SK" altLang="sk-SK"/>
          </a:p>
        </p:txBody>
      </p:sp>
      <p:sp>
        <p:nvSpPr>
          <p:cNvPr id="101379" name="AutoShape 5"/>
          <p:cNvSpPr>
            <a:spLocks noChangeArrowheads="1"/>
          </p:cNvSpPr>
          <p:nvPr/>
        </p:nvSpPr>
        <p:spPr bwMode="auto">
          <a:xfrm>
            <a:off x="1219200" y="1509713"/>
            <a:ext cx="8305800" cy="1295400"/>
          </a:xfrm>
          <a:prstGeom prst="cloudCallout">
            <a:avLst>
              <a:gd name="adj1" fmla="val -55486"/>
              <a:gd name="adj2" fmla="val 553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en-US" sz="2400" b="0" dirty="0">
                <a:latin typeface="+mn-lt"/>
              </a:rPr>
              <a:t>program</a:t>
            </a:r>
            <a:r>
              <a:rPr lang="sk-SK" sz="2400" b="0" dirty="0">
                <a:latin typeface="+mn-lt"/>
              </a:rPr>
              <a:t> </a:t>
            </a:r>
            <a:r>
              <a:rPr lang="en-US" sz="2400" b="0" dirty="0" err="1">
                <a:latin typeface="+mn-lt"/>
              </a:rPr>
              <a:t>načíta</a:t>
            </a:r>
            <a:r>
              <a:rPr lang="en-US" sz="2400" b="0" dirty="0">
                <a:latin typeface="+mn-lt"/>
              </a:rPr>
              <a:t> tri </a:t>
            </a:r>
            <a:r>
              <a:rPr lang="en-US" sz="2400" b="0" dirty="0" err="1">
                <a:latin typeface="+mn-lt"/>
              </a:rPr>
              <a:t>cel</a:t>
            </a:r>
            <a:r>
              <a:rPr lang="sk-SK" sz="2400" b="0" dirty="0">
                <a:latin typeface="+mn-lt"/>
              </a:rPr>
              <a:t>é</a:t>
            </a:r>
            <a:r>
              <a:rPr lang="en-US" sz="2400" b="0" dirty="0">
                <a:latin typeface="+mn-lt"/>
              </a:rPr>
              <a:t> </a:t>
            </a:r>
            <a:r>
              <a:rPr lang="en-US" sz="2400" b="0" dirty="0" err="1">
                <a:latin typeface="+mn-lt"/>
              </a:rPr>
              <a:t>čísla</a:t>
            </a:r>
            <a:r>
              <a:rPr lang="en-US" sz="2400" b="0" dirty="0">
                <a:latin typeface="+mn-lt"/>
              </a:rPr>
              <a:t> a </a:t>
            </a:r>
            <a:r>
              <a:rPr lang="en-US" sz="2400" b="0" dirty="0" err="1">
                <a:latin typeface="+mn-lt"/>
              </a:rPr>
              <a:t>vypíše</a:t>
            </a:r>
            <a:r>
              <a:rPr lang="en-US" sz="2400" b="0" dirty="0">
                <a:latin typeface="+mn-lt"/>
              </a:rPr>
              <a:t> </a:t>
            </a:r>
            <a:r>
              <a:rPr lang="en-US" sz="2400" b="0" dirty="0" err="1">
                <a:latin typeface="+mn-lt"/>
              </a:rPr>
              <a:t>ich</a:t>
            </a:r>
            <a:r>
              <a:rPr lang="en-US" sz="2400" b="0" dirty="0">
                <a:latin typeface="+mn-lt"/>
              </a:rPr>
              <a:t> </a:t>
            </a:r>
            <a:r>
              <a:rPr lang="en-US" sz="2400" b="0" dirty="0" err="1">
                <a:latin typeface="+mn-lt"/>
              </a:rPr>
              <a:t>priemer</a:t>
            </a:r>
            <a:r>
              <a:rPr lang="en-US" sz="2400" b="0" dirty="0">
                <a:latin typeface="+mn-lt"/>
              </a:rPr>
              <a:t> </a:t>
            </a:r>
            <a:r>
              <a:rPr lang="en-US" sz="2400" b="0" dirty="0" err="1">
                <a:latin typeface="+mn-lt"/>
              </a:rPr>
              <a:t>na</a:t>
            </a:r>
            <a:r>
              <a:rPr lang="en-US" sz="2400" b="0" dirty="0">
                <a:latin typeface="+mn-lt"/>
              </a:rPr>
              <a:t> </a:t>
            </a:r>
            <a:r>
              <a:rPr lang="en-US" sz="2400" b="0" dirty="0" err="1">
                <a:latin typeface="+mn-lt"/>
              </a:rPr>
              <a:t>dve</a:t>
            </a:r>
            <a:r>
              <a:rPr lang="en-US" sz="2400" b="0" dirty="0">
                <a:latin typeface="+mn-lt"/>
              </a:rPr>
              <a:t> </a:t>
            </a:r>
            <a:r>
              <a:rPr lang="en-US" sz="2400" b="0" dirty="0" err="1">
                <a:latin typeface="+mn-lt"/>
              </a:rPr>
              <a:t>desatinné</a:t>
            </a:r>
            <a:r>
              <a:rPr lang="en-US" sz="2400" b="0" dirty="0">
                <a:latin typeface="+mn-lt"/>
              </a:rPr>
              <a:t> </a:t>
            </a:r>
            <a:r>
              <a:rPr lang="en-US" sz="2400" b="0" dirty="0" err="1">
                <a:latin typeface="+mn-lt"/>
              </a:rPr>
              <a:t>čísla</a:t>
            </a:r>
            <a:endParaRPr lang="en-US" sz="2400" b="0" dirty="0">
              <a:latin typeface="+mn-lt"/>
            </a:endParaRP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íklad: typová konverzia</a:t>
            </a:r>
            <a:endParaRPr lang="en-US" altLang="sk-SK" smtClean="0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201613" y="2881313"/>
            <a:ext cx="9772650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sk-SK" dirty="0"/>
              <a:t>#include &lt;</a:t>
            </a:r>
            <a:r>
              <a:rPr lang="en-US" altLang="sk-SK" dirty="0" err="1"/>
              <a:t>stdio.h</a:t>
            </a:r>
            <a:r>
              <a:rPr lang="en-US" altLang="sk-SK" dirty="0"/>
              <a:t>&gt;</a:t>
            </a:r>
          </a:p>
          <a:p>
            <a:pPr algn="l"/>
            <a:endParaRPr lang="en-US" altLang="sk-SK" dirty="0"/>
          </a:p>
          <a:p>
            <a:pPr algn="l"/>
            <a:r>
              <a:rPr lang="en-US" altLang="sk-SK" dirty="0" err="1"/>
              <a:t>int</a:t>
            </a:r>
            <a:r>
              <a:rPr lang="en-US" altLang="sk-SK" dirty="0"/>
              <a:t> main() </a:t>
            </a:r>
          </a:p>
          <a:p>
            <a:pPr algn="l"/>
            <a:r>
              <a:rPr lang="en-US" altLang="sk-SK" dirty="0"/>
              <a:t>{</a:t>
            </a:r>
          </a:p>
          <a:p>
            <a:pPr algn="l"/>
            <a:r>
              <a:rPr lang="en-US" altLang="sk-SK" dirty="0"/>
              <a:t>	</a:t>
            </a:r>
            <a:r>
              <a:rPr lang="en-US" altLang="sk-SK" dirty="0" err="1"/>
              <a:t>int</a:t>
            </a:r>
            <a:r>
              <a:rPr lang="en-US" altLang="sk-SK" dirty="0"/>
              <a:t> x, y, z;</a:t>
            </a:r>
          </a:p>
          <a:p>
            <a:pPr algn="l"/>
            <a:endParaRPr lang="en-US" altLang="sk-SK" dirty="0"/>
          </a:p>
          <a:p>
            <a:pPr algn="l"/>
            <a:r>
              <a:rPr lang="en-US" altLang="sk-SK" dirty="0"/>
              <a:t>	</a:t>
            </a:r>
            <a:r>
              <a:rPr lang="en-US" altLang="sk-SK" dirty="0" err="1"/>
              <a:t>printf</a:t>
            </a:r>
            <a:r>
              <a:rPr lang="en-US" altLang="sk-SK" dirty="0"/>
              <a:t>("</a:t>
            </a:r>
            <a:r>
              <a:rPr lang="en-US" altLang="sk-SK" dirty="0" err="1"/>
              <a:t>Zadajte</a:t>
            </a:r>
            <a:r>
              <a:rPr lang="en-US" altLang="sk-SK" dirty="0"/>
              <a:t> 3 </a:t>
            </a:r>
            <a:r>
              <a:rPr lang="en-US" altLang="sk-SK" dirty="0" err="1"/>
              <a:t>cele</a:t>
            </a:r>
            <a:r>
              <a:rPr lang="en-US" altLang="sk-SK" dirty="0"/>
              <a:t> </a:t>
            </a:r>
            <a:r>
              <a:rPr lang="en-US" altLang="sk-SK" dirty="0" err="1"/>
              <a:t>cisla</a:t>
            </a:r>
            <a:r>
              <a:rPr lang="en-US" altLang="sk-SK" dirty="0"/>
              <a:t>: ");</a:t>
            </a:r>
          </a:p>
          <a:p>
            <a:pPr algn="l"/>
            <a:r>
              <a:rPr lang="en-US" altLang="sk-SK" dirty="0"/>
              <a:t>	</a:t>
            </a:r>
            <a:r>
              <a:rPr lang="en-US" altLang="sk-SK" dirty="0" err="1"/>
              <a:t>scanf</a:t>
            </a:r>
            <a:r>
              <a:rPr lang="en-US" altLang="sk-SK" dirty="0"/>
              <a:t>("%d %d %d", &amp;x, &amp;y, &amp;z);</a:t>
            </a:r>
          </a:p>
          <a:p>
            <a:pPr algn="l"/>
            <a:endParaRPr lang="en-US" altLang="sk-SK" dirty="0"/>
          </a:p>
          <a:p>
            <a:pPr algn="l"/>
            <a:r>
              <a:rPr lang="en-US" altLang="sk-SK" dirty="0"/>
              <a:t>	</a:t>
            </a:r>
            <a:r>
              <a:rPr lang="en-US" altLang="sk-SK" dirty="0" err="1"/>
              <a:t>printf</a:t>
            </a:r>
            <a:r>
              <a:rPr lang="en-US" altLang="sk-SK" dirty="0"/>
              <a:t>("</a:t>
            </a:r>
            <a:r>
              <a:rPr lang="en-US" altLang="sk-SK" dirty="0" err="1"/>
              <a:t>Priemer</a:t>
            </a:r>
            <a:r>
              <a:rPr lang="en-US" altLang="sk-SK" dirty="0"/>
              <a:t>: %.2f\n", (float) (</a:t>
            </a:r>
            <a:r>
              <a:rPr lang="en-US" altLang="sk-SK" dirty="0" err="1"/>
              <a:t>x+y+z</a:t>
            </a:r>
            <a:r>
              <a:rPr lang="en-US" altLang="sk-SK" dirty="0"/>
              <a:t>) /</a:t>
            </a:r>
            <a:r>
              <a:rPr lang="sk-SK" altLang="sk-SK" dirty="0"/>
              <a:t> 3</a:t>
            </a:r>
            <a:r>
              <a:rPr lang="en-US" altLang="sk-SK" dirty="0"/>
              <a:t>);</a:t>
            </a:r>
          </a:p>
          <a:p>
            <a:pPr algn="l"/>
            <a:r>
              <a:rPr lang="en-US" altLang="sk-SK" dirty="0"/>
              <a:t>     return 0;</a:t>
            </a:r>
          </a:p>
          <a:p>
            <a:pPr algn="l"/>
            <a:r>
              <a:rPr lang="en-US" altLang="sk-SK" dirty="0"/>
              <a:t>}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5867400" y="6122988"/>
            <a:ext cx="396240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/>
              <a:t>(x+y+z) /</a:t>
            </a:r>
            <a:r>
              <a:rPr lang="sk-SK" altLang="sk-SK"/>
              <a:t> </a:t>
            </a:r>
            <a:r>
              <a:rPr lang="en-US" altLang="sk-SK"/>
              <a:t>3.0</a:t>
            </a:r>
            <a:r>
              <a:rPr lang="sk-SK" altLang="sk-SK"/>
              <a:t>)</a:t>
            </a:r>
            <a:r>
              <a:rPr lang="en-US" altLang="sk-SK"/>
              <a:t>;</a:t>
            </a: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6511555" y="685085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07p01.cpp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98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3" grpId="0" autoUpdateAnimBg="0"/>
      <p:bldP spid="11367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Čo sú to ukazovatele</a:t>
            </a:r>
            <a:endParaRPr lang="en-US" altLang="sk-SK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432719"/>
            <a:ext cx="9753600" cy="5486400"/>
          </a:xfrm>
        </p:spPr>
        <p:txBody>
          <a:bodyPr/>
          <a:lstStyle/>
          <a:p>
            <a:pPr marL="377731" indent="-377731">
              <a:buFontTx/>
              <a:buNone/>
              <a:defRPr/>
            </a:pPr>
            <a:r>
              <a:rPr lang="sk-SK" altLang="sk-SK" sz="2800" dirty="0"/>
              <a:t>= </a:t>
            </a:r>
            <a:r>
              <a:rPr lang="sk-SK" altLang="sk-SK" sz="2400" dirty="0"/>
              <a:t>pointery, smerníky</a:t>
            </a:r>
          </a:p>
          <a:p>
            <a:pPr marL="377731" indent="-377731">
              <a:defRPr/>
            </a:pPr>
            <a:r>
              <a:rPr lang="sk-SK" altLang="sk-SK" sz="2400" dirty="0"/>
              <a:t>ukazovateľ </a:t>
            </a:r>
          </a:p>
          <a:p>
            <a:pPr marL="822223" lvl="1" indent="-316240">
              <a:defRPr/>
            </a:pPr>
            <a:r>
              <a:rPr lang="sk-SK" altLang="sk-SK" sz="2000" dirty="0"/>
              <a:t>je premenná</a:t>
            </a:r>
          </a:p>
          <a:p>
            <a:pPr marL="822223" lvl="1" indent="-316240">
              <a:defRPr/>
            </a:pPr>
            <a:r>
              <a:rPr lang="sk-SK" altLang="sk-SK" sz="2000" dirty="0"/>
              <a:t>jeho hodnota je adresa v pamäti </a:t>
            </a:r>
          </a:p>
          <a:p>
            <a:pPr marL="377731" indent="-377731">
              <a:defRPr/>
            </a:pPr>
            <a:r>
              <a:rPr lang="sk-SK" altLang="sk-SK" sz="2400" dirty="0"/>
              <a:t>analógia: v texte článku nie je informácia priamo uvedená, ale je tam </a:t>
            </a:r>
            <a:r>
              <a:rPr lang="sk-SK" altLang="sk-SK" sz="2400" i="1" dirty="0"/>
              <a:t>odkaz</a:t>
            </a:r>
            <a:r>
              <a:rPr lang="sk-SK" altLang="sk-SK" sz="2400" dirty="0"/>
              <a:t> na nejaký iný článok, kde sa informácia nachádza</a:t>
            </a:r>
          </a:p>
          <a:p>
            <a:pPr marL="377731" indent="-377731">
              <a:defRPr/>
            </a:pPr>
            <a:r>
              <a:rPr lang="sk-SK" altLang="sk-SK" sz="2400" dirty="0">
                <a:solidFill>
                  <a:srgbClr val="FF0000"/>
                </a:solidFill>
              </a:rPr>
              <a:t>objekt typu ukazovateľ obsahuje informáciu o tom, kde je umiestnený iný údajový </a:t>
            </a:r>
            <a:r>
              <a:rPr lang="sk-SK" altLang="sk-SK" sz="2400" dirty="0" smtClean="0">
                <a:solidFill>
                  <a:srgbClr val="FF0000"/>
                </a:solidFill>
              </a:rPr>
              <a:t>objekt</a:t>
            </a:r>
          </a:p>
          <a:p>
            <a:pPr marL="822231" lvl="1" indent="-377731">
              <a:defRPr/>
            </a:pPr>
            <a:r>
              <a:rPr lang="sk-SK" altLang="sk-SK" sz="2000" b="1" dirty="0" smtClean="0">
                <a:solidFill>
                  <a:srgbClr val="FF0000"/>
                </a:solidFill>
              </a:rPr>
              <a:t>Ukazovateľ na premennú</a:t>
            </a:r>
          </a:p>
          <a:p>
            <a:pPr marL="822231" lvl="1" indent="-377731">
              <a:defRPr/>
            </a:pPr>
            <a:r>
              <a:rPr lang="sk-SK" altLang="sk-SK" sz="2000" dirty="0" smtClean="0">
                <a:solidFill>
                  <a:srgbClr val="FF0000"/>
                </a:solidFill>
              </a:rPr>
              <a:t>Ukazovateľ na funkciu</a:t>
            </a:r>
          </a:p>
          <a:p>
            <a:pPr marL="822231" lvl="1" indent="-377731">
              <a:defRPr/>
            </a:pPr>
            <a:r>
              <a:rPr lang="sk-SK" altLang="sk-SK" sz="2000" dirty="0" smtClean="0">
                <a:solidFill>
                  <a:srgbClr val="FF0000"/>
                </a:solidFill>
              </a:rPr>
              <a:t>Ukazovateľ na štruktúru</a:t>
            </a:r>
            <a:endParaRPr lang="en-US" altLang="sk-SK" sz="1600" dirty="0"/>
          </a:p>
          <a:p>
            <a:pPr marL="377731" indent="-377731">
              <a:defRPr/>
            </a:pPr>
            <a:r>
              <a:rPr lang="en-US" altLang="sk-SK" sz="2400" dirty="0"/>
              <a:t>Na </a:t>
            </a:r>
            <a:r>
              <a:rPr lang="sk-SK" altLang="sk-SK" sz="2400" dirty="0"/>
              <a:t>čo sú dobré?</a:t>
            </a:r>
          </a:p>
          <a:p>
            <a:pPr marL="822223" lvl="1" indent="-316240">
              <a:defRPr/>
            </a:pPr>
            <a:r>
              <a:rPr lang="sk-SK" altLang="sk-SK" sz="2000" dirty="0" smtClean="0"/>
              <a:t>Napr. keď </a:t>
            </a:r>
            <a:r>
              <a:rPr lang="sk-SK" altLang="sk-SK" sz="2000" dirty="0"/>
              <a:t>je až za behu programu jasné, koľko pamäte budeme potrebovať (napr. ako veľké pole</a:t>
            </a:r>
            <a:r>
              <a:rPr lang="sk-SK" altLang="sk-SK" sz="2000" dirty="0" smtClean="0"/>
              <a:t>)</a:t>
            </a:r>
          </a:p>
          <a:p>
            <a:pPr marL="822223" lvl="1" indent="-316240">
              <a:defRPr/>
            </a:pPr>
            <a:r>
              <a:rPr lang="sk-SK" altLang="sk-SK" sz="2000" dirty="0" smtClean="0"/>
              <a:t>Hlavný nástroj efektívneho prístupu k pamäti </a:t>
            </a:r>
            <a:endParaRPr lang="en-US" alt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/>
              <a:t>Čo sú to ukazovatele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77" y="1828800"/>
            <a:ext cx="3883672" cy="4876800"/>
          </a:xfrm>
        </p:spPr>
        <p:txBody>
          <a:bodyPr/>
          <a:lstStyle/>
          <a:p>
            <a:r>
              <a:rPr lang="sk-SK" sz="2400" dirty="0" smtClean="0">
                <a:solidFill>
                  <a:srgbClr val="FF0000"/>
                </a:solidFill>
              </a:rPr>
              <a:t>Ukazovateľ ukazuje </a:t>
            </a:r>
            <a:r>
              <a:rPr lang="sk-SK" sz="2400" dirty="0" smtClean="0"/>
              <a:t>na špecifickú adresu v počítačovej pamäti</a:t>
            </a:r>
          </a:p>
          <a:p>
            <a:r>
              <a:rPr lang="sk-SK" sz="2400" dirty="0" smtClean="0">
                <a:solidFill>
                  <a:srgbClr val="FF0000"/>
                </a:solidFill>
              </a:rPr>
              <a:t>Program</a:t>
            </a:r>
            <a:r>
              <a:rPr lang="sk-SK" sz="2400" dirty="0" smtClean="0"/>
              <a:t> môže </a:t>
            </a:r>
            <a:r>
              <a:rPr lang="sk-SK" sz="2400" dirty="0" smtClean="0">
                <a:solidFill>
                  <a:srgbClr val="FF0000"/>
                </a:solidFill>
              </a:rPr>
              <a:t>skočiť</a:t>
            </a:r>
            <a:r>
              <a:rPr lang="sk-SK" sz="2400" dirty="0" smtClean="0"/>
              <a:t> na túto adresu a získať z nej hodnotu </a:t>
            </a:r>
          </a:p>
          <a:p>
            <a:r>
              <a:rPr lang="sk-SK" sz="2400" dirty="0" smtClean="0"/>
              <a:t>V počítačovej pamäti môžeme uchovávať adresu inej časti pamäte – toto umožňujú </a:t>
            </a:r>
            <a:r>
              <a:rPr lang="sk-SK" sz="2400" dirty="0" smtClean="0">
                <a:solidFill>
                  <a:srgbClr val="FF0000"/>
                </a:solidFill>
              </a:rPr>
              <a:t>ukazovatele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121224" y="1966118"/>
            <a:ext cx="5208698" cy="4952404"/>
            <a:chOff x="4801030" y="2058869"/>
            <a:chExt cx="5208698" cy="4952404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5950864" y="3094739"/>
              <a:ext cx="2365154" cy="385331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 eaLnBrk="1" hangingPunct="1"/>
              <a:endParaRPr lang="sk-SK" altLang="sk-SK" b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5950864" y="6632249"/>
              <a:ext cx="2365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6053724" y="2619609"/>
              <a:ext cx="138371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b="0" dirty="0" err="1" smtClean="0">
                  <a:solidFill>
                    <a:srgbClr val="FF0000"/>
                  </a:solidFill>
                  <a:latin typeface="Arial" charset="0"/>
                </a:rPr>
                <a:t>hodnota</a:t>
              </a:r>
              <a:r>
                <a:rPr lang="sk-SK" altLang="sk-SK" b="0" dirty="0" smtClean="0">
                  <a:solidFill>
                    <a:srgbClr val="FF0000"/>
                  </a:solidFill>
                  <a:latin typeface="Arial" charset="0"/>
                </a:rPr>
                <a:t>:</a:t>
              </a:r>
              <a:endParaRPr lang="en-US" altLang="sk-SK" b="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4801030" y="2619609"/>
              <a:ext cx="121219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b="0" dirty="0" err="1" smtClean="0">
                  <a:solidFill>
                    <a:srgbClr val="00B050"/>
                  </a:solidFill>
                  <a:latin typeface="Arial" charset="0"/>
                </a:rPr>
                <a:t>adresa</a:t>
              </a:r>
              <a:r>
                <a:rPr lang="sk-SK" altLang="sk-SK" b="0" dirty="0" smtClean="0">
                  <a:solidFill>
                    <a:srgbClr val="00B050"/>
                  </a:solidFill>
                  <a:latin typeface="Arial" charset="0"/>
                </a:rPr>
                <a:t>:</a:t>
              </a:r>
              <a:endParaRPr lang="en-US" altLang="sk-SK" b="0" dirty="0">
                <a:solidFill>
                  <a:srgbClr val="00B050"/>
                </a:solidFill>
                <a:latin typeface="Arial" charset="0"/>
              </a:endParaRP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5148506" y="4150906"/>
              <a:ext cx="8002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sz="2000" dirty="0" smtClean="0">
                  <a:solidFill>
                    <a:srgbClr val="00B050"/>
                  </a:solidFill>
                </a:rPr>
                <a:t>0xFC</a:t>
              </a:r>
              <a:endParaRPr lang="en-US" altLang="sk-SK" sz="2000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5120446" y="5592937"/>
              <a:ext cx="8002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sz="2000" dirty="0" smtClean="0">
                  <a:solidFill>
                    <a:srgbClr val="00B050"/>
                  </a:solidFill>
                </a:rPr>
                <a:t>0x03</a:t>
              </a:r>
              <a:endParaRPr lang="en-US" altLang="sk-SK" sz="2000" dirty="0">
                <a:solidFill>
                  <a:srgbClr val="00B050"/>
                </a:solidFill>
              </a:endParaRPr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4825415" y="2058869"/>
              <a:ext cx="212910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dirty="0" smtClean="0">
                  <a:solidFill>
                    <a:srgbClr val="FF0000"/>
                  </a:solidFill>
                  <a:latin typeface="Arial" charset="0"/>
                </a:rPr>
                <a:t>RAM (pamäť)</a:t>
              </a:r>
              <a:endParaRPr lang="en-US" altLang="sk-SK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6122587" y="6573202"/>
              <a:ext cx="20217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sz="2000" b="0" dirty="0" smtClean="0">
                  <a:latin typeface="Arial" charset="0"/>
                </a:rPr>
                <a:t>Systémové dáta</a:t>
              </a:r>
              <a:endParaRPr lang="en-US" altLang="sk-SK" sz="2000" b="0" dirty="0">
                <a:latin typeface="Arial" charset="0"/>
              </a:endParaRPr>
            </a:p>
          </p:txBody>
        </p:sp>
        <p:sp>
          <p:nvSpPr>
            <p:cNvPr id="26" name="Text Box 32"/>
            <p:cNvSpPr txBox="1">
              <a:spLocks noChangeArrowheads="1"/>
            </p:cNvSpPr>
            <p:nvPr/>
          </p:nvSpPr>
          <p:spPr bwMode="auto">
            <a:xfrm>
              <a:off x="6133113" y="6264694"/>
              <a:ext cx="20217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sz="2000" b="0" dirty="0" smtClean="0">
                  <a:latin typeface="Arial" charset="0"/>
                </a:rPr>
                <a:t>Systémové dáta</a:t>
              </a:r>
              <a:endParaRPr lang="en-US" altLang="sk-SK" sz="2000" b="0" dirty="0">
                <a:latin typeface="Arial" charset="0"/>
              </a:endParaRP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5953818" y="6318484"/>
              <a:ext cx="2365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28" name="TextBox 27"/>
            <p:cNvSpPr txBox="1"/>
            <p:nvPr/>
          </p:nvSpPr>
          <p:spPr>
            <a:xfrm rot="5400000">
              <a:off x="6829973" y="5949038"/>
              <a:ext cx="441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smtClean="0">
                  <a:sym typeface="Symbol"/>
                </a:rPr>
                <a:t></a:t>
              </a:r>
              <a:endParaRPr lang="sk-SK" dirty="0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5953818" y="5928519"/>
              <a:ext cx="2365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6012723" y="5547519"/>
              <a:ext cx="226215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sz="2000" b="0" dirty="0" smtClean="0">
                  <a:latin typeface="Arial" charset="0"/>
                </a:rPr>
                <a:t>Dynamická pamäť</a:t>
              </a:r>
              <a:endParaRPr lang="en-US" altLang="sk-SK" sz="2000" b="0" dirty="0">
                <a:latin typeface="Arial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6012088" y="5242719"/>
              <a:ext cx="226215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sz="2000" b="0" dirty="0" smtClean="0">
                  <a:latin typeface="Arial" charset="0"/>
                </a:rPr>
                <a:t>Dynamická pamäť</a:t>
              </a:r>
              <a:endParaRPr lang="en-US" altLang="sk-SK" sz="2000" b="0" dirty="0">
                <a:latin typeface="Arial" charset="0"/>
              </a:endParaRPr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5953818" y="5623719"/>
              <a:ext cx="2365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5953818" y="5242719"/>
              <a:ext cx="2365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5950484" y="4851328"/>
              <a:ext cx="2365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8300606" y="6594612"/>
              <a:ext cx="170912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sz="2000" b="0" dirty="0" smtClean="0">
                  <a:solidFill>
                    <a:srgbClr val="0070C0"/>
                  </a:solidFill>
                  <a:latin typeface="Arial" charset="0"/>
                </a:rPr>
                <a:t>Priestor jadra</a:t>
              </a:r>
              <a:endParaRPr lang="en-US" altLang="sk-SK" sz="2000" b="0" dirty="0">
                <a:solidFill>
                  <a:srgbClr val="0070C0"/>
                </a:solidFill>
                <a:latin typeface="Arial" charset="0"/>
              </a:endParaRPr>
            </a:p>
          </p:txBody>
        </p:sp>
        <p:sp>
          <p:nvSpPr>
            <p:cNvPr id="41" name="Text Box 33"/>
            <p:cNvSpPr txBox="1">
              <a:spLocks noChangeArrowheads="1"/>
            </p:cNvSpPr>
            <p:nvPr/>
          </p:nvSpPr>
          <p:spPr bwMode="auto">
            <a:xfrm>
              <a:off x="5143199" y="6611163"/>
              <a:ext cx="8002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sz="2000" dirty="0" smtClean="0">
                  <a:solidFill>
                    <a:srgbClr val="00B050"/>
                  </a:solidFill>
                </a:rPr>
                <a:t>0x01</a:t>
              </a:r>
              <a:endParaRPr lang="en-US" altLang="sk-SK" sz="2000" dirty="0">
                <a:solidFill>
                  <a:srgbClr val="00B050"/>
                </a:solidFill>
              </a:endParaRPr>
            </a:p>
          </p:txBody>
        </p:sp>
        <p:sp>
          <p:nvSpPr>
            <p:cNvPr id="42" name="Text Box 34"/>
            <p:cNvSpPr txBox="1">
              <a:spLocks noChangeArrowheads="1"/>
            </p:cNvSpPr>
            <p:nvPr/>
          </p:nvSpPr>
          <p:spPr bwMode="auto">
            <a:xfrm>
              <a:off x="5141227" y="4535710"/>
              <a:ext cx="8002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sz="2000" dirty="0" smtClean="0">
                  <a:solidFill>
                    <a:srgbClr val="00B050"/>
                  </a:solidFill>
                </a:rPr>
                <a:t>0xFB</a:t>
              </a:r>
              <a:endParaRPr lang="en-US" altLang="sk-SK" sz="2000" dirty="0">
                <a:solidFill>
                  <a:srgbClr val="00B050"/>
                </a:solidFill>
              </a:endParaRPr>
            </a:p>
          </p:txBody>
        </p:sp>
        <p:sp>
          <p:nvSpPr>
            <p:cNvPr id="43" name="Text Box 35"/>
            <p:cNvSpPr txBox="1">
              <a:spLocks noChangeArrowheads="1"/>
            </p:cNvSpPr>
            <p:nvPr/>
          </p:nvSpPr>
          <p:spPr bwMode="auto">
            <a:xfrm>
              <a:off x="5135527" y="6295867"/>
              <a:ext cx="8002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sz="2000" dirty="0" smtClean="0">
                  <a:solidFill>
                    <a:srgbClr val="00B050"/>
                  </a:solidFill>
                </a:rPr>
                <a:t>0x02</a:t>
              </a:r>
              <a:endParaRPr lang="en-US" altLang="sk-SK" sz="2000" dirty="0">
                <a:solidFill>
                  <a:srgbClr val="00B050"/>
                </a:solidFill>
              </a:endParaRPr>
            </a:p>
          </p:txBody>
        </p:sp>
        <p:sp>
          <p:nvSpPr>
            <p:cNvPr id="45" name="Text Box 32"/>
            <p:cNvSpPr txBox="1">
              <a:spLocks noChangeArrowheads="1"/>
            </p:cNvSpPr>
            <p:nvPr/>
          </p:nvSpPr>
          <p:spPr bwMode="auto">
            <a:xfrm>
              <a:off x="6052625" y="3453057"/>
              <a:ext cx="187743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sz="2000" dirty="0" smtClean="0">
                  <a:cs typeface="Courier New" panose="02070309020205020404" pitchFamily="49" charset="0"/>
                </a:rPr>
                <a:t>10111010111</a:t>
              </a:r>
              <a:endParaRPr lang="en-US" altLang="sk-SK" sz="2000" dirty="0">
                <a:cs typeface="Courier New" panose="02070309020205020404" pitchFamily="49" charset="0"/>
              </a:endParaRPr>
            </a:p>
          </p:txBody>
        </p:sp>
        <p:sp>
          <p:nvSpPr>
            <p:cNvPr id="46" name="Text Box 32"/>
            <p:cNvSpPr txBox="1">
              <a:spLocks noChangeArrowheads="1"/>
            </p:cNvSpPr>
            <p:nvPr/>
          </p:nvSpPr>
          <p:spPr bwMode="auto">
            <a:xfrm>
              <a:off x="6584009" y="4146418"/>
              <a:ext cx="8002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sz="20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0</a:t>
              </a:r>
              <a:r>
                <a:rPr lang="sk-SK" altLang="sk-SK" sz="2000" dirty="0" smtClean="0">
                  <a:solidFill>
                    <a:srgbClr val="FF0000"/>
                  </a:solidFill>
                  <a:cs typeface="Courier New" panose="02070309020205020404" pitchFamily="49" charset="0"/>
                </a:rPr>
                <a:t>xFF</a:t>
              </a:r>
              <a:endParaRPr lang="en-US" altLang="sk-SK" sz="2000" dirty="0">
                <a:solidFill>
                  <a:srgbClr val="FF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>
              <a:off x="5940795" y="4480719"/>
              <a:ext cx="2365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8" name="TextBox 47"/>
            <p:cNvSpPr txBox="1"/>
            <p:nvPr/>
          </p:nvSpPr>
          <p:spPr>
            <a:xfrm rot="5400000">
              <a:off x="6847309" y="4876283"/>
              <a:ext cx="441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smtClean="0">
                  <a:sym typeface="Symbol"/>
                </a:rPr>
                <a:t></a:t>
              </a:r>
              <a:endParaRPr lang="sk-SK" dirty="0"/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5961389" y="4150178"/>
              <a:ext cx="2365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6048174" y="4488670"/>
              <a:ext cx="187743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sz="2000" dirty="0" smtClean="0">
                  <a:cs typeface="Courier New" panose="02070309020205020404" pitchFamily="49" charset="0"/>
                </a:rPr>
                <a:t>00111010111</a:t>
              </a:r>
              <a:endParaRPr lang="en-US" altLang="sk-SK" sz="2000" dirty="0">
                <a:cs typeface="Courier New" panose="02070309020205020404" pitchFamily="49" charset="0"/>
              </a:endParaRP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6068217" y="3796591"/>
              <a:ext cx="187743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sz="2000" dirty="0" smtClean="0">
                  <a:cs typeface="Courier New" panose="02070309020205020404" pitchFamily="49" charset="0"/>
                </a:rPr>
                <a:t>11111110101</a:t>
              </a:r>
              <a:endParaRPr lang="en-US" altLang="sk-SK" sz="2000" dirty="0">
                <a:cs typeface="Courier New" panose="02070309020205020404" pitchFamily="49" charset="0"/>
              </a:endParaRPr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>
              <a:off x="5950484" y="3798828"/>
              <a:ext cx="2365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5951186" y="3453057"/>
              <a:ext cx="2365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8320664" y="5376009"/>
              <a:ext cx="79861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sz="2000" b="0" dirty="0" smtClean="0">
                  <a:solidFill>
                    <a:srgbClr val="0070C0"/>
                  </a:solidFill>
                  <a:latin typeface="Arial" charset="0"/>
                </a:rPr>
                <a:t>Heap</a:t>
              </a:r>
              <a:endParaRPr lang="en-US" altLang="sk-SK" sz="2000" b="0" dirty="0">
                <a:solidFill>
                  <a:srgbClr val="0070C0"/>
                </a:solidFill>
                <a:latin typeface="Arial" charset="0"/>
              </a:endParaRP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8305761" y="4346046"/>
              <a:ext cx="123944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sz="2000" b="0" dirty="0" smtClean="0">
                  <a:solidFill>
                    <a:srgbClr val="0070C0"/>
                  </a:solidFill>
                  <a:latin typeface="Arial" charset="0"/>
                </a:rPr>
                <a:t>Zásobník</a:t>
              </a:r>
              <a:endParaRPr lang="en-US" altLang="sk-SK" sz="2000" b="0" dirty="0">
                <a:solidFill>
                  <a:srgbClr val="0070C0"/>
                </a:solidFill>
                <a:latin typeface="Arial" charset="0"/>
              </a:endParaRPr>
            </a:p>
          </p:txBody>
        </p:sp>
        <p:sp>
          <p:nvSpPr>
            <p:cNvPr id="56" name="Text Box 32"/>
            <p:cNvSpPr txBox="1">
              <a:spLocks noChangeArrowheads="1"/>
            </p:cNvSpPr>
            <p:nvPr/>
          </p:nvSpPr>
          <p:spPr bwMode="auto">
            <a:xfrm>
              <a:off x="6057696" y="3094739"/>
              <a:ext cx="187743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sz="2000" dirty="0" smtClean="0">
                  <a:cs typeface="Courier New" panose="02070309020205020404" pitchFamily="49" charset="0"/>
                </a:rPr>
                <a:t>10101110110</a:t>
              </a:r>
              <a:endParaRPr lang="en-US" altLang="sk-SK" sz="2000" dirty="0">
                <a:cs typeface="Courier New" panose="02070309020205020404" pitchFamily="49" charset="0"/>
              </a:endParaRPr>
            </a:p>
          </p:txBody>
        </p:sp>
        <p:sp>
          <p:nvSpPr>
            <p:cNvPr id="57" name="Text Box 34"/>
            <p:cNvSpPr txBox="1">
              <a:spLocks noChangeArrowheads="1"/>
            </p:cNvSpPr>
            <p:nvPr/>
          </p:nvSpPr>
          <p:spPr bwMode="auto">
            <a:xfrm>
              <a:off x="5152440" y="3446423"/>
              <a:ext cx="8002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sz="2000" dirty="0" smtClean="0">
                  <a:solidFill>
                    <a:srgbClr val="00B050"/>
                  </a:solidFill>
                </a:rPr>
                <a:t>0xFE</a:t>
              </a:r>
              <a:endParaRPr lang="en-US" altLang="sk-SK" sz="2000" dirty="0">
                <a:solidFill>
                  <a:srgbClr val="00B050"/>
                </a:solidFill>
              </a:endParaRPr>
            </a:p>
          </p:txBody>
        </p:sp>
        <p:sp>
          <p:nvSpPr>
            <p:cNvPr id="58" name="Text Box 34"/>
            <p:cNvSpPr txBox="1">
              <a:spLocks noChangeArrowheads="1"/>
            </p:cNvSpPr>
            <p:nvPr/>
          </p:nvSpPr>
          <p:spPr bwMode="auto">
            <a:xfrm>
              <a:off x="5145161" y="3831227"/>
              <a:ext cx="8002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sz="2000" dirty="0" smtClean="0">
                  <a:solidFill>
                    <a:srgbClr val="00B050"/>
                  </a:solidFill>
                </a:rPr>
                <a:t>0xFD</a:t>
              </a:r>
              <a:endParaRPr lang="en-US" altLang="sk-SK" sz="2000" dirty="0">
                <a:solidFill>
                  <a:srgbClr val="00B050"/>
                </a:solidFill>
              </a:endParaRPr>
            </a:p>
          </p:txBody>
        </p:sp>
        <p:sp>
          <p:nvSpPr>
            <p:cNvPr id="60" name="Text Box 34"/>
            <p:cNvSpPr txBox="1">
              <a:spLocks noChangeArrowheads="1"/>
            </p:cNvSpPr>
            <p:nvPr/>
          </p:nvSpPr>
          <p:spPr bwMode="auto">
            <a:xfrm>
              <a:off x="5154543" y="3101836"/>
              <a:ext cx="8002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sz="2000" dirty="0" smtClean="0">
                  <a:solidFill>
                    <a:srgbClr val="00B050"/>
                  </a:solidFill>
                </a:rPr>
                <a:t>0xFF</a:t>
              </a:r>
              <a:endParaRPr lang="en-US" altLang="sk-SK" sz="2000" dirty="0">
                <a:solidFill>
                  <a:srgbClr val="00B05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6584009" y="4161860"/>
              <a:ext cx="800220" cy="308468"/>
            </a:xfrm>
            <a:prstGeom prst="rect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Arc 61"/>
            <p:cNvSpPr/>
            <p:nvPr/>
          </p:nvSpPr>
          <p:spPr bwMode="auto">
            <a:xfrm rot="13242834">
              <a:off x="5146599" y="2905160"/>
              <a:ext cx="1404626" cy="1692925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3" name="Rounded Rectangular Callout 62"/>
          <p:cNvSpPr/>
          <p:nvPr/>
        </p:nvSpPr>
        <p:spPr bwMode="auto">
          <a:xfrm>
            <a:off x="7753900" y="2911544"/>
            <a:ext cx="2350537" cy="1341751"/>
          </a:xfrm>
          <a:prstGeom prst="wedgeRoundRectCallout">
            <a:avLst>
              <a:gd name="adj1" fmla="val -87799"/>
              <a:gd name="adj2" fmla="val 46652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dirty="0" smtClean="0">
                <a:latin typeface="Arial" charset="0"/>
              </a:rPr>
              <a:t>blok pamäte obsahuje adresu iného bloku pamäte</a:t>
            </a:r>
            <a:endParaRPr kumimoji="0" lang="sk-SK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3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599" y="152400"/>
            <a:ext cx="8656638" cy="936625"/>
          </a:xfrm>
        </p:spPr>
        <p:txBody>
          <a:bodyPr/>
          <a:lstStyle/>
          <a:p>
            <a:r>
              <a:rPr lang="sk-SK" dirty="0" smtClean="0"/>
              <a:t>Kde sme sa stretli s ukazovateľom alebo adresou premennej?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799"/>
            <a:ext cx="5716587" cy="5471319"/>
          </a:xfrm>
        </p:spPr>
        <p:txBody>
          <a:bodyPr/>
          <a:lstStyle/>
          <a:p>
            <a:r>
              <a:rPr lang="sk-SK" sz="2800" dirty="0" smtClean="0"/>
              <a:t>Ukazovateľ:</a:t>
            </a:r>
          </a:p>
          <a:p>
            <a:pPr lvl="1"/>
            <a:r>
              <a:rPr lang="sk-SK" sz="2400" dirty="0" smtClean="0"/>
              <a:t>Ukazovateľ na súbor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*f</a:t>
            </a:r>
            <a:endParaRPr lang="sk-SK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800" dirty="0" smtClean="0"/>
              <a:t>Adresa: </a:t>
            </a:r>
          </a:p>
          <a:p>
            <a:pPr lvl="1"/>
            <a:r>
              <a:rPr lang="sk-SK" sz="2400" dirty="0" smtClean="0"/>
              <a:t>Načítanie hodnoty do premennej - adresa (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scanf(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"%d",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&amp;x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k-SK" sz="2400" dirty="0" smtClean="0"/>
              <a:t>)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r>
              <a:rPr lang="sk-SK" sz="2800" dirty="0" smtClean="0"/>
              <a:t>Príklad adresy premennej:</a:t>
            </a:r>
          </a:p>
          <a:p>
            <a:pPr marL="444500" lvl="1" indent="0">
              <a:buNone/>
            </a:pP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6487536</a:t>
            </a:r>
          </a:p>
          <a:p>
            <a:pPr marL="444500" lvl="1" indent="0">
              <a:buNone/>
            </a:pP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88820</a:t>
            </a:r>
          </a:p>
          <a:p>
            <a:pPr marL="444500" lvl="1" indent="0">
              <a:buNone/>
            </a:pP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140727123873612</a:t>
            </a:r>
          </a:p>
        </p:txBody>
      </p:sp>
      <p:grpSp>
        <p:nvGrpSpPr>
          <p:cNvPr id="4" name="Skupina 3"/>
          <p:cNvGrpSpPr/>
          <p:nvPr/>
        </p:nvGrpSpPr>
        <p:grpSpPr>
          <a:xfrm>
            <a:off x="6065837" y="2042319"/>
            <a:ext cx="3681184" cy="4962083"/>
            <a:chOff x="6194653" y="2414235"/>
            <a:chExt cx="3681184" cy="4962083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7487099" y="3945832"/>
              <a:ext cx="1099683" cy="337413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 eaLnBrk="1" hangingPunct="1"/>
              <a:endParaRPr lang="sk-SK" altLang="sk-SK" b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7825463" y="4367599"/>
              <a:ext cx="761319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b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altLang="sk-SK" b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7487099" y="6898200"/>
              <a:ext cx="10996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>
              <a:off x="7487099" y="4958073"/>
              <a:ext cx="10996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7487099" y="5632900"/>
              <a:ext cx="10150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7825463" y="5042426"/>
              <a:ext cx="761319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b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altLang="sk-SK" b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7825463" y="5717253"/>
              <a:ext cx="761319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b="0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 altLang="sk-SK" b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7487099" y="4283246"/>
              <a:ext cx="1099683" cy="210883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 eaLnBrk="1" hangingPunct="1"/>
              <a:endParaRPr lang="sk-SK" altLang="sk-SK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6218237" y="2430986"/>
              <a:ext cx="1691820" cy="831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sk-SK" altLang="sk-SK" dirty="0">
                  <a:solidFill>
                    <a:srgbClr val="000000"/>
                  </a:solidFill>
                </a:rPr>
                <a:t>N</a:t>
              </a:r>
              <a:r>
                <a:rPr lang="sk-SK" altLang="sk-SK" b="0" dirty="0">
                  <a:solidFill>
                    <a:srgbClr val="000000"/>
                  </a:solidFill>
                  <a:latin typeface="Arial" charset="0"/>
                </a:rPr>
                <a:t>: 3</a:t>
              </a:r>
            </a:p>
            <a:p>
              <a:pPr eaLnBrk="1" hangingPunct="1"/>
              <a:r>
                <a:rPr lang="sk-SK" altLang="sk-SK" b="0" dirty="0">
                  <a:solidFill>
                    <a:srgbClr val="000000"/>
                  </a:solidFill>
                  <a:latin typeface="Arial" charset="0"/>
                </a:rPr>
                <a:t>TYP: </a:t>
              </a:r>
              <a:r>
                <a:rPr lang="sk-SK" altLang="sk-SK" dirty="0" err="1">
                  <a:solidFill>
                    <a:srgbClr val="000000"/>
                  </a:solidFill>
                </a:rPr>
                <a:t>int</a:t>
              </a:r>
              <a:endParaRPr lang="en-US" altLang="sk-SK" dirty="0">
                <a:solidFill>
                  <a:srgbClr val="000000"/>
                </a:solidFill>
              </a:endParaRPr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8733054" y="3413351"/>
              <a:ext cx="1006281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b="0" dirty="0">
                  <a:solidFill>
                    <a:srgbClr val="0070C0"/>
                  </a:solidFill>
                  <a:latin typeface="Arial" charset="0"/>
                </a:rPr>
                <a:t>index:</a:t>
              </a:r>
            </a:p>
          </p:txBody>
        </p:sp>
        <p:sp>
          <p:nvSpPr>
            <p:cNvPr id="15" name="Text Box 33"/>
            <p:cNvSpPr txBox="1">
              <a:spLocks noChangeArrowheads="1"/>
            </p:cNvSpPr>
            <p:nvPr/>
          </p:nvSpPr>
          <p:spPr bwMode="auto">
            <a:xfrm>
              <a:off x="8733054" y="4385173"/>
              <a:ext cx="921690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70C0"/>
                  </a:solidFill>
                </a:rPr>
                <a:t>x[0]</a:t>
              </a:r>
              <a:endParaRPr lang="en-US" altLang="sk-SK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8733054" y="5060000"/>
              <a:ext cx="921690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70C0"/>
                  </a:solidFill>
                </a:rPr>
                <a:t>x[1]</a:t>
              </a:r>
              <a:endParaRPr lang="en-US" altLang="sk-SK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 Box 35"/>
            <p:cNvSpPr txBox="1">
              <a:spLocks noChangeArrowheads="1"/>
            </p:cNvSpPr>
            <p:nvPr/>
          </p:nvSpPr>
          <p:spPr bwMode="auto">
            <a:xfrm>
              <a:off x="8733054" y="5734827"/>
              <a:ext cx="921690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70C0"/>
                  </a:solidFill>
                </a:rPr>
                <a:t>x[2]</a:t>
              </a:r>
              <a:endParaRPr lang="en-US" altLang="sk-SK" dirty="0">
                <a:solidFill>
                  <a:srgbClr val="0070C0"/>
                </a:solidFill>
              </a:endParaRPr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7425325" y="3413919"/>
              <a:ext cx="13837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b="0" dirty="0" err="1" smtClean="0">
                  <a:solidFill>
                    <a:srgbClr val="FF0000"/>
                  </a:solidFill>
                  <a:latin typeface="Arial" charset="0"/>
                </a:rPr>
                <a:t>hodnota</a:t>
              </a:r>
              <a:r>
                <a:rPr lang="en-US" altLang="sk-SK" b="0" dirty="0" smtClean="0">
                  <a:solidFill>
                    <a:srgbClr val="FF0000"/>
                  </a:solidFill>
                  <a:latin typeface="Arial" charset="0"/>
                </a:rPr>
                <a:t>:</a:t>
              </a:r>
              <a:endParaRPr lang="en-US" altLang="sk-SK" b="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6225246" y="3413919"/>
              <a:ext cx="121219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b="0" dirty="0" err="1" smtClean="0">
                  <a:solidFill>
                    <a:srgbClr val="00B050"/>
                  </a:solidFill>
                  <a:latin typeface="Arial" charset="0"/>
                </a:rPr>
                <a:t>adresa</a:t>
              </a:r>
              <a:r>
                <a:rPr lang="en-US" altLang="sk-SK" b="0" dirty="0" smtClean="0">
                  <a:solidFill>
                    <a:srgbClr val="00B050"/>
                  </a:solidFill>
                  <a:latin typeface="Arial" charset="0"/>
                </a:rPr>
                <a:t>:</a:t>
              </a:r>
              <a:endParaRPr lang="en-US" altLang="sk-SK" b="0" dirty="0">
                <a:solidFill>
                  <a:srgbClr val="00B050"/>
                </a:solidFill>
                <a:latin typeface="Arial" charset="0"/>
              </a:endParaRP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6370637" y="4383971"/>
              <a:ext cx="11063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B050"/>
                  </a:solidFill>
                </a:rPr>
                <a:t>88820</a:t>
              </a:r>
              <a:endParaRPr lang="en-US" altLang="sk-SK" dirty="0">
                <a:solidFill>
                  <a:srgbClr val="00B050"/>
                </a:solidFill>
              </a:endParaRP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6370637" y="5058798"/>
              <a:ext cx="11063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B050"/>
                  </a:solidFill>
                </a:rPr>
                <a:t>88824</a:t>
              </a:r>
              <a:endParaRPr lang="en-US" altLang="sk-SK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6377927" y="5733625"/>
              <a:ext cx="11063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B050"/>
                  </a:solidFill>
                </a:rPr>
                <a:t>88828</a:t>
              </a:r>
              <a:endParaRPr lang="en-US" altLang="sk-SK" dirty="0">
                <a:solidFill>
                  <a:srgbClr val="00B050"/>
                </a:solidFill>
              </a:endParaRPr>
            </a:p>
          </p:txBody>
        </p:sp>
        <p:sp>
          <p:nvSpPr>
            <p:cNvPr id="23" name="Obdĺžnik 22"/>
            <p:cNvSpPr/>
            <p:nvPr/>
          </p:nvSpPr>
          <p:spPr bwMode="auto">
            <a:xfrm>
              <a:off x="6194653" y="2414235"/>
              <a:ext cx="3681184" cy="496208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55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smtClean="0"/>
              <a:t>Ako po</a:t>
            </a:r>
            <a:r>
              <a:rPr lang="en-US" altLang="sk-SK" sz="3984" smtClean="0"/>
              <a:t>zn</a:t>
            </a:r>
            <a:r>
              <a:rPr lang="sk-SK" altLang="sk-SK" sz="3984" smtClean="0"/>
              <a:t>áme ukazovateľ</a:t>
            </a:r>
            <a:endParaRPr lang="en-US" altLang="sk-SK" sz="3984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889919"/>
            <a:ext cx="8970963" cy="3030538"/>
          </a:xfrm>
        </p:spPr>
        <p:txBody>
          <a:bodyPr/>
          <a:lstStyle/>
          <a:p>
            <a:pPr marL="377731" indent="-377731">
              <a:lnSpc>
                <a:spcPct val="90000"/>
              </a:lnSpc>
              <a:defRPr/>
            </a:pPr>
            <a:r>
              <a:rPr lang="sk-SK" altLang="sk-SK" sz="2800" dirty="0">
                <a:solidFill>
                  <a:srgbClr val="FF0000"/>
                </a:solidFill>
              </a:rPr>
              <a:t>ukazovateľ je definovaný pomocou </a:t>
            </a:r>
            <a:r>
              <a:rPr lang="en-US" altLang="sk-SK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</a:p>
          <a:p>
            <a:pPr marL="377731" indent="-377731">
              <a:lnSpc>
                <a:spcPct val="90000"/>
              </a:lnSpc>
              <a:defRPr/>
            </a:pPr>
            <a:r>
              <a:rPr lang="sk-SK" altLang="sk-SK" sz="2800" b="1" dirty="0">
                <a:latin typeface="Courier New" panose="02070309020205020404" pitchFamily="49" charset="0"/>
              </a:rPr>
              <a:t>int i</a:t>
            </a:r>
            <a:r>
              <a:rPr lang="sk-SK" altLang="sk-SK" sz="2800" dirty="0"/>
              <a:t> </a:t>
            </a:r>
            <a:r>
              <a:rPr lang="en-US" altLang="sk-SK" sz="2800" dirty="0"/>
              <a:t>- </a:t>
            </a:r>
            <a:r>
              <a:rPr lang="sk-SK" altLang="sk-SK" sz="2800" dirty="0"/>
              <a:t>„klasická“</a:t>
            </a:r>
            <a:r>
              <a:rPr lang="en-US" altLang="sk-SK" sz="2800" dirty="0"/>
              <a:t> </a:t>
            </a:r>
            <a:r>
              <a:rPr lang="en-US" altLang="sk-SK" sz="2800" dirty="0" err="1"/>
              <a:t>celo</a:t>
            </a:r>
            <a:r>
              <a:rPr lang="sk-SK" altLang="sk-SK" sz="2800" dirty="0"/>
              <a:t>číselná premenná</a:t>
            </a:r>
          </a:p>
          <a:p>
            <a:pPr marL="377731" indent="-377731">
              <a:lnSpc>
                <a:spcPct val="90000"/>
              </a:lnSpc>
              <a:defRPr/>
            </a:pPr>
            <a:r>
              <a:rPr lang="sk-SK" altLang="sk-SK" sz="2800" b="1" dirty="0">
                <a:latin typeface="Courier New" panose="02070309020205020404" pitchFamily="49" charset="0"/>
              </a:rPr>
              <a:t>int </a:t>
            </a:r>
            <a:r>
              <a:rPr lang="en-US" altLang="sk-SK" sz="2800" b="1" dirty="0">
                <a:latin typeface="Courier New" panose="02070309020205020404" pitchFamily="49" charset="0"/>
              </a:rPr>
              <a:t>*</a:t>
            </a:r>
            <a:r>
              <a:rPr lang="sk-SK" altLang="sk-SK" sz="2800" b="1" dirty="0">
                <a:latin typeface="Courier New" panose="02070309020205020404" pitchFamily="49" charset="0"/>
              </a:rPr>
              <a:t>p_i</a:t>
            </a:r>
            <a:r>
              <a:rPr lang="sk-SK" altLang="sk-SK" sz="2800" dirty="0"/>
              <a:t> - ukazovateľ na celočíselnú premennú</a:t>
            </a:r>
          </a:p>
          <a:p>
            <a:pPr marL="377731" indent="-377731">
              <a:lnSpc>
                <a:spcPct val="90000"/>
              </a:lnSpc>
              <a:defRPr/>
            </a:pPr>
            <a:endParaRPr lang="sk-SK" altLang="sk-SK" sz="2800" dirty="0"/>
          </a:p>
          <a:p>
            <a:pPr marL="377731" indent="-377731">
              <a:lnSpc>
                <a:spcPct val="90000"/>
              </a:lnSpc>
              <a:defRPr/>
            </a:pPr>
            <a:r>
              <a:rPr lang="sk-SK" altLang="sk-SK" sz="2800" dirty="0"/>
              <a:t>definícia ukazovateľa</a:t>
            </a:r>
            <a:r>
              <a:rPr lang="sk-SK" altLang="sk-SK" sz="2800" dirty="0" smtClean="0"/>
              <a:t>:</a:t>
            </a:r>
          </a:p>
          <a:p>
            <a:pPr marL="377731" indent="-377731">
              <a:lnSpc>
                <a:spcPct val="90000"/>
              </a:lnSpc>
              <a:defRPr/>
            </a:pPr>
            <a:endParaRPr lang="sk-SK" altLang="sk-SK" sz="2800" dirty="0"/>
          </a:p>
          <a:p>
            <a:pPr marL="377731" indent="-377731">
              <a:lnSpc>
                <a:spcPct val="90000"/>
              </a:lnSpc>
              <a:defRPr/>
            </a:pPr>
            <a:endParaRPr lang="sk-SK" altLang="sk-SK" sz="2800" dirty="0" smtClean="0"/>
          </a:p>
          <a:p>
            <a:pPr marL="377731" indent="-377731">
              <a:lnSpc>
                <a:spcPct val="90000"/>
              </a:lnSpc>
              <a:defRPr/>
            </a:pPr>
            <a:endParaRPr lang="sk-SK" altLang="sk-SK" sz="2800" dirty="0"/>
          </a:p>
          <a:p>
            <a:pPr marL="822231" lvl="1" indent="-377731">
              <a:lnSpc>
                <a:spcPct val="90000"/>
              </a:lnSpc>
              <a:defRPr/>
            </a:pPr>
            <a:r>
              <a:rPr lang="sk-SK" altLang="sk-SK" sz="2400" dirty="0" smtClean="0"/>
              <a:t>Premenná </a:t>
            </a:r>
            <a:r>
              <a:rPr lang="en-US" altLang="sk-SK" sz="2400" b="1" kern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p_i</a:t>
            </a:r>
            <a:r>
              <a:rPr lang="sk-SK" altLang="sk-SK" sz="2400" dirty="0" smtClean="0"/>
              <a:t> je typu </a:t>
            </a:r>
            <a:r>
              <a:rPr lang="en-US" altLang="sk-SK" sz="2400" b="1" kern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sk-SK" sz="2400" b="1" kern="12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sk-SK" sz="2400" b="1" kern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endParaRPr lang="sk-SK" altLang="sk-SK" sz="2400" b="1" kern="120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822231" lvl="1" indent="-377731">
              <a:lnSpc>
                <a:spcPct val="90000"/>
              </a:lnSpc>
              <a:defRPr/>
            </a:pPr>
            <a:r>
              <a:rPr lang="sk-SK" altLang="sk-SK" sz="2400" kern="1200" dirty="0" smtClean="0">
                <a:solidFill>
                  <a:srgbClr val="FF0000"/>
                </a:solidFill>
              </a:rPr>
              <a:t>Hodnota </a:t>
            </a:r>
            <a:r>
              <a:rPr lang="sk-SK" altLang="sk-SK" sz="2400" kern="1200" dirty="0" smtClean="0"/>
              <a:t>premennej typu </a:t>
            </a:r>
            <a:r>
              <a:rPr lang="en-US" altLang="sk-SK" sz="2400" b="1" kern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sk-SK" sz="2400" b="1" kern="1200" dirty="0">
                <a:solidFill>
                  <a:srgbClr val="FF0000"/>
                </a:solidFill>
                <a:latin typeface="Courier New" panose="02070309020205020404" pitchFamily="49" charset="0"/>
              </a:rPr>
              <a:t> *</a:t>
            </a:r>
            <a:r>
              <a:rPr lang="sk-SK" altLang="sk-SK" sz="2400" kern="1200" dirty="0" smtClean="0">
                <a:solidFill>
                  <a:srgbClr val="FF0000"/>
                </a:solidFill>
              </a:rPr>
              <a:t> je adresa v pamäti</a:t>
            </a:r>
            <a:r>
              <a:rPr lang="sk-SK" altLang="sk-SK" sz="2400" kern="1200" dirty="0" smtClean="0"/>
              <a:t>, kde je uložená premenná typu</a:t>
            </a:r>
            <a:r>
              <a:rPr lang="sk-SK" altLang="sk-SK" sz="2400" kern="1200" dirty="0" smtClean="0">
                <a:solidFill>
                  <a:srgbClr val="FF0000"/>
                </a:solidFill>
              </a:rPr>
              <a:t> </a:t>
            </a:r>
            <a:r>
              <a:rPr lang="en-US" altLang="sk-SK" sz="2400" b="1" kern="12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endParaRPr lang="sk-SK" altLang="sk-SK" sz="2400" dirty="0">
              <a:solidFill>
                <a:srgbClr val="FF0000"/>
              </a:solidFill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427038" y="4404520"/>
            <a:ext cx="2824162" cy="93821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427038" y="4404519"/>
            <a:ext cx="2760662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3167063" y="4295775"/>
            <a:ext cx="6324600" cy="22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79413" indent="-3794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19896" marR="0" lvl="0" indent="-419896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sk-SK" altLang="sk-SK" sz="3209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419896" marR="0" lvl="0" indent="-419896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sk-SK" sz="3209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6540500" y="4722019"/>
            <a:ext cx="2801938" cy="6207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7896" name="Text Box 10"/>
          <p:cNvSpPr txBox="1">
            <a:spLocks noChangeArrowheads="1"/>
          </p:cNvSpPr>
          <p:nvPr/>
        </p:nvSpPr>
        <p:spPr bwMode="auto">
          <a:xfrm>
            <a:off x="6570663" y="4785519"/>
            <a:ext cx="29606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i,</a:t>
            </a:r>
            <a:r>
              <a:rPr kumimoji="0" lang="en-US" altLang="sk-SK" sz="265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3732213" y="4831556"/>
            <a:ext cx="26273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 ekvivalentné</a:t>
            </a:r>
            <a:endParaRPr kumimoji="0" lang="en-US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3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dirty="0" smtClean="0"/>
              <a:t>Čo ak potrebujete viac ukazovateľov?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520700" y="1661319"/>
            <a:ext cx="9109075" cy="692944"/>
          </a:xfrm>
        </p:spPr>
        <p:txBody>
          <a:bodyPr/>
          <a:lstStyle/>
          <a:p>
            <a:pPr marL="377731" indent="-377731">
              <a:defRPr/>
            </a:pPr>
            <a:r>
              <a:rPr lang="en-US" altLang="sk-SK" sz="2800" dirty="0" smtClean="0">
                <a:cs typeface="Courier New" panose="02070309020205020404" pitchFamily="49" charset="0"/>
              </a:rPr>
              <a:t>Z</a:t>
            </a:r>
            <a:r>
              <a:rPr lang="sk-SK" altLang="sk-SK" sz="2800" dirty="0" smtClean="0">
                <a:cs typeface="Courier New" panose="02070309020205020404" pitchFamily="49" charset="0"/>
              </a:rPr>
              <a:t>á</a:t>
            </a:r>
            <a:r>
              <a:rPr lang="en-US" altLang="sk-SK" sz="2800" dirty="0" err="1" smtClean="0">
                <a:cs typeface="Courier New" panose="02070309020205020404" pitchFamily="49" charset="0"/>
              </a:rPr>
              <a:t>pisom</a:t>
            </a:r>
            <a:r>
              <a:rPr lang="sk-SK" altLang="sk-SK" sz="2800" dirty="0" smtClean="0">
                <a:cs typeface="Courier New" panose="02070309020205020404" pitchFamily="49" charset="0"/>
              </a:rPr>
              <a:t>:</a:t>
            </a:r>
            <a:endParaRPr lang="en-US" altLang="sk-SK" sz="2800" dirty="0" smtClean="0"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8450" y="2575719"/>
            <a:ext cx="3667125" cy="5722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917" name="TextBox 5"/>
          <p:cNvSpPr txBox="1">
            <a:spLocks noChangeArrowheads="1"/>
          </p:cNvSpPr>
          <p:nvPr/>
        </p:nvSpPr>
        <p:spPr bwMode="auto">
          <a:xfrm>
            <a:off x="1728788" y="2693194"/>
            <a:ext cx="3346450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*p1,p2,p3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692150" y="3490119"/>
            <a:ext cx="8685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68450" y="5656263"/>
            <a:ext cx="3824288" cy="577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1728788" y="5656263"/>
            <a:ext cx="3984625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p1,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p2,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p3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sk-SK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930275" y="6739732"/>
            <a:ext cx="820896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692150" y="3490119"/>
            <a:ext cx="9109075" cy="889000"/>
          </a:xfrm>
          <a:prstGeom prst="wedgeRoundRectCallout">
            <a:avLst>
              <a:gd name="adj1" fmla="val 792"/>
              <a:gd name="adj2" fmla="val -13779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deklarujeme iba </a:t>
            </a:r>
            <a:r>
              <a:rPr kumimoji="0" lang="sk-SK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jeden ukazovateľ</a:t>
            </a:r>
            <a:r>
              <a:rPr kumimoji="0" lang="sk-SK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 typ </a:t>
            </a: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p2,p3</a:t>
            </a:r>
            <a:r>
              <a:rPr kumimoji="0" lang="sk-SK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sú premenné typu </a:t>
            </a: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kumimoji="0" lang="sk-SK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771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792163" y="6739732"/>
            <a:ext cx="9009062" cy="636587"/>
          </a:xfrm>
          <a:prstGeom prst="wedgeRoundRectCallout">
            <a:avLst>
              <a:gd name="adj1" fmla="val 1917"/>
              <a:gd name="adj2" fmla="val -19985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p1,p2,p3</a:t>
            </a:r>
            <a:r>
              <a:rPr kumimoji="0" lang="sk-SK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sk-SK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sú 3 ukazovatele na typ </a:t>
            </a: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kumimoji="0" lang="sk-SK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24503" y="4778375"/>
            <a:ext cx="9109075" cy="692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marL="376238" indent="-3762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00">
                <a:solidFill>
                  <a:schemeClr val="tx1"/>
                </a:solidFill>
                <a:latin typeface="+mn-lt"/>
              </a:defRPr>
            </a:lvl2pPr>
            <a:lvl3pPr marL="1262063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68475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647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33511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6pPr>
            <a:lvl7pPr marL="3189888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7pPr>
            <a:lvl8pPr marL="3646266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8pPr>
            <a:lvl9pPr marL="4102643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9pPr>
          </a:lstStyle>
          <a:p>
            <a:pPr marL="377731" indent="-377731">
              <a:defRPr/>
            </a:pPr>
            <a:r>
              <a:rPr lang="sk-SK" altLang="sk-SK" sz="2800" kern="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V definícii uvedieme pri každom ukazovateli </a:t>
            </a:r>
            <a:r>
              <a:rPr lang="en-US" altLang="sk-SK" sz="2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sk-SK" altLang="sk-SK" sz="2800" kern="0" dirty="0" smtClean="0">
                <a:cs typeface="Courier New" panose="02070309020205020404" pitchFamily="49" charset="0"/>
              </a:rPr>
              <a:t>:</a:t>
            </a:r>
            <a:endParaRPr lang="en-US" altLang="sk-SK" sz="2800" kern="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8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smtClean="0"/>
              <a:t>Čo s ukazovateľom?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7731" indent="-377731">
              <a:defRPr/>
            </a:pPr>
            <a:r>
              <a:rPr lang="en-US" altLang="sk-SK" sz="2800" dirty="0" err="1" smtClean="0">
                <a:cs typeface="Tahoma" panose="020B0604030504040204" pitchFamily="34" charset="0"/>
              </a:rPr>
              <a:t>Defin</a:t>
            </a:r>
            <a:r>
              <a:rPr lang="sk-SK" altLang="sk-SK" sz="2800" dirty="0" err="1" smtClean="0">
                <a:cs typeface="Tahoma" panose="020B0604030504040204" pitchFamily="34" charset="0"/>
              </a:rPr>
              <a:t>íciou</a:t>
            </a:r>
            <a:r>
              <a:rPr lang="sk-SK" altLang="sk-SK" sz="2800" dirty="0" smtClean="0">
                <a:cs typeface="Tahoma" panose="020B0604030504040204" pitchFamily="34" charset="0"/>
              </a:rPr>
              <a:t> </a:t>
            </a:r>
            <a:r>
              <a:rPr lang="en-US" altLang="sk-SK" sz="2800" dirty="0" smtClean="0">
                <a:cs typeface="Tahoma" panose="020B0604030504040204" pitchFamily="34" charset="0"/>
              </a:rPr>
              <a:t> </a:t>
            </a:r>
            <a:r>
              <a:rPr lang="sk-SK" altLang="sk-SK" sz="2800" dirty="0" smtClean="0">
                <a:cs typeface="Tahoma" panose="020B0604030504040204" pitchFamily="34" charset="0"/>
              </a:rPr>
              <a:t>                                                                                  </a:t>
            </a:r>
          </a:p>
          <a:p>
            <a:pPr marL="377731" indent="-377731">
              <a:defRPr/>
            </a:pPr>
            <a:endParaRPr lang="sk-SK" altLang="sk-SK" sz="2800" dirty="0" smtClean="0">
              <a:cs typeface="Tahoma" panose="020B0604030504040204" pitchFamily="34" charset="0"/>
            </a:endParaRPr>
          </a:p>
          <a:p>
            <a:pPr marL="377731" indent="-377731">
              <a:buFont typeface="Wingdings 2" panose="05020102010507070707" pitchFamily="18" charset="2"/>
              <a:buNone/>
              <a:defRPr/>
            </a:pPr>
            <a:r>
              <a:rPr lang="sk-SK" altLang="sk-SK" sz="2800" dirty="0" smtClean="0">
                <a:cs typeface="Tahoma" panose="020B0604030504040204" pitchFamily="34" charset="0"/>
              </a:rPr>
              <a:t>	dosiahneme iba to, že v pamäti počítača vyhradíme miesto pre uloženie premennej typu ukazovateľ – teda nejakú adresu.</a:t>
            </a:r>
          </a:p>
          <a:p>
            <a:pPr marL="377731" indent="-377731">
              <a:buFont typeface="Wingdings 2" panose="05020102010507070707" pitchFamily="18" charset="2"/>
              <a:buNone/>
              <a:defRPr/>
            </a:pPr>
            <a:r>
              <a:rPr lang="sk-SK" altLang="sk-SK" sz="2800" dirty="0" smtClean="0">
                <a:solidFill>
                  <a:srgbClr val="FF0000"/>
                </a:solidFill>
                <a:cs typeface="Tahoma" panose="020B0604030504040204" pitchFamily="34" charset="0"/>
              </a:rPr>
              <a:t>	V tejto chvíli je smerník nepoužiteľný!</a:t>
            </a:r>
          </a:p>
          <a:p>
            <a:pPr marL="377731" indent="-377731">
              <a:buFont typeface="Wingdings 2" panose="05020102010507070707" pitchFamily="18" charset="2"/>
              <a:buNone/>
              <a:defRPr/>
            </a:pPr>
            <a:r>
              <a:rPr lang="sk-SK" altLang="sk-SK" sz="2800" dirty="0" smtClean="0">
                <a:cs typeface="Tahoma" panose="020B0604030504040204" pitchFamily="34" charset="0"/>
              </a:rPr>
              <a:t>	Ukazuje na náhodné miesto v pamäti, čo môže spôsobiť iba problém.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2637" y="1966119"/>
            <a:ext cx="26289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3411537" y="2040731"/>
            <a:ext cx="22304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*p;</a:t>
            </a: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3213" y="6343650"/>
            <a:ext cx="1276350" cy="719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defTabSz="1011966">
              <a:defRPr/>
            </a:pPr>
            <a:r>
              <a:rPr lang="sk-SK" altLang="sk-SK" sz="3600" dirty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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8855" name="AutoShape 23"/>
          <p:cNvCxnSpPr>
            <a:cxnSpLocks noChangeShapeType="1"/>
          </p:cNvCxnSpPr>
          <p:nvPr/>
        </p:nvCxnSpPr>
        <p:spPr bwMode="auto">
          <a:xfrm flipV="1">
            <a:off x="4119563" y="6343650"/>
            <a:ext cx="1593850" cy="36036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4" name="TextBox 9"/>
          <p:cNvSpPr txBox="1">
            <a:spLocks noChangeArrowheads="1"/>
          </p:cNvSpPr>
          <p:nvPr/>
        </p:nvSpPr>
        <p:spPr bwMode="auto">
          <a:xfrm>
            <a:off x="5713413" y="6026150"/>
            <a:ext cx="3824287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??? - náhodné miesto v pamäti</a:t>
            </a:r>
          </a:p>
        </p:txBody>
      </p:sp>
      <p:sp>
        <p:nvSpPr>
          <p:cNvPr id="39945" name="TextBox 10"/>
          <p:cNvSpPr txBox="1">
            <a:spLocks noChangeArrowheads="1"/>
          </p:cNvSpPr>
          <p:nvPr/>
        </p:nvSpPr>
        <p:spPr bwMode="auto">
          <a:xfrm>
            <a:off x="2206625" y="6280150"/>
            <a:ext cx="5588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16931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dirty="0" smtClean="0"/>
              <a:t>Situácia po definícii </a:t>
            </a:r>
            <a:r>
              <a:rPr lang="sk-SK" altLang="sk-SK" sz="398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altLang="sk-SK" sz="398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398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altLang="sk-SK" sz="3984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sk-SK" sz="3984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65362" y="2021682"/>
            <a:ext cx="1339850" cy="43021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014" name="Rectangle 10"/>
          <p:cNvSpPr>
            <a:spLocks noChangeArrowheads="1"/>
          </p:cNvSpPr>
          <p:nvPr/>
        </p:nvSpPr>
        <p:spPr bwMode="auto">
          <a:xfrm>
            <a:off x="4167187" y="1661319"/>
            <a:ext cx="563245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uka</a:t>
            </a:r>
            <a:r>
              <a:rPr kumimoji="0" lang="en-US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zovate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ľ 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:</a:t>
            </a:r>
          </a:p>
          <a:p>
            <a:pPr lvl="0" algn="l" defTabSz="1011966" eaLnBrk="1" hangingPunct="1">
              <a:spcBef>
                <a:spcPct val="0"/>
              </a:spcBef>
              <a:buNone/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zapísaný na adrese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487536</a:t>
            </a:r>
            <a:endParaRPr lang="en-US" altLang="sk-SK" sz="2400" b="1" dirty="0">
              <a:solidFill>
                <a:srgbClr val="000000"/>
              </a:solidFill>
            </a:endParaRPr>
          </a:p>
          <a:p>
            <a:pPr marL="820466" lvl="1" indent="-314483" algn="l" defTabSz="1011966"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jeho hodnota je náhodné číslo, ktoré bolo</a:t>
            </a:r>
            <a:r>
              <a:rPr kumimoji="0" lang="sk-SK" alt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predtým v pamäti – označujeme </a:t>
            </a:r>
            <a:r>
              <a:rPr lang="sk-SK" altLang="sk-SK" sz="3200" dirty="0" smtClean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</a:t>
            </a:r>
            <a:endParaRPr kumimoji="0" lang="sk-SK" altLang="sk-SK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sk-SK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43016" name="Text Box 12"/>
          <p:cNvSpPr txBox="1">
            <a:spLocks noChangeArrowheads="1"/>
          </p:cNvSpPr>
          <p:nvPr/>
        </p:nvSpPr>
        <p:spPr bwMode="auto">
          <a:xfrm>
            <a:off x="719137" y="4999819"/>
            <a:ext cx="176846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487536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sp>
        <p:nvSpPr>
          <p:cNvPr id="43017" name="Line 13"/>
          <p:cNvSpPr>
            <a:spLocks noChangeShapeType="1"/>
          </p:cNvSpPr>
          <p:nvPr/>
        </p:nvSpPr>
        <p:spPr bwMode="auto">
          <a:xfrm>
            <a:off x="2265362" y="4804569"/>
            <a:ext cx="1339850" cy="7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18" name="Line 14"/>
          <p:cNvSpPr>
            <a:spLocks noChangeShapeType="1"/>
          </p:cNvSpPr>
          <p:nvPr/>
        </p:nvSpPr>
        <p:spPr bwMode="auto">
          <a:xfrm flipV="1">
            <a:off x="2265362" y="5470513"/>
            <a:ext cx="1339850" cy="8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19" name="Text Box 16"/>
          <p:cNvSpPr txBox="1">
            <a:spLocks noChangeArrowheads="1"/>
          </p:cNvSpPr>
          <p:nvPr/>
        </p:nvSpPr>
        <p:spPr bwMode="auto">
          <a:xfrm>
            <a:off x="2206624" y="4923619"/>
            <a:ext cx="1497013" cy="59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1011966">
              <a:buNone/>
              <a:defRPr/>
            </a:pPr>
            <a:r>
              <a:rPr lang="sk-SK" altLang="sk-SK" sz="3200" dirty="0">
                <a:latin typeface="Tahoma" panose="020B0604030504040204" pitchFamily="34" charset="0"/>
                <a:sym typeface="Symbol" panose="05050102010706020507" pitchFamily="18" charset="2"/>
              </a:rPr>
              <a:t></a:t>
            </a:r>
            <a:endParaRPr lang="sk-SK" sz="2000" dirty="0">
              <a:latin typeface="Arial"/>
            </a:endParaRPr>
          </a:p>
        </p:txBody>
      </p:sp>
      <p:sp>
        <p:nvSpPr>
          <p:cNvPr id="43020" name="Text Box 17"/>
          <p:cNvSpPr txBox="1">
            <a:spLocks noChangeArrowheads="1"/>
          </p:cNvSpPr>
          <p:nvPr/>
        </p:nvSpPr>
        <p:spPr bwMode="auto">
          <a:xfrm>
            <a:off x="2255837" y="1432719"/>
            <a:ext cx="13493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pamäť</a:t>
            </a:r>
            <a:endParaRPr kumimoji="0" lang="en-US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23" name="Text Box 25"/>
          <p:cNvSpPr txBox="1">
            <a:spLocks noChangeArrowheads="1"/>
          </p:cNvSpPr>
          <p:nvPr/>
        </p:nvSpPr>
        <p:spPr bwMode="auto">
          <a:xfrm>
            <a:off x="268288" y="4999819"/>
            <a:ext cx="885809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2255837" y="4175919"/>
            <a:ext cx="1339850" cy="7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2255837" y="3490119"/>
            <a:ext cx="1339850" cy="7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2255837" y="2873375"/>
            <a:ext cx="1339850" cy="7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96850" y="6538119"/>
            <a:ext cx="9752013" cy="928688"/>
          </a:xfrm>
          <a:prstGeom prst="rect">
            <a:avLst/>
          </a:prstGeom>
        </p:spPr>
        <p:txBody>
          <a:bodyPr/>
          <a:lstStyle>
            <a:lvl1pPr marL="376238" indent="-3762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00">
                <a:solidFill>
                  <a:schemeClr val="tx1"/>
                </a:solidFill>
                <a:latin typeface="+mn-lt"/>
              </a:defRPr>
            </a:lvl2pPr>
            <a:lvl3pPr marL="1262063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68475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647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33511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6pPr>
            <a:lvl7pPr marL="3189888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7pPr>
            <a:lvl8pPr marL="3646266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8pPr>
            <a:lvl9pPr marL="4102643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9pPr>
          </a:lstStyle>
          <a:p>
            <a:pPr marL="377731" indent="-377731">
              <a:defRPr/>
            </a:pPr>
            <a:r>
              <a:rPr lang="en-US" altLang="sk-SK" sz="2800" kern="0" dirty="0" err="1" smtClean="0">
                <a:solidFill>
                  <a:srgbClr val="FF0000"/>
                </a:solidFill>
                <a:cs typeface="Tahoma" panose="020B0604030504040204" pitchFamily="34" charset="0"/>
              </a:rPr>
              <a:t>Pou</a:t>
            </a:r>
            <a:r>
              <a:rPr lang="sk-SK" altLang="sk-SK" sz="2800" kern="0" dirty="0" smtClean="0">
                <a:solidFill>
                  <a:srgbClr val="FF0000"/>
                </a:solidFill>
                <a:cs typeface="Tahoma" panose="020B0604030504040204" pitchFamily="34" charset="0"/>
              </a:rPr>
              <a:t>žitie neinicializovaného ukazovateľa môže spôsobiť prístup do pamäte, kam nie je povolené pristupovať </a:t>
            </a:r>
          </a:p>
        </p:txBody>
      </p:sp>
    </p:spTree>
    <p:extLst>
      <p:ext uri="{BB962C8B-B14F-4D97-AF65-F5344CB8AC3E}">
        <p14:creationId xmlns:p14="http://schemas.microsoft.com/office/powerpoint/2010/main" val="28363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Obsah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dirty="0" smtClean="0"/>
              <a:t>Typová konverzia</a:t>
            </a:r>
            <a:endParaRPr lang="en-US" altLang="sk-SK" dirty="0" smtClean="0"/>
          </a:p>
          <a:p>
            <a:r>
              <a:rPr lang="en-US" altLang="sk-SK" dirty="0" err="1" smtClean="0"/>
              <a:t>Ukazovatele</a:t>
            </a:r>
            <a:r>
              <a:rPr lang="en-US" altLang="sk-SK" dirty="0" smtClean="0"/>
              <a:t> – </a:t>
            </a:r>
            <a:r>
              <a:rPr lang="en-US" altLang="sk-SK" dirty="0" err="1" smtClean="0"/>
              <a:t>prv</a:t>
            </a:r>
            <a:r>
              <a:rPr lang="sk-SK" altLang="sk-SK" dirty="0" smtClean="0"/>
              <a:t>ý náhľad</a:t>
            </a:r>
          </a:p>
          <a:p>
            <a:endParaRPr lang="en-US" altLang="sk-SK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dirty="0" err="1" smtClean="0"/>
              <a:t>Derefe</a:t>
            </a:r>
            <a:r>
              <a:rPr lang="en-US" altLang="sk-SK" sz="3984" dirty="0" smtClean="0"/>
              <a:t>re</a:t>
            </a:r>
            <a:r>
              <a:rPr lang="sk-SK" altLang="sk-SK" sz="3984" dirty="0" err="1" smtClean="0"/>
              <a:t>nčný</a:t>
            </a:r>
            <a:r>
              <a:rPr lang="sk-SK" altLang="sk-SK" sz="3984" dirty="0" smtClean="0"/>
              <a:t> operátor </a:t>
            </a:r>
            <a:r>
              <a:rPr lang="sk-SK" altLang="sk-SK" sz="398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96850" y="1661319"/>
            <a:ext cx="9752013" cy="1737519"/>
          </a:xfrm>
        </p:spPr>
        <p:txBody>
          <a:bodyPr/>
          <a:lstStyle/>
          <a:p>
            <a:pPr marL="377731" indent="-377731">
              <a:defRPr/>
            </a:pPr>
            <a:r>
              <a:rPr lang="sk-SK" altLang="sk-SK" sz="2800" dirty="0" smtClean="0"/>
              <a:t>Hodnotu premennej na ktorú ukazovateľ ukazuje sprístupníme pomocou unárneho </a:t>
            </a:r>
            <a:r>
              <a:rPr lang="sk-SK" altLang="sk-SK" sz="2800" dirty="0" smtClean="0">
                <a:solidFill>
                  <a:srgbClr val="FF0000"/>
                </a:solidFill>
              </a:rPr>
              <a:t>dereferenčného operátora </a:t>
            </a:r>
            <a:r>
              <a:rPr lang="sk-SK" alt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sk-SK" altLang="sk-SK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8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- hodnota na adrese</a:t>
            </a:r>
          </a:p>
          <a:p>
            <a:pPr marL="822231" lvl="1" indent="-377731">
              <a:defRPr/>
            </a:pPr>
            <a:r>
              <a:rPr lang="sk-SK" altLang="sk-SK" sz="2400" dirty="0" smtClean="0">
                <a:cs typeface="Courier New" panose="02070309020205020404" pitchFamily="49" charset="0"/>
              </a:rPr>
              <a:t>Iný význam </a:t>
            </a:r>
            <a:r>
              <a:rPr lang="en-US" alt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sk-SK" sz="2400" dirty="0" smtClean="0">
                <a:cs typeface="Courier New" panose="02070309020205020404" pitchFamily="49" charset="0"/>
              </a:rPr>
              <a:t> </a:t>
            </a:r>
            <a:r>
              <a:rPr lang="en-US" altLang="sk-SK" sz="2400" dirty="0" err="1" smtClean="0">
                <a:cs typeface="Courier New" panose="02070309020205020404" pitchFamily="49" charset="0"/>
              </a:rPr>
              <a:t>ako</a:t>
            </a:r>
            <a:r>
              <a:rPr lang="en-US" altLang="sk-SK" sz="2400" dirty="0" smtClean="0">
                <a:cs typeface="Courier New" panose="02070309020205020404" pitchFamily="49" charset="0"/>
              </a:rPr>
              <a:t> </a:t>
            </a:r>
            <a:r>
              <a:rPr lang="en-US" altLang="sk-SK" sz="2400" dirty="0" err="1" smtClean="0">
                <a:cs typeface="Courier New" panose="02070309020205020404" pitchFamily="49" charset="0"/>
              </a:rPr>
              <a:t>pri</a:t>
            </a:r>
            <a:r>
              <a:rPr lang="en-US" altLang="sk-SK" sz="2400" dirty="0" smtClean="0">
                <a:cs typeface="Courier New" panose="02070309020205020404" pitchFamily="49" charset="0"/>
              </a:rPr>
              <a:t> </a:t>
            </a:r>
            <a:r>
              <a:rPr lang="en-US" altLang="sk-SK" sz="2400" dirty="0" err="1" smtClean="0">
                <a:cs typeface="Courier New" panose="02070309020205020404" pitchFamily="49" charset="0"/>
              </a:rPr>
              <a:t>defin</a:t>
            </a:r>
            <a:r>
              <a:rPr lang="sk-SK" altLang="sk-SK" sz="2400" dirty="0" err="1" smtClean="0">
                <a:cs typeface="Courier New" panose="02070309020205020404" pitchFamily="49" charset="0"/>
              </a:rPr>
              <a:t>ícii</a:t>
            </a:r>
            <a:endParaRPr lang="sk-SK" altLang="sk-SK" sz="3200" dirty="0" smtClean="0">
              <a:cs typeface="Courier New" panose="02070309020205020404" pitchFamily="49" charset="0"/>
            </a:endParaRPr>
          </a:p>
          <a:p>
            <a:pPr marL="377731" indent="-377731">
              <a:defRPr/>
            </a:pPr>
            <a:endParaRPr lang="sk-SK" altLang="sk-SK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5637" y="4497615"/>
            <a:ext cx="4114800" cy="2667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744537" y="4497615"/>
            <a:ext cx="9204326" cy="1371600"/>
            <a:chOff x="744537" y="3834281"/>
            <a:chExt cx="9204326" cy="1371600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744537" y="3945731"/>
              <a:ext cx="2230438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int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*p;</a:t>
              </a:r>
              <a:endPara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7" name="AutoShape 37"/>
            <p:cNvSpPr>
              <a:spLocks noChangeArrowheads="1"/>
            </p:cNvSpPr>
            <p:nvPr/>
          </p:nvSpPr>
          <p:spPr bwMode="auto">
            <a:xfrm>
              <a:off x="4981576" y="3834281"/>
              <a:ext cx="4967287" cy="1371600"/>
            </a:xfrm>
            <a:prstGeom prst="wedgeRoundRectCallout">
              <a:avLst>
                <a:gd name="adj1" fmla="val -65338"/>
                <a:gd name="adj2" fmla="val -21052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181" tIns="50590" rIns="101181" bIns="50590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457200" marR="0" lvl="0" indent="-45720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Def</a:t>
              </a:r>
              <a:r>
                <a:rPr kumimoji="0" lang="sk-SK" altLang="sk-SK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inícia</a:t>
              </a:r>
              <a:r>
                <a:rPr kumimoji="0" lang="sk-SK" altLang="sk-SK" sz="2400" b="0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ukazovateľa</a:t>
              </a:r>
              <a:r>
                <a:rPr kumimoji="0" lang="sk-SK" altLang="sk-SK" sz="24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– tu definícia premennej </a:t>
              </a:r>
              <a:r>
                <a:rPr kumimoji="0" lang="sk-SK" altLang="sk-SK" sz="2400" b="1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kumimoji="0" lang="sk-SK" altLang="sk-SK" sz="24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typu ukazovateľ na </a:t>
              </a:r>
              <a:r>
                <a:rPr kumimoji="0" lang="sk-SK" altLang="sk-SK" sz="2400" b="1" i="0" u="none" strike="noStrike" kern="1200" cap="none" spc="0" normalizeH="0" noProof="0" dirty="0" err="1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Skupina 2"/>
          <p:cNvGrpSpPr/>
          <p:nvPr/>
        </p:nvGrpSpPr>
        <p:grpSpPr>
          <a:xfrm>
            <a:off x="753103" y="5601253"/>
            <a:ext cx="9213221" cy="1752600"/>
            <a:chOff x="753103" y="4937919"/>
            <a:chExt cx="9213221" cy="1752600"/>
          </a:xfrm>
        </p:grpSpPr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753103" y="4937919"/>
              <a:ext cx="4093534" cy="909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...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printf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("%d",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*p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);</a:t>
              </a:r>
              <a:endPara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8" name="AutoShape 37"/>
            <p:cNvSpPr>
              <a:spLocks noChangeArrowheads="1"/>
            </p:cNvSpPr>
            <p:nvPr/>
          </p:nvSpPr>
          <p:spPr bwMode="auto">
            <a:xfrm>
              <a:off x="4999037" y="5352257"/>
              <a:ext cx="4967287" cy="1338262"/>
            </a:xfrm>
            <a:prstGeom prst="wedgeRoundRectCallout">
              <a:avLst>
                <a:gd name="adj1" fmla="val -63197"/>
                <a:gd name="adj2" fmla="val -22641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181" tIns="50590" rIns="101181" bIns="50590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R="0" lvl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2. Použitie </a:t>
              </a:r>
              <a:r>
                <a:rPr kumimoji="0" lang="sk-SK" altLang="sk-SK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dereferenčného</a:t>
              </a:r>
              <a:r>
                <a:rPr lang="sk-SK" altLang="sk-SK" sz="2400" dirty="0">
                  <a:solidFill>
                    <a:srgbClr val="FF0000"/>
                  </a:solidFill>
                </a:rPr>
                <a:t>  </a:t>
              </a:r>
              <a:endParaRPr lang="sk-SK" altLang="sk-SK" sz="2400" dirty="0" smtClean="0">
                <a:solidFill>
                  <a:srgbClr val="FF0000"/>
                </a:solidFill>
              </a:endParaRPr>
            </a:p>
            <a:p>
              <a:pPr marR="0" lvl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sk-SK" altLang="sk-SK" sz="2400" b="0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operátora </a:t>
              </a:r>
              <a:r>
                <a:rPr kumimoji="0" lang="sk-SK" altLang="sk-SK" sz="24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– tu prístup k </a:t>
              </a:r>
            </a:p>
            <a:p>
              <a:pPr marR="0" lvl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tabLst/>
                <a:defRPr/>
              </a:pPr>
              <a:r>
                <a:rPr lang="sk-SK" altLang="sk-SK" sz="2400" dirty="0">
                  <a:solidFill>
                    <a:srgbClr val="000000"/>
                  </a:solidFill>
                </a:rPr>
                <a:t> </a:t>
              </a:r>
              <a:r>
                <a:rPr lang="sk-SK" altLang="sk-SK" sz="2400" dirty="0" smtClean="0">
                  <a:solidFill>
                    <a:srgbClr val="000000"/>
                  </a:solidFill>
                </a:rPr>
                <a:t>   </a:t>
              </a:r>
              <a:r>
                <a:rPr kumimoji="0" lang="sk-SK" altLang="sk-SK" sz="24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premennej, na ktorú ukazuje </a:t>
              </a:r>
              <a:r>
                <a:rPr kumimoji="0" lang="sk-SK" altLang="sk-SK" sz="2400" b="1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BlokTextu 8"/>
          <p:cNvSpPr txBox="1"/>
          <p:nvPr/>
        </p:nvSpPr>
        <p:spPr>
          <a:xfrm>
            <a:off x="565271" y="3715256"/>
            <a:ext cx="7176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smtClean="0"/>
              <a:t> </a:t>
            </a:r>
            <a:r>
              <a:rPr lang="sk-SK" sz="2800" dirty="0"/>
              <a:t>m</a:t>
            </a:r>
            <a:r>
              <a:rPr lang="sk-SK" sz="2800" dirty="0" smtClean="0"/>
              <a:t>á 2 v kontexte ukazovateľov 2 významy: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10543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dirty="0" smtClean="0"/>
              <a:t>Príklad ukazovateľa</a:t>
            </a:r>
            <a:r>
              <a:rPr lang="en-US" altLang="sk-SK" sz="3984" dirty="0" smtClean="0"/>
              <a:t> – </a:t>
            </a:r>
            <a:r>
              <a:rPr lang="sk-SK" altLang="sk-SK" sz="3984" dirty="0" smtClean="0"/>
              <a:t>želaný stav</a:t>
            </a:r>
            <a:endParaRPr lang="en-US" altLang="sk-SK" sz="3984" dirty="0" smtClean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65361" y="2021682"/>
            <a:ext cx="1438275" cy="43021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65362" y="3099594"/>
            <a:ext cx="1438274" cy="661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1273" tIns="45636" rIns="91273" bIns="45636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3013" name="Text Box 8"/>
          <p:cNvSpPr txBox="1">
            <a:spLocks noChangeArrowheads="1"/>
          </p:cNvSpPr>
          <p:nvPr/>
        </p:nvSpPr>
        <p:spPr bwMode="auto">
          <a:xfrm>
            <a:off x="2435224" y="3202782"/>
            <a:ext cx="758825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4" name="Rectangle 10"/>
          <p:cNvSpPr>
            <a:spLocks noChangeArrowheads="1"/>
          </p:cNvSpPr>
          <p:nvPr/>
        </p:nvSpPr>
        <p:spPr bwMode="auto">
          <a:xfrm>
            <a:off x="4167187" y="1661319"/>
            <a:ext cx="563245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uka</a:t>
            </a:r>
            <a:r>
              <a:rPr kumimoji="0" lang="en-US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zovate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ľ 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:</a:t>
            </a:r>
          </a:p>
          <a:p>
            <a:pPr lvl="0" algn="l" defTabSz="1011966" eaLnBrk="1" hangingPunct="1">
              <a:spcBef>
                <a:spcPct val="0"/>
              </a:spcBef>
              <a:buNone/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zapísaný na adrese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487536</a:t>
            </a:r>
            <a:endParaRPr lang="en-US" altLang="sk-SK" sz="2400" b="1" dirty="0">
              <a:solidFill>
                <a:srgbClr val="000000"/>
              </a:solidFill>
            </a:endParaRPr>
          </a:p>
          <a:p>
            <a:pPr marL="820466" lvl="1" indent="-314483" algn="l" defTabSz="1011966"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jeho hodnota je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vyjadruje adresu, kde je uložená skutočná hodnota</a:t>
            </a:r>
          </a:p>
          <a:p>
            <a:pPr marL="820466" lvl="1" indent="-314483" algn="l" defTabSz="1011966"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 adrese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6487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v pamäti je hodnota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ktorá sa použije napr. pri výpočtoch</a:t>
            </a:r>
          </a:p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: 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ukazovateľ</a:t>
            </a:r>
          </a:p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: 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hodnota, kam ukazuje</a:t>
            </a:r>
          </a:p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sk-SK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</a:endParaRPr>
          </a:p>
        </p:txBody>
      </p:sp>
      <p:sp>
        <p:nvSpPr>
          <p:cNvPr id="43015" name="Text Box 11"/>
          <p:cNvSpPr txBox="1">
            <a:spLocks noChangeArrowheads="1"/>
          </p:cNvSpPr>
          <p:nvPr/>
        </p:nvSpPr>
        <p:spPr bwMode="auto">
          <a:xfrm>
            <a:off x="774700" y="3236913"/>
            <a:ext cx="1785937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sp>
        <p:nvSpPr>
          <p:cNvPr id="43016" name="Text Box 12"/>
          <p:cNvSpPr txBox="1">
            <a:spLocks noChangeArrowheads="1"/>
          </p:cNvSpPr>
          <p:nvPr/>
        </p:nvSpPr>
        <p:spPr bwMode="auto">
          <a:xfrm>
            <a:off x="719137" y="4937919"/>
            <a:ext cx="176846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487536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sp>
        <p:nvSpPr>
          <p:cNvPr id="43017" name="Line 13"/>
          <p:cNvSpPr>
            <a:spLocks noChangeShapeType="1"/>
          </p:cNvSpPr>
          <p:nvPr/>
        </p:nvSpPr>
        <p:spPr bwMode="auto">
          <a:xfrm>
            <a:off x="2265361" y="4861719"/>
            <a:ext cx="1438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18" name="Line 14"/>
          <p:cNvSpPr>
            <a:spLocks noChangeShapeType="1"/>
          </p:cNvSpPr>
          <p:nvPr/>
        </p:nvSpPr>
        <p:spPr bwMode="auto">
          <a:xfrm flipV="1">
            <a:off x="2265362" y="5470513"/>
            <a:ext cx="1438274" cy="8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19" name="Text Box 16"/>
          <p:cNvSpPr txBox="1">
            <a:spLocks noChangeArrowheads="1"/>
          </p:cNvSpPr>
          <p:nvPr/>
        </p:nvSpPr>
        <p:spPr bwMode="auto">
          <a:xfrm>
            <a:off x="2206624" y="4923619"/>
            <a:ext cx="1497013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20" name="Text Box 17"/>
          <p:cNvSpPr txBox="1">
            <a:spLocks noChangeArrowheads="1"/>
          </p:cNvSpPr>
          <p:nvPr/>
        </p:nvSpPr>
        <p:spPr bwMode="auto">
          <a:xfrm>
            <a:off x="2255837" y="1432719"/>
            <a:ext cx="13493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pamäť</a:t>
            </a:r>
            <a:endParaRPr kumimoji="0" lang="en-US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81933" name="AutoShape 22"/>
          <p:cNvCxnSpPr>
            <a:cxnSpLocks noChangeShapeType="1"/>
          </p:cNvCxnSpPr>
          <p:nvPr/>
        </p:nvCxnSpPr>
        <p:spPr bwMode="auto">
          <a:xfrm flipV="1">
            <a:off x="3702049" y="3456782"/>
            <a:ext cx="1588" cy="1685925"/>
          </a:xfrm>
          <a:prstGeom prst="curvedConnector3">
            <a:avLst>
              <a:gd name="adj1" fmla="val 344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2" name="Text Box 24"/>
          <p:cNvSpPr txBox="1">
            <a:spLocks noChangeArrowheads="1"/>
          </p:cNvSpPr>
          <p:nvPr/>
        </p:nvSpPr>
        <p:spPr bwMode="auto">
          <a:xfrm>
            <a:off x="100013" y="3236913"/>
            <a:ext cx="92710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p:</a:t>
            </a:r>
            <a:endParaRPr kumimoji="0" lang="en-US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3023" name="Text Box 25"/>
          <p:cNvSpPr txBox="1">
            <a:spLocks noChangeArrowheads="1"/>
          </p:cNvSpPr>
          <p:nvPr/>
        </p:nvSpPr>
        <p:spPr bwMode="auto">
          <a:xfrm>
            <a:off x="268288" y="4924425"/>
            <a:ext cx="885809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7" name="AutoShape 37"/>
          <p:cNvSpPr>
            <a:spLocks noChangeArrowheads="1"/>
          </p:cNvSpPr>
          <p:nvPr/>
        </p:nvSpPr>
        <p:spPr bwMode="auto">
          <a:xfrm>
            <a:off x="125413" y="6172994"/>
            <a:ext cx="4721225" cy="1279525"/>
          </a:xfrm>
          <a:prstGeom prst="wedgeRoundRectCallout">
            <a:avLst>
              <a:gd name="adj1" fmla="val -14634"/>
              <a:gd name="adj2" fmla="val -9664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3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Pamäťové miesto v</a:t>
            </a:r>
            <a:r>
              <a:rPr kumimoji="0" lang="en-US" altLang="sk-SK" sz="243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znikne</a:t>
            </a:r>
            <a:r>
              <a:rPr kumimoji="0" lang="en-US" altLang="sk-SK" sz="243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43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vytvoren</a:t>
            </a:r>
            <a:r>
              <a:rPr kumimoji="0" lang="sk-SK" altLang="sk-SK" sz="243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ím premennej typu ukazovateľ </a:t>
            </a:r>
            <a:r>
              <a:rPr kumimoji="0" lang="sk-SK" altLang="sk-SK" sz="24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sk-SK" altLang="sk-SK" sz="24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sk-SK" altLang="sk-SK" sz="24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altLang="sk-SK" sz="2435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8" name="AutoShape 37"/>
          <p:cNvSpPr>
            <a:spLocks noChangeArrowheads="1"/>
          </p:cNvSpPr>
          <p:nvPr/>
        </p:nvSpPr>
        <p:spPr bwMode="auto">
          <a:xfrm>
            <a:off x="4999038" y="5167300"/>
            <a:ext cx="4967287" cy="2285219"/>
          </a:xfrm>
          <a:prstGeom prst="wedgeRoundRectCallout">
            <a:avLst>
              <a:gd name="adj1" fmla="val -86743"/>
              <a:gd name="adj2" fmla="val -12387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35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Pamäťové miesto je potrebné mať</a:t>
            </a:r>
            <a:r>
              <a:rPr kumimoji="0" lang="sk-SK" altLang="sk-SK" sz="2435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prístupné</a:t>
            </a:r>
            <a:r>
              <a:rPr lang="sk-SK" altLang="sk-SK" sz="2435" noProof="0" dirty="0" smtClean="0">
                <a:solidFill>
                  <a:srgbClr val="FF0000"/>
                </a:solidFill>
              </a:rPr>
              <a:t>, </a:t>
            </a:r>
            <a:r>
              <a:rPr lang="sk-SK" altLang="sk-SK" sz="2435" noProof="0" dirty="0" err="1" smtClean="0">
                <a:solidFill>
                  <a:srgbClr val="FF0000"/>
                </a:solidFill>
              </a:rPr>
              <a:t>t.j</a:t>
            </a:r>
            <a:r>
              <a:rPr lang="sk-SK" altLang="sk-SK" sz="2435" noProof="0" dirty="0" smtClean="0">
                <a:solidFill>
                  <a:srgbClr val="FF0000"/>
                </a:solidFill>
              </a:rPr>
              <a:t>. adresa, ktorá je hodnotou </a:t>
            </a:r>
            <a:r>
              <a:rPr lang="sk-SK" altLang="sk-SK" sz="2435" b="1" noProof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altLang="sk-SK" sz="2435" noProof="0" dirty="0" smtClean="0">
                <a:solidFill>
                  <a:srgbClr val="FF0000"/>
                </a:solidFill>
              </a:rPr>
              <a:t> musí ukazovať na miesto v pamäti, kam môžeme pristupovať</a:t>
            </a:r>
            <a:endParaRPr lang="sk-SK" altLang="sk-SK" sz="243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1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Priradenie</a:t>
            </a:r>
            <a:r>
              <a:rPr lang="en-US" dirty="0"/>
              <a:t> </a:t>
            </a:r>
            <a:r>
              <a:rPr lang="en-US" dirty="0" err="1" smtClean="0"/>
              <a:t>hodnoty</a:t>
            </a:r>
            <a:r>
              <a:rPr lang="en-US" dirty="0" smtClean="0"/>
              <a:t> do </a:t>
            </a:r>
            <a:r>
              <a:rPr lang="en-US" dirty="0" err="1" smtClean="0"/>
              <a:t>ukazovate</a:t>
            </a:r>
            <a:r>
              <a:rPr lang="sk-SK" dirty="0" smtClean="0"/>
              <a:t>ľa</a:t>
            </a:r>
            <a:endParaRPr lang="sk-SK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6850" y="1371600"/>
            <a:ext cx="9752013" cy="4328319"/>
          </a:xfrm>
          <a:prstGeom prst="rect">
            <a:avLst/>
          </a:prstGeom>
        </p:spPr>
        <p:txBody>
          <a:bodyPr/>
          <a:lstStyle>
            <a:lvl1pPr marL="376238" indent="-3762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00">
                <a:solidFill>
                  <a:schemeClr val="tx1"/>
                </a:solidFill>
                <a:latin typeface="+mn-lt"/>
              </a:defRPr>
            </a:lvl2pPr>
            <a:lvl3pPr marL="1262063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68475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647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33511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6pPr>
            <a:lvl7pPr marL="3189888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7pPr>
            <a:lvl8pPr marL="3646266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8pPr>
            <a:lvl9pPr marL="4102643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9pPr>
          </a:lstStyle>
          <a:p>
            <a:pPr marL="377731" indent="-377731">
              <a:defRPr/>
            </a:pPr>
            <a:r>
              <a:rPr lang="sk-SK" altLang="sk-SK" sz="2800" kern="0" dirty="0" smtClean="0">
                <a:solidFill>
                  <a:srgbClr val="FF0000"/>
                </a:solidFill>
              </a:rPr>
              <a:t>Hodnota ukazovateľa je adresa </a:t>
            </a:r>
          </a:p>
          <a:p>
            <a:pPr marL="377731" indent="-377731">
              <a:defRPr/>
            </a:pPr>
            <a:r>
              <a:rPr lang="sk-SK" altLang="sk-SK" sz="2800" kern="0" dirty="0" smtClean="0"/>
              <a:t>Priradenie platnej adresy do ukazovateľa:</a:t>
            </a:r>
          </a:p>
          <a:p>
            <a:pPr marL="822231" lvl="1" indent="-377731">
              <a:defRPr/>
            </a:pPr>
            <a:r>
              <a:rPr lang="sk-SK" altLang="sk-SK" sz="2400" kern="0" dirty="0">
                <a:solidFill>
                  <a:srgbClr val="7030A0"/>
                </a:solidFill>
              </a:rPr>
              <a:t>p</a:t>
            </a:r>
            <a:r>
              <a:rPr lang="sk-SK" altLang="sk-SK" sz="2400" kern="0" dirty="0" smtClean="0">
                <a:solidFill>
                  <a:srgbClr val="7030A0"/>
                </a:solidFill>
              </a:rPr>
              <a:t>omocou číselnej konštanty?</a:t>
            </a:r>
            <a:endParaRPr lang="sk-SK" altLang="sk-SK" sz="2400" kern="0" dirty="0">
              <a:solidFill>
                <a:srgbClr val="7030A0"/>
              </a:solidFill>
            </a:endParaRPr>
          </a:p>
          <a:p>
            <a:pPr marL="822231" lvl="1" indent="-377731">
              <a:defRPr/>
            </a:pPr>
            <a:endParaRPr lang="sk-SK" altLang="sk-SK" sz="2000" kern="0" dirty="0" smtClean="0"/>
          </a:p>
          <a:p>
            <a:pPr marL="822231" lvl="1" indent="-377731">
              <a:defRPr/>
            </a:pPr>
            <a:endParaRPr lang="sk-SK" altLang="sk-SK" sz="2000" kern="0" dirty="0"/>
          </a:p>
        </p:txBody>
      </p:sp>
      <p:sp>
        <p:nvSpPr>
          <p:cNvPr id="4" name="Zástupný objekt pre obsah 2"/>
          <p:cNvSpPr txBox="1">
            <a:spLocks/>
          </p:cNvSpPr>
          <p:nvPr/>
        </p:nvSpPr>
        <p:spPr>
          <a:xfrm>
            <a:off x="200024" y="5014118"/>
            <a:ext cx="9752013" cy="1066801"/>
          </a:xfrm>
          <a:prstGeom prst="rect">
            <a:avLst/>
          </a:prstGeom>
        </p:spPr>
        <p:txBody>
          <a:bodyPr/>
          <a:lstStyle>
            <a:lvl1pPr marL="376238" indent="-3762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00">
                <a:solidFill>
                  <a:schemeClr val="tx1"/>
                </a:solidFill>
                <a:latin typeface="+mn-lt"/>
              </a:defRPr>
            </a:lvl2pPr>
            <a:lvl3pPr marL="1262063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68475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647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33511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6pPr>
            <a:lvl7pPr marL="3189888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7pPr>
            <a:lvl8pPr marL="3646266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8pPr>
            <a:lvl9pPr marL="4102643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9pPr>
          </a:lstStyle>
          <a:p>
            <a:pPr marL="376238" lvl="1" indent="-376238">
              <a:buFontTx/>
              <a:buChar char="•"/>
            </a:pPr>
            <a:r>
              <a:rPr lang="sk-SK" sz="2400" b="1" kern="0" smtClean="0">
                <a:solidFill>
                  <a:srgbClr val="FF0000"/>
                </a:solidFill>
                <a:cs typeface="Courier New" panose="02070309020205020404" pitchFamily="49" charset="0"/>
              </a:rPr>
              <a:t>Nemôžeme, pretože nie je pre náš program vyhradená. </a:t>
            </a:r>
            <a:r>
              <a:rPr lang="sk-SK" sz="2400" b="1" kern="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Nemohli by sme k nej z nášho programu pristupovať.</a:t>
            </a:r>
          </a:p>
          <a:p>
            <a:endParaRPr lang="sk-SK" kern="0" dirty="0"/>
          </a:p>
        </p:txBody>
      </p:sp>
      <p:sp>
        <p:nvSpPr>
          <p:cNvPr id="5" name="Rectangle 3"/>
          <p:cNvSpPr/>
          <p:nvPr/>
        </p:nvSpPr>
        <p:spPr>
          <a:xfrm>
            <a:off x="4100245" y="3871119"/>
            <a:ext cx="3048000" cy="1059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189145" y="3884550"/>
            <a:ext cx="2882900" cy="93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*p;</a:t>
            </a:r>
            <a:endParaRPr lang="sk-SK" altLang="sk-SK" sz="2656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6</a:t>
            </a:r>
            <a:r>
              <a:rPr 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487536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sk-SK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Zástupný objekt pre obsah 2"/>
          <p:cNvSpPr txBox="1">
            <a:spLocks/>
          </p:cNvSpPr>
          <p:nvPr/>
        </p:nvSpPr>
        <p:spPr bwMode="auto">
          <a:xfrm>
            <a:off x="196849" y="3185319"/>
            <a:ext cx="97520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marL="376238" indent="-3762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00">
                <a:solidFill>
                  <a:schemeClr val="tx1"/>
                </a:solidFill>
                <a:latin typeface="+mn-lt"/>
              </a:defRPr>
            </a:lvl2pPr>
            <a:lvl3pPr marL="1262063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68475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647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33511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6pPr>
            <a:lvl7pPr marL="3189888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7pPr>
            <a:lvl8pPr marL="3646266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8pPr>
            <a:lvl9pPr marL="4102643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9pPr>
          </a:lstStyle>
          <a:p>
            <a:pPr marL="376238" lvl="1" indent="-376238">
              <a:buFontTx/>
              <a:buChar char="•"/>
            </a:pPr>
            <a:r>
              <a:rPr lang="sk-SK" sz="2400" kern="0" dirty="0" smtClean="0">
                <a:cs typeface="Courier New" panose="02070309020205020404" pitchFamily="49" charset="0"/>
              </a:rPr>
              <a:t>Ak vieme, že </a:t>
            </a:r>
            <a:r>
              <a:rPr lang="sk-SK" sz="2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6487536</a:t>
            </a:r>
            <a:r>
              <a:rPr lang="sk-SK" sz="2400" kern="0" dirty="0" smtClean="0">
                <a:cs typeface="Courier New" panose="02070309020205020404" pitchFamily="49" charset="0"/>
              </a:rPr>
              <a:t> je platná adresa, môžeme ju priradiť ako hodnotu ukazovateľa?</a:t>
            </a:r>
          </a:p>
          <a:p>
            <a:endParaRPr lang="sk-SK" kern="0" dirty="0"/>
          </a:p>
        </p:txBody>
      </p:sp>
      <p:grpSp>
        <p:nvGrpSpPr>
          <p:cNvPr id="8" name="Skupina 7"/>
          <p:cNvGrpSpPr/>
          <p:nvPr/>
        </p:nvGrpSpPr>
        <p:grpSpPr>
          <a:xfrm>
            <a:off x="198437" y="5949320"/>
            <a:ext cx="9752013" cy="1447797"/>
            <a:chOff x="198437" y="5471322"/>
            <a:chExt cx="9752013" cy="1447797"/>
          </a:xfrm>
        </p:grpSpPr>
        <p:sp>
          <p:nvSpPr>
            <p:cNvPr id="9" name="Zástupný objekt pre obsah 2"/>
            <p:cNvSpPr txBox="1">
              <a:spLocks/>
            </p:cNvSpPr>
            <p:nvPr/>
          </p:nvSpPr>
          <p:spPr bwMode="auto">
            <a:xfrm>
              <a:off x="198437" y="5471322"/>
              <a:ext cx="9752013" cy="838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32" tIns="45716" rIns="91432" bIns="45716" numCol="1" anchor="t" anchorCtr="0" compatLnSpc="1">
              <a:prstTxWarp prst="textNoShape">
                <a:avLst/>
              </a:prstTxWarp>
            </a:bodyPr>
            <a:lstStyle>
              <a:lvl1pPr marL="376238" indent="-376238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0738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700">
                  <a:solidFill>
                    <a:schemeClr val="tx1"/>
                  </a:solidFill>
                  <a:latin typeface="+mn-lt"/>
                </a:defRPr>
              </a:lvl2pPr>
              <a:lvl3pPr marL="1262063" indent="-25082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768475" indent="-25082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>
                  <a:solidFill>
                    <a:schemeClr val="tx1"/>
                  </a:solidFill>
                  <a:latin typeface="+mn-lt"/>
                </a:defRPr>
              </a:lvl4pPr>
              <a:lvl5pPr marL="2276475" indent="-252413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5pPr>
              <a:lvl6pPr marL="2733511" indent="-253543" algn="l" defTabSz="10125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992">
                  <a:solidFill>
                    <a:schemeClr val="tx1"/>
                  </a:solidFill>
                  <a:latin typeface="+mn-lt"/>
                </a:defRPr>
              </a:lvl6pPr>
              <a:lvl7pPr marL="3189888" indent="-253543" algn="l" defTabSz="10125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992">
                  <a:solidFill>
                    <a:schemeClr val="tx1"/>
                  </a:solidFill>
                  <a:latin typeface="+mn-lt"/>
                </a:defRPr>
              </a:lvl7pPr>
              <a:lvl8pPr marL="3646266" indent="-253543" algn="l" defTabSz="10125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992">
                  <a:solidFill>
                    <a:schemeClr val="tx1"/>
                  </a:solidFill>
                  <a:latin typeface="+mn-lt"/>
                </a:defRPr>
              </a:lvl8pPr>
              <a:lvl9pPr marL="4102643" indent="-253543" algn="l" defTabSz="10125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992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76238" lvl="1" indent="-376238">
                <a:buFontTx/>
                <a:buChar char="•"/>
              </a:pPr>
              <a:r>
                <a:rPr lang="sk-SK" sz="2400" kern="0" dirty="0" smtClean="0">
                  <a:cs typeface="Courier New" panose="02070309020205020404" pitchFamily="49" charset="0"/>
                </a:rPr>
                <a:t>Podobne nemôžeme načítavať na konkrétnu adresu:</a:t>
              </a:r>
            </a:p>
            <a:p>
              <a:pPr marL="0" lvl="1" indent="0">
                <a:buNone/>
              </a:pPr>
              <a:r>
                <a:rPr lang="sk-SK" sz="2400" kern="0" dirty="0" smtClean="0">
                  <a:cs typeface="Courier New" panose="02070309020205020404" pitchFamily="49" charset="0"/>
                </a:rPr>
                <a:t> </a:t>
              </a:r>
            </a:p>
            <a:p>
              <a:endParaRPr lang="sk-SK" kern="0" dirty="0"/>
            </a:p>
          </p:txBody>
        </p:sp>
        <p:sp>
          <p:nvSpPr>
            <p:cNvPr id="10" name="Rectangle 3"/>
            <p:cNvSpPr/>
            <p:nvPr/>
          </p:nvSpPr>
          <p:spPr>
            <a:xfrm>
              <a:off x="4237037" y="6233321"/>
              <a:ext cx="4495800" cy="6857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99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4325937" y="6307933"/>
              <a:ext cx="46355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l" defTabSz="1011966" eaLnBrk="1" hangingPunct="1">
                <a:spcBef>
                  <a:spcPct val="0"/>
                </a:spcBef>
                <a:buNone/>
                <a:defRPr/>
              </a:pPr>
              <a:r>
                <a:rPr kumimoji="0" lang="sk-SK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scanf</a:t>
              </a:r>
              <a:r>
                <a:rPr lang="en-US" altLang="sk-SK" sz="2656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("%d", </a:t>
              </a:r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sk-SK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487536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)</a:t>
              </a:r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Skupina 11"/>
          <p:cNvGrpSpPr/>
          <p:nvPr/>
        </p:nvGrpSpPr>
        <p:grpSpPr>
          <a:xfrm>
            <a:off x="4084637" y="4234438"/>
            <a:ext cx="3200400" cy="761036"/>
            <a:chOff x="4084637" y="3173553"/>
            <a:chExt cx="3200400" cy="893602"/>
          </a:xfrm>
        </p:grpSpPr>
        <p:cxnSp>
          <p:nvCxnSpPr>
            <p:cNvPr id="13" name="Rovná spojnica 12"/>
            <p:cNvCxnSpPr/>
            <p:nvPr/>
          </p:nvCxnSpPr>
          <p:spPr bwMode="auto">
            <a:xfrm>
              <a:off x="4084637" y="3261519"/>
              <a:ext cx="3200400" cy="76200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Rovná spojnica 13"/>
            <p:cNvCxnSpPr/>
            <p:nvPr/>
          </p:nvCxnSpPr>
          <p:spPr bwMode="auto">
            <a:xfrm flipV="1">
              <a:off x="4237037" y="3173553"/>
              <a:ext cx="2743200" cy="89360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Skupina 14"/>
          <p:cNvGrpSpPr/>
          <p:nvPr/>
        </p:nvGrpSpPr>
        <p:grpSpPr>
          <a:xfrm>
            <a:off x="4846637" y="6558917"/>
            <a:ext cx="3200400" cy="893602"/>
            <a:chOff x="4084637" y="3173553"/>
            <a:chExt cx="3200400" cy="893602"/>
          </a:xfrm>
        </p:grpSpPr>
        <p:cxnSp>
          <p:nvCxnSpPr>
            <p:cNvPr id="16" name="Rovná spojnica 15"/>
            <p:cNvCxnSpPr/>
            <p:nvPr/>
          </p:nvCxnSpPr>
          <p:spPr bwMode="auto">
            <a:xfrm>
              <a:off x="4084637" y="3261519"/>
              <a:ext cx="3200400" cy="76200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Rovná spojnica 16"/>
            <p:cNvCxnSpPr/>
            <p:nvPr/>
          </p:nvCxnSpPr>
          <p:spPr bwMode="auto">
            <a:xfrm flipV="1">
              <a:off x="4237037" y="3173553"/>
              <a:ext cx="2743200" cy="89360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713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Priradenie</a:t>
            </a:r>
            <a:r>
              <a:rPr lang="en-US" dirty="0"/>
              <a:t> </a:t>
            </a:r>
            <a:r>
              <a:rPr lang="en-US" dirty="0" err="1" smtClean="0"/>
              <a:t>hodnoty</a:t>
            </a:r>
            <a:r>
              <a:rPr lang="en-US" dirty="0" smtClean="0"/>
              <a:t> do </a:t>
            </a:r>
            <a:r>
              <a:rPr lang="en-US" dirty="0" err="1" smtClean="0"/>
              <a:t>ukazovate</a:t>
            </a:r>
            <a:r>
              <a:rPr lang="sk-SK" dirty="0" smtClean="0"/>
              <a:t>ľa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6850" y="1828800"/>
            <a:ext cx="9752013" cy="4328319"/>
          </a:xfrm>
          <a:prstGeom prst="rect">
            <a:avLst/>
          </a:prstGeom>
        </p:spPr>
        <p:txBody>
          <a:bodyPr/>
          <a:lstStyle>
            <a:lvl1pPr marL="376238" indent="-3762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00">
                <a:solidFill>
                  <a:schemeClr val="tx1"/>
                </a:solidFill>
                <a:latin typeface="+mn-lt"/>
              </a:defRPr>
            </a:lvl2pPr>
            <a:lvl3pPr marL="1262063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68475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647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33511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6pPr>
            <a:lvl7pPr marL="3189888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7pPr>
            <a:lvl8pPr marL="3646266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8pPr>
            <a:lvl9pPr marL="4102643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9pPr>
          </a:lstStyle>
          <a:p>
            <a:pPr marL="377731" indent="-377731">
              <a:defRPr/>
            </a:pPr>
            <a:r>
              <a:rPr lang="sk-SK" altLang="sk-SK" sz="2800" kern="0" dirty="0" smtClean="0">
                <a:solidFill>
                  <a:srgbClr val="FF0000"/>
                </a:solidFill>
              </a:rPr>
              <a:t>Hodnota ukazovateľa je adresa </a:t>
            </a:r>
          </a:p>
          <a:p>
            <a:pPr marL="377731" indent="-377731">
              <a:defRPr/>
            </a:pPr>
            <a:r>
              <a:rPr lang="sk-SK" altLang="sk-SK" sz="2800" kern="0" dirty="0" smtClean="0"/>
              <a:t>Priradenie platnej adresy do ukazovateľa:</a:t>
            </a:r>
          </a:p>
          <a:p>
            <a:pPr marL="822231" lvl="1" indent="-377731">
              <a:defRPr/>
            </a:pPr>
            <a:r>
              <a:rPr lang="sk-SK" altLang="sk-SK" sz="2400" kern="0" dirty="0">
                <a:solidFill>
                  <a:srgbClr val="0070C0"/>
                </a:solidFill>
              </a:rPr>
              <a:t>priradiť </a:t>
            </a:r>
            <a:r>
              <a:rPr lang="sk-SK" altLang="sk-SK" sz="2400" kern="0" dirty="0" smtClean="0">
                <a:solidFill>
                  <a:srgbClr val="0070C0"/>
                </a:solidFill>
              </a:rPr>
              <a:t>do </a:t>
            </a:r>
            <a:r>
              <a:rPr lang="sk-SK" altLang="sk-SK" sz="2400" kern="0" dirty="0">
                <a:solidFill>
                  <a:srgbClr val="0070C0"/>
                </a:solidFill>
              </a:rPr>
              <a:t>premennej </a:t>
            </a:r>
            <a:r>
              <a:rPr lang="sk-SK" altLang="sk-SK" sz="24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altLang="sk-SK" sz="2400" kern="0" dirty="0">
                <a:solidFill>
                  <a:srgbClr val="0070C0"/>
                </a:solidFill>
              </a:rPr>
              <a:t> </a:t>
            </a:r>
            <a:r>
              <a:rPr lang="sk-SK" altLang="sk-SK" sz="2400" kern="0" dirty="0" smtClean="0">
                <a:solidFill>
                  <a:srgbClr val="0070C0"/>
                </a:solidFill>
              </a:rPr>
              <a:t>adresu </a:t>
            </a:r>
            <a:r>
              <a:rPr lang="sk-SK" altLang="sk-SK" sz="2400" kern="0" dirty="0">
                <a:solidFill>
                  <a:srgbClr val="0070C0"/>
                </a:solidFill>
              </a:rPr>
              <a:t>premennej s už vyhradeným </a:t>
            </a:r>
            <a:r>
              <a:rPr lang="sk-SK" altLang="sk-SK" sz="2400" kern="0" dirty="0" smtClean="0">
                <a:solidFill>
                  <a:srgbClr val="0070C0"/>
                </a:solidFill>
              </a:rPr>
              <a:t>miestom (napr. adresu klasickej premennej </a:t>
            </a:r>
            <a:r>
              <a:rPr lang="sk-SK" altLang="sk-SK" sz="24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sk-SK" altLang="sk-SK" sz="2400" kern="0" dirty="0" smtClean="0">
                <a:solidFill>
                  <a:srgbClr val="0070C0"/>
                </a:solidFill>
              </a:rPr>
              <a:t>)</a:t>
            </a:r>
            <a:endParaRPr lang="sk-SK" altLang="sk-SK" sz="2400" kern="0" dirty="0">
              <a:solidFill>
                <a:srgbClr val="0070C0"/>
              </a:solidFill>
            </a:endParaRPr>
          </a:p>
          <a:p>
            <a:pPr marL="822231" lvl="1" indent="-377731">
              <a:defRPr/>
            </a:pPr>
            <a:r>
              <a:rPr lang="sk-SK" altLang="sk-SK" sz="2400" kern="0" dirty="0">
                <a:solidFill>
                  <a:srgbClr val="00B0F0"/>
                </a:solidFill>
              </a:rPr>
              <a:t>dynamicky vyhradiť (alokovať</a:t>
            </a:r>
            <a:r>
              <a:rPr lang="sk-SK" altLang="sk-SK" sz="2400" kern="0" dirty="0" smtClean="0">
                <a:solidFill>
                  <a:srgbClr val="00B0F0"/>
                </a:solidFill>
              </a:rPr>
              <a:t>) pamäť a priradiť do premennej </a:t>
            </a:r>
            <a:r>
              <a:rPr lang="sk-SK" altLang="sk-SK" sz="2400" b="1" kern="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altLang="sk-SK" sz="2400" kern="0" dirty="0" smtClean="0">
                <a:solidFill>
                  <a:srgbClr val="00B0F0"/>
                </a:solidFill>
              </a:rPr>
              <a:t> adresu začiatku tejto vyhradenej pamäte (ďalší semester)</a:t>
            </a:r>
            <a:endParaRPr lang="sk-SK" altLang="sk-SK" sz="2400" kern="0" dirty="0">
              <a:solidFill>
                <a:srgbClr val="00B0F0"/>
              </a:solidFill>
            </a:endParaRPr>
          </a:p>
          <a:p>
            <a:pPr marL="822231" lvl="1" indent="-377731">
              <a:defRPr/>
            </a:pPr>
            <a:endParaRPr lang="sk-SK" altLang="sk-SK" sz="2400" kern="0" dirty="0" smtClean="0"/>
          </a:p>
          <a:p>
            <a:pPr marL="0" indent="0">
              <a:buNone/>
              <a:defRPr/>
            </a:pPr>
            <a:r>
              <a:rPr lang="sk-SK" altLang="sk-SK" sz="2900" b="1" kern="0" dirty="0" smtClean="0">
                <a:solidFill>
                  <a:srgbClr val="FF0000"/>
                </a:solidFill>
              </a:rPr>
              <a:t>= p</a:t>
            </a:r>
            <a:r>
              <a:rPr lang="en-US" altLang="sk-SK" sz="2900" b="1" kern="0" dirty="0" err="1" smtClean="0">
                <a:solidFill>
                  <a:srgbClr val="FF0000"/>
                </a:solidFill>
              </a:rPr>
              <a:t>resmerovanie</a:t>
            </a:r>
            <a:r>
              <a:rPr lang="en-US" altLang="sk-SK" sz="2900" b="1" kern="0" dirty="0" smtClean="0">
                <a:solidFill>
                  <a:srgbClr val="FF0000"/>
                </a:solidFill>
              </a:rPr>
              <a:t> </a:t>
            </a:r>
            <a:r>
              <a:rPr lang="sk-SK" altLang="sk-SK" sz="2900" b="1" kern="0" dirty="0" smtClean="0">
                <a:solidFill>
                  <a:srgbClr val="FF0000"/>
                </a:solidFill>
              </a:rPr>
              <a:t>ukazovateľa</a:t>
            </a:r>
            <a:endParaRPr lang="sk-SK" altLang="sk-SK" sz="29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9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smtClean="0"/>
              <a:t>Referenčný operátor </a:t>
            </a:r>
            <a:r>
              <a:rPr lang="en-US" altLang="sk-SK" sz="3984" smtClean="0">
                <a:latin typeface="Courier New" panose="02070309020205020404" pitchFamily="49" charset="0"/>
              </a:rPr>
              <a:t>&amp;</a:t>
            </a:r>
            <a:endParaRPr lang="sk-SK" altLang="sk-SK" sz="2213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533400" y="1801813"/>
            <a:ext cx="9107488" cy="5419725"/>
          </a:xfrm>
        </p:spPr>
        <p:txBody>
          <a:bodyPr/>
          <a:lstStyle/>
          <a:p>
            <a:pPr marL="377731" indent="-377731">
              <a:defRPr/>
            </a:pPr>
            <a:r>
              <a:rPr lang="sk-SK" altLang="sk-SK" sz="2656" dirty="0">
                <a:cs typeface="Tahoma" panose="020B0604030504040204" pitchFamily="34" charset="0"/>
              </a:rPr>
              <a:t>Jedinou úlohou ukazovateľa je ukazovať na premenné určitého typu</a:t>
            </a:r>
          </a:p>
          <a:p>
            <a:pPr marL="377731" indent="-377731">
              <a:defRPr/>
            </a:pPr>
            <a:r>
              <a:rPr lang="sk-SK" altLang="sk-SK" sz="2656" dirty="0">
                <a:cs typeface="Tahoma" panose="020B0604030504040204" pitchFamily="34" charset="0"/>
              </a:rPr>
              <a:t>Každá premenná je uložená v pamäti na nejakej adrese</a:t>
            </a:r>
          </a:p>
          <a:p>
            <a:pPr marL="377731" indent="-377731">
              <a:defRPr/>
            </a:pPr>
            <a:r>
              <a:rPr lang="sk-SK" altLang="sk-SK" sz="2656" dirty="0">
                <a:cs typeface="Tahoma" panose="020B0604030504040204" pitchFamily="34" charset="0"/>
              </a:rPr>
              <a:t>Ak má ukazovateľ ukazovať na premennú, musíme poznať jej adresu</a:t>
            </a:r>
          </a:p>
          <a:p>
            <a:pPr marL="377731" indent="-377731">
              <a:defRPr/>
            </a:pPr>
            <a:r>
              <a:rPr lang="sk-SK" altLang="sk-SK" sz="2656" dirty="0">
                <a:cs typeface="Tahoma" panose="020B0604030504040204" pitchFamily="34" charset="0"/>
              </a:rPr>
              <a:t>Adresu ľubovoľnej premennej získame pomocou </a:t>
            </a:r>
            <a:r>
              <a:rPr lang="sk-SK" altLang="sk-SK" sz="2656" dirty="0">
                <a:solidFill>
                  <a:srgbClr val="00B050"/>
                </a:solidFill>
                <a:cs typeface="Tahoma" panose="020B0604030504040204" pitchFamily="34" charset="0"/>
              </a:rPr>
              <a:t>referenčného operátora </a:t>
            </a:r>
            <a:r>
              <a:rPr lang="en-US" altLang="sk-SK" sz="3099" b="1" dirty="0" smtClean="0">
                <a:solidFill>
                  <a:srgbClr val="00B050"/>
                </a:solidFill>
              </a:rPr>
              <a:t>&amp;</a:t>
            </a:r>
            <a:r>
              <a:rPr lang="sk-SK" altLang="sk-SK" sz="3099" b="1" dirty="0" smtClean="0">
                <a:solidFill>
                  <a:srgbClr val="00B050"/>
                </a:solidFill>
              </a:rPr>
              <a:t> </a:t>
            </a:r>
            <a:r>
              <a:rPr lang="sk-SK" altLang="sk-SK" sz="2660" b="1" dirty="0" smtClean="0">
                <a:solidFill>
                  <a:srgbClr val="00B050"/>
                </a:solidFill>
              </a:rPr>
              <a:t>- adresa premennej</a:t>
            </a:r>
            <a:endParaRPr lang="sk-SK" altLang="sk-SK" sz="2660" b="1" dirty="0">
              <a:solidFill>
                <a:srgbClr val="00B050"/>
              </a:solidFill>
            </a:endParaRPr>
          </a:p>
          <a:p>
            <a:pPr marL="377731" indent="-377731">
              <a:defRPr/>
            </a:pPr>
            <a:r>
              <a:rPr lang="en-US" altLang="sk-SK" sz="2656" dirty="0" err="1">
                <a:cs typeface="Tahoma" panose="020B0604030504040204" pitchFamily="34" charset="0"/>
              </a:rPr>
              <a:t>pr</a:t>
            </a:r>
            <a:r>
              <a:rPr lang="sk-SK" altLang="sk-SK" sz="2656" dirty="0">
                <a:cs typeface="Tahoma" panose="020B0604030504040204" pitchFamily="34" charset="0"/>
              </a:rPr>
              <a:t>í</a:t>
            </a:r>
            <a:r>
              <a:rPr lang="en-US" altLang="sk-SK" sz="2656" dirty="0" err="1">
                <a:cs typeface="Tahoma" panose="020B0604030504040204" pitchFamily="34" charset="0"/>
              </a:rPr>
              <a:t>kazom</a:t>
            </a:r>
            <a:r>
              <a:rPr lang="en-US" altLang="sk-SK" sz="2656" dirty="0">
                <a:cs typeface="Tahoma" panose="020B0604030504040204" pitchFamily="34" charset="0"/>
              </a:rPr>
              <a:t>:</a:t>
            </a:r>
            <a:endParaRPr lang="sk-SK" altLang="sk-SK" sz="2656" dirty="0">
              <a:cs typeface="Tahoma" panose="020B0604030504040204" pitchFamily="34" charset="0"/>
            </a:endParaRPr>
          </a:p>
          <a:p>
            <a:pPr marL="377731" indent="-377731">
              <a:buFont typeface="Wingdings 2" panose="05020102010507070707" pitchFamily="18" charset="2"/>
              <a:buNone/>
              <a:defRPr/>
            </a:pPr>
            <a:endParaRPr lang="sk-SK" altLang="sk-SK" sz="2656" dirty="0">
              <a:cs typeface="Tahoma" panose="020B0604030504040204" pitchFamily="34" charset="0"/>
            </a:endParaRPr>
          </a:p>
          <a:p>
            <a:pPr marL="377731" indent="-377731">
              <a:buFont typeface="Wingdings 2" panose="05020102010507070707" pitchFamily="18" charset="2"/>
              <a:buNone/>
              <a:defRPr/>
            </a:pPr>
            <a:r>
              <a:rPr lang="sk-SK" altLang="sk-SK" sz="2656" dirty="0" smtClean="0">
                <a:cs typeface="Tahoma" panose="020B0604030504040204" pitchFamily="34" charset="0"/>
              </a:rPr>
              <a:t>	sme </a:t>
            </a:r>
            <a:r>
              <a:rPr lang="sk-SK" altLang="sk-SK" sz="2656" dirty="0">
                <a:cs typeface="Tahoma" panose="020B0604030504040204" pitchFamily="34" charset="0"/>
              </a:rPr>
              <a:t>adresu premennej </a:t>
            </a:r>
            <a:r>
              <a:rPr lang="sk-SK" altLang="sk-SK" sz="2656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sk-SK" altLang="sk-SK" sz="2656" dirty="0">
                <a:cs typeface="Tahoma" panose="020B0604030504040204" pitchFamily="34" charset="0"/>
              </a:rPr>
              <a:t> uložili do premennej </a:t>
            </a:r>
            <a:r>
              <a:rPr lang="sk-SK" altLang="sk-SK" sz="2656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altLang="sk-SK" sz="2656" dirty="0">
                <a:cs typeface="Tahoma" panose="020B0604030504040204" pitchFamily="34" charset="0"/>
              </a:rPr>
              <a:t> – teda  </a:t>
            </a:r>
            <a:r>
              <a:rPr lang="sk-SK" altLang="sk-SK" sz="2656" dirty="0">
                <a:solidFill>
                  <a:srgbClr val="FF0000"/>
                </a:solidFill>
                <a:cs typeface="Tahoma" panose="020B0604030504040204" pitchFamily="34" charset="0"/>
              </a:rPr>
              <a:t>ukazovateľ </a:t>
            </a:r>
            <a:r>
              <a:rPr lang="sk-SK" altLang="sk-SK" sz="2656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altLang="sk-SK" sz="2656" dirty="0">
                <a:solidFill>
                  <a:srgbClr val="FF0000"/>
                </a:solidFill>
                <a:cs typeface="Tahoma" panose="020B0604030504040204" pitchFamily="34" charset="0"/>
              </a:rPr>
              <a:t> ukazuje na premennú </a:t>
            </a:r>
            <a:r>
              <a:rPr lang="sk-SK" altLang="sk-SK" sz="2656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marL="377731" indent="-377731">
              <a:defRPr/>
            </a:pPr>
            <a:endParaRPr lang="sk-SK" altLang="sk-SK" sz="3209" dirty="0" smtClean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86050" y="5318918"/>
            <a:ext cx="3425825" cy="5802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3562350" y="5387975"/>
            <a:ext cx="23891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&amp;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kumimoji="0" lang="sk-SK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83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dirty="0" smtClean="0"/>
              <a:t>Ako priradíme adresu už existujúcej premennej?</a:t>
            </a:r>
            <a:endParaRPr lang="en-US" altLang="sk-SK" sz="3984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983581"/>
            <a:ext cx="8970963" cy="3030538"/>
          </a:xfrm>
        </p:spPr>
        <p:txBody>
          <a:bodyPr/>
          <a:lstStyle/>
          <a:p>
            <a:pPr marL="377731" indent="-377731">
              <a:lnSpc>
                <a:spcPct val="90000"/>
              </a:lnSpc>
              <a:defRPr/>
            </a:pPr>
            <a:r>
              <a:rPr lang="en-US" altLang="sk-SK" sz="2800" dirty="0"/>
              <a:t>p</a:t>
            </a:r>
            <a:r>
              <a:rPr lang="sk-SK" altLang="sk-SK" sz="2800" dirty="0" err="1"/>
              <a:t>omocou</a:t>
            </a:r>
            <a:r>
              <a:rPr lang="sk-SK" altLang="sk-SK" sz="2800" dirty="0"/>
              <a:t> </a:t>
            </a:r>
            <a:r>
              <a:rPr lang="sk-SK" altLang="sk-SK" sz="2800" dirty="0">
                <a:solidFill>
                  <a:srgbClr val="00B050"/>
                </a:solidFill>
              </a:rPr>
              <a:t>referenčného operátora </a:t>
            </a:r>
            <a:r>
              <a:rPr lang="en-US" altLang="sk-SK" sz="2800" b="1" dirty="0">
                <a:solidFill>
                  <a:srgbClr val="00B050"/>
                </a:solidFill>
                <a:latin typeface="Courier New" panose="02070309020205020404" pitchFamily="49" charset="0"/>
              </a:rPr>
              <a:t>&amp;</a:t>
            </a:r>
          </a:p>
          <a:p>
            <a:pPr marL="377731" indent="-377731">
              <a:lnSpc>
                <a:spcPct val="90000"/>
              </a:lnSpc>
              <a:defRPr/>
            </a:pPr>
            <a:r>
              <a:rPr lang="sk-SK" altLang="sk-SK" sz="2800" b="1" dirty="0" err="1">
                <a:latin typeface="Courier New" panose="02070309020205020404" pitchFamily="49" charset="0"/>
              </a:rPr>
              <a:t>int</a:t>
            </a:r>
            <a:r>
              <a:rPr lang="sk-SK" altLang="sk-SK" sz="2800" b="1" dirty="0">
                <a:latin typeface="Courier New" panose="02070309020205020404" pitchFamily="49" charset="0"/>
              </a:rPr>
              <a:t> i</a:t>
            </a:r>
            <a:r>
              <a:rPr lang="sk-SK" altLang="sk-SK" sz="2800" dirty="0"/>
              <a:t> </a:t>
            </a:r>
            <a:r>
              <a:rPr lang="en-US" altLang="sk-SK" sz="2800" dirty="0"/>
              <a:t>- </a:t>
            </a:r>
            <a:r>
              <a:rPr lang="sk-SK" altLang="sk-SK" sz="2800" dirty="0"/>
              <a:t>„klasická“</a:t>
            </a:r>
            <a:r>
              <a:rPr lang="en-US" altLang="sk-SK" sz="2800" dirty="0"/>
              <a:t> </a:t>
            </a:r>
            <a:r>
              <a:rPr lang="en-US" altLang="sk-SK" sz="2800" dirty="0" err="1"/>
              <a:t>celo</a:t>
            </a:r>
            <a:r>
              <a:rPr lang="sk-SK" altLang="sk-SK" sz="2800" dirty="0"/>
              <a:t>číselná premenná</a:t>
            </a:r>
          </a:p>
          <a:p>
            <a:pPr marL="377731" indent="-377731">
              <a:lnSpc>
                <a:spcPct val="90000"/>
              </a:lnSpc>
              <a:defRPr/>
            </a:pPr>
            <a:r>
              <a:rPr lang="en-US" altLang="sk-SK" sz="2800" b="1" dirty="0">
                <a:latin typeface="Courier New" panose="02070309020205020404" pitchFamily="49" charset="0"/>
              </a:rPr>
              <a:t>&amp;</a:t>
            </a:r>
            <a:r>
              <a:rPr lang="sk-SK" altLang="sk-SK" sz="2800" b="1" dirty="0">
                <a:latin typeface="Courier New" panose="02070309020205020404" pitchFamily="49" charset="0"/>
              </a:rPr>
              <a:t>i</a:t>
            </a:r>
            <a:r>
              <a:rPr lang="sk-SK" altLang="sk-SK" sz="2800" dirty="0"/>
              <a:t> – adresa premennej</a:t>
            </a:r>
          </a:p>
          <a:p>
            <a:pPr marL="377731" indent="-377731">
              <a:lnSpc>
                <a:spcPct val="90000"/>
              </a:lnSpc>
              <a:defRPr/>
            </a:pPr>
            <a:endParaRPr lang="sk-SK" altLang="sk-SK" sz="2800" dirty="0"/>
          </a:p>
          <a:p>
            <a:pPr marL="377731" indent="-377731">
              <a:lnSpc>
                <a:spcPct val="90000"/>
              </a:lnSpc>
              <a:defRPr/>
            </a:pPr>
            <a:endParaRPr lang="sk-SK" altLang="sk-SK" sz="2800" dirty="0"/>
          </a:p>
          <a:p>
            <a:pPr marL="377731" indent="-377731">
              <a:lnSpc>
                <a:spcPct val="90000"/>
              </a:lnSpc>
              <a:defRPr/>
            </a:pPr>
            <a:r>
              <a:rPr lang="sk-SK" altLang="sk-SK" sz="2800" dirty="0"/>
              <a:t>definícia ukazovateľa:</a:t>
            </a:r>
            <a:endParaRPr lang="en-US" altLang="sk-SK" sz="2800" dirty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557588" y="4638675"/>
            <a:ext cx="6324600" cy="22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79413" indent="-3794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19896" marR="0" lvl="0" indent="-419896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sk-SK" altLang="sk-SK" sz="3209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419896" marR="0" lvl="0" indent="-419896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sk-SK" sz="3209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520700" y="5734050"/>
            <a:ext cx="2754313" cy="14128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01650" y="5818188"/>
            <a:ext cx="3055938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i,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endParaRPr kumimoji="0" lang="sk-SK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&amp;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</p:txBody>
      </p:sp>
      <p:grpSp>
        <p:nvGrpSpPr>
          <p:cNvPr id="43025" name="Group 17"/>
          <p:cNvGrpSpPr>
            <a:grpSpLocks/>
          </p:cNvGrpSpPr>
          <p:nvPr/>
        </p:nvGrpSpPr>
        <p:grpSpPr bwMode="auto">
          <a:xfrm>
            <a:off x="3338259" y="5734050"/>
            <a:ext cx="6643947" cy="1096963"/>
            <a:chOff x="1891" y="3264"/>
            <a:chExt cx="3782" cy="624"/>
          </a:xfrm>
        </p:grpSpPr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3513" y="3264"/>
              <a:ext cx="2112" cy="62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5066" name="Text Box 10"/>
            <p:cNvSpPr txBox="1">
              <a:spLocks noChangeArrowheads="1"/>
            </p:cNvSpPr>
            <p:nvPr/>
          </p:nvSpPr>
          <p:spPr bwMode="auto">
            <a:xfrm>
              <a:off x="3561" y="3408"/>
              <a:ext cx="21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int i,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*</a:t>
              </a:r>
              <a:r>
                <a:rPr kumimoji="0" lang="en-US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p_i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=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&amp;</a:t>
              </a:r>
              <a:r>
                <a:rPr kumimoji="0" lang="en-US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;</a:t>
              </a:r>
            </a:p>
          </p:txBody>
        </p:sp>
        <p:sp>
          <p:nvSpPr>
            <p:cNvPr id="45067" name="Text Box 11"/>
            <p:cNvSpPr txBox="1">
              <a:spLocks noChangeArrowheads="1"/>
            </p:cNvSpPr>
            <p:nvPr/>
          </p:nvSpPr>
          <p:spPr bwMode="auto">
            <a:xfrm>
              <a:off x="1891" y="3417"/>
              <a:ext cx="1603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3099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je ekvivalentné</a:t>
              </a:r>
              <a:endParaRPr kumimoji="0" lang="en-US" altLang="sk-SK" sz="3099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3024" name="AutoShape 16"/>
          <p:cNvSpPr>
            <a:spLocks noChangeArrowheads="1"/>
          </p:cNvSpPr>
          <p:nvPr/>
        </p:nvSpPr>
        <p:spPr bwMode="auto">
          <a:xfrm>
            <a:off x="5665788" y="3963988"/>
            <a:ext cx="4216400" cy="1427261"/>
          </a:xfrm>
          <a:prstGeom prst="wedgeRoundRectCallout">
            <a:avLst>
              <a:gd name="adj1" fmla="val 22690"/>
              <a:gd name="adj2" fmla="val 9303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3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Inicializáciu je možné vykonať</a:t>
            </a:r>
            <a:r>
              <a:rPr kumimoji="0" lang="sk-SK" altLang="sk-SK" sz="2435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v rámci </a:t>
            </a:r>
            <a:r>
              <a:rPr kumimoji="0" lang="en-US" altLang="sk-SK" sz="243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defin</a:t>
            </a:r>
            <a:r>
              <a:rPr kumimoji="0" lang="sk-SK" altLang="sk-SK" sz="243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ície</a:t>
            </a:r>
            <a:r>
              <a:rPr kumimoji="0" lang="sk-SK" altLang="sk-SK" sz="2435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ukazovateľa</a:t>
            </a:r>
            <a:endParaRPr kumimoji="0" lang="en-US" altLang="sk-SK" sz="1992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18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960437" y="3795713"/>
            <a:ext cx="184150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sk-S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sk-SK" sz="2400" b="1" dirty="0">
              <a:solidFill>
                <a:srgbClr val="00B050"/>
              </a:solidFill>
            </a:endParaRPr>
          </a:p>
        </p:txBody>
      </p:sp>
      <p:sp>
        <p:nvSpPr>
          <p:cNvPr id="46091" name="Rectangle 17"/>
          <p:cNvSpPr>
            <a:spLocks noChangeArrowheads="1"/>
          </p:cNvSpPr>
          <p:nvPr/>
        </p:nvSpPr>
        <p:spPr bwMode="auto">
          <a:xfrm>
            <a:off x="5918200" y="4638675"/>
            <a:ext cx="6324600" cy="22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79413" indent="-3794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19896" marR="0" lvl="0" indent="-419896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sk-SK" altLang="sk-SK" sz="3209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419896" marR="0" lvl="0" indent="-419896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sk-SK" sz="3209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6096" name="Text Box 23"/>
          <p:cNvSpPr txBox="1">
            <a:spLocks noChangeArrowheads="1"/>
          </p:cNvSpPr>
          <p:nvPr/>
        </p:nvSpPr>
        <p:spPr bwMode="auto">
          <a:xfrm>
            <a:off x="582612" y="2867025"/>
            <a:ext cx="758825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6097" name="Text Box 24"/>
          <p:cNvSpPr txBox="1">
            <a:spLocks noChangeArrowheads="1"/>
          </p:cNvSpPr>
          <p:nvPr/>
        </p:nvSpPr>
        <p:spPr bwMode="auto">
          <a:xfrm>
            <a:off x="-14289" y="3794919"/>
            <a:ext cx="1431926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6098" name="Text Box 25"/>
          <p:cNvSpPr txBox="1">
            <a:spLocks noChangeArrowheads="1"/>
          </p:cNvSpPr>
          <p:nvPr/>
        </p:nvSpPr>
        <p:spPr bwMode="auto">
          <a:xfrm>
            <a:off x="230187" y="5481638"/>
            <a:ext cx="111125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cxnSp>
        <p:nvCxnSpPr>
          <p:cNvPr id="85011" name="AutoShape 26"/>
          <p:cNvCxnSpPr>
            <a:cxnSpLocks noChangeShapeType="1"/>
          </p:cNvCxnSpPr>
          <p:nvPr/>
        </p:nvCxnSpPr>
        <p:spPr bwMode="auto">
          <a:xfrm flipV="1">
            <a:off x="3881104" y="4052617"/>
            <a:ext cx="1587" cy="1685925"/>
          </a:xfrm>
          <a:prstGeom prst="curvedConnector3">
            <a:avLst>
              <a:gd name="adj1" fmla="val 343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4665662" y="5286498"/>
            <a:ext cx="5243513" cy="208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hodnota 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p_i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(adresa, kam 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p_i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 ukazuje) sa prepíše adresou premennej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</a:p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hodnota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p_i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je tá istá ako hodnota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6101" name="Rectangle 40"/>
          <p:cNvSpPr>
            <a:spLocks noChangeArrowheads="1"/>
          </p:cNvSpPr>
          <p:nvPr/>
        </p:nvSpPr>
        <p:spPr bwMode="auto">
          <a:xfrm>
            <a:off x="5172074" y="3261519"/>
            <a:ext cx="2951163" cy="1638894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6102" name="Text Box 41"/>
          <p:cNvSpPr txBox="1">
            <a:spLocks noChangeArrowheads="1"/>
          </p:cNvSpPr>
          <p:nvPr/>
        </p:nvSpPr>
        <p:spPr bwMode="auto">
          <a:xfrm>
            <a:off x="5256212" y="3345657"/>
            <a:ext cx="2867025" cy="13287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i,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&amp;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46103" name="Rectangle 13"/>
          <p:cNvSpPr>
            <a:spLocks noChangeArrowheads="1"/>
          </p:cNvSpPr>
          <p:nvPr/>
        </p:nvSpPr>
        <p:spPr bwMode="auto">
          <a:xfrm>
            <a:off x="4665662" y="1508919"/>
            <a:ext cx="3762375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uka</a:t>
            </a:r>
            <a:r>
              <a:rPr kumimoji="0" lang="en-US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zovate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ľ </a:t>
            </a:r>
            <a:r>
              <a:rPr kumimoji="0" lang="sk-SK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endParaRPr kumimoji="0" lang="sk-SK" altLang="sk-SK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820466" marR="0" lvl="1" indent="-314483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lang="en-US" altLang="sk-SK" sz="2400" b="1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6487496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820466" marR="0" lvl="1" indent="-314483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25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960437" y="5471664"/>
            <a:ext cx="184150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sk-SK" sz="2400" b="1" dirty="0">
              <a:solidFill>
                <a:srgbClr val="00B050"/>
              </a:solidFill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960437" y="2880519"/>
            <a:ext cx="184150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484</a:t>
            </a:r>
            <a:endParaRPr lang="en-US" altLang="sk-SK" sz="2400" b="1" dirty="0">
              <a:solidFill>
                <a:srgbClr val="00B050"/>
              </a:solidFill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2456341" y="2533816"/>
            <a:ext cx="1438275" cy="43021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" name="Rectangle 1"/>
          <p:cNvSpPr/>
          <p:nvPr/>
        </p:nvSpPr>
        <p:spPr bwMode="auto">
          <a:xfrm>
            <a:off x="2456342" y="3611728"/>
            <a:ext cx="1438274" cy="661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1273" tIns="45636" rIns="91273" bIns="45636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2626204" y="3714916"/>
            <a:ext cx="758825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2456341" y="5373853"/>
            <a:ext cx="1438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V="1">
            <a:off x="2456342" y="5982647"/>
            <a:ext cx="1438274" cy="8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2397604" y="5435753"/>
            <a:ext cx="1497013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2446817" y="1892465"/>
            <a:ext cx="13493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pamäť</a:t>
            </a:r>
            <a:endParaRPr kumimoji="0" lang="en-US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093" name="Line 20"/>
          <p:cNvSpPr>
            <a:spLocks noChangeShapeType="1"/>
          </p:cNvSpPr>
          <p:nvPr/>
        </p:nvSpPr>
        <p:spPr bwMode="auto">
          <a:xfrm>
            <a:off x="2463392" y="2830014"/>
            <a:ext cx="1431224" cy="1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094" name="Line 21"/>
          <p:cNvSpPr>
            <a:spLocks noChangeShapeType="1"/>
          </p:cNvSpPr>
          <p:nvPr/>
        </p:nvSpPr>
        <p:spPr bwMode="auto">
          <a:xfrm>
            <a:off x="2463392" y="3452314"/>
            <a:ext cx="1431224" cy="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095" name="Text Box 22"/>
          <p:cNvSpPr txBox="1">
            <a:spLocks noChangeArrowheads="1"/>
          </p:cNvSpPr>
          <p:nvPr/>
        </p:nvSpPr>
        <p:spPr bwMode="auto">
          <a:xfrm>
            <a:off x="2702404" y="2921153"/>
            <a:ext cx="758825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dirty="0" smtClean="0"/>
              <a:t>Čo urobí </a:t>
            </a:r>
            <a:r>
              <a:rPr lang="en-US" altLang="sk-SK" sz="3984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altLang="sk-SK" sz="3984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altLang="sk-SK" sz="3984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3984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Rectangle 1"/>
          <p:cNvSpPr/>
          <p:nvPr/>
        </p:nvSpPr>
        <p:spPr>
          <a:xfrm>
            <a:off x="338404" y="6988879"/>
            <a:ext cx="3562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sk-SK" altLang="sk-SK" b="1" kern="0" dirty="0" smtClean="0">
                <a:solidFill>
                  <a:srgbClr val="FF0000"/>
                </a:solidFill>
              </a:rPr>
              <a:t>p</a:t>
            </a:r>
            <a:r>
              <a:rPr lang="en-US" altLang="sk-SK" b="1" kern="0" dirty="0" err="1">
                <a:solidFill>
                  <a:srgbClr val="FF0000"/>
                </a:solidFill>
              </a:rPr>
              <a:t>resmerovanie</a:t>
            </a:r>
            <a:r>
              <a:rPr lang="en-US" altLang="sk-SK" b="1" kern="0" dirty="0">
                <a:solidFill>
                  <a:srgbClr val="FF0000"/>
                </a:solidFill>
              </a:rPr>
              <a:t> </a:t>
            </a:r>
            <a:r>
              <a:rPr lang="sk-SK" altLang="sk-SK" b="1" kern="0" dirty="0">
                <a:solidFill>
                  <a:srgbClr val="FF0000"/>
                </a:solidFill>
              </a:rPr>
              <a:t>ukazovateľa</a:t>
            </a:r>
          </a:p>
        </p:txBody>
      </p:sp>
    </p:spTree>
    <p:extLst>
      <p:ext uri="{BB962C8B-B14F-4D97-AF65-F5344CB8AC3E}">
        <p14:creationId xmlns:p14="http://schemas.microsoft.com/office/powerpoint/2010/main" val="364521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2" grpId="0" autoUpdateAnimBg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 bwMode="auto">
          <a:xfrm>
            <a:off x="5172074" y="2042319"/>
            <a:ext cx="2951163" cy="878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dirty="0" smtClean="0"/>
              <a:t>Čo urobí </a:t>
            </a:r>
            <a:r>
              <a:rPr lang="en-US" altLang="sk-SK" sz="3984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altLang="sk-SK" sz="3984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altLang="sk-SK" sz="3984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3984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7115" name="Rectangle 17"/>
          <p:cNvSpPr>
            <a:spLocks noChangeArrowheads="1"/>
          </p:cNvSpPr>
          <p:nvPr/>
        </p:nvSpPr>
        <p:spPr bwMode="auto">
          <a:xfrm>
            <a:off x="5918200" y="4638675"/>
            <a:ext cx="6324600" cy="22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79413" indent="-3794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19896" marR="0" lvl="0" indent="-419896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sk-SK" altLang="sk-SK" sz="3209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419896" marR="0" lvl="0" indent="-419896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sk-SK" sz="3209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cxnSp>
        <p:nvCxnSpPr>
          <p:cNvPr id="86033" name="AutoShape 30"/>
          <p:cNvCxnSpPr>
            <a:cxnSpLocks noChangeShapeType="1"/>
          </p:cNvCxnSpPr>
          <p:nvPr/>
        </p:nvCxnSpPr>
        <p:spPr bwMode="auto">
          <a:xfrm flipV="1">
            <a:off x="3752737" y="3073166"/>
            <a:ext cx="158750" cy="2698750"/>
          </a:xfrm>
          <a:prstGeom prst="curvedConnector3">
            <a:avLst>
              <a:gd name="adj1" fmla="val 48221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960437" y="3795713"/>
            <a:ext cx="184150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sk-S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sk-SK" sz="2400" b="1" dirty="0">
              <a:solidFill>
                <a:srgbClr val="00B050"/>
              </a:solidFill>
            </a:endParaRP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582612" y="2867025"/>
            <a:ext cx="758825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-14289" y="3794919"/>
            <a:ext cx="1431926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230187" y="5481638"/>
            <a:ext cx="111125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960437" y="5471664"/>
            <a:ext cx="184150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sk-SK" sz="2400" b="1" dirty="0">
              <a:solidFill>
                <a:srgbClr val="00B050"/>
              </a:solidFill>
            </a:endParaRP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960437" y="2880519"/>
            <a:ext cx="184150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484</a:t>
            </a:r>
            <a:endParaRPr lang="en-US" altLang="sk-SK" sz="2400" b="1" dirty="0">
              <a:solidFill>
                <a:srgbClr val="00B050"/>
              </a:solidFill>
            </a:endParaRP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456341" y="2533816"/>
            <a:ext cx="1438275" cy="43021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" name="Rectangle 1"/>
          <p:cNvSpPr/>
          <p:nvPr/>
        </p:nvSpPr>
        <p:spPr bwMode="auto">
          <a:xfrm>
            <a:off x="2456342" y="3611728"/>
            <a:ext cx="1438274" cy="661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1273" tIns="45636" rIns="91273" bIns="45636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2626204" y="3714916"/>
            <a:ext cx="758825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2456341" y="5373853"/>
            <a:ext cx="1438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 flipV="1">
            <a:off x="2456342" y="5982647"/>
            <a:ext cx="1438274" cy="8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397604" y="5435753"/>
            <a:ext cx="1497013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484</a:t>
            </a:r>
            <a:endParaRPr lang="en-US" altLang="sk-SK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2446817" y="1892465"/>
            <a:ext cx="13493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pamäť</a:t>
            </a:r>
            <a:endParaRPr kumimoji="0" lang="en-US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>
            <a:off x="2463392" y="2830014"/>
            <a:ext cx="1431224" cy="1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>
            <a:off x="2463392" y="3452314"/>
            <a:ext cx="1431224" cy="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2702404" y="2921153"/>
            <a:ext cx="758825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38"/>
          <p:cNvSpPr>
            <a:spLocks noChangeArrowheads="1"/>
          </p:cNvSpPr>
          <p:nvPr/>
        </p:nvSpPr>
        <p:spPr bwMode="auto">
          <a:xfrm>
            <a:off x="4665662" y="5286498"/>
            <a:ext cx="5243513" cy="208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hodnota 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p_i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(adresa, kam 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p_i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 ukazuje) sa prepíše adresou premennej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</a:p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hodnota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p_i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</a:rPr>
              <a:t>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je tá istá ako hodnota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8" name="Rectangle 40"/>
          <p:cNvSpPr>
            <a:spLocks noChangeArrowheads="1"/>
          </p:cNvSpPr>
          <p:nvPr/>
        </p:nvSpPr>
        <p:spPr bwMode="auto">
          <a:xfrm>
            <a:off x="5172074" y="3261519"/>
            <a:ext cx="2951163" cy="1638894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9" name="Text Box 41"/>
          <p:cNvSpPr txBox="1">
            <a:spLocks noChangeArrowheads="1"/>
          </p:cNvSpPr>
          <p:nvPr/>
        </p:nvSpPr>
        <p:spPr bwMode="auto">
          <a:xfrm>
            <a:off x="5256212" y="3345657"/>
            <a:ext cx="2867025" cy="13287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i,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&amp;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4665662" y="1508919"/>
            <a:ext cx="3762375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uka</a:t>
            </a:r>
            <a:r>
              <a:rPr kumimoji="0" lang="en-US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zovate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ľ </a:t>
            </a:r>
            <a:r>
              <a:rPr kumimoji="0" lang="sk-SK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endParaRPr kumimoji="0" lang="sk-SK" altLang="sk-SK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820466" marR="0" lvl="1" indent="-314483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lang="en-US" altLang="sk-SK" sz="2400" b="1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6487484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820466" marR="0" lvl="1" indent="-314483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  <a:endParaRPr kumimoji="0" lang="sk-SK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8404" y="6988879"/>
            <a:ext cx="3562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sk-SK" altLang="sk-SK" b="1" kern="0" dirty="0" smtClean="0">
                <a:solidFill>
                  <a:srgbClr val="FF0000"/>
                </a:solidFill>
              </a:rPr>
              <a:t>p</a:t>
            </a:r>
            <a:r>
              <a:rPr lang="en-US" altLang="sk-SK" b="1" kern="0" dirty="0" err="1">
                <a:solidFill>
                  <a:srgbClr val="FF0000"/>
                </a:solidFill>
              </a:rPr>
              <a:t>resmerovanie</a:t>
            </a:r>
            <a:r>
              <a:rPr lang="en-US" altLang="sk-SK" b="1" kern="0" dirty="0">
                <a:solidFill>
                  <a:srgbClr val="FF0000"/>
                </a:solidFill>
              </a:rPr>
              <a:t> </a:t>
            </a:r>
            <a:r>
              <a:rPr lang="sk-SK" altLang="sk-SK" b="1" kern="0" dirty="0">
                <a:solidFill>
                  <a:srgbClr val="FF0000"/>
                </a:solidFill>
              </a:rPr>
              <a:t>ukazovateľa</a:t>
            </a:r>
          </a:p>
        </p:txBody>
      </p:sp>
    </p:spTree>
    <p:extLst>
      <p:ext uri="{BB962C8B-B14F-4D97-AF65-F5344CB8AC3E}">
        <p14:creationId xmlns:p14="http://schemas.microsoft.com/office/powerpoint/2010/main" val="247350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837" y="1585119"/>
            <a:ext cx="9677400" cy="441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sk-SK" dirty="0" err="1" smtClean="0"/>
              <a:t>íklad</a:t>
            </a:r>
            <a:r>
              <a:rPr lang="sk-SK" dirty="0" smtClean="0"/>
              <a:t>: aké sú adresy a hodnoty premenných 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503237" y="1717427"/>
            <a:ext cx="9829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= 1, j = 2, *p;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&amp;i;</a:t>
            </a:r>
          </a:p>
          <a:p>
            <a:pPr algn="l"/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Adresa i: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%p,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hodnota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p: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%p\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", &amp;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1"/>
          <p:cNvSpPr>
            <a:spLocks noChangeArrowheads="1"/>
          </p:cNvSpPr>
          <p:nvPr/>
        </p:nvSpPr>
        <p:spPr bwMode="auto">
          <a:xfrm>
            <a:off x="6367092" y="52427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07p02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6345491" y="45569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07p02A.cpp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346359" y="6309519"/>
            <a:ext cx="7935912" cy="990600"/>
          </a:xfrm>
          <a:prstGeom prst="rect">
            <a:avLst/>
          </a:prstGeom>
        </p:spPr>
        <p:txBody>
          <a:bodyPr/>
          <a:lstStyle>
            <a:lvl1pPr marL="376238" indent="-3762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00">
                <a:solidFill>
                  <a:schemeClr val="tx1"/>
                </a:solidFill>
                <a:latin typeface="+mn-lt"/>
              </a:defRPr>
            </a:lvl2pPr>
            <a:lvl3pPr marL="1262063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68475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647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33511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6pPr>
            <a:lvl7pPr marL="3189888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7pPr>
            <a:lvl8pPr marL="3646266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8pPr>
            <a:lvl9pPr marL="4102643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9pPr>
          </a:lstStyle>
          <a:p>
            <a:pPr marL="377731" indent="-377731" eaLnBrk="1" hangingPunct="1">
              <a:lnSpc>
                <a:spcPct val="90000"/>
              </a:lnSpc>
              <a:defRPr/>
            </a:pPr>
            <a:r>
              <a:rPr lang="en-US" altLang="sk-SK" sz="2800" kern="0" dirty="0" smtClean="0"/>
              <a:t>V</a:t>
            </a:r>
            <a:r>
              <a:rPr lang="sk-SK" altLang="sk-SK" sz="2800" kern="0" dirty="0" err="1" smtClean="0"/>
              <a:t>ýpis</a:t>
            </a:r>
            <a:r>
              <a:rPr lang="sk-SK" altLang="sk-SK" sz="2800" kern="0" dirty="0" smtClean="0"/>
              <a:t> adresy pri ladení:</a:t>
            </a:r>
          </a:p>
          <a:p>
            <a:pPr marL="822231" lvl="1" indent="-377731" eaLnBrk="1" hangingPunct="1">
              <a:lnSpc>
                <a:spcPct val="90000"/>
              </a:lnSpc>
              <a:defRPr/>
            </a:pPr>
            <a:r>
              <a:rPr lang="sk-SK" altLang="sk-SK" sz="2400" kern="0" dirty="0" smtClean="0"/>
              <a:t>špecifikácia formátu (v </a:t>
            </a:r>
            <a:r>
              <a:rPr lang="sk-SK" altLang="sk-SK" sz="2400" b="1" kern="0" dirty="0" err="1" smtClean="0">
                <a:latin typeface="Courier New" panose="02070309020205020404" pitchFamily="49" charset="0"/>
              </a:rPr>
              <a:t>printf</a:t>
            </a:r>
            <a:r>
              <a:rPr lang="sk-SK" altLang="sk-SK" sz="2400" b="1" kern="0" dirty="0" smtClean="0">
                <a:latin typeface="Courier New" panose="02070309020205020404" pitchFamily="49" charset="0"/>
              </a:rPr>
              <a:t>()</a:t>
            </a:r>
            <a:r>
              <a:rPr lang="sk-SK" altLang="sk-SK" sz="2400" kern="0" dirty="0" smtClean="0"/>
              <a:t>): </a:t>
            </a:r>
            <a:r>
              <a:rPr lang="en-US" altLang="sk-SK" sz="2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endParaRPr lang="en-US" altLang="sk-SK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prirad</a:t>
            </a:r>
            <a:r>
              <a:rPr lang="sk-SK" dirty="0" smtClean="0"/>
              <a:t>íme hodnotu na miesto, kam ukazuje ukazovateľ?</a:t>
            </a:r>
            <a:endParaRPr lang="sk-SK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20700" y="1771649"/>
            <a:ext cx="8970963" cy="4233069"/>
          </a:xfrm>
          <a:prstGeom prst="rect">
            <a:avLst/>
          </a:prstGeom>
        </p:spPr>
        <p:txBody>
          <a:bodyPr/>
          <a:lstStyle>
            <a:lvl1pPr marL="376238" indent="-3762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00">
                <a:solidFill>
                  <a:schemeClr val="tx1"/>
                </a:solidFill>
                <a:latin typeface="+mn-lt"/>
              </a:defRPr>
            </a:lvl2pPr>
            <a:lvl3pPr marL="1262063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68475" indent="-2508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647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33511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6pPr>
            <a:lvl7pPr marL="3189888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7pPr>
            <a:lvl8pPr marL="3646266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8pPr>
            <a:lvl9pPr marL="4102643" indent="-253543" algn="l" defTabSz="10125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2">
                <a:solidFill>
                  <a:schemeClr val="tx1"/>
                </a:solidFill>
                <a:latin typeface="+mn-lt"/>
              </a:defRPr>
            </a:lvl9pPr>
          </a:lstStyle>
          <a:p>
            <a:pPr marL="377731" indent="-377731">
              <a:lnSpc>
                <a:spcPct val="90000"/>
              </a:lnSpc>
              <a:defRPr/>
            </a:pPr>
            <a:r>
              <a:rPr lang="en-US" altLang="sk-SK" sz="2800" kern="0" dirty="0" smtClean="0"/>
              <a:t>p</a:t>
            </a:r>
            <a:r>
              <a:rPr lang="sk-SK" altLang="sk-SK" sz="2800" kern="0" dirty="0" err="1" smtClean="0"/>
              <a:t>omocou</a:t>
            </a:r>
            <a:r>
              <a:rPr lang="sk-SK" altLang="sk-SK" sz="2800" kern="0" dirty="0" smtClean="0"/>
              <a:t> </a:t>
            </a:r>
            <a:r>
              <a:rPr lang="en-US" altLang="sk-SK" sz="2800" kern="0" dirty="0" smtClean="0">
                <a:solidFill>
                  <a:srgbClr val="FF0000"/>
                </a:solidFill>
              </a:rPr>
              <a:t>de</a:t>
            </a:r>
            <a:r>
              <a:rPr lang="sk-SK" altLang="sk-SK" sz="2800" kern="0" dirty="0" smtClean="0">
                <a:solidFill>
                  <a:srgbClr val="FF0000"/>
                </a:solidFill>
              </a:rPr>
              <a:t>referenčného operátora </a:t>
            </a:r>
            <a:r>
              <a:rPr lang="en-US" altLang="sk-SK" sz="2800" b="1" kern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</a:p>
          <a:p>
            <a:pPr marL="822231" lvl="1" indent="-377731">
              <a:lnSpc>
                <a:spcPct val="90000"/>
              </a:lnSpc>
              <a:defRPr/>
            </a:pPr>
            <a:r>
              <a:rPr lang="sk-SK" altLang="sk-SK" sz="2400" b="1" kern="0" dirty="0" err="1" smtClean="0">
                <a:latin typeface="Courier New" panose="02070309020205020404" pitchFamily="49" charset="0"/>
              </a:rPr>
              <a:t>int</a:t>
            </a:r>
            <a:r>
              <a:rPr lang="sk-SK" altLang="sk-SK" sz="2400" b="1" kern="0" dirty="0" smtClean="0">
                <a:latin typeface="Courier New" panose="02070309020205020404" pitchFamily="49" charset="0"/>
              </a:rPr>
              <a:t> </a:t>
            </a:r>
            <a:r>
              <a:rPr lang="en-US" altLang="sk-SK" sz="2400" b="1" kern="0" dirty="0" smtClean="0">
                <a:latin typeface="Courier New" panose="02070309020205020404" pitchFamily="49" charset="0"/>
              </a:rPr>
              <a:t>*p</a:t>
            </a:r>
            <a:r>
              <a:rPr lang="en-US" altLang="sk-SK" sz="2400" b="1" kern="0" dirty="0">
                <a:latin typeface="Courier New" panose="02070309020205020404" pitchFamily="49" charset="0"/>
              </a:rPr>
              <a:t>;</a:t>
            </a:r>
            <a:r>
              <a:rPr lang="sk-SK" altLang="sk-SK" sz="2400" kern="0" dirty="0" smtClean="0"/>
              <a:t> </a:t>
            </a:r>
            <a:r>
              <a:rPr lang="en-US" altLang="sk-SK" sz="2400" kern="0" dirty="0" smtClean="0"/>
              <a:t>– </a:t>
            </a:r>
            <a:r>
              <a:rPr lang="sk-SK" altLang="sk-SK" sz="2400" kern="0" dirty="0" smtClean="0"/>
              <a:t>definícia premennej </a:t>
            </a:r>
            <a:r>
              <a:rPr lang="sk-SK" altLang="sk-SK" sz="2400" b="1" kern="0" dirty="0" smtClean="0">
                <a:latin typeface="Courier New" panose="02070309020205020404" pitchFamily="49" charset="0"/>
              </a:rPr>
              <a:t>p</a:t>
            </a:r>
            <a:r>
              <a:rPr lang="sk-SK" altLang="sk-SK" sz="2400" kern="0" dirty="0" smtClean="0"/>
              <a:t> - </a:t>
            </a:r>
            <a:r>
              <a:rPr lang="en-US" altLang="sk-SK" sz="2400" kern="0" dirty="0" err="1" smtClean="0"/>
              <a:t>ukazovate</a:t>
            </a:r>
            <a:r>
              <a:rPr lang="sk-SK" altLang="sk-SK" sz="2400" kern="0" dirty="0" smtClean="0"/>
              <a:t>ľ na typ </a:t>
            </a:r>
            <a:r>
              <a:rPr lang="sk-SK" altLang="sk-SK" sz="2400" b="1" kern="0" dirty="0" err="1">
                <a:latin typeface="Courier New" panose="02070309020205020404" pitchFamily="49" charset="0"/>
              </a:rPr>
              <a:t>int</a:t>
            </a:r>
            <a:endParaRPr lang="sk-SK" altLang="sk-SK" sz="2400" kern="0" dirty="0" smtClean="0"/>
          </a:p>
          <a:p>
            <a:pPr marL="822231" lvl="1" indent="-377731">
              <a:lnSpc>
                <a:spcPct val="90000"/>
              </a:lnSpc>
              <a:defRPr/>
            </a:pPr>
            <a:r>
              <a:rPr lang="sk-SK" altLang="sk-SK" sz="2400" b="1" kern="0" dirty="0" smtClean="0">
                <a:latin typeface="Courier New" panose="02070309020205020404" pitchFamily="49" charset="0"/>
              </a:rPr>
              <a:t>p </a:t>
            </a:r>
            <a:r>
              <a:rPr lang="en-US" altLang="sk-SK" sz="2400" kern="0" dirty="0" smtClean="0"/>
              <a:t>– </a:t>
            </a:r>
            <a:r>
              <a:rPr lang="sk-SK" altLang="sk-SK" sz="2400" kern="0" dirty="0" smtClean="0"/>
              <a:t>v </a:t>
            </a:r>
            <a:r>
              <a:rPr lang="sk-SK" altLang="sk-SK" sz="2400" b="1" kern="0" dirty="0">
                <a:latin typeface="Courier New" panose="02070309020205020404" pitchFamily="49" charset="0"/>
              </a:rPr>
              <a:t>p</a:t>
            </a:r>
            <a:r>
              <a:rPr lang="sk-SK" altLang="sk-SK" sz="2400" kern="0" dirty="0" smtClean="0"/>
              <a:t> je zapísaná adresa miesta, kde je hod</a:t>
            </a:r>
            <a:r>
              <a:rPr lang="en-US" altLang="sk-SK" sz="2400" kern="0" dirty="0" smtClean="0"/>
              <a:t>n</a:t>
            </a:r>
            <a:r>
              <a:rPr lang="sk-SK" altLang="sk-SK" sz="2400" kern="0" dirty="0" err="1" smtClean="0"/>
              <a:t>ota</a:t>
            </a:r>
            <a:r>
              <a:rPr lang="sk-SK" altLang="sk-SK" sz="2400" kern="0" dirty="0" smtClean="0"/>
              <a:t>, ktorá nás zaujíma</a:t>
            </a:r>
          </a:p>
          <a:p>
            <a:pPr marL="822231" lvl="1" indent="-377731">
              <a:lnSpc>
                <a:spcPct val="90000"/>
              </a:lnSpc>
              <a:defRPr/>
            </a:pPr>
            <a:r>
              <a:rPr lang="en-US" altLang="sk-SK" sz="2400" b="1" kern="0" dirty="0" smtClean="0">
                <a:latin typeface="Courier New" panose="02070309020205020404" pitchFamily="49" charset="0"/>
              </a:rPr>
              <a:t>*p</a:t>
            </a:r>
            <a:r>
              <a:rPr lang="sk-SK" altLang="sk-SK" sz="2400" kern="0" dirty="0" smtClean="0"/>
              <a:t> – </a:t>
            </a:r>
            <a:r>
              <a:rPr lang="en-US" altLang="sk-SK" sz="2400" kern="0" dirty="0" err="1" smtClean="0"/>
              <a:t>hodnota</a:t>
            </a:r>
            <a:r>
              <a:rPr lang="en-US" altLang="sk-SK" sz="2400" kern="0" dirty="0" smtClean="0"/>
              <a:t>, </a:t>
            </a:r>
            <a:r>
              <a:rPr lang="sk-SK" altLang="sk-SK" sz="2400" kern="0" dirty="0" smtClean="0"/>
              <a:t>ktorá nás zaujíma – ukazuje na ňu premenná </a:t>
            </a:r>
            <a:r>
              <a:rPr lang="sk-SK" altLang="sk-SK" sz="2400" b="1" kern="0" dirty="0" smtClean="0">
                <a:latin typeface="Courier New" panose="02070309020205020404" pitchFamily="49" charset="0"/>
              </a:rPr>
              <a:t>p</a:t>
            </a:r>
            <a:endParaRPr lang="sk-SK" altLang="sk-SK" sz="2400" kern="0" dirty="0" smtClean="0"/>
          </a:p>
          <a:p>
            <a:pPr marL="377731" indent="-377731">
              <a:lnSpc>
                <a:spcPct val="90000"/>
              </a:lnSpc>
              <a:defRPr/>
            </a:pPr>
            <a:endParaRPr lang="en-US" altLang="sk-SK" sz="2800" kern="0" dirty="0"/>
          </a:p>
        </p:txBody>
      </p:sp>
      <p:sp>
        <p:nvSpPr>
          <p:cNvPr id="4" name="Rectangle 3"/>
          <p:cNvSpPr/>
          <p:nvPr/>
        </p:nvSpPr>
        <p:spPr>
          <a:xfrm>
            <a:off x="655637" y="4404519"/>
            <a:ext cx="3048000" cy="2819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44536" y="4479130"/>
            <a:ext cx="2586015" cy="172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*p;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sk-SK" sz="2656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656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  <a:endParaRPr kumimoji="0" lang="sk-SK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Typová konverzia</a:t>
            </a:r>
            <a:endParaRPr lang="en-US" altLang="sk-SK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800" dirty="0" smtClean="0"/>
              <a:t>prevod premennej určitého typu na iný typ</a:t>
            </a:r>
          </a:p>
          <a:p>
            <a:pPr lvl="1"/>
            <a:r>
              <a:rPr lang="sk-SK" altLang="sk-SK" sz="2400" dirty="0" smtClean="0"/>
              <a:t>napr. </a:t>
            </a:r>
            <a:r>
              <a:rPr lang="sk-SK" altLang="sk-SK" sz="2400" b="1" dirty="0" smtClean="0">
                <a:latin typeface="Courier New" panose="02070309020205020404" pitchFamily="49" charset="0"/>
              </a:rPr>
              <a:t>int</a:t>
            </a:r>
            <a:r>
              <a:rPr lang="sk-SK" altLang="sk-SK" sz="2400" dirty="0" smtClean="0"/>
              <a:t> na </a:t>
            </a:r>
            <a:r>
              <a:rPr lang="sk-SK" altLang="sk-SK" sz="2400" b="1" dirty="0" smtClean="0">
                <a:latin typeface="Courier New" panose="02070309020205020404" pitchFamily="49" charset="0"/>
              </a:rPr>
              <a:t>double</a:t>
            </a:r>
          </a:p>
          <a:p>
            <a:endParaRPr lang="sk-SK" altLang="sk-SK" sz="2800" b="1" dirty="0" smtClean="0">
              <a:latin typeface="Courier New" panose="02070309020205020404" pitchFamily="49" charset="0"/>
            </a:endParaRPr>
          </a:p>
          <a:p>
            <a:r>
              <a:rPr lang="sk-SK" altLang="sk-SK" sz="2800" dirty="0" smtClean="0"/>
              <a:t>dva druhy konverzií:</a:t>
            </a:r>
          </a:p>
          <a:p>
            <a:pPr lvl="1"/>
            <a:r>
              <a:rPr lang="sk-SK" altLang="sk-SK" sz="2400" dirty="0" smtClean="0"/>
              <a:t>implicitná - samovoľná, automatická</a:t>
            </a:r>
          </a:p>
          <a:p>
            <a:pPr lvl="1"/>
            <a:r>
              <a:rPr lang="sk-SK" altLang="sk-SK" sz="2400" dirty="0" smtClean="0"/>
              <a:t>explicitná - vynútená, požadovaná</a:t>
            </a:r>
            <a:endParaRPr lang="en-US" altLang="sk-SK" sz="2400" dirty="0" smtClean="0"/>
          </a:p>
        </p:txBody>
      </p:sp>
    </p:spTree>
    <p:extLst>
      <p:ext uri="{BB962C8B-B14F-4D97-AF65-F5344CB8AC3E}">
        <p14:creationId xmlns:p14="http://schemas.microsoft.com/office/powerpoint/2010/main" val="38933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smtClean="0"/>
              <a:t>Čo urobí </a:t>
            </a:r>
            <a:r>
              <a:rPr lang="en-US" altLang="sk-SK" sz="3984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*p_i = i;</a:t>
            </a:r>
          </a:p>
        </p:txBody>
      </p:sp>
      <p:sp>
        <p:nvSpPr>
          <p:cNvPr id="44044" name="Rectangle 16"/>
          <p:cNvSpPr>
            <a:spLocks noChangeArrowheads="1"/>
          </p:cNvSpPr>
          <p:nvPr/>
        </p:nvSpPr>
        <p:spPr bwMode="auto">
          <a:xfrm>
            <a:off x="5918200" y="4638675"/>
            <a:ext cx="6324600" cy="22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79413" indent="-3794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19896" marR="0" lvl="0" indent="-419896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sk-SK" altLang="sk-SK" sz="3209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419896" marR="0" lvl="0" indent="-419896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sk-SK" sz="3209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grpSp>
        <p:nvGrpSpPr>
          <p:cNvPr id="20516" name="Group 36"/>
          <p:cNvGrpSpPr>
            <a:grpSpLocks/>
          </p:cNvGrpSpPr>
          <p:nvPr/>
        </p:nvGrpSpPr>
        <p:grpSpPr bwMode="auto">
          <a:xfrm>
            <a:off x="5124347" y="3086623"/>
            <a:ext cx="2784475" cy="1855787"/>
            <a:chOff x="4080" y="1440"/>
            <a:chExt cx="1248" cy="1056"/>
          </a:xfrm>
        </p:grpSpPr>
        <p:sp>
          <p:nvSpPr>
            <p:cNvPr id="44058" name="Rectangle 14"/>
            <p:cNvSpPr>
              <a:spLocks noChangeArrowheads="1"/>
            </p:cNvSpPr>
            <p:nvPr/>
          </p:nvSpPr>
          <p:spPr bwMode="auto">
            <a:xfrm>
              <a:off x="4080" y="1440"/>
              <a:ext cx="1248" cy="10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4059" name="Text Box 15"/>
            <p:cNvSpPr txBox="1">
              <a:spLocks noChangeArrowheads="1"/>
            </p:cNvSpPr>
            <p:nvPr/>
          </p:nvSpPr>
          <p:spPr bwMode="auto">
            <a:xfrm>
              <a:off x="4149" y="1502"/>
              <a:ext cx="1152" cy="98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int</a:t>
              </a: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i,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*</a:t>
              </a:r>
              <a:r>
                <a:rPr kumimoji="0" lang="en-US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p_i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;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...</a:t>
              </a:r>
              <a:endPara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*</a:t>
              </a:r>
              <a:r>
                <a:rPr kumimoji="0" lang="en-US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p_i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= </a:t>
              </a:r>
              <a:r>
                <a:rPr kumimoji="0" lang="en-US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;</a:t>
              </a:r>
            </a:p>
          </p:txBody>
        </p:sp>
      </p:grpSp>
      <p:sp>
        <p:nvSpPr>
          <p:cNvPr id="20517" name="AutoShape 37"/>
          <p:cNvSpPr>
            <a:spLocks noChangeArrowheads="1"/>
          </p:cNvSpPr>
          <p:nvPr/>
        </p:nvSpPr>
        <p:spPr bwMode="auto">
          <a:xfrm>
            <a:off x="7113924" y="3231953"/>
            <a:ext cx="2936123" cy="1051320"/>
          </a:xfrm>
          <a:prstGeom prst="wedgeRoundRectCallout">
            <a:avLst>
              <a:gd name="adj1" fmla="val -72846"/>
              <a:gd name="adj2" fmla="val 1763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3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treba</a:t>
            </a:r>
            <a:r>
              <a:rPr kumimoji="0" lang="en-US" altLang="sk-SK" sz="243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43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inicializovať </a:t>
            </a:r>
            <a:r>
              <a:rPr kumimoji="0" lang="sk-SK" altLang="sk-SK" sz="24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en-US" altLang="sk-SK" sz="243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</a:t>
            </a:r>
            <a:r>
              <a:rPr kumimoji="0" lang="en-US" altLang="sk-SK" sz="2435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endParaRPr kumimoji="0" lang="en-US" altLang="sk-SK" sz="2435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960437" y="3795713"/>
            <a:ext cx="184150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sk-S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sk-SK" sz="2400" b="1" dirty="0">
              <a:solidFill>
                <a:srgbClr val="00B050"/>
              </a:solidFill>
            </a:endParaRP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582612" y="2867025"/>
            <a:ext cx="758825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-14289" y="3794919"/>
            <a:ext cx="1431926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230187" y="5481638"/>
            <a:ext cx="111125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cxnSp>
        <p:nvCxnSpPr>
          <p:cNvPr id="35" name="AutoShape 26"/>
          <p:cNvCxnSpPr>
            <a:cxnSpLocks noChangeShapeType="1"/>
          </p:cNvCxnSpPr>
          <p:nvPr/>
        </p:nvCxnSpPr>
        <p:spPr bwMode="auto">
          <a:xfrm flipV="1">
            <a:off x="3881104" y="4052617"/>
            <a:ext cx="1587" cy="1685925"/>
          </a:xfrm>
          <a:prstGeom prst="curvedConnector3">
            <a:avLst>
              <a:gd name="adj1" fmla="val 343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4665662" y="5134098"/>
            <a:ext cx="5243513" cy="208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77731" lvl="0" indent="-377731" algn="l" defTabSz="1011966">
              <a:defRPr/>
            </a:pPr>
            <a:r>
              <a:rPr lang="sk-SK" altLang="sk-SK" sz="2400" dirty="0">
                <a:solidFill>
                  <a:srgbClr val="000000"/>
                </a:solidFill>
              </a:rPr>
              <a:t>obsah pamäte, na ktorú ukazuje </a:t>
            </a:r>
            <a:r>
              <a:rPr lang="sk-SK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k-SK" altLang="sk-SK" sz="2400" dirty="0">
                <a:solidFill>
                  <a:srgbClr val="000000"/>
                </a:solidFill>
              </a:rPr>
              <a:t>sa prepíše hodnotou premennej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sk-SK" altLang="sk-SK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77731" lvl="0" indent="-377731" algn="l" defTabSz="1011966">
              <a:defRPr/>
            </a:pPr>
            <a:r>
              <a:rPr lang="sk-SK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k-SK" altLang="sk-SK" sz="2400" dirty="0">
                <a:solidFill>
                  <a:srgbClr val="000000"/>
                </a:solidFill>
              </a:rPr>
              <a:t>ukazuje na to isté miesto v pamäti</a:t>
            </a:r>
            <a:endParaRPr lang="en-US" altLang="sk-SK" sz="2400" dirty="0">
              <a:solidFill>
                <a:srgbClr val="000000"/>
              </a:solidFill>
            </a:endParaRP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4665662" y="1508919"/>
            <a:ext cx="3762375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77731" marR="0" lvl="0" indent="-377731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uka</a:t>
            </a:r>
            <a:r>
              <a:rPr kumimoji="0" lang="en-US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zovate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ľ </a:t>
            </a:r>
            <a:r>
              <a:rPr kumimoji="0" lang="sk-SK" altLang="sk-SK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endParaRPr kumimoji="0" lang="sk-SK" altLang="sk-SK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820466" marR="0" lvl="1" indent="-314483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lang="en-US" altLang="sk-SK" sz="2400" b="1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6487496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820466" marR="0" lvl="1" indent="-314483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25</a:t>
            </a: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960437" y="5471664"/>
            <a:ext cx="184150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sk-SK" sz="2400" b="1" dirty="0">
              <a:solidFill>
                <a:srgbClr val="00B050"/>
              </a:solidFill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960437" y="2880519"/>
            <a:ext cx="1841500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484</a:t>
            </a:r>
            <a:endParaRPr lang="en-US" altLang="sk-SK" sz="2400" b="1" dirty="0">
              <a:solidFill>
                <a:srgbClr val="00B050"/>
              </a:solidFill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2456341" y="2533816"/>
            <a:ext cx="1438275" cy="43021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" name="Rectangle 1"/>
          <p:cNvSpPr/>
          <p:nvPr/>
        </p:nvSpPr>
        <p:spPr bwMode="auto">
          <a:xfrm>
            <a:off x="2456342" y="3611728"/>
            <a:ext cx="1438274" cy="661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1273" tIns="45636" rIns="91273" bIns="45636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2626204" y="3714916"/>
            <a:ext cx="758825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>
            <a:off x="2456341" y="5373853"/>
            <a:ext cx="1438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 flipV="1">
            <a:off x="2456342" y="5982647"/>
            <a:ext cx="1438274" cy="8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2397604" y="5435753"/>
            <a:ext cx="1497013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487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2446817" y="1892465"/>
            <a:ext cx="13493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pamäť</a:t>
            </a:r>
            <a:endParaRPr kumimoji="0" lang="en-US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2463392" y="2830014"/>
            <a:ext cx="1431224" cy="1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>
            <a:off x="2463392" y="3452314"/>
            <a:ext cx="1431224" cy="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2702404" y="2921153"/>
            <a:ext cx="758825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518" name="Group 38"/>
          <p:cNvGrpSpPr>
            <a:grpSpLocks/>
          </p:cNvGrpSpPr>
          <p:nvPr/>
        </p:nvGrpSpPr>
        <p:grpSpPr bwMode="auto">
          <a:xfrm>
            <a:off x="2696581" y="2483200"/>
            <a:ext cx="4438536" cy="1718922"/>
            <a:chOff x="1187" y="1438"/>
            <a:chExt cx="2328" cy="978"/>
          </a:xfrm>
        </p:grpSpPr>
        <p:sp>
          <p:nvSpPr>
            <p:cNvPr id="11293" name="Text Box 27"/>
            <p:cNvSpPr txBox="1">
              <a:spLocks noChangeArrowheads="1"/>
            </p:cNvSpPr>
            <p:nvPr/>
          </p:nvSpPr>
          <p:spPr bwMode="auto">
            <a:xfrm>
              <a:off x="1187" y="2150"/>
              <a:ext cx="240" cy="2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435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kumimoji="0" lang="en-US" sz="2435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061" name="Text Box 28"/>
            <p:cNvSpPr txBox="1">
              <a:spLocks noChangeArrowheads="1"/>
            </p:cNvSpPr>
            <p:nvPr/>
          </p:nvSpPr>
          <p:spPr bwMode="auto">
            <a:xfrm>
              <a:off x="3275" y="1438"/>
              <a:ext cx="240" cy="2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3527" y="7166739"/>
            <a:ext cx="6566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sk-SK" altLang="sk-SK" b="1" kern="0" dirty="0" smtClean="0">
                <a:solidFill>
                  <a:srgbClr val="FF0000"/>
                </a:solidFill>
              </a:rPr>
              <a:t>zmena hodnoty na mieste, kam ukazuje ukazovateľ</a:t>
            </a:r>
            <a:endParaRPr lang="sk-SK" altLang="sk-SK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56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7" grpId="0" animBg="1" autoUpdateAnimBg="0"/>
      <p:bldP spid="36" grpId="0" autoUpdateAnimBg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837" y="2194719"/>
            <a:ext cx="5105400" cy="441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sk-SK" dirty="0" err="1" smtClean="0"/>
              <a:t>íklad</a:t>
            </a:r>
            <a:r>
              <a:rPr lang="sk-SK" dirty="0" smtClean="0"/>
              <a:t>: aké sú adresy a hodnoty premenných 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503237" y="2327027"/>
            <a:ext cx="487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= 1, j = 2, *p;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&amp;i;</a:t>
            </a:r>
          </a:p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 = 5;</a:t>
            </a:r>
          </a:p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&amp;j;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1"/>
          <p:cNvSpPr>
            <a:spLocks noChangeArrowheads="1"/>
          </p:cNvSpPr>
          <p:nvPr/>
        </p:nvSpPr>
        <p:spPr bwMode="auto">
          <a:xfrm>
            <a:off x="6370637" y="57761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07p02C.cpp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6370637" y="65381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07p02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91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Použitie referenčného a dereferenčného operátora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37" y="6654803"/>
            <a:ext cx="7694816" cy="950116"/>
          </a:xfrm>
        </p:spPr>
        <p:txBody>
          <a:bodyPr/>
          <a:lstStyle/>
          <a:p>
            <a:r>
              <a:rPr lang="en-US" sz="2400" dirty="0" err="1" smtClean="0"/>
              <a:t>Referen</a:t>
            </a:r>
            <a:r>
              <a:rPr lang="sk-SK" sz="2400" dirty="0" smtClean="0"/>
              <a:t>čný operátor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sk-SK" sz="2400" dirty="0" smtClean="0"/>
              <a:t> - </a:t>
            </a:r>
            <a:r>
              <a:rPr lang="sk-SK" sz="2400" b="1" dirty="0" smtClean="0">
                <a:solidFill>
                  <a:srgbClr val="00B050"/>
                </a:solidFill>
              </a:rPr>
              <a:t>adresa premennej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err="1" smtClean="0"/>
              <a:t>Dereferen</a:t>
            </a:r>
            <a:r>
              <a:rPr lang="sk-SK" sz="2400" dirty="0" smtClean="0"/>
              <a:t>čný operátor </a:t>
            </a:r>
            <a:r>
              <a:rPr lang="sk-SK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sk-SK" sz="2400" dirty="0" smtClean="0"/>
              <a:t> - </a:t>
            </a:r>
            <a:r>
              <a:rPr lang="sk-SK" sz="2400" b="1" dirty="0" smtClean="0">
                <a:solidFill>
                  <a:srgbClr val="FF0000"/>
                </a:solidFill>
              </a:rPr>
              <a:t>hodnota na adrese</a:t>
            </a:r>
            <a:endParaRPr lang="sk-SK" sz="2400" b="1" dirty="0">
              <a:solidFill>
                <a:srgbClr val="FF000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7420986" y="5509415"/>
            <a:ext cx="2117887" cy="1894820"/>
            <a:chOff x="7420986" y="5509415"/>
            <a:chExt cx="2117887" cy="1894820"/>
          </a:xfrm>
        </p:grpSpPr>
        <p:sp>
          <p:nvSpPr>
            <p:cNvPr id="4" name="TextBox 3"/>
            <p:cNvSpPr txBox="1"/>
            <p:nvPr/>
          </p:nvSpPr>
          <p:spPr>
            <a:xfrm>
              <a:off x="7420986" y="6881015"/>
              <a:ext cx="2117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&amp;*</a:t>
              </a:r>
              <a:r>
                <a:rPr lang="sk-SK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</a:t>
              </a:r>
              <a:endParaRPr lang="sk-SK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ight Brace 4"/>
            <p:cNvSpPr/>
            <p:nvPr/>
          </p:nvSpPr>
          <p:spPr bwMode="auto">
            <a:xfrm rot="16200000">
              <a:off x="8580296" y="6234830"/>
              <a:ext cx="190502" cy="1377518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ight Brace 5"/>
            <p:cNvSpPr/>
            <p:nvPr/>
          </p:nvSpPr>
          <p:spPr bwMode="auto">
            <a:xfrm rot="16200000">
              <a:off x="8526104" y="5647959"/>
              <a:ext cx="190503" cy="1666008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ight Brace 6"/>
            <p:cNvSpPr/>
            <p:nvPr/>
          </p:nvSpPr>
          <p:spPr bwMode="auto">
            <a:xfrm rot="16200000">
              <a:off x="8444709" y="5033164"/>
              <a:ext cx="190504" cy="1981198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22322" y="6415670"/>
              <a:ext cx="1127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B050"/>
                  </a:solidFill>
                </a:rPr>
                <a:t>adresa</a:t>
              </a:r>
              <a:endParaRPr lang="sk-SK" sz="2400" dirty="0">
                <a:solidFill>
                  <a:srgbClr val="00B05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45704" y="5966615"/>
              <a:ext cx="1298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0000"/>
                  </a:solidFill>
                </a:rPr>
                <a:t>hodnota</a:t>
              </a:r>
              <a:endParaRPr lang="sk-SK" sz="24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06560" y="5509415"/>
              <a:ext cx="1127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B050"/>
                  </a:solidFill>
                </a:rPr>
                <a:t>adresa</a:t>
              </a:r>
              <a:endParaRPr lang="sk-SK" sz="2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2237" y="1356519"/>
            <a:ext cx="4800600" cy="52899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98436" y="1356520"/>
            <a:ext cx="520771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noProof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 *pointer;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en-US" alt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*&amp;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algn="l" defTabSz="1011966" eaLnBrk="1" hangingPunct="1">
              <a:spcBef>
                <a:spcPct val="0"/>
              </a:spcBef>
              <a:buNone/>
              <a:defRPr/>
            </a:pPr>
            <a:endParaRPr kumimoji="0" lang="en-US" altLang="sk-SK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 = &amp;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pointer);</a:t>
            </a:r>
            <a:endParaRPr lang="en-US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ointer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ointer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&amp;*p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ointer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*&amp;pointer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**&amp;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pointer);</a:t>
            </a:r>
          </a:p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&amp;*&amp;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6517979" y="1926930"/>
            <a:ext cx="758825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5406152" y="4522578"/>
            <a:ext cx="1733976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pointer: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6886279" y="4531569"/>
            <a:ext cx="1116031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sk-SK" sz="2400" b="1" dirty="0">
              <a:solidFill>
                <a:srgbClr val="00B050"/>
              </a:solidFill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895804" y="1940424"/>
            <a:ext cx="1161624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None/>
              <a:defRPr/>
            </a:pPr>
            <a:r>
              <a:rPr lang="sk-SK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484</a:t>
            </a:r>
            <a:endParaRPr lang="en-US" altLang="sk-SK" sz="2400" b="1" dirty="0">
              <a:solidFill>
                <a:srgbClr val="00B050"/>
              </a:solidFill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7941580" y="1181253"/>
            <a:ext cx="1192212" cy="43021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7" name="Text Box 22"/>
          <p:cNvSpPr txBox="1">
            <a:spLocks noChangeArrowheads="1"/>
          </p:cNvSpPr>
          <p:nvPr/>
        </p:nvSpPr>
        <p:spPr bwMode="auto">
          <a:xfrm>
            <a:off x="8281823" y="4482199"/>
            <a:ext cx="517567" cy="53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</a:t>
            </a:r>
            <a:endParaRPr kumimoji="0" lang="en-US" altLang="sk-SK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7941579" y="4433758"/>
            <a:ext cx="1192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 flipV="1">
            <a:off x="7941580" y="5042552"/>
            <a:ext cx="1192211" cy="8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7006537" y="688703"/>
            <a:ext cx="13493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pamäť</a:t>
            </a:r>
            <a:endParaRPr kumimoji="0" lang="en-US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7947424" y="1889919"/>
            <a:ext cx="1186367" cy="1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7947424" y="2512219"/>
            <a:ext cx="1186367" cy="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8367670" y="1981058"/>
            <a:ext cx="517567" cy="4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961312" y="2059578"/>
            <a:ext cx="1172257" cy="2907580"/>
            <a:chOff x="8129194" y="2059578"/>
            <a:chExt cx="1172257" cy="2907580"/>
          </a:xfrm>
        </p:grpSpPr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8129194" y="4495658"/>
              <a:ext cx="1172257" cy="4715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1181" tIns="50590" rIns="101181" bIns="50590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defTabSz="1011966" eaLnBrk="1" hangingPunct="1">
                <a:spcBef>
                  <a:spcPct val="0"/>
                </a:spcBef>
                <a:buNone/>
                <a:defRPr/>
              </a:pPr>
              <a:r>
                <a:rPr lang="sk-SK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87</a:t>
              </a:r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484</a:t>
              </a:r>
              <a:endPara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AutoShape 30"/>
            <p:cNvCxnSpPr>
              <a:cxnSpLocks noChangeShapeType="1"/>
            </p:cNvCxnSpPr>
            <p:nvPr/>
          </p:nvCxnSpPr>
          <p:spPr bwMode="auto">
            <a:xfrm flipV="1">
              <a:off x="9129319" y="2059578"/>
              <a:ext cx="158750" cy="2698750"/>
            </a:xfrm>
            <a:prstGeom prst="curvedConnector3">
              <a:avLst>
                <a:gd name="adj1" fmla="val 482218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2"/>
          <p:cNvGrpSpPr/>
          <p:nvPr/>
        </p:nvGrpSpPr>
        <p:grpSpPr>
          <a:xfrm>
            <a:off x="3322637" y="1885360"/>
            <a:ext cx="5637885" cy="626859"/>
            <a:chOff x="3322637" y="1885360"/>
            <a:chExt cx="5637885" cy="626859"/>
          </a:xfrm>
        </p:grpSpPr>
        <p:sp>
          <p:nvSpPr>
            <p:cNvPr id="30" name="Oval 29"/>
            <p:cNvSpPr/>
            <p:nvPr/>
          </p:nvSpPr>
          <p:spPr bwMode="auto">
            <a:xfrm>
              <a:off x="8122322" y="1885360"/>
              <a:ext cx="838200" cy="626859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" name="Straight Connector 31"/>
            <p:cNvCxnSpPr>
              <a:endCxn id="30" idx="2"/>
            </p:cNvCxnSpPr>
            <p:nvPr/>
          </p:nvCxnSpPr>
          <p:spPr bwMode="auto">
            <a:xfrm flipV="1">
              <a:off x="3322637" y="2198790"/>
              <a:ext cx="4799685" cy="15671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/>
          <p:nvPr/>
        </p:nvGrpSpPr>
        <p:grpSpPr>
          <a:xfrm>
            <a:off x="3475037" y="1861907"/>
            <a:ext cx="4582392" cy="790012"/>
            <a:chOff x="4046537" y="965173"/>
            <a:chExt cx="4582392" cy="790012"/>
          </a:xfrm>
        </p:grpSpPr>
        <p:sp>
          <p:nvSpPr>
            <p:cNvPr id="35" name="Oval 34"/>
            <p:cNvSpPr/>
            <p:nvPr/>
          </p:nvSpPr>
          <p:spPr bwMode="auto">
            <a:xfrm>
              <a:off x="7399337" y="965173"/>
              <a:ext cx="1229592" cy="626859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" name="Straight Connector 35"/>
            <p:cNvCxnSpPr>
              <a:endCxn id="35" idx="2"/>
            </p:cNvCxnSpPr>
            <p:nvPr/>
          </p:nvCxnSpPr>
          <p:spPr bwMode="auto">
            <a:xfrm flipV="1">
              <a:off x="4046537" y="1278603"/>
              <a:ext cx="3352800" cy="47658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Group 42"/>
          <p:cNvGrpSpPr/>
          <p:nvPr/>
        </p:nvGrpSpPr>
        <p:grpSpPr>
          <a:xfrm>
            <a:off x="3703637" y="1892286"/>
            <a:ext cx="5253420" cy="1140633"/>
            <a:chOff x="3707102" y="1885360"/>
            <a:chExt cx="5253420" cy="1140633"/>
          </a:xfrm>
        </p:grpSpPr>
        <p:sp>
          <p:nvSpPr>
            <p:cNvPr id="44" name="Oval 43"/>
            <p:cNvSpPr/>
            <p:nvPr/>
          </p:nvSpPr>
          <p:spPr bwMode="auto">
            <a:xfrm>
              <a:off x="8122322" y="1885360"/>
              <a:ext cx="838200" cy="626859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Connector 44"/>
            <p:cNvCxnSpPr>
              <a:endCxn id="44" idx="2"/>
            </p:cNvCxnSpPr>
            <p:nvPr/>
          </p:nvCxnSpPr>
          <p:spPr bwMode="auto">
            <a:xfrm flipV="1">
              <a:off x="3707102" y="2198790"/>
              <a:ext cx="4415220" cy="82720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" name="Group 46"/>
          <p:cNvGrpSpPr/>
          <p:nvPr/>
        </p:nvGrpSpPr>
        <p:grpSpPr>
          <a:xfrm>
            <a:off x="4389437" y="4175919"/>
            <a:ext cx="4756623" cy="837977"/>
            <a:chOff x="3872306" y="754055"/>
            <a:chExt cx="4756623" cy="837977"/>
          </a:xfrm>
        </p:grpSpPr>
        <p:sp>
          <p:nvSpPr>
            <p:cNvPr id="48" name="Oval 47"/>
            <p:cNvSpPr/>
            <p:nvPr/>
          </p:nvSpPr>
          <p:spPr bwMode="auto">
            <a:xfrm>
              <a:off x="7399337" y="965173"/>
              <a:ext cx="1229592" cy="626859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9" name="Straight Connector 48"/>
            <p:cNvCxnSpPr>
              <a:endCxn id="48" idx="2"/>
            </p:cNvCxnSpPr>
            <p:nvPr/>
          </p:nvCxnSpPr>
          <p:spPr bwMode="auto">
            <a:xfrm>
              <a:off x="3872306" y="754055"/>
              <a:ext cx="3527031" cy="52454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oup 50"/>
          <p:cNvGrpSpPr/>
          <p:nvPr/>
        </p:nvGrpSpPr>
        <p:grpSpPr>
          <a:xfrm>
            <a:off x="4541837" y="1889919"/>
            <a:ext cx="4415220" cy="2632659"/>
            <a:chOff x="4545302" y="1885360"/>
            <a:chExt cx="4415220" cy="2632659"/>
          </a:xfrm>
        </p:grpSpPr>
        <p:sp>
          <p:nvSpPr>
            <p:cNvPr id="52" name="Oval 51"/>
            <p:cNvSpPr/>
            <p:nvPr/>
          </p:nvSpPr>
          <p:spPr bwMode="auto">
            <a:xfrm>
              <a:off x="8122322" y="1885360"/>
              <a:ext cx="838200" cy="626859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3" name="Straight Connector 52"/>
            <p:cNvCxnSpPr>
              <a:endCxn id="52" idx="2"/>
            </p:cNvCxnSpPr>
            <p:nvPr/>
          </p:nvCxnSpPr>
          <p:spPr bwMode="auto">
            <a:xfrm flipV="1">
              <a:off x="4545302" y="2198790"/>
              <a:ext cx="3577020" cy="231922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5" name="Group 54"/>
          <p:cNvGrpSpPr/>
          <p:nvPr/>
        </p:nvGrpSpPr>
        <p:grpSpPr>
          <a:xfrm>
            <a:off x="4541837" y="4433758"/>
            <a:ext cx="3476687" cy="626859"/>
            <a:chOff x="5152242" y="965173"/>
            <a:chExt cx="3476687" cy="626859"/>
          </a:xfrm>
        </p:grpSpPr>
        <p:sp>
          <p:nvSpPr>
            <p:cNvPr id="56" name="Oval 55"/>
            <p:cNvSpPr/>
            <p:nvPr/>
          </p:nvSpPr>
          <p:spPr bwMode="auto">
            <a:xfrm>
              <a:off x="7399337" y="965173"/>
              <a:ext cx="1229592" cy="626859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7" name="Straight Connector 56"/>
            <p:cNvCxnSpPr>
              <a:endCxn id="56" idx="2"/>
            </p:cNvCxnSpPr>
            <p:nvPr/>
          </p:nvCxnSpPr>
          <p:spPr bwMode="auto">
            <a:xfrm flipV="1">
              <a:off x="5152242" y="1278603"/>
              <a:ext cx="2247095" cy="8446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4694237" y="4382722"/>
            <a:ext cx="4451823" cy="859997"/>
            <a:chOff x="4177106" y="965173"/>
            <a:chExt cx="4451823" cy="859997"/>
          </a:xfrm>
        </p:grpSpPr>
        <p:sp>
          <p:nvSpPr>
            <p:cNvPr id="60" name="Oval 59"/>
            <p:cNvSpPr/>
            <p:nvPr/>
          </p:nvSpPr>
          <p:spPr bwMode="auto">
            <a:xfrm>
              <a:off x="7399337" y="965173"/>
              <a:ext cx="1229592" cy="626859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1" name="Straight Connector 60"/>
            <p:cNvCxnSpPr>
              <a:endCxn id="60" idx="2"/>
            </p:cNvCxnSpPr>
            <p:nvPr/>
          </p:nvCxnSpPr>
          <p:spPr bwMode="auto">
            <a:xfrm flipV="1">
              <a:off x="4177106" y="1278603"/>
              <a:ext cx="3222231" cy="54656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" name="Group 70"/>
          <p:cNvGrpSpPr/>
          <p:nvPr/>
        </p:nvGrpSpPr>
        <p:grpSpPr>
          <a:xfrm>
            <a:off x="4694237" y="4404519"/>
            <a:ext cx="4451823" cy="1104896"/>
            <a:chOff x="4177106" y="965173"/>
            <a:chExt cx="4451823" cy="1104896"/>
          </a:xfrm>
        </p:grpSpPr>
        <p:sp>
          <p:nvSpPr>
            <p:cNvPr id="72" name="Oval 71"/>
            <p:cNvSpPr/>
            <p:nvPr/>
          </p:nvSpPr>
          <p:spPr bwMode="auto">
            <a:xfrm>
              <a:off x="7399337" y="965173"/>
              <a:ext cx="1229592" cy="626859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3" name="Straight Connector 72"/>
            <p:cNvCxnSpPr>
              <a:endCxn id="72" idx="2"/>
            </p:cNvCxnSpPr>
            <p:nvPr/>
          </p:nvCxnSpPr>
          <p:spPr bwMode="auto">
            <a:xfrm flipV="1">
              <a:off x="4177106" y="1278603"/>
              <a:ext cx="3222231" cy="79146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5" name="Group 74"/>
          <p:cNvGrpSpPr/>
          <p:nvPr/>
        </p:nvGrpSpPr>
        <p:grpSpPr>
          <a:xfrm>
            <a:off x="4846637" y="4438193"/>
            <a:ext cx="3171887" cy="1947518"/>
            <a:chOff x="5457042" y="965173"/>
            <a:chExt cx="3171887" cy="1947518"/>
          </a:xfrm>
        </p:grpSpPr>
        <p:sp>
          <p:nvSpPr>
            <p:cNvPr id="76" name="Oval 75"/>
            <p:cNvSpPr/>
            <p:nvPr/>
          </p:nvSpPr>
          <p:spPr bwMode="auto">
            <a:xfrm>
              <a:off x="7399337" y="965173"/>
              <a:ext cx="1229592" cy="626859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7" name="Straight Connector 76"/>
            <p:cNvCxnSpPr>
              <a:endCxn id="76" idx="2"/>
            </p:cNvCxnSpPr>
            <p:nvPr/>
          </p:nvCxnSpPr>
          <p:spPr bwMode="auto">
            <a:xfrm flipV="1">
              <a:off x="5457042" y="1278603"/>
              <a:ext cx="1942295" cy="163408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8" name="Group 87"/>
          <p:cNvGrpSpPr/>
          <p:nvPr/>
        </p:nvGrpSpPr>
        <p:grpSpPr>
          <a:xfrm>
            <a:off x="4846637" y="1889919"/>
            <a:ext cx="4110420" cy="4133844"/>
            <a:chOff x="4850102" y="1885360"/>
            <a:chExt cx="4110420" cy="4133844"/>
          </a:xfrm>
        </p:grpSpPr>
        <p:sp>
          <p:nvSpPr>
            <p:cNvPr id="89" name="Oval 88"/>
            <p:cNvSpPr/>
            <p:nvPr/>
          </p:nvSpPr>
          <p:spPr bwMode="auto">
            <a:xfrm>
              <a:off x="8122322" y="1885360"/>
              <a:ext cx="838200" cy="626859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 bwMode="auto">
            <a:xfrm flipV="1">
              <a:off x="4850102" y="2179746"/>
              <a:ext cx="3272220" cy="383945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4" name="Rounded Rectangle 1"/>
          <p:cNvSpPr>
            <a:spLocks noChangeArrowheads="1"/>
          </p:cNvSpPr>
          <p:nvPr/>
        </p:nvSpPr>
        <p:spPr bwMode="auto">
          <a:xfrm>
            <a:off x="6639639" y="87040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07p03.cpp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98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1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dirty="0" smtClean="0"/>
              <a:t>Príklad: </a:t>
            </a:r>
            <a:r>
              <a:rPr lang="sk-SK" altLang="sk-SK" sz="4427" dirty="0"/>
              <a:t>Čo vypíše nasledujúci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692150" y="2281238"/>
            <a:ext cx="8269287" cy="3105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372" name="TextBox 4"/>
          <p:cNvSpPr txBox="1">
            <a:spLocks noChangeArrowheads="1"/>
          </p:cNvSpPr>
          <p:nvPr/>
        </p:nvSpPr>
        <p:spPr bwMode="auto">
          <a:xfrm>
            <a:off x="930275" y="2439988"/>
            <a:ext cx="7450138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main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 = 100; 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 = *&amp;*&amp;*&amp;*&amp;i;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printf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("hodnota i je %d\n", i);   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656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(0); 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Rounded Rectangle 1"/>
          <p:cNvSpPr>
            <a:spLocks noChangeArrowheads="1"/>
          </p:cNvSpPr>
          <p:nvPr/>
        </p:nvSpPr>
        <p:spPr bwMode="auto">
          <a:xfrm>
            <a:off x="5380037" y="46331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07p04</a:t>
            </a:r>
            <a:r>
              <a:rPr lang="sk-SK" altLang="sk-SK" sz="2400" noProof="0" dirty="0" smtClean="0">
                <a:solidFill>
                  <a:srgbClr val="000000"/>
                </a:solidFill>
              </a:rPr>
              <a:t>A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8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dirty="0" smtClean="0"/>
              <a:t>Príklad: </a:t>
            </a:r>
            <a:r>
              <a:rPr lang="sk-SK" altLang="sk-SK" sz="4427" dirty="0"/>
              <a:t>Čo vypíše nasledujúci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692150" y="2281238"/>
            <a:ext cx="7172325" cy="3105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396" name="TextBox 4"/>
          <p:cNvSpPr txBox="1">
            <a:spLocks noChangeArrowheads="1"/>
          </p:cNvSpPr>
          <p:nvPr/>
        </p:nvSpPr>
        <p:spPr bwMode="auto">
          <a:xfrm>
            <a:off x="930275" y="2439988"/>
            <a:ext cx="6775450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main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 = 100; 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 = **&amp;&amp;i;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printf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("hodnota i je %d\n", i);   </a:t>
            </a: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(0); 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2438" y="5865813"/>
            <a:ext cx="7412037" cy="1276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92150" y="6026150"/>
            <a:ext cx="6535738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Chyba! 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Adresa je číslo a adresa z čísla neexistuje!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4352555" y="4719638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07p04</a:t>
            </a:r>
            <a:r>
              <a:rPr lang="en-US" altLang="sk-SK" sz="2400" dirty="0" smtClean="0">
                <a:solidFill>
                  <a:srgbClr val="000000"/>
                </a:solidFill>
              </a:rPr>
              <a:t>B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45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sk-SK" sz="3984" smtClean="0"/>
              <a:t>Pr</a:t>
            </a:r>
            <a:r>
              <a:rPr lang="sk-SK" altLang="sk-SK" sz="3984" smtClean="0"/>
              <a:t>íkl</a:t>
            </a:r>
            <a:r>
              <a:rPr lang="en-US" altLang="sk-SK" sz="3984" smtClean="0"/>
              <a:t>a</a:t>
            </a:r>
            <a:r>
              <a:rPr lang="sk-SK" altLang="sk-SK" sz="3984" smtClean="0"/>
              <a:t>dy</a:t>
            </a:r>
            <a:endParaRPr lang="en-US" altLang="sk-SK" sz="3984" smtClean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36563" y="2143125"/>
            <a:ext cx="20510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 = &amp;i;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636963" y="2024063"/>
            <a:ext cx="1684337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</a:t>
            </a:r>
            <a:r>
              <a:rPr kumimoji="0" lang="sk-SK" altLang="sk-SK" sz="27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správne</a:t>
            </a:r>
            <a:endParaRPr kumimoji="0" lang="en-US" altLang="sk-SK" sz="2767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36563" y="2733675"/>
            <a:ext cx="32829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 = &amp;(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+ 3);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636963" y="2676525"/>
            <a:ext cx="570388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</a:t>
            </a:r>
            <a:r>
              <a:rPr kumimoji="0" lang="sk-SK" altLang="sk-SK" sz="27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chyba: </a:t>
            </a:r>
            <a:r>
              <a:rPr kumimoji="0" lang="sk-SK" altLang="sk-SK" sz="2767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(i</a:t>
            </a:r>
            <a:r>
              <a:rPr kumimoji="0" lang="en-US" altLang="sk-SK" sz="2767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+ 3)</a:t>
            </a:r>
            <a:r>
              <a:rPr kumimoji="0" lang="sk-SK" altLang="sk-SK" sz="2767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7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nie je premenná</a:t>
            </a:r>
            <a:endParaRPr kumimoji="0" lang="en-US" altLang="sk-SK" sz="2767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36563" y="3324225"/>
            <a:ext cx="32702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&amp;15;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  <a:endParaRPr kumimoji="0" lang="en-US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636963" y="3238500"/>
            <a:ext cx="52784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</a:t>
            </a:r>
            <a:r>
              <a:rPr kumimoji="0" lang="sk-SK" altLang="sk-SK" sz="27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chyba: konštanta nemá adresu</a:t>
            </a:r>
            <a:endParaRPr kumimoji="0" lang="en-US" altLang="sk-SK" sz="2767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436563" y="3998913"/>
            <a:ext cx="22494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15;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  <a:endParaRPr kumimoji="0" lang="en-US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3625850" y="3913188"/>
            <a:ext cx="5357813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</a:t>
            </a:r>
            <a:r>
              <a:rPr kumimoji="0" lang="sk-SK" altLang="sk-SK" sz="27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chyba: priraďovanie absolútnej </a:t>
            </a:r>
            <a:endParaRPr kumimoji="0" lang="en-US" altLang="sk-SK" sz="2767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sk-SK" altLang="sk-SK" sz="27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adresy</a:t>
            </a:r>
            <a:endParaRPr kumimoji="0" lang="en-US" altLang="sk-SK" sz="2767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36563" y="5010150"/>
            <a:ext cx="18462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636963" y="4924425"/>
            <a:ext cx="4706937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</a:t>
            </a:r>
            <a:r>
              <a:rPr kumimoji="0" lang="sk-SK" altLang="sk-SK" sz="27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chyba: priraďovanie adresy</a:t>
            </a:r>
            <a:endParaRPr kumimoji="0" lang="en-US" altLang="sk-SK" sz="2767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436563" y="5651500"/>
            <a:ext cx="20510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&amp;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3636963" y="5565775"/>
            <a:ext cx="4706937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</a:t>
            </a:r>
            <a:r>
              <a:rPr kumimoji="0" lang="sk-SK" altLang="sk-SK" sz="27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chyba: priraďovanie adresy</a:t>
            </a:r>
            <a:endParaRPr kumimoji="0" lang="en-US" altLang="sk-SK" sz="2767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436563" y="6191250"/>
            <a:ext cx="20510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*p_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4;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3636963" y="6134100"/>
            <a:ext cx="575945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</a:t>
            </a:r>
            <a:r>
              <a:rPr kumimoji="0" lang="sk-SK" altLang="sk-SK" sz="27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spr</a:t>
            </a:r>
            <a:r>
              <a:rPr kumimoji="0" lang="sk-SK" altLang="sk-SK" sz="27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á</a:t>
            </a:r>
            <a:r>
              <a:rPr kumimoji="0" lang="en-US" altLang="sk-SK" sz="27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vne, ak </a:t>
            </a:r>
            <a:r>
              <a:rPr kumimoji="0" lang="en-US" altLang="sk-SK" sz="2767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p_i</a:t>
            </a:r>
            <a:r>
              <a:rPr kumimoji="0" lang="en-US" altLang="sk-SK" sz="27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bol inicializovan</a:t>
            </a:r>
            <a:r>
              <a:rPr kumimoji="0" lang="sk-SK" altLang="sk-SK" sz="27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ý</a:t>
            </a:r>
            <a:endParaRPr kumimoji="0" lang="en-US" altLang="sk-SK" sz="2767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8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utoUpdateAnimBg="0"/>
      <p:bldP spid="24582" grpId="0" autoUpdateAnimBg="0"/>
      <p:bldP spid="24583" grpId="0" autoUpdateAnimBg="0"/>
      <p:bldP spid="24584" grpId="0" autoUpdateAnimBg="0"/>
      <p:bldP spid="24585" grpId="0" autoUpdateAnimBg="0"/>
      <p:bldP spid="24586" grpId="0" autoUpdateAnimBg="0"/>
      <p:bldP spid="24587" grpId="0" autoUpdateAnimBg="0"/>
      <p:bldP spid="24588" grpId="0" autoUpdateAnimBg="0"/>
      <p:bldP spid="24589" grpId="0" autoUpdateAnimBg="0"/>
      <p:bldP spid="24590" grpId="0" autoUpdateAnimBg="0"/>
      <p:bldP spid="24591" grpId="0" autoUpdateAnimBg="0"/>
      <p:bldP spid="24593" grpId="0" autoUpdateAnimBg="0"/>
      <p:bldP spid="2459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322262" y="1454944"/>
            <a:ext cx="9629775" cy="51593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sk-SK" altLang="sk-SK" sz="2800" dirty="0" smtClean="0">
                <a:solidFill>
                  <a:srgbClr val="FF0000"/>
                </a:solidFill>
              </a:rPr>
              <a:t>Presmerovanie ukazovateľa</a:t>
            </a:r>
          </a:p>
          <a:p>
            <a:pPr marL="0" indent="0">
              <a:buFontTx/>
              <a:buNone/>
              <a:defRPr/>
            </a:pPr>
            <a:endParaRPr lang="sk-SK" altLang="sk-SK" sz="2800" dirty="0" smtClean="0"/>
          </a:p>
          <a:p>
            <a:pPr marL="0" indent="0">
              <a:buFontTx/>
              <a:buNone/>
              <a:defRPr/>
            </a:pPr>
            <a:r>
              <a:rPr lang="sk-SK" altLang="sk-SK" sz="2800" dirty="0" smtClean="0"/>
              <a:t>Príkaz:                        kde </a:t>
            </a:r>
            <a:r>
              <a:rPr lang="sk-SK" alt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altLang="sk-SK" sz="2800" dirty="0" smtClean="0"/>
              <a:t>, </a:t>
            </a:r>
            <a:r>
              <a:rPr lang="sk-SK" alt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sk-SK" altLang="sk-SK" sz="2800" dirty="0" smtClean="0"/>
              <a:t> sú smerníky rovnakého typu</a:t>
            </a:r>
          </a:p>
          <a:p>
            <a:pPr marL="0" indent="0">
              <a:buFontTx/>
              <a:buNone/>
              <a:defRPr/>
            </a:pPr>
            <a:endParaRPr lang="sk-SK" altLang="sk-SK" sz="2800" dirty="0" smtClean="0"/>
          </a:p>
          <a:p>
            <a:pPr marL="0" indent="0">
              <a:buFontTx/>
              <a:buNone/>
              <a:defRPr/>
            </a:pPr>
            <a:r>
              <a:rPr lang="sk-SK" altLang="sk-SK" sz="2800" dirty="0" smtClean="0"/>
              <a:t>pred priradením:</a:t>
            </a:r>
          </a:p>
          <a:p>
            <a:pPr marL="0" indent="0">
              <a:buFontTx/>
              <a:buNone/>
              <a:defRPr/>
            </a:pPr>
            <a:endParaRPr lang="sk-SK" altLang="sk-SK" sz="2800" dirty="0" smtClean="0"/>
          </a:p>
          <a:p>
            <a:pPr marL="0" indent="0">
              <a:buFontTx/>
              <a:buNone/>
              <a:defRPr/>
            </a:pPr>
            <a:endParaRPr lang="sk-SK" altLang="sk-SK" sz="2800" dirty="0" smtClean="0"/>
          </a:p>
          <a:p>
            <a:pPr marL="0" indent="0">
              <a:buFontTx/>
              <a:buNone/>
              <a:defRPr/>
            </a:pPr>
            <a:r>
              <a:rPr lang="sk-SK" altLang="sk-SK" sz="2800" dirty="0" smtClean="0"/>
              <a:t>po priradení:</a:t>
            </a:r>
            <a:endParaRPr lang="sk-SK" altLang="sk-SK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sk-SK" alt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FontTx/>
              <a:buNone/>
              <a:defRPr/>
            </a:pPr>
            <a:r>
              <a:rPr lang="sk-SK" alt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FontTx/>
              <a:buNone/>
              <a:defRPr/>
            </a:pPr>
            <a:r>
              <a:rPr lang="sk-SK" alt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altLang="sk-SK" sz="2800" dirty="0" smtClean="0"/>
              <a:t> ukazuje na rovnakú premennú ako </a:t>
            </a:r>
            <a:r>
              <a:rPr lang="sk-SK" alt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</p:txBody>
      </p:sp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dirty="0" smtClean="0"/>
              <a:t>Základné operácie s ukazovateľmi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3387" y="2440782"/>
            <a:ext cx="1835150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157" name="TextBox 4"/>
          <p:cNvSpPr txBox="1">
            <a:spLocks noChangeArrowheads="1"/>
          </p:cNvSpPr>
          <p:nvPr/>
        </p:nvSpPr>
        <p:spPr bwMode="auto">
          <a:xfrm>
            <a:off x="1865312" y="2440782"/>
            <a:ext cx="16732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= q;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5288" y="3445669"/>
            <a:ext cx="1116012" cy="47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05288" y="4088606"/>
            <a:ext cx="1116012" cy="477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8850" y="4091781"/>
            <a:ext cx="1274763" cy="477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3445669"/>
            <a:ext cx="1274763" cy="47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992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02213" y="3683794"/>
            <a:ext cx="10366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02213" y="4326731"/>
            <a:ext cx="10366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4" name="TextBox 14"/>
          <p:cNvSpPr txBox="1">
            <a:spLocks noChangeArrowheads="1"/>
          </p:cNvSpPr>
          <p:nvPr/>
        </p:nvSpPr>
        <p:spPr bwMode="auto">
          <a:xfrm>
            <a:off x="3727450" y="3445669"/>
            <a:ext cx="3190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49165" name="TextBox 15"/>
          <p:cNvSpPr txBox="1">
            <a:spLocks noChangeArrowheads="1"/>
          </p:cNvSpPr>
          <p:nvPr/>
        </p:nvSpPr>
        <p:spPr bwMode="auto">
          <a:xfrm>
            <a:off x="6197600" y="3445669"/>
            <a:ext cx="8778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100</a:t>
            </a:r>
          </a:p>
        </p:txBody>
      </p:sp>
      <p:sp>
        <p:nvSpPr>
          <p:cNvPr id="49166" name="TextBox 16"/>
          <p:cNvSpPr txBox="1">
            <a:spLocks noChangeArrowheads="1"/>
          </p:cNvSpPr>
          <p:nvPr/>
        </p:nvSpPr>
        <p:spPr bwMode="auto">
          <a:xfrm>
            <a:off x="6197600" y="4091781"/>
            <a:ext cx="11160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200</a:t>
            </a:r>
          </a:p>
        </p:txBody>
      </p:sp>
      <p:sp>
        <p:nvSpPr>
          <p:cNvPr id="49167" name="TextBox 17"/>
          <p:cNvSpPr txBox="1">
            <a:spLocks noChangeArrowheads="1"/>
          </p:cNvSpPr>
          <p:nvPr/>
        </p:nvSpPr>
        <p:spPr bwMode="auto">
          <a:xfrm>
            <a:off x="3727450" y="4091781"/>
            <a:ext cx="3190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91013" y="5080794"/>
            <a:ext cx="1114425" cy="47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06888" y="6022181"/>
            <a:ext cx="1114425" cy="481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56350" y="6036469"/>
            <a:ext cx="1116013" cy="47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56350" y="5080794"/>
            <a:ext cx="1116013" cy="47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172" name="TextBox 22"/>
          <p:cNvSpPr txBox="1">
            <a:spLocks noChangeArrowheads="1"/>
          </p:cNvSpPr>
          <p:nvPr/>
        </p:nvSpPr>
        <p:spPr bwMode="auto">
          <a:xfrm>
            <a:off x="6521450" y="5080794"/>
            <a:ext cx="8763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100</a:t>
            </a:r>
          </a:p>
        </p:txBody>
      </p:sp>
      <p:sp>
        <p:nvSpPr>
          <p:cNvPr id="49173" name="TextBox 23"/>
          <p:cNvSpPr txBox="1">
            <a:spLocks noChangeArrowheads="1"/>
          </p:cNvSpPr>
          <p:nvPr/>
        </p:nvSpPr>
        <p:spPr bwMode="auto">
          <a:xfrm>
            <a:off x="6521450" y="6036469"/>
            <a:ext cx="8763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200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21300" y="6293644"/>
            <a:ext cx="10350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13338" y="5336381"/>
            <a:ext cx="1243012" cy="700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76" name="TextBox 14"/>
          <p:cNvSpPr txBox="1">
            <a:spLocks noChangeArrowheads="1"/>
          </p:cNvSpPr>
          <p:nvPr/>
        </p:nvSpPr>
        <p:spPr bwMode="auto">
          <a:xfrm>
            <a:off x="3813175" y="5118894"/>
            <a:ext cx="3175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49177" name="TextBox 17"/>
          <p:cNvSpPr txBox="1">
            <a:spLocks noChangeArrowheads="1"/>
          </p:cNvSpPr>
          <p:nvPr/>
        </p:nvSpPr>
        <p:spPr bwMode="auto">
          <a:xfrm>
            <a:off x="3813175" y="5765006"/>
            <a:ext cx="3175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9082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311149" y="1451769"/>
            <a:ext cx="9717088" cy="48577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sk-SK" altLang="sk-SK" sz="2800" dirty="0" smtClean="0">
                <a:solidFill>
                  <a:srgbClr val="FF0000"/>
                </a:solidFill>
              </a:rPr>
              <a:t>Zmena hondoty, na ktorú ukazovateľ ukazuje</a:t>
            </a:r>
          </a:p>
          <a:p>
            <a:pPr marL="0" indent="0">
              <a:buFontTx/>
              <a:buNone/>
              <a:defRPr/>
            </a:pPr>
            <a:endParaRPr lang="sk-SK" altLang="sk-SK" sz="2800" dirty="0" smtClean="0"/>
          </a:p>
          <a:p>
            <a:pPr marL="0" indent="0">
              <a:buFontTx/>
              <a:buNone/>
              <a:defRPr/>
            </a:pPr>
            <a:r>
              <a:rPr lang="sk-SK" altLang="sk-SK" sz="2800" dirty="0" smtClean="0"/>
              <a:t>Príkaz:                        kde </a:t>
            </a:r>
            <a:r>
              <a:rPr lang="sk-SK" alt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altLang="sk-SK" sz="2800" dirty="0" smtClean="0"/>
              <a:t>, </a:t>
            </a:r>
            <a:r>
              <a:rPr lang="sk-SK" alt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sk-SK" altLang="sk-SK" sz="2800" dirty="0" smtClean="0"/>
              <a:t> sú smerníky rovnakého typu</a:t>
            </a:r>
          </a:p>
          <a:p>
            <a:pPr marL="0" indent="0">
              <a:buFontTx/>
              <a:buNone/>
              <a:defRPr/>
            </a:pPr>
            <a:endParaRPr lang="sk-SK" altLang="sk-SK" sz="2800" dirty="0" smtClean="0"/>
          </a:p>
          <a:p>
            <a:pPr marL="0" indent="0">
              <a:buFontTx/>
              <a:buNone/>
              <a:defRPr/>
            </a:pPr>
            <a:r>
              <a:rPr lang="sk-SK" altLang="sk-SK" sz="2800" dirty="0" smtClean="0"/>
              <a:t>pred priradením:</a:t>
            </a:r>
          </a:p>
          <a:p>
            <a:pPr marL="0" indent="0">
              <a:buFontTx/>
              <a:buNone/>
              <a:defRPr/>
            </a:pPr>
            <a:endParaRPr lang="sk-SK" altLang="sk-SK" sz="2800" b="1" dirty="0" smtClean="0"/>
          </a:p>
          <a:p>
            <a:pPr marL="0" indent="0">
              <a:buFontTx/>
              <a:buNone/>
              <a:defRPr/>
            </a:pPr>
            <a:endParaRPr lang="sk-SK" altLang="sk-SK" sz="2800" b="1" dirty="0" smtClean="0"/>
          </a:p>
          <a:p>
            <a:pPr marL="0" indent="0">
              <a:buFontTx/>
              <a:buNone/>
              <a:defRPr/>
            </a:pPr>
            <a:r>
              <a:rPr lang="sk-SK" altLang="sk-SK" sz="2800" dirty="0" smtClean="0"/>
              <a:t>po priradení:</a:t>
            </a:r>
            <a:endParaRPr lang="sk-SK" altLang="sk-SK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sk-SK" alt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sk-SK" alt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0" indent="0">
              <a:buFontTx/>
              <a:buNone/>
              <a:defRPr/>
            </a:pPr>
            <a:r>
              <a:rPr lang="sk-SK" altLang="sk-SK" sz="2800" dirty="0" smtClean="0"/>
              <a:t>Nemení sa hodnota ukazovateľa, ale hodnota premennej, na ktorú </a:t>
            </a:r>
            <a:r>
              <a:rPr lang="sk-SK" alt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altLang="sk-SK" sz="2800" dirty="0" smtClean="0"/>
              <a:t> ukazuje</a:t>
            </a:r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smtClean="0"/>
              <a:t>Základné operácie s ukazovateľmi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4649" y="2432845"/>
            <a:ext cx="1833563" cy="5000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1644649" y="2432844"/>
            <a:ext cx="19923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*p = *q;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4025" y="3404394"/>
            <a:ext cx="1116012" cy="47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4025" y="4047331"/>
            <a:ext cx="1116012" cy="477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7587" y="4050506"/>
            <a:ext cx="1274763" cy="477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7587" y="3404394"/>
            <a:ext cx="1274763" cy="477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992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60950" y="3644106"/>
            <a:ext cx="10366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60950" y="4287044"/>
            <a:ext cx="10366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8" name="TextBox 14"/>
          <p:cNvSpPr txBox="1">
            <a:spLocks noChangeArrowheads="1"/>
          </p:cNvSpPr>
          <p:nvPr/>
        </p:nvSpPr>
        <p:spPr bwMode="auto">
          <a:xfrm>
            <a:off x="3786187" y="3404394"/>
            <a:ext cx="3190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50189" name="TextBox 15"/>
          <p:cNvSpPr txBox="1">
            <a:spLocks noChangeArrowheads="1"/>
          </p:cNvSpPr>
          <p:nvPr/>
        </p:nvSpPr>
        <p:spPr bwMode="auto">
          <a:xfrm>
            <a:off x="6257925" y="3404394"/>
            <a:ext cx="8763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100</a:t>
            </a:r>
          </a:p>
        </p:txBody>
      </p:sp>
      <p:sp>
        <p:nvSpPr>
          <p:cNvPr id="50190" name="TextBox 16"/>
          <p:cNvSpPr txBox="1">
            <a:spLocks noChangeArrowheads="1"/>
          </p:cNvSpPr>
          <p:nvPr/>
        </p:nvSpPr>
        <p:spPr bwMode="auto">
          <a:xfrm>
            <a:off x="6257925" y="4050506"/>
            <a:ext cx="11144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200</a:t>
            </a:r>
          </a:p>
        </p:txBody>
      </p:sp>
      <p:sp>
        <p:nvSpPr>
          <p:cNvPr id="50191" name="TextBox 17"/>
          <p:cNvSpPr txBox="1">
            <a:spLocks noChangeArrowheads="1"/>
          </p:cNvSpPr>
          <p:nvPr/>
        </p:nvSpPr>
        <p:spPr bwMode="auto">
          <a:xfrm>
            <a:off x="3786187" y="4050506"/>
            <a:ext cx="3190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64025" y="5158581"/>
            <a:ext cx="1116012" cy="477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79900" y="6099969"/>
            <a:ext cx="1116012" cy="47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30950" y="6114256"/>
            <a:ext cx="1116012" cy="477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30950" y="5158581"/>
            <a:ext cx="1116012" cy="477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196" name="TextBox 22"/>
          <p:cNvSpPr txBox="1">
            <a:spLocks noChangeArrowheads="1"/>
          </p:cNvSpPr>
          <p:nvPr/>
        </p:nvSpPr>
        <p:spPr bwMode="auto">
          <a:xfrm>
            <a:off x="6496050" y="5158581"/>
            <a:ext cx="8763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200</a:t>
            </a:r>
          </a:p>
        </p:txBody>
      </p:sp>
      <p:sp>
        <p:nvSpPr>
          <p:cNvPr id="50197" name="TextBox 23"/>
          <p:cNvSpPr txBox="1">
            <a:spLocks noChangeArrowheads="1"/>
          </p:cNvSpPr>
          <p:nvPr/>
        </p:nvSpPr>
        <p:spPr bwMode="auto">
          <a:xfrm>
            <a:off x="6496050" y="6114256"/>
            <a:ext cx="8763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200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95900" y="6369844"/>
            <a:ext cx="10350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86350" y="5412581"/>
            <a:ext cx="1244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00" name="TextBox 14"/>
          <p:cNvSpPr txBox="1">
            <a:spLocks noChangeArrowheads="1"/>
          </p:cNvSpPr>
          <p:nvPr/>
        </p:nvSpPr>
        <p:spPr bwMode="auto">
          <a:xfrm>
            <a:off x="3779837" y="5164931"/>
            <a:ext cx="3175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50201" name="TextBox 17"/>
          <p:cNvSpPr txBox="1">
            <a:spLocks noChangeArrowheads="1"/>
          </p:cNvSpPr>
          <p:nvPr/>
        </p:nvSpPr>
        <p:spPr bwMode="auto">
          <a:xfrm>
            <a:off x="3779837" y="5811044"/>
            <a:ext cx="3175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8574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03817" y="1502430"/>
            <a:ext cx="4122156" cy="5791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73" tIns="45636" rIns="91273" bIns="4563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sk-SK" dirty="0" smtClean="0"/>
              <a:t>ríklad: základné operácie s ukazovateľmi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655637" y="1661319"/>
            <a:ext cx="507365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= 5, j = 7; 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*p, *q;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 = &amp;i;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q = &amp;j;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*p = *q; 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 = q;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(0); 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Skupina 8"/>
          <p:cNvGrpSpPr/>
          <p:nvPr/>
        </p:nvGrpSpPr>
        <p:grpSpPr>
          <a:xfrm>
            <a:off x="4770437" y="3631268"/>
            <a:ext cx="5187951" cy="1831181"/>
            <a:chOff x="4770437" y="3631268"/>
            <a:chExt cx="5187951" cy="1831181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4770437" y="3631268"/>
              <a:ext cx="5187951" cy="1831181"/>
            </a:xfrm>
            <a:prstGeom prst="wedgeRoundRectCallout">
              <a:avLst>
                <a:gd name="adj1" fmla="val -87066"/>
                <a:gd name="adj2" fmla="val 52891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sk-SK" altLang="sk-SK" sz="2656" dirty="0" smtClean="0">
                  <a:solidFill>
                    <a:srgbClr val="000000"/>
                  </a:solidFill>
                  <a:latin typeface="+mn-lt"/>
                </a:rPr>
                <a:t>Priradenie h</a:t>
              </a:r>
              <a:r>
                <a:rPr kumimoji="0" lang="sk-SK" altLang="sk-SK" sz="2656" i="0" u="none" strike="noStrike" kern="120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odnoty</a:t>
              </a:r>
              <a:r>
                <a:rPr kumimoji="0" lang="sk-SK" altLang="sk-SK" sz="2656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, adresa sa nemení</a:t>
              </a:r>
              <a:endParaRPr kumimoji="0" lang="en-US" altLang="sk-SK" sz="2656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Rounded Rectangle 1"/>
            <p:cNvSpPr>
              <a:spLocks noChangeArrowheads="1"/>
            </p:cNvSpPr>
            <p:nvPr/>
          </p:nvSpPr>
          <p:spPr bwMode="auto">
            <a:xfrm>
              <a:off x="6381379" y="4511182"/>
              <a:ext cx="3432545" cy="601663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program: </a:t>
              </a:r>
              <a:r>
                <a:rPr kumimoji="0" lang="sk-SK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07p05A.cpp</a:t>
              </a:r>
              <a:endPara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10" name="Skupina 9"/>
          <p:cNvGrpSpPr/>
          <p:nvPr/>
        </p:nvGrpSpPr>
        <p:grpSpPr>
          <a:xfrm>
            <a:off x="4770437" y="5621338"/>
            <a:ext cx="5187951" cy="1831181"/>
            <a:chOff x="4770437" y="5621338"/>
            <a:chExt cx="5187951" cy="1831181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770437" y="5621338"/>
              <a:ext cx="5187951" cy="1831181"/>
            </a:xfrm>
            <a:prstGeom prst="wedgeRoundRectCallout">
              <a:avLst>
                <a:gd name="adj1" fmla="val -85160"/>
                <a:gd name="adj2" fmla="val -29434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Priradenie</a:t>
              </a:r>
              <a:r>
                <a:rPr kumimoji="0" lang="sk-SK" altLang="sk-SK" sz="2656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adries, adresa sa zmení</a:t>
              </a:r>
              <a:endParaRPr kumimoji="0" lang="en-US" altLang="sk-SK" sz="2656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ounded Rectangle 1"/>
            <p:cNvSpPr>
              <a:spLocks noChangeArrowheads="1"/>
            </p:cNvSpPr>
            <p:nvPr/>
          </p:nvSpPr>
          <p:spPr bwMode="auto">
            <a:xfrm>
              <a:off x="6381379" y="6501252"/>
              <a:ext cx="3432545" cy="601663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program: </a:t>
              </a:r>
              <a:r>
                <a:rPr kumimoji="0" lang="sk-SK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07p05B.cpp</a:t>
              </a:r>
              <a:endPara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9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dirty="0" smtClean="0"/>
              <a:t>Príklad: použitie viac ukazovateľov</a:t>
            </a:r>
            <a:endParaRPr lang="en-US" altLang="sk-SK" sz="3984" dirty="0" smtClean="0"/>
          </a:p>
        </p:txBody>
      </p:sp>
      <p:sp>
        <p:nvSpPr>
          <p:cNvPr id="51203" name="Rectangle 8"/>
          <p:cNvSpPr>
            <a:spLocks noChangeArrowheads="1"/>
          </p:cNvSpPr>
          <p:nvPr/>
        </p:nvSpPr>
        <p:spPr bwMode="auto">
          <a:xfrm>
            <a:off x="211138" y="1797844"/>
            <a:ext cx="3797299" cy="43592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73" tIns="45636" rIns="91273" bIns="4563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51204" name="Text Box 9"/>
          <p:cNvSpPr txBox="1">
            <a:spLocks noChangeArrowheads="1"/>
          </p:cNvSpPr>
          <p:nvPr/>
        </p:nvSpPr>
        <p:spPr bwMode="auto">
          <a:xfrm>
            <a:off x="377825" y="1994694"/>
            <a:ext cx="3325812" cy="83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273" tIns="45636" rIns="91273" bIns="45636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i, *p,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endParaRPr kumimoji="0" lang="sk-SK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51205" name="Rectangle 3"/>
          <p:cNvSpPr>
            <a:spLocks noChangeArrowheads="1"/>
          </p:cNvSpPr>
          <p:nvPr/>
        </p:nvSpPr>
        <p:spPr bwMode="auto">
          <a:xfrm>
            <a:off x="7146924" y="1923257"/>
            <a:ext cx="1963737" cy="44672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51206" name="Line 4"/>
          <p:cNvSpPr>
            <a:spLocks noChangeShapeType="1"/>
          </p:cNvSpPr>
          <p:nvPr/>
        </p:nvSpPr>
        <p:spPr bwMode="auto">
          <a:xfrm flipV="1">
            <a:off x="7146924" y="3040856"/>
            <a:ext cx="1963737" cy="130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07" name="Text Box 5"/>
          <p:cNvSpPr txBox="1">
            <a:spLocks noChangeArrowheads="1"/>
          </p:cNvSpPr>
          <p:nvPr/>
        </p:nvSpPr>
        <p:spPr bwMode="auto">
          <a:xfrm>
            <a:off x="7818437" y="3104357"/>
            <a:ext cx="757238" cy="51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kumimoji="0" lang="en-US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V="1">
            <a:off x="7146924" y="4730261"/>
            <a:ext cx="1963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7146924" y="5397987"/>
            <a:ext cx="1963737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 flipV="1">
            <a:off x="7146924" y="3679032"/>
            <a:ext cx="1963737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7823199" y="4788694"/>
            <a:ext cx="75723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51212" name="Line 20"/>
          <p:cNvSpPr>
            <a:spLocks noChangeShapeType="1"/>
          </p:cNvSpPr>
          <p:nvPr/>
        </p:nvSpPr>
        <p:spPr bwMode="auto">
          <a:xfrm>
            <a:off x="7137399" y="2050257"/>
            <a:ext cx="1973262" cy="12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13" name="Line 21"/>
          <p:cNvSpPr>
            <a:spLocks noChangeShapeType="1"/>
          </p:cNvSpPr>
          <p:nvPr/>
        </p:nvSpPr>
        <p:spPr bwMode="auto">
          <a:xfrm flipV="1">
            <a:off x="7146924" y="2678907"/>
            <a:ext cx="1973262" cy="25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14" name="Text Box 6"/>
          <p:cNvSpPr txBox="1">
            <a:spLocks noChangeArrowheads="1"/>
          </p:cNvSpPr>
          <p:nvPr/>
        </p:nvSpPr>
        <p:spPr bwMode="auto">
          <a:xfrm>
            <a:off x="5367338" y="3104357"/>
            <a:ext cx="1649412" cy="51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6487572</a:t>
            </a:r>
          </a:p>
        </p:txBody>
      </p:sp>
      <p:sp>
        <p:nvSpPr>
          <p:cNvPr id="51215" name="Text Box 7"/>
          <p:cNvSpPr txBox="1">
            <a:spLocks noChangeArrowheads="1"/>
          </p:cNvSpPr>
          <p:nvPr/>
        </p:nvSpPr>
        <p:spPr bwMode="auto">
          <a:xfrm>
            <a:off x="5378449" y="4837889"/>
            <a:ext cx="1638301" cy="51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6487580</a:t>
            </a:r>
          </a:p>
        </p:txBody>
      </p:sp>
      <p:sp>
        <p:nvSpPr>
          <p:cNvPr id="51216" name="Text Box 19"/>
          <p:cNvSpPr txBox="1">
            <a:spLocks noChangeArrowheads="1"/>
          </p:cNvSpPr>
          <p:nvPr/>
        </p:nvSpPr>
        <p:spPr bwMode="auto">
          <a:xfrm>
            <a:off x="5303837" y="2174082"/>
            <a:ext cx="2511425" cy="51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656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6487568</a:t>
            </a:r>
            <a:endParaRPr kumimoji="0" lang="en-US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17" name="Text Box 23"/>
          <p:cNvSpPr txBox="1">
            <a:spLocks noChangeArrowheads="1"/>
          </p:cNvSpPr>
          <p:nvPr/>
        </p:nvSpPr>
        <p:spPr bwMode="auto">
          <a:xfrm>
            <a:off x="4922837" y="2174082"/>
            <a:ext cx="7588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i:</a:t>
            </a:r>
            <a:endParaRPr kumimoji="0" lang="en-US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51218" name="Text Box 23"/>
          <p:cNvSpPr txBox="1">
            <a:spLocks noChangeArrowheads="1"/>
          </p:cNvSpPr>
          <p:nvPr/>
        </p:nvSpPr>
        <p:spPr bwMode="auto">
          <a:xfrm>
            <a:off x="4930775" y="3136107"/>
            <a:ext cx="7588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endParaRPr kumimoji="0" lang="en-US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51219" name="Text Box 22"/>
          <p:cNvSpPr txBox="1">
            <a:spLocks noChangeArrowheads="1"/>
          </p:cNvSpPr>
          <p:nvPr/>
        </p:nvSpPr>
        <p:spPr bwMode="auto">
          <a:xfrm>
            <a:off x="7840662" y="2161382"/>
            <a:ext cx="7588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98</a:t>
            </a:r>
          </a:p>
        </p:txBody>
      </p:sp>
      <p:sp>
        <p:nvSpPr>
          <p:cNvPr id="51220" name="Text Box 23"/>
          <p:cNvSpPr txBox="1">
            <a:spLocks noChangeArrowheads="1"/>
          </p:cNvSpPr>
          <p:nvPr/>
        </p:nvSpPr>
        <p:spPr bwMode="auto">
          <a:xfrm>
            <a:off x="4922837" y="4812507"/>
            <a:ext cx="7588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q:</a:t>
            </a:r>
            <a:endParaRPr kumimoji="0" lang="en-US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0121" name="Rectangle 5"/>
          <p:cNvSpPr>
            <a:spLocks noChangeArrowheads="1"/>
          </p:cNvSpPr>
          <p:nvPr/>
        </p:nvSpPr>
        <p:spPr bwMode="auto">
          <a:xfrm>
            <a:off x="7961312" y="2209007"/>
            <a:ext cx="682625" cy="381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73" tIns="45636" rIns="91273" bIns="4563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5288" y="2502694"/>
            <a:ext cx="141446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3" tIns="45636" rIns="91273" bIns="45636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5;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98463" y="2911475"/>
            <a:ext cx="16208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3" tIns="45636" rIns="91273" bIns="45636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= &amp;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0126" name="Freeform 90125"/>
          <p:cNvSpPr>
            <a:spLocks/>
          </p:cNvSpPr>
          <p:nvPr/>
        </p:nvSpPr>
        <p:spPr bwMode="auto">
          <a:xfrm>
            <a:off x="9123362" y="2313782"/>
            <a:ext cx="401638" cy="1114425"/>
          </a:xfrm>
          <a:custGeom>
            <a:avLst/>
            <a:gdLst>
              <a:gd name="T0" fmla="*/ 0 w 752480"/>
              <a:gd name="T1" fmla="*/ 78647596 h 638175"/>
              <a:gd name="T2" fmla="*/ 2298 w 752480"/>
              <a:gd name="T3" fmla="*/ 43432261 h 638175"/>
              <a:gd name="T4" fmla="*/ 29 w 752480"/>
              <a:gd name="T5" fmla="*/ 0 h 638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480" h="638175">
                <a:moveTo>
                  <a:pt x="0" y="638175"/>
                </a:moveTo>
                <a:cubicBezTo>
                  <a:pt x="375444" y="548481"/>
                  <a:pt x="750888" y="458787"/>
                  <a:pt x="752475" y="352425"/>
                </a:cubicBezTo>
                <a:cubicBezTo>
                  <a:pt x="754062" y="246063"/>
                  <a:pt x="381793" y="123031"/>
                  <a:pt x="9525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73" tIns="45636" rIns="91273" bIns="45636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" name="Rectangle 5"/>
          <p:cNvSpPr>
            <a:spLocks noChangeArrowheads="1"/>
          </p:cNvSpPr>
          <p:nvPr/>
        </p:nvSpPr>
        <p:spPr bwMode="auto">
          <a:xfrm>
            <a:off x="7361237" y="3151982"/>
            <a:ext cx="1603375" cy="36720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73" tIns="45636" rIns="91273" bIns="4563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defTabSz="1011966">
              <a:spcBef>
                <a:spcPct val="0"/>
              </a:spcBef>
              <a:buNone/>
              <a:defRPr/>
            </a:pPr>
            <a:r>
              <a:rPr lang="en-US" altLang="sk-SK" sz="2656" b="1" dirty="0">
                <a:solidFill>
                  <a:srgbClr val="000000"/>
                </a:solidFill>
                <a:latin typeface="Courier New" panose="02070309020205020404" pitchFamily="49" charset="0"/>
              </a:rPr>
              <a:t>6487568</a:t>
            </a: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412750" y="3673475"/>
            <a:ext cx="16208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3" tIns="45636" rIns="91273" bIns="45636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 = &amp;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9113837" y="2466182"/>
            <a:ext cx="488950" cy="2559050"/>
          </a:xfrm>
          <a:custGeom>
            <a:avLst/>
            <a:gdLst>
              <a:gd name="T0" fmla="*/ 0 w 752480"/>
              <a:gd name="T1" fmla="*/ 2147483647 h 638175"/>
              <a:gd name="T2" fmla="*/ 12635 w 752480"/>
              <a:gd name="T3" fmla="*/ 2147483647 h 638175"/>
              <a:gd name="T4" fmla="*/ 160 w 752480"/>
              <a:gd name="T5" fmla="*/ 0 h 638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480" h="638175">
                <a:moveTo>
                  <a:pt x="0" y="638175"/>
                </a:moveTo>
                <a:cubicBezTo>
                  <a:pt x="375444" y="548481"/>
                  <a:pt x="750888" y="458787"/>
                  <a:pt x="752475" y="352425"/>
                </a:cubicBezTo>
                <a:cubicBezTo>
                  <a:pt x="754062" y="246063"/>
                  <a:pt x="381793" y="123031"/>
                  <a:pt x="9525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73" tIns="45636" rIns="91273" bIns="45636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398463" y="3292475"/>
            <a:ext cx="16208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3" tIns="45636" rIns="91273" bIns="45636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*p = 6;</a:t>
            </a: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auto">
          <a:xfrm>
            <a:off x="7894637" y="2209007"/>
            <a:ext cx="682625" cy="381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73" tIns="45636" rIns="91273" bIns="4563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endParaRPr kumimoji="0" lang="sk-SK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403225" y="4130675"/>
            <a:ext cx="16208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3" tIns="45636" rIns="91273" bIns="45636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*q = 7;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7894637" y="2228057"/>
            <a:ext cx="684213" cy="381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73" tIns="45636" rIns="91273" bIns="4563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  <a:endParaRPr kumimoji="0" lang="sk-SK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7361237" y="4849648"/>
            <a:ext cx="1673225" cy="285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73" tIns="45636" rIns="91273" bIns="4563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defTabSz="1011966">
              <a:spcBef>
                <a:spcPct val="0"/>
              </a:spcBef>
              <a:buNone/>
              <a:defRPr/>
            </a:pPr>
            <a:r>
              <a:rPr lang="en-US" altLang="sk-SK" sz="2656" b="1" dirty="0">
                <a:solidFill>
                  <a:srgbClr val="000000"/>
                </a:solidFill>
                <a:latin typeface="Courier New" panose="02070309020205020404" pitchFamily="49" charset="0"/>
              </a:rPr>
              <a:t>6487568</a:t>
            </a:r>
          </a:p>
        </p:txBody>
      </p:sp>
      <p:sp>
        <p:nvSpPr>
          <p:cNvPr id="34" name="Rounded Rectangle 1"/>
          <p:cNvSpPr>
            <a:spLocks noChangeArrowheads="1"/>
          </p:cNvSpPr>
          <p:nvPr/>
        </p:nvSpPr>
        <p:spPr bwMode="auto">
          <a:xfrm>
            <a:off x="317315" y="654605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07p06.cpp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98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1" grpId="0" animBg="1"/>
      <p:bldP spid="4" grpId="0"/>
      <p:bldP spid="33" grpId="0"/>
      <p:bldP spid="82" grpId="0" animBg="1"/>
      <p:bldP spid="83" grpId="0"/>
      <p:bldP spid="89" grpId="0"/>
      <p:bldP spid="90" grpId="0" animBg="1"/>
      <p:bldP spid="91" grpId="0"/>
      <p:bldP spid="93" grpId="0" animBg="1"/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Pravidlá implicitnej typovej konverzie</a:t>
            </a:r>
            <a:endParaRPr lang="en-US" altLang="sk-SK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sk-SK" altLang="sk-SK" sz="2800" smtClean="0"/>
              <a:t>pred vykonaním operácie sa samostatné operandy konvertujú:</a:t>
            </a:r>
          </a:p>
          <a:p>
            <a:pPr marL="1039813" lvl="1" indent="-533400"/>
            <a:r>
              <a:rPr lang="sk-SK" altLang="sk-SK" sz="2400" smtClean="0"/>
              <a:t>kedykoľvek sa objaví typ </a:t>
            </a:r>
            <a:r>
              <a:rPr lang="sk-SK" altLang="sk-SK" sz="2400" b="1" smtClean="0">
                <a:latin typeface="Courier New" panose="02070309020205020404" pitchFamily="49" charset="0"/>
              </a:rPr>
              <a:t>char</a:t>
            </a:r>
            <a:r>
              <a:rPr lang="sk-SK" altLang="sk-SK" sz="2400" smtClean="0"/>
              <a:t> alebo </a:t>
            </a:r>
            <a:r>
              <a:rPr lang="sk-SK" altLang="sk-SK" sz="2400" b="1" smtClean="0">
                <a:latin typeface="Courier New" panose="02070309020205020404" pitchFamily="49" charset="0"/>
              </a:rPr>
              <a:t>short int</a:t>
            </a:r>
            <a:r>
              <a:rPr lang="sk-SK" altLang="sk-SK" sz="2400" smtClean="0"/>
              <a:t>, konvertuje sa na </a:t>
            </a:r>
            <a:r>
              <a:rPr lang="sk-SK" altLang="sk-SK" sz="2400" b="1" smtClean="0">
                <a:latin typeface="Courier New" panose="02070309020205020404" pitchFamily="49" charset="0"/>
              </a:rPr>
              <a:t>int</a:t>
            </a:r>
          </a:p>
          <a:p>
            <a:pPr marL="1039813" lvl="1" indent="-533400"/>
            <a:r>
              <a:rPr lang="sk-SK" altLang="sk-SK" sz="2400" smtClean="0"/>
              <a:t>všetky operandy </a:t>
            </a:r>
            <a:r>
              <a:rPr lang="sk-SK" altLang="sk-SK" sz="2400" b="1" smtClean="0">
                <a:latin typeface="Courier New" panose="02070309020205020404" pitchFamily="49" charset="0"/>
              </a:rPr>
              <a:t>unsigned char</a:t>
            </a:r>
            <a:r>
              <a:rPr lang="sk-SK" altLang="sk-SK" sz="2400" smtClean="0"/>
              <a:t> a </a:t>
            </a:r>
            <a:r>
              <a:rPr lang="sk-SK" altLang="sk-SK" sz="2400" b="1" smtClean="0">
                <a:latin typeface="Courier New" panose="02070309020205020404" pitchFamily="49" charset="0"/>
              </a:rPr>
              <a:t>unsigned short</a:t>
            </a:r>
            <a:r>
              <a:rPr lang="sk-SK" altLang="sk-SK" sz="2400" smtClean="0"/>
              <a:t> sa konvertujú na </a:t>
            </a:r>
            <a:r>
              <a:rPr lang="sk-SK" altLang="sk-SK" sz="2400" b="1" smtClean="0">
                <a:latin typeface="Courier New" panose="02070309020205020404" pitchFamily="49" charset="0"/>
              </a:rPr>
              <a:t>int</a:t>
            </a:r>
            <a:r>
              <a:rPr lang="sk-SK" altLang="sk-SK" sz="2400" smtClean="0"/>
              <a:t> - ak </a:t>
            </a:r>
            <a:r>
              <a:rPr lang="sk-SK" altLang="sk-SK" sz="2400" b="1" smtClean="0">
                <a:latin typeface="Courier New" panose="02070309020205020404" pitchFamily="49" charset="0"/>
              </a:rPr>
              <a:t>int</a:t>
            </a:r>
            <a:r>
              <a:rPr lang="sk-SK" altLang="sk-SK" sz="2400" smtClean="0"/>
              <a:t> nepretečie, inak na </a:t>
            </a:r>
            <a:r>
              <a:rPr lang="sk-SK" altLang="sk-SK" sz="2400" b="1" smtClean="0">
                <a:latin typeface="Courier New" panose="02070309020205020404" pitchFamily="49" charset="0"/>
              </a:rPr>
              <a:t>unsigned int</a:t>
            </a:r>
          </a:p>
          <a:p>
            <a:pPr marL="1039813" lvl="1" indent="-533400"/>
            <a:endParaRPr lang="en-US" altLang="sk-SK" sz="2400" smtClean="0"/>
          </a:p>
        </p:txBody>
      </p:sp>
    </p:spTree>
    <p:extLst>
      <p:ext uri="{BB962C8B-B14F-4D97-AF65-F5344CB8AC3E}">
        <p14:creationId xmlns:p14="http://schemas.microsoft.com/office/powerpoint/2010/main" val="14843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365125" y="2423319"/>
            <a:ext cx="4786312" cy="396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73" tIns="45636" rIns="91273" bIns="4563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(</a:t>
            </a:r>
            <a:r>
              <a:rPr lang="sk-SK" sz="3200" dirty="0" smtClean="0"/>
              <a:t>1-14</a:t>
            </a:r>
            <a:r>
              <a:rPr lang="en-US" sz="3200" dirty="0" smtClean="0"/>
              <a:t> v </a:t>
            </a:r>
            <a:r>
              <a:rPr lang="sk-SK" sz="3200" i="1" dirty="0"/>
              <a:t>Programovanie v jazyku C v riešených príkladoch (1)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661319"/>
            <a:ext cx="9752013" cy="518319"/>
          </a:xfrm>
        </p:spPr>
        <p:txBody>
          <a:bodyPr/>
          <a:lstStyle/>
          <a:p>
            <a:r>
              <a:rPr lang="sk-SK" sz="2400" dirty="0" smtClean="0"/>
              <a:t>Určte hodnoty premenných po vykonaní príkazov:</a:t>
            </a:r>
            <a:endParaRPr lang="sk-SK" sz="2400" dirty="0"/>
          </a:p>
        </p:txBody>
      </p:sp>
      <p:sp>
        <p:nvSpPr>
          <p:cNvPr id="4" name="Obdĺžnik 3"/>
          <p:cNvSpPr/>
          <p:nvPr/>
        </p:nvSpPr>
        <p:spPr>
          <a:xfrm>
            <a:off x="1046162" y="2447667"/>
            <a:ext cx="388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sk-S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i, j, *pi, *</a:t>
            </a:r>
            <a:r>
              <a:rPr lang="sk-S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 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&amp;i; 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 = 10; 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 += 1; 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pi)++; 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*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 + 1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pj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pi; 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pj = *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pj + j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pj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&amp;j; 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pj = *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 * *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pi; </a:t>
            </a:r>
          </a:p>
        </p:txBody>
      </p:sp>
      <p:sp>
        <p:nvSpPr>
          <p:cNvPr id="5" name="Obdĺžnik 4"/>
          <p:cNvSpPr/>
          <p:nvPr/>
        </p:nvSpPr>
        <p:spPr>
          <a:xfrm>
            <a:off x="5523706" y="4785519"/>
            <a:ext cx="3894931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i: </a:t>
            </a:r>
            <a:r>
              <a:rPr lang="sv-S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140729974839292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Aft>
                <a:spcPts val="600"/>
              </a:spcAft>
            </a:pP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sv-S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140729974839288 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Aft>
                <a:spcPts val="600"/>
              </a:spcAft>
            </a:pPr>
            <a:r>
              <a:rPr lang="sv-S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sv-S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140729974839280 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Aft>
                <a:spcPts val="600"/>
              </a:spcAft>
            </a:pPr>
            <a:r>
              <a:rPr lang="sv-S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pj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sv-S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1407299748392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bdĺžnik 3"/>
          <p:cNvSpPr/>
          <p:nvPr/>
        </p:nvSpPr>
        <p:spPr>
          <a:xfrm>
            <a:off x="365125" y="2511693"/>
            <a:ext cx="60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5380037" y="2447667"/>
            <a:ext cx="4419600" cy="1603375"/>
          </a:xfrm>
          <a:prstGeom prst="wedgeRoundRectCallout">
            <a:avLst>
              <a:gd name="adj1" fmla="val -55715"/>
              <a:gd name="adj2" fmla="val -13259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sk-SK" altLang="sk-SK" sz="2400" dirty="0" smtClean="0">
                <a:solidFill>
                  <a:srgbClr val="000000"/>
                </a:solidFill>
              </a:rPr>
              <a:t> je použitá v 3 významoch</a:t>
            </a:r>
            <a:endParaRPr lang="sk-SK" altLang="sk-SK" sz="1600" dirty="0">
              <a:solidFill>
                <a:srgbClr val="000000"/>
              </a:solidFill>
            </a:endParaRPr>
          </a:p>
          <a:p>
            <a:pPr marL="1200150" lvl="1" indent="-457200" algn="l" defTabSz="1011966" eaLnBrk="1" hangingPunct="1">
              <a:spcBef>
                <a:spcPct val="0"/>
              </a:spcBef>
              <a:defRPr/>
            </a:pPr>
            <a:r>
              <a:rPr lang="sk-SK" altLang="sk-SK" sz="2000" dirty="0">
                <a:solidFill>
                  <a:srgbClr val="000000"/>
                </a:solidFill>
              </a:rPr>
              <a:t>v</a:t>
            </a:r>
            <a:r>
              <a:rPr lang="sk-SK" altLang="sk-SK" sz="2000" dirty="0" smtClean="0">
                <a:solidFill>
                  <a:srgbClr val="000000"/>
                </a:solidFill>
              </a:rPr>
              <a:t> akých?</a:t>
            </a:r>
          </a:p>
          <a:p>
            <a:pPr marL="1200150" lvl="1" indent="-457200" algn="l" defTabSz="1011966" eaLnBrk="1" hangingPunct="1">
              <a:spcBef>
                <a:spcPct val="0"/>
              </a:spcBef>
              <a:defRPr/>
            </a:pPr>
            <a:r>
              <a:rPr lang="sk-SK" altLang="sk-SK" sz="2000" dirty="0" smtClean="0">
                <a:solidFill>
                  <a:srgbClr val="000000"/>
                </a:solidFill>
              </a:rPr>
              <a:t>pre každú *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ur</a:t>
            </a:r>
            <a:r>
              <a:rPr lang="sk-SK" altLang="sk-SK" sz="2000" dirty="0">
                <a:solidFill>
                  <a:srgbClr val="000000"/>
                </a:solidFill>
              </a:rPr>
              <a:t>č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te</a:t>
            </a:r>
            <a:r>
              <a:rPr lang="en-US" altLang="sk-SK" sz="2000" dirty="0" smtClean="0">
                <a:solidFill>
                  <a:srgbClr val="000000"/>
                </a:solidFill>
              </a:rPr>
              <a:t> </a:t>
            </a:r>
            <a:r>
              <a:rPr lang="sk-SK" altLang="sk-SK" sz="2000" dirty="0" smtClean="0">
                <a:solidFill>
                  <a:srgbClr val="000000"/>
                </a:solidFill>
              </a:rPr>
              <a:t>jej </a:t>
            </a:r>
            <a:r>
              <a:rPr lang="sk-SK" altLang="sk-SK" sz="2000" dirty="0" smtClean="0">
                <a:solidFill>
                  <a:srgbClr val="000000"/>
                </a:solidFill>
              </a:rPr>
              <a:t>význam</a:t>
            </a:r>
          </a:p>
        </p:txBody>
      </p:sp>
    </p:spTree>
    <p:extLst>
      <p:ext uri="{BB962C8B-B14F-4D97-AF65-F5344CB8AC3E}">
        <p14:creationId xmlns:p14="http://schemas.microsoft.com/office/powerpoint/2010/main" val="128880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smtClean="0"/>
              <a:t>Funkcie: volanie odkazom</a:t>
            </a:r>
            <a:endParaRPr lang="en-US" altLang="sk-SK" sz="3984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77731" indent="-377731">
              <a:defRPr/>
            </a:pPr>
            <a:r>
              <a:rPr lang="sk-SK" altLang="sk-SK" sz="2800" dirty="0"/>
              <a:t>V C nie je volanie odkazom, funkcie sa volajú len hodnotou</a:t>
            </a:r>
          </a:p>
          <a:p>
            <a:pPr marL="377731" indent="-377731">
              <a:defRPr/>
            </a:pPr>
            <a:r>
              <a:rPr lang="sk-SK" altLang="sk-SK" sz="2800" dirty="0"/>
              <a:t>Vo funkcii vzniká kópia argumentu funkcie (lokálna premenná), ktorá zaniká s ukončením funkcie</a:t>
            </a:r>
          </a:p>
          <a:p>
            <a:pPr marL="377731" indent="-377731">
              <a:defRPr/>
            </a:pPr>
            <a:r>
              <a:rPr lang="sk-SK" altLang="sk-SK" sz="2800" dirty="0"/>
              <a:t>Preto sa funkcia nevolá s premennou, ktorú chceme meniť, ale s jej adresou</a:t>
            </a:r>
            <a:endParaRPr lang="en-US" altLang="sk-SK" sz="2800" dirty="0"/>
          </a:p>
        </p:txBody>
      </p:sp>
    </p:spTree>
    <p:extLst>
      <p:ext uri="{BB962C8B-B14F-4D97-AF65-F5344CB8AC3E}">
        <p14:creationId xmlns:p14="http://schemas.microsoft.com/office/powerpoint/2010/main" val="40124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Parametre funkcií - volanie odkazom</a:t>
            </a:r>
            <a:endParaRPr lang="en-US" altLang="sk-SK" smtClean="0"/>
          </a:p>
        </p:txBody>
      </p:sp>
      <p:sp>
        <p:nvSpPr>
          <p:cNvPr id="224260" name="Line 4"/>
          <p:cNvSpPr>
            <a:spLocks noChangeShapeType="1"/>
          </p:cNvSpPr>
          <p:nvPr/>
        </p:nvSpPr>
        <p:spPr bwMode="auto">
          <a:xfrm>
            <a:off x="5661025" y="4418013"/>
            <a:ext cx="3175" cy="199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24261" name="Line 5"/>
          <p:cNvSpPr>
            <a:spLocks noChangeShapeType="1"/>
          </p:cNvSpPr>
          <p:nvPr/>
        </p:nvSpPr>
        <p:spPr bwMode="auto">
          <a:xfrm>
            <a:off x="4321175" y="4405313"/>
            <a:ext cx="0" cy="1978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 flipH="1">
            <a:off x="4321175" y="6484938"/>
            <a:ext cx="4763" cy="750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4319588" y="2098675"/>
            <a:ext cx="0" cy="2330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01383" name="AutoShape 17"/>
          <p:cNvSpPr>
            <a:spLocks noChangeArrowheads="1"/>
          </p:cNvSpPr>
          <p:nvPr/>
        </p:nvSpPr>
        <p:spPr bwMode="auto">
          <a:xfrm>
            <a:off x="165100" y="2151063"/>
            <a:ext cx="407988" cy="579437"/>
          </a:xfrm>
          <a:prstGeom prst="downArrow">
            <a:avLst>
              <a:gd name="adj1" fmla="val 50000"/>
              <a:gd name="adj2" fmla="val 517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1384" name="Text Box 20"/>
          <p:cNvSpPr txBox="1">
            <a:spLocks noChangeArrowheads="1"/>
          </p:cNvSpPr>
          <p:nvPr/>
        </p:nvSpPr>
        <p:spPr bwMode="auto">
          <a:xfrm>
            <a:off x="8380413" y="6719888"/>
            <a:ext cx="14589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zásobník</a:t>
            </a:r>
            <a:endParaRPr kumimoji="0" lang="en-US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031875" y="1790700"/>
            <a:ext cx="3413125" cy="850900"/>
            <a:chOff x="1032645" y="1866904"/>
            <a:chExt cx="3412827" cy="851414"/>
          </a:xfrm>
        </p:grpSpPr>
        <p:sp>
          <p:nvSpPr>
            <p:cNvPr id="101421" name="Text Box 6"/>
            <p:cNvSpPr txBox="1">
              <a:spLocks noChangeArrowheads="1"/>
            </p:cNvSpPr>
            <p:nvPr/>
          </p:nvSpPr>
          <p:spPr bwMode="auto">
            <a:xfrm>
              <a:off x="1032645" y="1866904"/>
              <a:ext cx="3151009" cy="851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spustenie programu, 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volanie </a:t>
              </a:r>
              <a:r>
                <a:rPr kumimoji="0" lang="sk-SK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main()</a:t>
              </a:r>
              <a:endPara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101422" name="Oval 26"/>
            <p:cNvSpPr>
              <a:spLocks noChangeArrowheads="1"/>
            </p:cNvSpPr>
            <p:nvPr/>
          </p:nvSpPr>
          <p:spPr bwMode="auto">
            <a:xfrm>
              <a:off x="4165776" y="1906815"/>
              <a:ext cx="279696" cy="32100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10624" name="Text Box 9"/>
          <p:cNvSpPr txBox="1">
            <a:spLocks noChangeArrowheads="1"/>
          </p:cNvSpPr>
          <p:nvPr/>
        </p:nvSpPr>
        <p:spPr bwMode="auto">
          <a:xfrm>
            <a:off x="5997575" y="6221413"/>
            <a:ext cx="17637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koniec </a:t>
            </a: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A()</a:t>
            </a:r>
            <a:endParaRPr kumimoji="0" lang="en-US" alt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01387" name="Line 34"/>
          <p:cNvSpPr>
            <a:spLocks noChangeShapeType="1"/>
          </p:cNvSpPr>
          <p:nvPr/>
        </p:nvSpPr>
        <p:spPr bwMode="auto">
          <a:xfrm>
            <a:off x="9720263" y="4071938"/>
            <a:ext cx="0" cy="243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01388" name="Line 35"/>
          <p:cNvSpPr>
            <a:spLocks noChangeShapeType="1"/>
          </p:cNvSpPr>
          <p:nvPr/>
        </p:nvSpPr>
        <p:spPr bwMode="auto">
          <a:xfrm>
            <a:off x="9050338" y="4084638"/>
            <a:ext cx="0" cy="243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143125" y="4283075"/>
            <a:ext cx="2319338" cy="476250"/>
            <a:chOff x="2143126" y="4358774"/>
            <a:chExt cx="2320040" cy="476587"/>
          </a:xfrm>
        </p:grpSpPr>
        <p:sp>
          <p:nvSpPr>
            <p:cNvPr id="101419" name="Text Box 11"/>
            <p:cNvSpPr txBox="1">
              <a:spLocks noChangeArrowheads="1"/>
            </p:cNvSpPr>
            <p:nvPr/>
          </p:nvSpPr>
          <p:spPr bwMode="auto">
            <a:xfrm>
              <a:off x="2143126" y="4358774"/>
              <a:ext cx="1851584" cy="476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volanie </a:t>
              </a:r>
              <a:r>
                <a:rPr kumimoji="0" lang="sk-SK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A()</a:t>
              </a:r>
              <a:endPara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101420" name="Oval 26"/>
            <p:cNvSpPr>
              <a:spLocks noChangeArrowheads="1"/>
            </p:cNvSpPr>
            <p:nvPr/>
          </p:nvSpPr>
          <p:spPr bwMode="auto">
            <a:xfrm>
              <a:off x="4183470" y="4393798"/>
              <a:ext cx="279696" cy="32100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325938" y="4283075"/>
            <a:ext cx="3714750" cy="496888"/>
            <a:chOff x="4325939" y="4359278"/>
            <a:chExt cx="3713955" cy="496185"/>
          </a:xfrm>
        </p:grpSpPr>
        <p:sp>
          <p:nvSpPr>
            <p:cNvPr id="101416" name="Line 12"/>
            <p:cNvSpPr>
              <a:spLocks noChangeShapeType="1"/>
            </p:cNvSpPr>
            <p:nvPr/>
          </p:nvSpPr>
          <p:spPr bwMode="auto">
            <a:xfrm>
              <a:off x="4325939" y="4489453"/>
              <a:ext cx="1211262" cy="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54" tIns="50676" rIns="101354" bIns="50676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101417" name="Text Box 7"/>
            <p:cNvSpPr txBox="1">
              <a:spLocks noChangeArrowheads="1"/>
            </p:cNvSpPr>
            <p:nvPr/>
          </p:nvSpPr>
          <p:spPr bwMode="auto">
            <a:xfrm>
              <a:off x="5870710" y="4393798"/>
              <a:ext cx="21691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vola</a:t>
              </a:r>
              <a:r>
                <a:rPr kumimoji="0" lang="sk-SK" altLang="sk-SK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nie </a:t>
              </a:r>
              <a:r>
                <a:rPr kumimoji="0" lang="sk-SK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A(</a:t>
              </a:r>
              <a:r>
                <a:rPr kumimoji="0" lang="en-US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&amp;x</a:t>
              </a:r>
              <a:r>
                <a:rPr kumimoji="0" lang="sk-SK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  <a:endPara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101418" name="Oval 26"/>
            <p:cNvSpPr>
              <a:spLocks noChangeArrowheads="1"/>
            </p:cNvSpPr>
            <p:nvPr/>
          </p:nvSpPr>
          <p:spPr bwMode="auto">
            <a:xfrm>
              <a:off x="5516588" y="4359278"/>
              <a:ext cx="279696" cy="32100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352550" y="6157913"/>
            <a:ext cx="4305300" cy="476250"/>
            <a:chOff x="1352871" y="6233319"/>
            <a:chExt cx="4304979" cy="476586"/>
          </a:xfrm>
        </p:grpSpPr>
        <p:sp>
          <p:nvSpPr>
            <p:cNvPr id="101413" name="Line 13"/>
            <p:cNvSpPr>
              <a:spLocks noChangeShapeType="1"/>
            </p:cNvSpPr>
            <p:nvPr/>
          </p:nvSpPr>
          <p:spPr bwMode="auto">
            <a:xfrm flipH="1" flipV="1">
              <a:off x="4470400" y="6473825"/>
              <a:ext cx="1187450" cy="15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54" tIns="50676" rIns="101354" bIns="50676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101414" name="Text Box 8"/>
            <p:cNvSpPr txBox="1">
              <a:spLocks noChangeArrowheads="1"/>
            </p:cNvSpPr>
            <p:nvPr/>
          </p:nvSpPr>
          <p:spPr bwMode="auto">
            <a:xfrm>
              <a:off x="1352871" y="6233319"/>
              <a:ext cx="2731766" cy="476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návrat do </a:t>
              </a:r>
              <a:r>
                <a:rPr kumimoji="0" lang="sk-SK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main()</a:t>
              </a:r>
              <a:endPara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101415" name="Oval 26"/>
            <p:cNvSpPr>
              <a:spLocks noChangeArrowheads="1"/>
            </p:cNvSpPr>
            <p:nvPr/>
          </p:nvSpPr>
          <p:spPr bwMode="auto">
            <a:xfrm>
              <a:off x="4183470" y="6292219"/>
              <a:ext cx="279696" cy="32100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5530850" y="6275388"/>
            <a:ext cx="279400" cy="320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14325" y="7051675"/>
            <a:ext cx="4151313" cy="477838"/>
            <a:chOff x="314119" y="6918323"/>
            <a:chExt cx="4151668" cy="476799"/>
          </a:xfrm>
        </p:grpSpPr>
        <p:sp>
          <p:nvSpPr>
            <p:cNvPr id="101411" name="Text Box 10"/>
            <p:cNvSpPr txBox="1">
              <a:spLocks noChangeArrowheads="1"/>
            </p:cNvSpPr>
            <p:nvPr/>
          </p:nvSpPr>
          <p:spPr bwMode="auto">
            <a:xfrm>
              <a:off x="314119" y="6918323"/>
              <a:ext cx="3846718" cy="476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koniec programu, </a:t>
              </a:r>
              <a:r>
                <a:rPr kumimoji="0" lang="sk-SK" altLang="sk-SK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main()</a:t>
              </a:r>
              <a:endPara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101412" name="Oval 26"/>
            <p:cNvSpPr>
              <a:spLocks noChangeArrowheads="1"/>
            </p:cNvSpPr>
            <p:nvPr/>
          </p:nvSpPr>
          <p:spPr bwMode="auto">
            <a:xfrm>
              <a:off x="4186091" y="6997915"/>
              <a:ext cx="279696" cy="32100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4406900" y="2493963"/>
            <a:ext cx="13096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nt x</a:t>
            </a: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4449763" y="3203575"/>
            <a:ext cx="13112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</a:t>
            </a: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3;</a:t>
            </a:r>
          </a:p>
        </p:txBody>
      </p: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5821363" y="5157788"/>
            <a:ext cx="1495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</a:t>
            </a:r>
            <a:r>
              <a:rPr kumimoji="0" lang="sk-SK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</a:t>
            </a: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4;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4421188" y="6684963"/>
            <a:ext cx="3419475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</a:t>
            </a:r>
            <a:r>
              <a: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zmenilo</a:t>
            </a:r>
            <a:r>
              <a: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hodnotu na </a:t>
            </a:r>
            <a:r>
              <a:rPr kumimoji="0" lang="en-US" alt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1398" name="Rectangle 37"/>
          <p:cNvSpPr>
            <a:spLocks noChangeArrowheads="1"/>
          </p:cNvSpPr>
          <p:nvPr/>
        </p:nvSpPr>
        <p:spPr bwMode="auto">
          <a:xfrm>
            <a:off x="7551738" y="2620963"/>
            <a:ext cx="2233612" cy="4778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1399" name="Text Box 40"/>
          <p:cNvSpPr txBox="1">
            <a:spLocks noChangeArrowheads="1"/>
          </p:cNvSpPr>
          <p:nvPr/>
        </p:nvSpPr>
        <p:spPr bwMode="auto">
          <a:xfrm>
            <a:off x="7507288" y="1714500"/>
            <a:ext cx="21002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dátová oblasť</a:t>
            </a:r>
            <a:endParaRPr kumimoji="0" lang="en-US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446963" y="2162175"/>
            <a:ext cx="2027237" cy="933450"/>
            <a:chOff x="7446966" y="2162234"/>
            <a:chExt cx="2027237" cy="932905"/>
          </a:xfrm>
        </p:grpSpPr>
        <p:sp>
          <p:nvSpPr>
            <p:cNvPr id="101408" name="Rectangle 38"/>
            <p:cNvSpPr>
              <a:spLocks noChangeArrowheads="1"/>
            </p:cNvSpPr>
            <p:nvPr/>
          </p:nvSpPr>
          <p:spPr bwMode="auto">
            <a:xfrm>
              <a:off x="8959461" y="2162234"/>
              <a:ext cx="514742" cy="4767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1409" name="Text Box 44"/>
            <p:cNvSpPr txBox="1">
              <a:spLocks noChangeArrowheads="1"/>
            </p:cNvSpPr>
            <p:nvPr/>
          </p:nvSpPr>
          <p:spPr bwMode="auto">
            <a:xfrm>
              <a:off x="7446966" y="2207999"/>
              <a:ext cx="2018423" cy="442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adresa:       15</a:t>
              </a:r>
              <a:endParaRPr kumimoji="0" lang="en-US" altLang="sk-SK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1410" name="Rectangle 39"/>
            <p:cNvSpPr>
              <a:spLocks noChangeArrowheads="1"/>
            </p:cNvSpPr>
            <p:nvPr/>
          </p:nvSpPr>
          <p:spPr bwMode="auto">
            <a:xfrm>
              <a:off x="8959850" y="2618280"/>
              <a:ext cx="514350" cy="4768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54" tIns="50676" rIns="101354" bIns="50676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67" name="Text Box 20"/>
          <p:cNvSpPr txBox="1">
            <a:spLocks noChangeArrowheads="1"/>
          </p:cNvSpPr>
          <p:nvPr/>
        </p:nvSpPr>
        <p:spPr bwMode="auto">
          <a:xfrm>
            <a:off x="9036050" y="2636838"/>
            <a:ext cx="3746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1" name="Rectangle 45"/>
          <p:cNvSpPr>
            <a:spLocks noChangeArrowheads="1"/>
          </p:cNvSpPr>
          <p:nvPr/>
        </p:nvSpPr>
        <p:spPr bwMode="auto">
          <a:xfrm>
            <a:off x="8951913" y="2611438"/>
            <a:ext cx="514350" cy="476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  <a:endParaRPr kumimoji="0" lang="en-US" alt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9099550" y="5954713"/>
            <a:ext cx="574675" cy="450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54" tIns="50676" rIns="101354" bIns="50676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15</a:t>
            </a:r>
            <a:endParaRPr kumimoji="0" lang="en-US" altLang="sk-SK" sz="2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1404" name="Line 32"/>
          <p:cNvSpPr>
            <a:spLocks noChangeShapeType="1"/>
          </p:cNvSpPr>
          <p:nvPr/>
        </p:nvSpPr>
        <p:spPr bwMode="auto">
          <a:xfrm flipH="1">
            <a:off x="9045575" y="6510338"/>
            <a:ext cx="676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54" tIns="50676" rIns="101354" bIns="50676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grpSp>
        <p:nvGrpSpPr>
          <p:cNvPr id="64" name="Group 34"/>
          <p:cNvGrpSpPr>
            <a:grpSpLocks/>
          </p:cNvGrpSpPr>
          <p:nvPr/>
        </p:nvGrpSpPr>
        <p:grpSpPr bwMode="auto">
          <a:xfrm>
            <a:off x="8964613" y="6005513"/>
            <a:ext cx="866775" cy="415925"/>
            <a:chOff x="5101" y="3498"/>
            <a:chExt cx="492" cy="501"/>
          </a:xfrm>
        </p:grpSpPr>
        <p:sp>
          <p:nvSpPr>
            <p:cNvPr id="101406" name="Line 35"/>
            <p:cNvSpPr>
              <a:spLocks noChangeShapeType="1"/>
            </p:cNvSpPr>
            <p:nvPr/>
          </p:nvSpPr>
          <p:spPr bwMode="auto">
            <a:xfrm>
              <a:off x="5101" y="3498"/>
              <a:ext cx="492" cy="5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101407" name="Line 36"/>
            <p:cNvSpPr>
              <a:spLocks noChangeShapeType="1"/>
            </p:cNvSpPr>
            <p:nvPr/>
          </p:nvSpPr>
          <p:spPr bwMode="auto">
            <a:xfrm flipV="1">
              <a:off x="5105" y="3510"/>
              <a:ext cx="459" cy="4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08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4" grpId="0"/>
      <p:bldP spid="50" grpId="0" animBg="1"/>
      <p:bldP spid="54" grpId="0"/>
      <p:bldP spid="55" grpId="0"/>
      <p:bldP spid="56" grpId="0"/>
      <p:bldP spid="59" grpId="0"/>
      <p:bldP spid="67" grpId="0"/>
      <p:bldP spid="61" grpId="0" animBg="1" autoUpdateAnimBg="0"/>
      <p:bldP spid="62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157163" y="0"/>
            <a:ext cx="9977437" cy="7434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73" tIns="45636" rIns="91273" bIns="4563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57163" y="213519"/>
            <a:ext cx="8494296" cy="6563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73" tIns="45636" rIns="91273" bIns="45636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#include &lt;</a:t>
            </a: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stdio.h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549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#define PI 3.14</a:t>
            </a: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549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void </a:t>
            </a: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kruh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r, </a:t>
            </a:r>
            <a:r>
              <a:rPr kumimoji="0" lang="sk-SK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double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*o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sk-SK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double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*s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*o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2 * PI * r;</a:t>
            </a: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*s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PI *</a:t>
            </a:r>
            <a:r>
              <a:rPr kumimoji="0" lang="sk-SK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 *</a:t>
            </a:r>
            <a:r>
              <a:rPr kumimoji="0" lang="sk-SK" altLang="sk-SK" sz="1992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549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main() </a:t>
            </a: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polomer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sk-SK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double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obvod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obsah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771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</a:t>
            </a: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Zadaj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polomer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kruhu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");</a:t>
            </a: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scanf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("%d", 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&amp;</a:t>
            </a: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polomer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771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kruh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polomer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&amp;</a:t>
            </a: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obvod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&amp;</a:t>
            </a: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obsah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</a:t>
            </a: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obvod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%.2f, </a:t>
            </a: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obsah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%.2f\n", </a:t>
            </a: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obvod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altLang="sk-SK" sz="1992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obsah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return 0;</a:t>
            </a: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63492" name="AutoShape 13"/>
          <p:cNvSpPr>
            <a:spLocks noChangeArrowheads="1"/>
          </p:cNvSpPr>
          <p:nvPr/>
        </p:nvSpPr>
        <p:spPr bwMode="auto">
          <a:xfrm>
            <a:off x="6294436" y="138113"/>
            <a:ext cx="3765551" cy="2971800"/>
          </a:xfrm>
          <a:prstGeom prst="cloudCallout">
            <a:avLst>
              <a:gd name="adj1" fmla="val -68907"/>
              <a:gd name="adj2" fmla="val -5418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73" tIns="45636" rIns="91273" bIns="4563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Funkcia vypočíta obvod a obsah kruhu vo funkcii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kruh()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Volanie odkazom.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Rounded Rectangle 1"/>
          <p:cNvSpPr>
            <a:spLocks noChangeArrowheads="1"/>
          </p:cNvSpPr>
          <p:nvPr/>
        </p:nvSpPr>
        <p:spPr bwMode="auto">
          <a:xfrm>
            <a:off x="6446837" y="3611134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07p0</a:t>
            </a:r>
            <a:r>
              <a:rPr lang="sk-SK" altLang="sk-SK" sz="2400" noProof="0" dirty="0" smtClean="0">
                <a:solidFill>
                  <a:srgbClr val="000000"/>
                </a:solidFill>
              </a:rPr>
              <a:t>8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1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288" y="6746875"/>
            <a:ext cx="7337425" cy="590550"/>
          </a:xfrm>
        </p:spPr>
        <p:txBody>
          <a:bodyPr/>
          <a:lstStyle/>
          <a:p>
            <a:pPr marL="377731" indent="-377731">
              <a:defRPr/>
            </a:pPr>
            <a:r>
              <a:rPr lang="sk-SK" altLang="sk-SK" sz="2800" dirty="0"/>
              <a:t>volanie funkcie:</a:t>
            </a:r>
            <a:r>
              <a:rPr lang="en-US" altLang="sk-SK" sz="2800" dirty="0"/>
              <a:t> </a:t>
            </a:r>
            <a:r>
              <a:rPr lang="sk-SK" altLang="sk-SK" sz="2800" b="1" dirty="0">
                <a:solidFill>
                  <a:srgbClr val="0070C0"/>
                </a:solidFill>
                <a:latin typeface="Courier New" panose="02070309020205020404" pitchFamily="49" charset="0"/>
              </a:rPr>
              <a:t>vymen(</a:t>
            </a:r>
            <a:r>
              <a:rPr lang="en-US" altLang="sk-SK" sz="2800" b="1" dirty="0">
                <a:solidFill>
                  <a:srgbClr val="00B050"/>
                </a:solidFill>
                <a:latin typeface="Courier New" panose="02070309020205020404" pitchFamily="49" charset="0"/>
              </a:rPr>
              <a:t>&amp;</a:t>
            </a:r>
            <a:r>
              <a:rPr lang="sk-SK" altLang="sk-SK" sz="2800" b="1" dirty="0">
                <a:solidFill>
                  <a:srgbClr val="0070C0"/>
                </a:solidFill>
                <a:latin typeface="Courier New" panose="02070309020205020404" pitchFamily="49" charset="0"/>
              </a:rPr>
              <a:t>i, </a:t>
            </a:r>
            <a:r>
              <a:rPr lang="en-US" altLang="sk-SK" sz="2800" b="1" dirty="0">
                <a:solidFill>
                  <a:srgbClr val="00B050"/>
                </a:solidFill>
                <a:latin typeface="Courier New" panose="02070309020205020404" pitchFamily="49" charset="0"/>
              </a:rPr>
              <a:t>&amp;</a:t>
            </a:r>
            <a:r>
              <a:rPr lang="sk-SK" altLang="sk-SK" sz="2800" b="1" dirty="0">
                <a:solidFill>
                  <a:srgbClr val="0070C0"/>
                </a:solidFill>
                <a:latin typeface="Courier New" panose="02070309020205020404" pitchFamily="49" charset="0"/>
              </a:rPr>
              <a:t>j)</a:t>
            </a:r>
            <a:endParaRPr lang="en-US" altLang="sk-SK" sz="2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64515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sk-SK" sz="3984" smtClean="0"/>
              <a:t>Pr</a:t>
            </a:r>
            <a:r>
              <a:rPr lang="sk-SK" altLang="sk-SK" sz="3984" smtClean="0"/>
              <a:t>íklad funkcie: výmena premenných</a:t>
            </a:r>
            <a:endParaRPr lang="en-US" altLang="sk-SK" sz="3984" smtClean="0"/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268288" y="2360613"/>
            <a:ext cx="6408737" cy="37957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517" name="Text Box 6"/>
          <p:cNvSpPr txBox="1">
            <a:spLocks noChangeArrowheads="1"/>
          </p:cNvSpPr>
          <p:nvPr/>
        </p:nvSpPr>
        <p:spPr bwMode="auto">
          <a:xfrm>
            <a:off x="268288" y="2530475"/>
            <a:ext cx="63246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void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vymen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*p_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sk-SK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_y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endParaRPr kumimoji="0" lang="sk-SK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pom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pom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p_x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p_x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p_y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p_y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pom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 </a:t>
            </a:r>
          </a:p>
        </p:txBody>
      </p:sp>
      <p:sp>
        <p:nvSpPr>
          <p:cNvPr id="64518" name="Rectangle 7"/>
          <p:cNvSpPr>
            <a:spLocks noChangeArrowheads="1"/>
          </p:cNvSpPr>
          <p:nvPr/>
        </p:nvSpPr>
        <p:spPr bwMode="auto">
          <a:xfrm>
            <a:off x="6892925" y="2446338"/>
            <a:ext cx="1012825" cy="8429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519" name="Text Box 8"/>
          <p:cNvSpPr txBox="1">
            <a:spLocks noChangeArrowheads="1"/>
          </p:cNvSpPr>
          <p:nvPr/>
        </p:nvSpPr>
        <p:spPr bwMode="auto">
          <a:xfrm>
            <a:off x="7062788" y="2555875"/>
            <a:ext cx="735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30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i: 5</a:t>
            </a:r>
          </a:p>
        </p:txBody>
      </p:sp>
      <p:sp>
        <p:nvSpPr>
          <p:cNvPr id="64520" name="Rectangle 9"/>
          <p:cNvSpPr>
            <a:spLocks noChangeArrowheads="1"/>
          </p:cNvSpPr>
          <p:nvPr/>
        </p:nvSpPr>
        <p:spPr bwMode="auto">
          <a:xfrm>
            <a:off x="8748713" y="2446338"/>
            <a:ext cx="1012825" cy="8429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521" name="Text Box 10"/>
          <p:cNvSpPr txBox="1">
            <a:spLocks noChangeArrowheads="1"/>
          </p:cNvSpPr>
          <p:nvPr/>
        </p:nvSpPr>
        <p:spPr bwMode="auto">
          <a:xfrm>
            <a:off x="8916988" y="2555875"/>
            <a:ext cx="735012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30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j: 7</a:t>
            </a:r>
          </a:p>
        </p:txBody>
      </p:sp>
      <p:grpSp>
        <p:nvGrpSpPr>
          <p:cNvPr id="29721" name="Group 25"/>
          <p:cNvGrpSpPr>
            <a:grpSpLocks/>
          </p:cNvGrpSpPr>
          <p:nvPr/>
        </p:nvGrpSpPr>
        <p:grpSpPr bwMode="auto">
          <a:xfrm>
            <a:off x="6892925" y="3289300"/>
            <a:ext cx="2868613" cy="1265238"/>
            <a:chOff x="3888" y="1872"/>
            <a:chExt cx="1632" cy="720"/>
          </a:xfrm>
        </p:grpSpPr>
        <p:sp>
          <p:nvSpPr>
            <p:cNvPr id="64530" name="Rectangle 11"/>
            <p:cNvSpPr>
              <a:spLocks noChangeArrowheads="1"/>
            </p:cNvSpPr>
            <p:nvPr/>
          </p:nvSpPr>
          <p:spPr bwMode="auto">
            <a:xfrm>
              <a:off x="3888" y="2112"/>
              <a:ext cx="576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4531" name="Text Box 12"/>
            <p:cNvSpPr txBox="1">
              <a:spLocks noChangeArrowheads="1"/>
            </p:cNvSpPr>
            <p:nvPr/>
          </p:nvSpPr>
          <p:spPr bwMode="auto">
            <a:xfrm>
              <a:off x="3936" y="2175"/>
              <a:ext cx="471" cy="3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3099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</a:t>
              </a:r>
              <a:r>
                <a:rPr kumimoji="0" lang="sk-SK" altLang="sk-SK" sz="3099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_x</a:t>
              </a:r>
              <a:endParaRPr kumimoji="0" lang="en-US" altLang="sk-SK" sz="30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4532" name="Rectangle 13"/>
            <p:cNvSpPr>
              <a:spLocks noChangeArrowheads="1"/>
            </p:cNvSpPr>
            <p:nvPr/>
          </p:nvSpPr>
          <p:spPr bwMode="auto">
            <a:xfrm>
              <a:off x="4944" y="2112"/>
              <a:ext cx="576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4533" name="Text Box 14"/>
            <p:cNvSpPr txBox="1">
              <a:spLocks noChangeArrowheads="1"/>
            </p:cNvSpPr>
            <p:nvPr/>
          </p:nvSpPr>
          <p:spPr bwMode="auto">
            <a:xfrm>
              <a:off x="4992" y="2175"/>
              <a:ext cx="471" cy="3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3099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p_y</a:t>
              </a:r>
            </a:p>
          </p:txBody>
        </p:sp>
        <p:sp>
          <p:nvSpPr>
            <p:cNvPr id="64534" name="Line 15"/>
            <p:cNvSpPr>
              <a:spLocks noChangeShapeType="1"/>
            </p:cNvSpPr>
            <p:nvPr/>
          </p:nvSpPr>
          <p:spPr bwMode="auto">
            <a:xfrm flipV="1">
              <a:off x="4176" y="187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992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4535" name="Line 16"/>
            <p:cNvSpPr>
              <a:spLocks noChangeShapeType="1"/>
            </p:cNvSpPr>
            <p:nvPr/>
          </p:nvSpPr>
          <p:spPr bwMode="auto">
            <a:xfrm flipV="1">
              <a:off x="5232" y="187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992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9722" name="Group 26"/>
          <p:cNvGrpSpPr>
            <a:grpSpLocks/>
          </p:cNvGrpSpPr>
          <p:nvPr/>
        </p:nvGrpSpPr>
        <p:grpSpPr bwMode="auto">
          <a:xfrm>
            <a:off x="7567613" y="4806950"/>
            <a:ext cx="1435100" cy="842963"/>
            <a:chOff x="4272" y="2736"/>
            <a:chExt cx="816" cy="480"/>
          </a:xfrm>
        </p:grpSpPr>
        <p:sp>
          <p:nvSpPr>
            <p:cNvPr id="64528" name="Rectangle 17"/>
            <p:cNvSpPr>
              <a:spLocks noChangeArrowheads="1"/>
            </p:cNvSpPr>
            <p:nvPr/>
          </p:nvSpPr>
          <p:spPr bwMode="auto">
            <a:xfrm>
              <a:off x="4272" y="2736"/>
              <a:ext cx="816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4529" name="Text Box 18"/>
            <p:cNvSpPr txBox="1">
              <a:spLocks noChangeArrowheads="1"/>
            </p:cNvSpPr>
            <p:nvPr/>
          </p:nvSpPr>
          <p:spPr bwMode="auto">
            <a:xfrm>
              <a:off x="4320" y="2799"/>
              <a:ext cx="672" cy="3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3099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pom: </a:t>
              </a:r>
            </a:p>
          </p:txBody>
        </p:sp>
      </p:grp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7399338" y="2582863"/>
            <a:ext cx="422275" cy="5794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3099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</a:t>
            </a:r>
            <a:endParaRPr kumimoji="0" lang="en-US" altLang="sk-SK" sz="3099" b="1" i="0" u="none" strike="noStrike" kern="120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9255125" y="2598738"/>
            <a:ext cx="420688" cy="5794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3099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8580438" y="4954588"/>
            <a:ext cx="422275" cy="5794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3099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6767513" y="3321050"/>
            <a:ext cx="3289300" cy="278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" name="Rounded Rectangle 1"/>
          <p:cNvSpPr>
            <a:spLocks noChangeArrowheads="1"/>
          </p:cNvSpPr>
          <p:nvPr/>
        </p:nvSpPr>
        <p:spPr bwMode="auto">
          <a:xfrm>
            <a:off x="6630087" y="6834981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07p09.cpp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96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6" grpId="0" animBg="1" autoUpdateAnimBg="0"/>
      <p:bldP spid="29720" grpId="0" animBg="1" autoUpdateAnimBg="0"/>
      <p:bldP spid="29723" grpId="0" animBg="1" autoUpdateAnimBg="0"/>
      <p:bldP spid="29724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ChangeArrowheads="1"/>
          </p:cNvSpPr>
          <p:nvPr/>
        </p:nvSpPr>
        <p:spPr bwMode="auto">
          <a:xfrm>
            <a:off x="3641725" y="1882775"/>
            <a:ext cx="3035300" cy="5064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539" name="Rectangle 12"/>
          <p:cNvSpPr>
            <a:spLocks noChangeArrowheads="1"/>
          </p:cNvSpPr>
          <p:nvPr/>
        </p:nvSpPr>
        <p:spPr bwMode="auto">
          <a:xfrm>
            <a:off x="520700" y="3541713"/>
            <a:ext cx="3121025" cy="5064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sk-SK" sz="3984" smtClean="0"/>
              <a:t>Pr</a:t>
            </a:r>
            <a:r>
              <a:rPr lang="sk-SK" altLang="sk-SK" sz="3984" smtClean="0"/>
              <a:t>íklad funkcie: výmena premenných</a:t>
            </a:r>
            <a:endParaRPr lang="en-US" altLang="sk-SK" sz="3984" smtClean="0"/>
          </a:p>
        </p:txBody>
      </p:sp>
      <p:sp>
        <p:nvSpPr>
          <p:cNvPr id="655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2725" y="1828800"/>
            <a:ext cx="9721850" cy="855663"/>
          </a:xfrm>
        </p:spPr>
        <p:txBody>
          <a:bodyPr/>
          <a:lstStyle/>
          <a:p>
            <a:pPr marL="377731" indent="-377731">
              <a:defRPr/>
            </a:pPr>
            <a:r>
              <a:rPr lang="sk-SK" altLang="sk-SK" sz="3099" dirty="0"/>
              <a:t>volanie funkcie:</a:t>
            </a:r>
            <a:r>
              <a:rPr lang="en-US" altLang="sk-SK" sz="3099" dirty="0"/>
              <a:t>  </a:t>
            </a:r>
            <a:r>
              <a:rPr lang="sk-SK" altLang="sk-SK" sz="3099" dirty="0"/>
              <a:t>  </a:t>
            </a:r>
            <a:r>
              <a:rPr lang="sk-SK" altLang="sk-SK" sz="2656" b="1" dirty="0">
                <a:latin typeface="Courier New" panose="02070309020205020404" pitchFamily="49" charset="0"/>
              </a:rPr>
              <a:t>vymen(</a:t>
            </a:r>
            <a:r>
              <a:rPr lang="en-US" altLang="sk-SK" sz="2656" b="1" dirty="0">
                <a:solidFill>
                  <a:srgbClr val="00B050"/>
                </a:solidFill>
                <a:latin typeface="Courier New" panose="02070309020205020404" pitchFamily="49" charset="0"/>
              </a:rPr>
              <a:t>&amp;</a:t>
            </a:r>
            <a:r>
              <a:rPr lang="sk-SK" altLang="sk-SK" sz="2656" b="1" dirty="0">
                <a:solidFill>
                  <a:srgbClr val="00B050"/>
                </a:solidFill>
                <a:latin typeface="Courier New" panose="02070309020205020404" pitchFamily="49" charset="0"/>
              </a:rPr>
              <a:t>i</a:t>
            </a:r>
            <a:r>
              <a:rPr lang="sk-SK" altLang="sk-SK" sz="2656" b="1" dirty="0">
                <a:latin typeface="Courier New" panose="02070309020205020404" pitchFamily="49" charset="0"/>
              </a:rPr>
              <a:t>, </a:t>
            </a:r>
            <a:r>
              <a:rPr lang="en-US" altLang="sk-SK" sz="2656" b="1" dirty="0">
                <a:solidFill>
                  <a:srgbClr val="00B050"/>
                </a:solidFill>
                <a:latin typeface="Courier New" panose="02070309020205020404" pitchFamily="49" charset="0"/>
              </a:rPr>
              <a:t>&amp;</a:t>
            </a:r>
            <a:r>
              <a:rPr lang="sk-SK" altLang="sk-SK" sz="2656" b="1" dirty="0">
                <a:solidFill>
                  <a:srgbClr val="00B050"/>
                </a:solidFill>
                <a:latin typeface="Courier New" panose="02070309020205020404" pitchFamily="49" charset="0"/>
              </a:rPr>
              <a:t>j</a:t>
            </a:r>
            <a:r>
              <a:rPr lang="sk-SK" altLang="sk-SK" sz="2656" b="1" dirty="0">
                <a:latin typeface="Courier New" panose="02070309020205020404" pitchFamily="49" charset="0"/>
              </a:rPr>
              <a:t>)</a:t>
            </a:r>
          </a:p>
          <a:p>
            <a:pPr marL="377731" indent="-377731">
              <a:defRPr/>
            </a:pPr>
            <a:endParaRPr lang="en-US" altLang="sk-SK" sz="3099" dirty="0"/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606425" y="3541713"/>
            <a:ext cx="2697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vymen(i,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520700" y="5229225"/>
            <a:ext cx="3121025" cy="5889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606425" y="5313363"/>
            <a:ext cx="311943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vymen(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i,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41997" name="AutoShape 13"/>
          <p:cNvSpPr>
            <a:spLocks noChangeArrowheads="1"/>
          </p:cNvSpPr>
          <p:nvPr/>
        </p:nvSpPr>
        <p:spPr bwMode="auto">
          <a:xfrm>
            <a:off x="4400550" y="3035300"/>
            <a:ext cx="5481638" cy="1603375"/>
          </a:xfrm>
          <a:prstGeom prst="wedgeRoundRectCallout">
            <a:avLst>
              <a:gd name="adj1" fmla="val -68431"/>
              <a:gd name="adj2" fmla="val -1972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chyba: vymie</a:t>
            </a:r>
            <a:r>
              <a: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ňa obsah adries, daných obsahom 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</a:t>
            </a:r>
            <a:r>
              <a: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vymieňa hodnoty na adresách 5 a 7</a:t>
            </a:r>
            <a:endParaRPr kumimoji="0" lang="en-US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771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998" name="AutoShape 14"/>
          <p:cNvSpPr>
            <a:spLocks noChangeArrowheads="1"/>
          </p:cNvSpPr>
          <p:nvPr/>
        </p:nvSpPr>
        <p:spPr bwMode="auto">
          <a:xfrm>
            <a:off x="4316413" y="5143500"/>
            <a:ext cx="5565775" cy="1939925"/>
          </a:xfrm>
          <a:prstGeom prst="wedgeRoundRectCallout">
            <a:avLst>
              <a:gd name="adj1" fmla="val -64616"/>
              <a:gd name="adj2" fmla="val -24093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chyba: vymieňa adresy adries z obsahu 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</a:t>
            </a:r>
            <a:r>
              <a: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z adries 5 a 7 sa zoberú hodnoty a tie sa použijú </a:t>
            </a:r>
            <a:r>
              <a:rPr kumimoji="0" lang="en-US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ko adresy</a:t>
            </a:r>
            <a:endParaRPr kumimoji="0" lang="en-US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82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7" grpId="0" animBg="1" autoUpdateAnimBg="0"/>
      <p:bldP spid="41998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-30163" y="1204118"/>
            <a:ext cx="10058400" cy="6385719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0" y="1233944"/>
            <a:ext cx="1015047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10</a:t>
            </a:r>
          </a:p>
          <a:p>
            <a:pPr algn="l"/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sk-SK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prveZaporne</a:t>
            </a:r>
            <a:r>
              <a:rPr lang="sk-SK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pole[], </a:t>
            </a:r>
            <a:r>
              <a:rPr lang="sk-SK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sk-SK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*index)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k-SK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index,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zaporne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pole[N] = {1, 2, 3, 4, -5, 6, 7, 8, 9, 10};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zaporne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prveZaporne</a:t>
            </a:r>
            <a:r>
              <a:rPr lang="sk-SK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(pole, N, </a:t>
            </a:r>
            <a:r>
              <a:rPr lang="sk-SK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sk-SK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index);</a:t>
            </a:r>
          </a:p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zaporne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0)</a:t>
            </a:r>
          </a:p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zaporne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cislo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%d je na indexe: %d\n",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zaporne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index);</a:t>
            </a:r>
          </a:p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zaporne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cislo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 v poli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nenachadza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3627437" y="138113"/>
            <a:ext cx="6432551" cy="2132806"/>
          </a:xfrm>
          <a:prstGeom prst="cloudCallout">
            <a:avLst>
              <a:gd name="adj1" fmla="val -52358"/>
              <a:gd name="adj2" fmla="val -250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73" tIns="45636" rIns="91273" bIns="4563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3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Funkcia </a:t>
            </a:r>
            <a:r>
              <a:rPr kumimoji="0" lang="en-US" altLang="sk-SK" sz="243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vr</a:t>
            </a:r>
            <a:r>
              <a:rPr kumimoji="0" lang="sk-SK" altLang="sk-SK" sz="243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áti</a:t>
            </a:r>
            <a:r>
              <a:rPr kumimoji="0" lang="sk-SK" altLang="sk-SK" sz="2435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hodnotu prvého záporného prvku poľa, cez </a:t>
            </a:r>
            <a:r>
              <a:rPr kumimoji="0" lang="sk-SK" altLang="sk-SK" sz="2435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argunent</a:t>
            </a:r>
            <a:r>
              <a:rPr kumimoji="0" lang="sk-SK" altLang="sk-SK" sz="2435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vráti jeho index</a:t>
            </a:r>
            <a:r>
              <a:rPr kumimoji="0" lang="sk-SK" altLang="sk-SK" sz="243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  <a:endParaRPr kumimoji="0" lang="en-US" altLang="sk-SK" sz="2435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ounded Rectangle 1"/>
          <p:cNvSpPr>
            <a:spLocks noChangeArrowheads="1"/>
          </p:cNvSpPr>
          <p:nvPr/>
        </p:nvSpPr>
        <p:spPr bwMode="auto">
          <a:xfrm>
            <a:off x="6370637" y="692705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07p10.cpp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37519"/>
            <a:ext cx="9723437" cy="563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274637" y="1966119"/>
            <a:ext cx="91360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prveZaporne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pole[],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sk-SK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*index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algn="l"/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*index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-1;</a:t>
            </a:r>
          </a:p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(i=0; i&lt;n; i++)</a:t>
            </a:r>
          </a:p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(pole[i] &lt;0)</a:t>
            </a:r>
          </a:p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(i&lt;n) {</a:t>
            </a: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sk-SK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*index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i;</a:t>
            </a: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pole[i];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l"/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3627437" y="-91281"/>
            <a:ext cx="6432551" cy="1828800"/>
          </a:xfrm>
          <a:prstGeom prst="cloudCallout">
            <a:avLst>
              <a:gd name="adj1" fmla="val -52942"/>
              <a:gd name="adj2" fmla="val 4749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73" tIns="45636" rIns="91273" bIns="45636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3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Funkcia </a:t>
            </a:r>
            <a:r>
              <a:rPr kumimoji="0" lang="en-US" altLang="sk-SK" sz="243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vr</a:t>
            </a:r>
            <a:r>
              <a:rPr kumimoji="0" lang="sk-SK" altLang="sk-SK" sz="243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áti</a:t>
            </a:r>
            <a:r>
              <a:rPr kumimoji="0" lang="sk-SK" altLang="sk-SK" sz="2435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hodnotu prvého záporného prvku poľa, cez </a:t>
            </a:r>
            <a:r>
              <a:rPr kumimoji="0" lang="sk-SK" altLang="sk-SK" sz="2435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argunent</a:t>
            </a:r>
            <a:r>
              <a:rPr kumimoji="0" lang="sk-SK" altLang="sk-SK" sz="2435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vráti jeho index</a:t>
            </a:r>
            <a:r>
              <a:rPr kumimoji="0" lang="sk-SK" altLang="sk-SK" sz="243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  <a:endParaRPr kumimoji="0" lang="en-US" altLang="sk-SK" sz="2435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6146430" y="669845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07p10.cpp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0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Ukazovatele – </a:t>
            </a:r>
            <a:r>
              <a:rPr lang="en-US" altLang="sk-SK" dirty="0" err="1" smtClean="0"/>
              <a:t>na</a:t>
            </a:r>
            <a:r>
              <a:rPr lang="en-US" altLang="sk-SK" dirty="0" smtClean="0"/>
              <a:t> </a:t>
            </a:r>
            <a:r>
              <a:rPr lang="sk-SK" altLang="sk-SK" dirty="0" smtClean="0"/>
              <a:t>čo sú dobré</a:t>
            </a:r>
            <a:endParaRPr lang="en-US" altLang="sk-SK" dirty="0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dirty="0" smtClean="0"/>
              <a:t>Práca s dynamickou pamäťou</a:t>
            </a:r>
          </a:p>
          <a:p>
            <a:pPr lvl="1"/>
            <a:r>
              <a:rPr lang="sk-SK" altLang="sk-SK" dirty="0" smtClean="0"/>
              <a:t>Prístup k poliam (dynamickým aj statickým)</a:t>
            </a:r>
          </a:p>
          <a:p>
            <a:r>
              <a:rPr lang="sk-SK" altLang="sk-SK" dirty="0" smtClean="0"/>
              <a:t>Umožnia vrátiť hodnoty cez parametre</a:t>
            </a:r>
          </a:p>
          <a:p>
            <a:r>
              <a:rPr lang="sk-SK" altLang="sk-SK" dirty="0" smtClean="0"/>
              <a:t>Umožnia dynamicky vyberať </a:t>
            </a:r>
          </a:p>
          <a:p>
            <a:pPr lvl="1"/>
            <a:r>
              <a:rPr lang="sk-SK" altLang="sk-SK" dirty="0" smtClean="0"/>
              <a:t>premenné s akými pracujeme (aj akých sú typov - generický ukazovateľ)</a:t>
            </a:r>
          </a:p>
          <a:p>
            <a:pPr lvl="1"/>
            <a:r>
              <a:rPr lang="sk-SK" altLang="sk-SK" dirty="0" smtClean="0"/>
              <a:t>funkcie (ukazovatele na funkcie)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Zhrnutie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508919"/>
            <a:ext cx="9753600" cy="4876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sk-SK" altLang="sk-SK" sz="2400" dirty="0" smtClean="0"/>
              <a:t>Typová konverzia</a:t>
            </a:r>
          </a:p>
          <a:p>
            <a:pPr marL="1054100" lvl="1" indent="-609600"/>
            <a:r>
              <a:rPr lang="sk-SK" altLang="sk-SK" sz="2000" dirty="0" smtClean="0">
                <a:cs typeface="Courier New" panose="02070309020205020404" pitchFamily="49" charset="0"/>
              </a:rPr>
              <a:t>implicitná </a:t>
            </a:r>
          </a:p>
          <a:p>
            <a:pPr marL="1054100" lvl="1" indent="-609600"/>
            <a:r>
              <a:rPr lang="sk-SK" altLang="sk-SK" sz="2000" dirty="0" smtClean="0">
                <a:cs typeface="Courier New" panose="02070309020205020404" pitchFamily="49" charset="0"/>
              </a:rPr>
              <a:t>explicitná</a:t>
            </a:r>
          </a:p>
          <a:p>
            <a:pPr marL="609600" indent="-609600">
              <a:buFontTx/>
              <a:buAutoNum type="arabicPeriod"/>
            </a:pPr>
            <a:r>
              <a:rPr lang="sk-SK" altLang="sk-SK" sz="2400" dirty="0" smtClean="0">
                <a:cs typeface="Courier New" panose="02070309020205020404" pitchFamily="49" charset="0"/>
              </a:rPr>
              <a:t>Ukazovatele</a:t>
            </a:r>
          </a:p>
          <a:p>
            <a:pPr marL="1054100" lvl="1" indent="-609600"/>
            <a:r>
              <a:rPr lang="sk-SK" altLang="sk-SK" sz="2000" dirty="0" smtClean="0">
                <a:cs typeface="Courier New" panose="02070309020205020404" pitchFamily="49" charset="0"/>
              </a:rPr>
              <a:t>definícia ukazovateľa</a:t>
            </a:r>
          </a:p>
          <a:p>
            <a:pPr marL="1054100" lvl="1" indent="-609600"/>
            <a:r>
              <a:rPr lang="sk-SK" altLang="sk-SK" sz="2000" dirty="0" smtClean="0">
                <a:cs typeface="Courier New" panose="02070309020205020404" pitchFamily="49" charset="0"/>
              </a:rPr>
              <a:t>referenčný a dereferenčný operátor a ich použitie</a:t>
            </a:r>
          </a:p>
          <a:p>
            <a:pPr marL="1054100" lvl="1" indent="-609600"/>
            <a:r>
              <a:rPr lang="sk-SK" altLang="sk-SK" sz="2000" dirty="0" smtClean="0">
                <a:cs typeface="Courier New" panose="02070309020205020404" pitchFamily="49" charset="0"/>
              </a:rPr>
              <a:t>volanie </a:t>
            </a:r>
            <a:r>
              <a:rPr lang="sk-SK" altLang="sk-SK" sz="2000" dirty="0" smtClean="0">
                <a:cs typeface="Courier New" panose="02070309020205020404" pitchFamily="49" charset="0"/>
              </a:rPr>
              <a:t>odkazom - vrátenie hodnoty z funkcie cez parameter</a:t>
            </a:r>
            <a:endParaRPr lang="en-US" altLang="sk-SK" sz="2000" dirty="0">
              <a:cs typeface="Courier New" panose="02070309020205020404" pitchFamily="49" charset="0"/>
            </a:endParaRPr>
          </a:p>
          <a:p>
            <a:endParaRPr lang="sk-SK" sz="2400" dirty="0"/>
          </a:p>
          <a:p>
            <a:r>
              <a:rPr lang="sk-SK" sz="2400" dirty="0"/>
              <a:t>Čítanie: </a:t>
            </a:r>
          </a:p>
          <a:p>
            <a:pPr marL="0" indent="0">
              <a:buNone/>
            </a:pPr>
            <a:r>
              <a:rPr lang="sk-SK" sz="2000" dirty="0"/>
              <a:t>BOU EZZEDDINE, A. - TVAROŽEK, </a:t>
            </a:r>
            <a:r>
              <a:rPr lang="sk-SK" sz="2000" i="1" dirty="0"/>
              <a:t>J. Programovanie v jazyku C v riešených príkladoch (1)</a:t>
            </a:r>
            <a:r>
              <a:rPr lang="sk-SK" sz="2000" dirty="0"/>
              <a:t>. Bratislava: Vydavateľstvo SPEKTRUM STU, 2018. </a:t>
            </a:r>
          </a:p>
          <a:p>
            <a:pPr marL="0" lvl="1" indent="0">
              <a:buNone/>
            </a:pPr>
            <a:r>
              <a:rPr lang="sk-SK" sz="1800" dirty="0">
                <a:solidFill>
                  <a:srgbClr val="FF0000"/>
                </a:solidFill>
              </a:rPr>
              <a:t>https://is.stuba.sk/auth/dok_server/vyhledavani.pl?id=174676;download=164897;ve_slozce=174676</a:t>
            </a:r>
            <a:r>
              <a:rPr lang="sk-SK" sz="1800" dirty="0"/>
              <a:t> (vyžaduje prihlásenie do AIS) alebo </a:t>
            </a:r>
            <a:r>
              <a:rPr lang="sk-SK" sz="1800" dirty="0">
                <a:solidFill>
                  <a:srgbClr val="FF0000"/>
                </a:solidFill>
              </a:rPr>
              <a:t>na dokumentovom serveri AIS pre ZPrPr1</a:t>
            </a:r>
          </a:p>
          <a:p>
            <a:r>
              <a:rPr lang="sk-SK" sz="2400" dirty="0" smtClean="0"/>
              <a:t>Kapitola 1 - 1.3 Smerníky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8751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Pravidlá implicitnej typovej konverzie</a:t>
            </a:r>
            <a:endParaRPr lang="en-US" altLang="sk-SK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676400"/>
            <a:ext cx="9753600" cy="5638800"/>
          </a:xfrm>
        </p:spPr>
        <p:txBody>
          <a:bodyPr/>
          <a:lstStyle/>
          <a:p>
            <a:pPr marL="609600" indent="-609600">
              <a:buFontTx/>
              <a:buAutoNum type="arabicPeriod" startAt="2"/>
            </a:pPr>
            <a:r>
              <a:rPr lang="sk-SK" altLang="sk-SK" sz="2800" smtClean="0"/>
              <a:t>ak majú dva operandy jednej operácie</a:t>
            </a:r>
            <a:r>
              <a:rPr lang="en-US" altLang="sk-SK" sz="2800" smtClean="0"/>
              <a:t> </a:t>
            </a:r>
            <a:r>
              <a:rPr lang="sk-SK" altLang="sk-SK" sz="2800" smtClean="0"/>
              <a:t>rôzny typ, operand s nižšou prioritou je konvertovaný na typ s vyššou prioritou podľa hierarchie:</a:t>
            </a:r>
          </a:p>
          <a:p>
            <a:pPr marL="609600" indent="-609600">
              <a:buFontTx/>
              <a:buNone/>
            </a:pPr>
            <a:endParaRPr lang="sk-SK" altLang="sk-SK" sz="1200" smtClean="0"/>
          </a:p>
          <a:p>
            <a:pPr marL="1471613" lvl="2" indent="-457200">
              <a:buFontTx/>
              <a:buNone/>
            </a:pPr>
            <a:r>
              <a:rPr lang="sk-SK" altLang="sk-SK" b="1" smtClean="0">
                <a:latin typeface="Courier New" panose="02070309020205020404" pitchFamily="49" charset="0"/>
              </a:rPr>
              <a:t>int			</a:t>
            </a:r>
            <a:r>
              <a:rPr lang="sk-SK" altLang="sk-SK" b="1" smtClean="0">
                <a:latin typeface="Courier New" panose="02070309020205020404" pitchFamily="49" charset="0"/>
                <a:sym typeface="Symbol" panose="05050102010706020507" pitchFamily="18" charset="2"/>
              </a:rPr>
              <a:t> </a:t>
            </a:r>
            <a:r>
              <a:rPr lang="sk-SK" altLang="sk-SK" b="1" smtClean="0">
                <a:latin typeface="Courier New" panose="02070309020205020404" pitchFamily="49" charset="0"/>
              </a:rPr>
              <a:t>unsigned int</a:t>
            </a:r>
          </a:p>
          <a:p>
            <a:pPr marL="1471613" lvl="2" indent="-457200">
              <a:buFontTx/>
              <a:buNone/>
            </a:pPr>
            <a:r>
              <a:rPr lang="sk-SK" altLang="sk-SK" b="1" smtClean="0">
                <a:latin typeface="Courier New" panose="02070309020205020404" pitchFamily="49" charset="0"/>
              </a:rPr>
              <a:t>unsigned int	</a:t>
            </a:r>
            <a:r>
              <a:rPr lang="sk-SK" altLang="sk-SK" b="1" smtClean="0">
                <a:latin typeface="Courier New" panose="02070309020205020404" pitchFamily="49" charset="0"/>
                <a:sym typeface="Symbol" panose="05050102010706020507" pitchFamily="18" charset="2"/>
              </a:rPr>
              <a:t> </a:t>
            </a:r>
            <a:r>
              <a:rPr lang="sk-SK" altLang="sk-SK" b="1" smtClean="0">
                <a:latin typeface="Courier New" panose="02070309020205020404" pitchFamily="49" charset="0"/>
              </a:rPr>
              <a:t>long</a:t>
            </a:r>
          </a:p>
          <a:p>
            <a:pPr marL="1471613" lvl="2" indent="-457200">
              <a:buFontTx/>
              <a:buNone/>
            </a:pPr>
            <a:r>
              <a:rPr lang="sk-SK" altLang="sk-SK" b="1" smtClean="0">
                <a:latin typeface="Courier New" panose="02070309020205020404" pitchFamily="49" charset="0"/>
              </a:rPr>
              <a:t>long			</a:t>
            </a:r>
            <a:r>
              <a:rPr lang="sk-SK" altLang="sk-SK" b="1" smtClean="0">
                <a:latin typeface="Courier New" panose="02070309020205020404" pitchFamily="49" charset="0"/>
                <a:sym typeface="Symbol" panose="05050102010706020507" pitchFamily="18" charset="2"/>
              </a:rPr>
              <a:t> </a:t>
            </a:r>
            <a:r>
              <a:rPr lang="sk-SK" altLang="sk-SK" b="1" smtClean="0">
                <a:latin typeface="Courier New" panose="02070309020205020404" pitchFamily="49" charset="0"/>
              </a:rPr>
              <a:t>unsigned long</a:t>
            </a:r>
          </a:p>
          <a:p>
            <a:pPr marL="1471613" lvl="2" indent="-457200">
              <a:buFontTx/>
              <a:buNone/>
            </a:pPr>
            <a:r>
              <a:rPr lang="sk-SK" altLang="sk-SK" b="1" smtClean="0">
                <a:latin typeface="Courier New" panose="02070309020205020404" pitchFamily="49" charset="0"/>
              </a:rPr>
              <a:t>unsigned long	</a:t>
            </a:r>
            <a:r>
              <a:rPr lang="sk-SK" altLang="sk-SK" b="1" smtClean="0">
                <a:latin typeface="Courier New" panose="02070309020205020404" pitchFamily="49" charset="0"/>
                <a:sym typeface="Symbol" panose="05050102010706020507" pitchFamily="18" charset="2"/>
              </a:rPr>
              <a:t> </a:t>
            </a:r>
            <a:r>
              <a:rPr lang="sk-SK" altLang="sk-SK" b="1" smtClean="0">
                <a:latin typeface="Courier New" panose="02070309020205020404" pitchFamily="49" charset="0"/>
              </a:rPr>
              <a:t>float</a:t>
            </a:r>
          </a:p>
          <a:p>
            <a:pPr marL="1471613" lvl="2" indent="-457200">
              <a:buFontTx/>
              <a:buNone/>
            </a:pPr>
            <a:r>
              <a:rPr lang="sk-SK" altLang="sk-SK" b="1" smtClean="0">
                <a:latin typeface="Courier New" panose="02070309020205020404" pitchFamily="49" charset="0"/>
              </a:rPr>
              <a:t>float			</a:t>
            </a:r>
            <a:r>
              <a:rPr lang="sk-SK" altLang="sk-SK" b="1" smtClean="0">
                <a:latin typeface="Courier New" panose="02070309020205020404" pitchFamily="49" charset="0"/>
                <a:sym typeface="Symbol" panose="05050102010706020507" pitchFamily="18" charset="2"/>
              </a:rPr>
              <a:t> </a:t>
            </a:r>
            <a:r>
              <a:rPr lang="sk-SK" altLang="sk-SK" b="1" smtClean="0">
                <a:latin typeface="Courier New" panose="02070309020205020404" pitchFamily="49" charset="0"/>
              </a:rPr>
              <a:t>double</a:t>
            </a:r>
          </a:p>
          <a:p>
            <a:pPr marL="1471613" lvl="2" indent="-457200">
              <a:buFontTx/>
              <a:buNone/>
            </a:pPr>
            <a:r>
              <a:rPr lang="sk-SK" altLang="sk-SK" b="1" smtClean="0">
                <a:latin typeface="Courier New" panose="02070309020205020404" pitchFamily="49" charset="0"/>
              </a:rPr>
              <a:t>double		</a:t>
            </a:r>
            <a:r>
              <a:rPr lang="sk-SK" altLang="sk-SK" b="1" smtClean="0">
                <a:latin typeface="Courier New" panose="02070309020205020404" pitchFamily="49" charset="0"/>
                <a:sym typeface="Symbol" panose="05050102010706020507" pitchFamily="18" charset="2"/>
              </a:rPr>
              <a:t> </a:t>
            </a:r>
            <a:r>
              <a:rPr lang="sk-SK" altLang="sk-SK" b="1" smtClean="0">
                <a:latin typeface="Courier New" panose="02070309020205020404" pitchFamily="49" charset="0"/>
              </a:rPr>
              <a:t>long double</a:t>
            </a:r>
          </a:p>
          <a:p>
            <a:pPr marL="1471613" lvl="2" indent="-457200">
              <a:buFontTx/>
              <a:buNone/>
            </a:pPr>
            <a:endParaRPr lang="sk-SK" altLang="sk-SK" sz="1200" b="1" smtClean="0">
              <a:latin typeface="Courier New" panose="02070309020205020404" pitchFamily="49" charset="0"/>
            </a:endParaRPr>
          </a:p>
          <a:p>
            <a:pPr marL="1039813" lvl="1" indent="-533400"/>
            <a:r>
              <a:rPr lang="sk-SK" altLang="sk-SK" sz="2400" b="1" smtClean="0">
                <a:latin typeface="Courier New" panose="02070309020205020404" pitchFamily="49" charset="0"/>
              </a:rPr>
              <a:t>int</a:t>
            </a:r>
            <a:r>
              <a:rPr lang="sk-SK" altLang="sk-SK" sz="2400" smtClean="0"/>
              <a:t> má najnižšiu prioritu</a:t>
            </a:r>
          </a:p>
          <a:p>
            <a:pPr marL="1039813" lvl="1" indent="-533400"/>
            <a:r>
              <a:rPr lang="sk-SK" altLang="sk-SK" sz="2400" smtClean="0"/>
              <a:t>jeden operand typu </a:t>
            </a:r>
            <a:r>
              <a:rPr lang="sk-SK" altLang="sk-SK" sz="2400" b="1" smtClean="0">
                <a:latin typeface="Courier New" panose="02070309020205020404" pitchFamily="49" charset="0"/>
              </a:rPr>
              <a:t>float</a:t>
            </a:r>
            <a:r>
              <a:rPr lang="sk-SK" altLang="sk-SK" sz="2400" smtClean="0"/>
              <a:t> a druhý nižšiu prioritu, druhý </a:t>
            </a:r>
            <a:r>
              <a:rPr lang="sk-SK" altLang="sk-SK" sz="2400" smtClean="0">
                <a:sym typeface="Symbol" panose="05050102010706020507" pitchFamily="18" charset="2"/>
              </a:rPr>
              <a:t> </a:t>
            </a:r>
            <a:r>
              <a:rPr lang="sk-SK" altLang="sk-SK" sz="2400" b="1" smtClean="0">
                <a:latin typeface="Courier New" panose="02070309020205020404" pitchFamily="49" charset="0"/>
              </a:rPr>
              <a:t>float</a:t>
            </a:r>
            <a:endParaRPr lang="en-US" altLang="sk-SK" sz="2400" smtClean="0"/>
          </a:p>
        </p:txBody>
      </p:sp>
    </p:spTree>
    <p:extLst>
      <p:ext uri="{BB962C8B-B14F-4D97-AF65-F5344CB8AC3E}">
        <p14:creationId xmlns:p14="http://schemas.microsoft.com/office/powerpoint/2010/main" val="38760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Pravidlá implicitnej typovej konverzie</a:t>
            </a:r>
            <a:endParaRPr lang="en-US" altLang="sk-SK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9753600" cy="1981200"/>
          </a:xfrm>
        </p:spPr>
        <p:txBody>
          <a:bodyPr/>
          <a:lstStyle/>
          <a:p>
            <a:pPr marL="609600" indent="-609600">
              <a:buFontTx/>
              <a:buAutoNum type="arabicPeriod" startAt="3"/>
            </a:pPr>
            <a:r>
              <a:rPr lang="sk-SK" altLang="sk-SK" sz="2800" smtClean="0"/>
              <a:t>v priraďovacích príkazoch je typ na pravej strane konvertovaný na typ z ľavej strany</a:t>
            </a:r>
          </a:p>
          <a:p>
            <a:pPr marL="609600" indent="-609600">
              <a:buFontTx/>
              <a:buAutoNum type="arabicPeriod" startAt="3"/>
            </a:pPr>
            <a:endParaRPr lang="sk-SK" altLang="sk-SK" sz="2800" smtClean="0"/>
          </a:p>
          <a:p>
            <a:pPr marL="1039813" lvl="1" indent="-533400"/>
            <a:r>
              <a:rPr lang="sk-SK" altLang="sk-SK" sz="2400" smtClean="0"/>
              <a:t>napr.:</a:t>
            </a:r>
            <a:endParaRPr lang="en-US" altLang="sk-SK" sz="2400" smtClean="0"/>
          </a:p>
        </p:txBody>
      </p:sp>
      <p:grpSp>
        <p:nvGrpSpPr>
          <p:cNvPr id="87051" name="Group 11"/>
          <p:cNvGrpSpPr>
            <a:grpSpLocks/>
          </p:cNvGrpSpPr>
          <p:nvPr/>
        </p:nvGrpSpPr>
        <p:grpSpPr bwMode="auto">
          <a:xfrm>
            <a:off x="914400" y="4191000"/>
            <a:ext cx="1905000" cy="1295400"/>
            <a:chOff x="576" y="2640"/>
            <a:chExt cx="1200" cy="816"/>
          </a:xfrm>
        </p:grpSpPr>
        <p:sp>
          <p:nvSpPr>
            <p:cNvPr id="53258" name="Rectangle 4"/>
            <p:cNvSpPr>
              <a:spLocks noChangeArrowheads="1"/>
            </p:cNvSpPr>
            <p:nvPr/>
          </p:nvSpPr>
          <p:spPr bwMode="auto">
            <a:xfrm>
              <a:off x="576" y="2640"/>
              <a:ext cx="1200" cy="81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59" name="Text Box 5"/>
            <p:cNvSpPr txBox="1">
              <a:spLocks noChangeArrowheads="1"/>
            </p:cNvSpPr>
            <p:nvPr/>
          </p:nvSpPr>
          <p:spPr bwMode="auto">
            <a:xfrm>
              <a:off x="624" y="2688"/>
              <a:ext cx="1151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sk-SK" altLang="sk-SK">
                  <a:solidFill>
                    <a:srgbClr val="000000"/>
                  </a:solidFill>
                </a:rPr>
                <a:t>double x</a:t>
              </a:r>
              <a:r>
                <a:rPr lang="en-US" altLang="sk-SK">
                  <a:solidFill>
                    <a:srgbClr val="000000"/>
                  </a:solidFill>
                </a:rPr>
                <a:t>;</a:t>
              </a:r>
            </a:p>
            <a:p>
              <a:endParaRPr lang="en-US" altLang="sk-SK">
                <a:solidFill>
                  <a:srgbClr val="000000"/>
                </a:solidFill>
              </a:endParaRPr>
            </a:p>
            <a:p>
              <a:r>
                <a:rPr lang="en-US" altLang="sk-SK">
                  <a:solidFill>
                    <a:srgbClr val="000000"/>
                  </a:solidFill>
                </a:rPr>
                <a:t>x = 5;</a:t>
              </a:r>
            </a:p>
          </p:txBody>
        </p:sp>
      </p:grpSp>
      <p:grpSp>
        <p:nvGrpSpPr>
          <p:cNvPr id="87052" name="Group 12"/>
          <p:cNvGrpSpPr>
            <a:grpSpLocks/>
          </p:cNvGrpSpPr>
          <p:nvPr/>
        </p:nvGrpSpPr>
        <p:grpSpPr bwMode="auto">
          <a:xfrm>
            <a:off x="914400" y="5867400"/>
            <a:ext cx="1905000" cy="1295400"/>
            <a:chOff x="576" y="3696"/>
            <a:chExt cx="1200" cy="816"/>
          </a:xfrm>
        </p:grpSpPr>
        <p:sp>
          <p:nvSpPr>
            <p:cNvPr id="53256" name="Rectangle 6"/>
            <p:cNvSpPr>
              <a:spLocks noChangeArrowheads="1"/>
            </p:cNvSpPr>
            <p:nvPr/>
          </p:nvSpPr>
          <p:spPr bwMode="auto">
            <a:xfrm>
              <a:off x="576" y="3696"/>
              <a:ext cx="1200" cy="81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57" name="Text Box 7"/>
            <p:cNvSpPr txBox="1">
              <a:spLocks noChangeArrowheads="1"/>
            </p:cNvSpPr>
            <p:nvPr/>
          </p:nvSpPr>
          <p:spPr bwMode="auto">
            <a:xfrm>
              <a:off x="624" y="3744"/>
              <a:ext cx="103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sk-SK">
                  <a:solidFill>
                    <a:srgbClr val="000000"/>
                  </a:solidFill>
                </a:rPr>
                <a:t>int i;</a:t>
              </a:r>
            </a:p>
            <a:p>
              <a:endParaRPr lang="en-US" altLang="sk-SK">
                <a:solidFill>
                  <a:srgbClr val="000000"/>
                </a:solidFill>
              </a:endParaRPr>
            </a:p>
            <a:p>
              <a:r>
                <a:rPr lang="en-US" altLang="sk-SK">
                  <a:solidFill>
                    <a:srgbClr val="000000"/>
                  </a:solidFill>
                </a:rPr>
                <a:t>i = 5.0;</a:t>
              </a:r>
            </a:p>
          </p:txBody>
        </p:sp>
      </p:grpSp>
      <p:sp>
        <p:nvSpPr>
          <p:cNvPr id="87048" name="AutoShape 8"/>
          <p:cNvSpPr>
            <a:spLocks noChangeArrowheads="1"/>
          </p:cNvSpPr>
          <p:nvPr/>
        </p:nvSpPr>
        <p:spPr bwMode="auto">
          <a:xfrm>
            <a:off x="3124200" y="4495800"/>
            <a:ext cx="4572000" cy="533400"/>
          </a:xfrm>
          <a:prstGeom prst="wedgeRoundRectCallout">
            <a:avLst>
              <a:gd name="adj1" fmla="val -59375"/>
              <a:gd name="adj2" fmla="val 8928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r>
              <a:rPr lang="en-US" altLang="sk-SK">
                <a:solidFill>
                  <a:srgbClr val="000000"/>
                </a:solidFill>
              </a:rPr>
              <a:t>x</a:t>
            </a:r>
            <a:r>
              <a:rPr lang="en-US" altLang="sk-SK" b="0">
                <a:solidFill>
                  <a:srgbClr val="000000"/>
                </a:solidFill>
                <a:latin typeface="Arial" panose="020B0604020202020204" pitchFamily="34" charset="0"/>
              </a:rPr>
              <a:t> bude ma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ť hodnotu 5.0 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auto">
          <a:xfrm>
            <a:off x="3352800" y="6096000"/>
            <a:ext cx="4572000" cy="533400"/>
          </a:xfrm>
          <a:prstGeom prst="wedgeRoundRectCallout">
            <a:avLst>
              <a:gd name="adj1" fmla="val -63681"/>
              <a:gd name="adj2" fmla="val 10297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r>
              <a:rPr lang="sk-SK" altLang="sk-SK">
                <a:solidFill>
                  <a:srgbClr val="000000"/>
                </a:solidFill>
              </a:rPr>
              <a:t>i</a:t>
            </a:r>
            <a:r>
              <a:rPr lang="en-US" altLang="sk-SK" b="0">
                <a:solidFill>
                  <a:srgbClr val="000000"/>
                </a:solidFill>
                <a:latin typeface="Arial" panose="020B0604020202020204" pitchFamily="34" charset="0"/>
              </a:rPr>
              <a:t> bude ma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ť hodnotu 5 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5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8" grpId="0" animBg="1" autoUpdateAnimBg="0"/>
      <p:bldP spid="8705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íklady</a:t>
            </a:r>
            <a:endParaRPr lang="en-US" altLang="sk-SK" smtClean="0"/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381000" y="2590800"/>
            <a:ext cx="2438400" cy="2438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457200" y="2667000"/>
            <a:ext cx="239681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sk-SK" altLang="sk-SK" dirty="0" err="1">
                <a:solidFill>
                  <a:srgbClr val="000000"/>
                </a:solidFill>
              </a:rPr>
              <a:t>char</a:t>
            </a:r>
            <a:r>
              <a:rPr lang="sk-SK" altLang="sk-SK" dirty="0">
                <a:solidFill>
                  <a:srgbClr val="000000"/>
                </a:solidFill>
              </a:rPr>
              <a:t> c</a:t>
            </a:r>
            <a:r>
              <a:rPr lang="en-US" altLang="sk-SK" dirty="0">
                <a:solidFill>
                  <a:srgbClr val="000000"/>
                </a:solidFill>
              </a:rPr>
              <a:t>;</a:t>
            </a:r>
            <a:endParaRPr lang="sk-SK" altLang="sk-SK" dirty="0">
              <a:solidFill>
                <a:srgbClr val="000000"/>
              </a:solidFill>
            </a:endParaRPr>
          </a:p>
          <a:p>
            <a:pPr algn="l"/>
            <a:endParaRPr lang="sk-SK" altLang="sk-SK" dirty="0">
              <a:solidFill>
                <a:srgbClr val="000000"/>
              </a:solidFill>
            </a:endParaRPr>
          </a:p>
          <a:p>
            <a:pPr algn="l"/>
            <a:r>
              <a:rPr lang="en-US" altLang="sk-SK" dirty="0">
                <a:solidFill>
                  <a:srgbClr val="000000"/>
                </a:solidFill>
              </a:rPr>
              <a:t>c = 1;</a:t>
            </a:r>
          </a:p>
          <a:p>
            <a:pPr algn="l"/>
            <a:endParaRPr lang="en-US" altLang="sk-SK" dirty="0">
              <a:solidFill>
                <a:srgbClr val="000000"/>
              </a:solidFill>
            </a:endParaRPr>
          </a:p>
          <a:p>
            <a:pPr algn="l"/>
            <a:r>
              <a:rPr lang="en-US" altLang="sk-SK" dirty="0" err="1">
                <a:solidFill>
                  <a:srgbClr val="000000"/>
                </a:solidFill>
              </a:rPr>
              <a:t>c++</a:t>
            </a:r>
            <a:r>
              <a:rPr lang="en-US" altLang="sk-SK" dirty="0">
                <a:solidFill>
                  <a:srgbClr val="000000"/>
                </a:solidFill>
              </a:rPr>
              <a:t>;</a:t>
            </a:r>
          </a:p>
          <a:p>
            <a:pPr algn="l"/>
            <a:r>
              <a:rPr lang="en-US" altLang="sk-SK" dirty="0">
                <a:solidFill>
                  <a:srgbClr val="000000"/>
                </a:solidFill>
              </a:rPr>
              <a:t>c = c + '1';</a:t>
            </a:r>
          </a:p>
        </p:txBody>
      </p:sp>
      <p:sp>
        <p:nvSpPr>
          <p:cNvPr id="83974" name="AutoShape 6"/>
          <p:cNvSpPr>
            <a:spLocks noChangeArrowheads="1"/>
          </p:cNvSpPr>
          <p:nvPr/>
        </p:nvSpPr>
        <p:spPr bwMode="auto">
          <a:xfrm>
            <a:off x="3048000" y="2286000"/>
            <a:ext cx="6858000" cy="838200"/>
          </a:xfrm>
          <a:prstGeom prst="wedgeRoundRectCallout">
            <a:avLst>
              <a:gd name="adj1" fmla="val -68588"/>
              <a:gd name="adj2" fmla="val 10208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 b="0">
                <a:solidFill>
                  <a:srgbClr val="000000"/>
                </a:solidFill>
                <a:latin typeface="Arial" panose="020B0604020202020204" pitchFamily="34" charset="0"/>
              </a:rPr>
              <a:t>1 je konvertovan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é na </a:t>
            </a:r>
            <a:r>
              <a:rPr lang="sk-SK" altLang="sk-SK">
                <a:solidFill>
                  <a:srgbClr val="000000"/>
                </a:solidFill>
              </a:rPr>
              <a:t>char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sk-SK" altLang="sk-SK">
                <a:solidFill>
                  <a:srgbClr val="000000"/>
                </a:solidFill>
              </a:rPr>
              <a:t>c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 obsahuje znak "</a:t>
            </a:r>
            <a:r>
              <a:rPr lang="sk-SK" altLang="sk-SK">
                <a:solidFill>
                  <a:srgbClr val="000000"/>
                </a:solidFill>
              </a:rPr>
              <a:t>ctrl A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" 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3124200" y="3886200"/>
            <a:ext cx="6858000" cy="457200"/>
          </a:xfrm>
          <a:prstGeom prst="wedgeRoundRectCallout">
            <a:avLst>
              <a:gd name="adj1" fmla="val -72593"/>
              <a:gd name="adj2" fmla="val 43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altLang="sk-SK">
                <a:solidFill>
                  <a:srgbClr val="000000"/>
                </a:solidFill>
              </a:rPr>
              <a:t>c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 obsahuje znak "</a:t>
            </a:r>
            <a:r>
              <a:rPr lang="sk-SK" altLang="sk-SK">
                <a:solidFill>
                  <a:srgbClr val="000000"/>
                </a:solidFill>
              </a:rPr>
              <a:t>ctrl B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" 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3124200" y="5105400"/>
            <a:ext cx="6858000" cy="1219200"/>
          </a:xfrm>
          <a:prstGeom prst="wedgeRoundRectCallout">
            <a:avLst>
              <a:gd name="adj1" fmla="val -55116"/>
              <a:gd name="adj2" fmla="val -7929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ordinálne číslo znaku </a:t>
            </a:r>
            <a:r>
              <a:rPr lang="en-US" altLang="sk-SK">
                <a:solidFill>
                  <a:srgbClr val="000000"/>
                </a:solidFill>
              </a:rPr>
              <a:t>'1'</a:t>
            </a:r>
            <a:r>
              <a:rPr lang="en-US" altLang="sk-SK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je 49, teda </a:t>
            </a:r>
            <a:r>
              <a:rPr lang="sk-SK" altLang="sk-SK">
                <a:solidFill>
                  <a:srgbClr val="000000"/>
                </a:solidFill>
              </a:rPr>
              <a:t>c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 obsahuje znak s ordinálnym číslom 51, teda znak </a:t>
            </a:r>
            <a:r>
              <a:rPr lang="en-US" altLang="sk-SK" b="0">
                <a:solidFill>
                  <a:srgbClr val="000000"/>
                </a:solidFill>
                <a:latin typeface="Arial" panose="020B0604020202020204" pitchFamily="34" charset="0"/>
              </a:rPr>
              <a:t>'</a:t>
            </a:r>
            <a:r>
              <a:rPr lang="sk-SK" altLang="sk-SK">
                <a:solidFill>
                  <a:srgbClr val="000000"/>
                </a:solidFill>
              </a:rPr>
              <a:t>3</a:t>
            </a:r>
            <a:r>
              <a:rPr lang="en-US" altLang="sk-SK" b="0">
                <a:solidFill>
                  <a:srgbClr val="000000"/>
                </a:solidFill>
                <a:latin typeface="Arial" panose="020B0604020202020204" pitchFamily="34" charset="0"/>
              </a:rPr>
              <a:t>'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85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 animBg="1" autoUpdateAnimBg="0"/>
      <p:bldP spid="83975" grpId="0" animBg="1" autoUpdateAnimBg="0"/>
      <p:bldP spid="8397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íklady</a:t>
            </a:r>
            <a:endParaRPr lang="en-US" altLang="sk-SK" smtClean="0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1000" y="2590800"/>
            <a:ext cx="2438400" cy="2133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46245" y="2667000"/>
            <a:ext cx="239681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sk-SK" altLang="sk-SK" dirty="0" err="1">
                <a:solidFill>
                  <a:srgbClr val="000000"/>
                </a:solidFill>
              </a:rPr>
              <a:t>int</a:t>
            </a:r>
            <a:r>
              <a:rPr lang="sk-SK" altLang="sk-SK" dirty="0">
                <a:solidFill>
                  <a:srgbClr val="000000"/>
                </a:solidFill>
              </a:rPr>
              <a:t> i</a:t>
            </a:r>
            <a:r>
              <a:rPr lang="en-US" altLang="sk-SK" dirty="0">
                <a:solidFill>
                  <a:srgbClr val="000000"/>
                </a:solidFill>
              </a:rPr>
              <a:t>;</a:t>
            </a:r>
            <a:endParaRPr lang="sk-SK" altLang="sk-SK" dirty="0">
              <a:solidFill>
                <a:srgbClr val="000000"/>
              </a:solidFill>
            </a:endParaRPr>
          </a:p>
          <a:p>
            <a:pPr algn="l"/>
            <a:endParaRPr lang="sk-SK" altLang="sk-SK" dirty="0">
              <a:solidFill>
                <a:srgbClr val="000000"/>
              </a:solidFill>
            </a:endParaRPr>
          </a:p>
          <a:p>
            <a:pPr algn="l"/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 = 'A';</a:t>
            </a:r>
          </a:p>
          <a:p>
            <a:pPr algn="l"/>
            <a:r>
              <a:rPr lang="sk-SK" altLang="sk-SK" dirty="0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 = 'A' + 2;</a:t>
            </a:r>
          </a:p>
          <a:p>
            <a:pPr algn="l"/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 = 3.8;</a:t>
            </a:r>
          </a:p>
        </p:txBody>
      </p:sp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3048000" y="1981200"/>
            <a:ext cx="6858000" cy="838200"/>
          </a:xfrm>
          <a:prstGeom prst="wedgeRoundRectCallout">
            <a:avLst>
              <a:gd name="adj1" fmla="val -63866"/>
              <a:gd name="adj2" fmla="val 13977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altLang="sk-SK">
                <a:solidFill>
                  <a:srgbClr val="000000"/>
                </a:solidFill>
              </a:rPr>
              <a:t>i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 obsahuje ordinálne číslo znaku </a:t>
            </a:r>
            <a:r>
              <a:rPr lang="en-US" altLang="sk-SK" b="0">
                <a:solidFill>
                  <a:srgbClr val="000000"/>
                </a:solidFill>
                <a:latin typeface="Arial" panose="020B0604020202020204" pitchFamily="34" charset="0"/>
              </a:rPr>
              <a:t>'A'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, teda 65 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>
            <a:off x="3124200" y="3657600"/>
            <a:ext cx="6858000" cy="838200"/>
          </a:xfrm>
          <a:prstGeom prst="wedgeRoundRectCallout">
            <a:avLst>
              <a:gd name="adj1" fmla="val -55556"/>
              <a:gd name="adj2" fmla="val -1742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sk-SK" altLang="sk-SK" dirty="0" smtClean="0">
                <a:solidFill>
                  <a:srgbClr val="000000"/>
                </a:solidFill>
              </a:rPr>
              <a:t>i</a:t>
            </a:r>
            <a:r>
              <a:rPr lang="sk-SK" altLang="sk-SK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obsahuje znak číslo 67 (ordinálne číslo znaku </a:t>
            </a:r>
            <a:r>
              <a:rPr lang="en-US" altLang="sk-SK" dirty="0">
                <a:solidFill>
                  <a:srgbClr val="000000"/>
                </a:solidFill>
              </a:rPr>
              <a:t>'</a:t>
            </a:r>
            <a:r>
              <a:rPr lang="sk-SK" altLang="sk-SK" dirty="0">
                <a:solidFill>
                  <a:srgbClr val="000000"/>
                </a:solidFill>
              </a:rPr>
              <a:t>C</a:t>
            </a:r>
            <a:r>
              <a:rPr lang="en-US" altLang="sk-SK" dirty="0">
                <a:solidFill>
                  <a:srgbClr val="000000"/>
                </a:solidFill>
              </a:rPr>
              <a:t>'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sk-SK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9" name="AutoShape 7"/>
          <p:cNvSpPr>
            <a:spLocks noChangeArrowheads="1"/>
          </p:cNvSpPr>
          <p:nvPr/>
        </p:nvSpPr>
        <p:spPr bwMode="auto">
          <a:xfrm>
            <a:off x="3124200" y="5486400"/>
            <a:ext cx="6858000" cy="533400"/>
          </a:xfrm>
          <a:prstGeom prst="wedgeRoundRectCallout">
            <a:avLst>
              <a:gd name="adj1" fmla="val -63125"/>
              <a:gd name="adj2" fmla="val -23898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sk-SK" altLang="sk-SK">
                <a:solidFill>
                  <a:srgbClr val="000000"/>
                </a:solidFill>
              </a:rPr>
              <a:t>i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 bude mať hodnotu 3 (0.8 sa odreže)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7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 autoUpdateAnimBg="0"/>
      <p:bldP spid="84998" grpId="0" animBg="1" autoUpdateAnimBg="0"/>
      <p:bldP spid="8499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Príklady</a:t>
            </a:r>
            <a:endParaRPr lang="en-US" altLang="sk-SK" dirty="0" smtClean="0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81000" y="2590799"/>
            <a:ext cx="2438400" cy="2880519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57200" y="2667000"/>
            <a:ext cx="202811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sk-SK" altLang="sk-SK" dirty="0" err="1">
                <a:solidFill>
                  <a:srgbClr val="000000"/>
                </a:solidFill>
              </a:rPr>
              <a:t>double</a:t>
            </a:r>
            <a:r>
              <a:rPr lang="sk-SK" altLang="sk-SK" dirty="0">
                <a:solidFill>
                  <a:srgbClr val="000000"/>
                </a:solidFill>
              </a:rPr>
              <a:t> g</a:t>
            </a:r>
            <a:r>
              <a:rPr lang="en-US" altLang="sk-SK" dirty="0">
                <a:solidFill>
                  <a:srgbClr val="000000"/>
                </a:solidFill>
              </a:rPr>
              <a:t>;</a:t>
            </a:r>
            <a:endParaRPr lang="sk-SK" altLang="sk-SK" dirty="0">
              <a:solidFill>
                <a:srgbClr val="000000"/>
              </a:solidFill>
            </a:endParaRPr>
          </a:p>
          <a:p>
            <a:pPr algn="l"/>
            <a:r>
              <a:rPr lang="sk-SK" altLang="sk-SK" dirty="0" err="1">
                <a:solidFill>
                  <a:srgbClr val="000000"/>
                </a:solidFill>
              </a:rPr>
              <a:t>int</a:t>
            </a:r>
            <a:r>
              <a:rPr lang="sk-SK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err="1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;</a:t>
            </a:r>
          </a:p>
          <a:p>
            <a:pPr algn="l"/>
            <a:r>
              <a:rPr lang="en-US" altLang="sk-SK" dirty="0">
                <a:solidFill>
                  <a:srgbClr val="000000"/>
                </a:solidFill>
              </a:rPr>
              <a:t>char c;</a:t>
            </a:r>
            <a:endParaRPr lang="sk-SK" altLang="sk-SK" dirty="0">
              <a:solidFill>
                <a:srgbClr val="000000"/>
              </a:solidFill>
            </a:endParaRPr>
          </a:p>
          <a:p>
            <a:pPr algn="l"/>
            <a:endParaRPr lang="sk-SK" altLang="sk-SK" dirty="0" smtClean="0">
              <a:solidFill>
                <a:srgbClr val="000000"/>
              </a:solidFill>
            </a:endParaRPr>
          </a:p>
          <a:p>
            <a:pPr algn="l"/>
            <a:r>
              <a:rPr lang="sk-SK" altLang="sk-SK" dirty="0" smtClean="0">
                <a:solidFill>
                  <a:srgbClr val="000000"/>
                </a:solidFill>
              </a:rPr>
              <a:t>...</a:t>
            </a:r>
            <a:endParaRPr lang="sk-SK" altLang="sk-SK" dirty="0">
              <a:solidFill>
                <a:srgbClr val="000000"/>
              </a:solidFill>
            </a:endParaRPr>
          </a:p>
          <a:p>
            <a:pPr algn="l"/>
            <a:r>
              <a:rPr lang="en-US" altLang="sk-SK" dirty="0">
                <a:solidFill>
                  <a:srgbClr val="000000"/>
                </a:solidFill>
              </a:rPr>
              <a:t>g = 5;</a:t>
            </a:r>
          </a:p>
          <a:p>
            <a:pPr algn="l"/>
            <a:r>
              <a:rPr lang="sk-SK" altLang="sk-SK" dirty="0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 = g * c;</a:t>
            </a:r>
          </a:p>
        </p:txBody>
      </p:sp>
      <p:sp>
        <p:nvSpPr>
          <p:cNvPr id="86021" name="AutoShape 5"/>
          <p:cNvSpPr>
            <a:spLocks noChangeArrowheads="1"/>
          </p:cNvSpPr>
          <p:nvPr/>
        </p:nvSpPr>
        <p:spPr bwMode="auto">
          <a:xfrm>
            <a:off x="3352800" y="3032919"/>
            <a:ext cx="4114800" cy="533400"/>
          </a:xfrm>
          <a:prstGeom prst="wedgeRoundRectCallout">
            <a:avLst>
              <a:gd name="adj1" fmla="val -90162"/>
              <a:gd name="adj2" fmla="val 26041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r>
              <a:rPr lang="en-US" altLang="sk-SK">
                <a:solidFill>
                  <a:srgbClr val="000000"/>
                </a:solidFill>
              </a:rPr>
              <a:t>g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 obsahuje číslo 5.0 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23" name="AutoShape 7"/>
          <p:cNvSpPr>
            <a:spLocks noChangeArrowheads="1"/>
          </p:cNvSpPr>
          <p:nvPr/>
        </p:nvSpPr>
        <p:spPr bwMode="auto">
          <a:xfrm>
            <a:off x="2971800" y="4709319"/>
            <a:ext cx="6858000" cy="1828800"/>
          </a:xfrm>
          <a:prstGeom prst="wedgeRoundRectCallout">
            <a:avLst>
              <a:gd name="adj1" fmla="val -57778"/>
              <a:gd name="adj2" fmla="val -3046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najprv sa </a:t>
            </a:r>
            <a:r>
              <a:rPr lang="sk-SK" altLang="sk-SK">
                <a:solidFill>
                  <a:srgbClr val="000000"/>
                </a:solidFill>
              </a:rPr>
              <a:t>c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 skonvertuje na </a:t>
            </a:r>
            <a:r>
              <a:rPr lang="sk-SK" altLang="sk-SK">
                <a:solidFill>
                  <a:srgbClr val="000000"/>
                </a:solidFill>
              </a:rPr>
              <a:t>int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, potom sa </a:t>
            </a:r>
            <a:r>
              <a:rPr lang="sk-SK" altLang="sk-SK">
                <a:solidFill>
                  <a:srgbClr val="000000"/>
                </a:solidFill>
              </a:rPr>
              <a:t>c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 skonvertuje na </a:t>
            </a:r>
            <a:r>
              <a:rPr lang="sk-SK" altLang="sk-SK">
                <a:solidFill>
                  <a:srgbClr val="000000"/>
                </a:solidFill>
              </a:rPr>
              <a:t>double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, výsledok </a:t>
            </a:r>
            <a:r>
              <a:rPr lang="sk-SK" altLang="sk-SK">
                <a:solidFill>
                  <a:srgbClr val="000000"/>
                </a:solidFill>
              </a:rPr>
              <a:t>g </a:t>
            </a:r>
            <a:r>
              <a:rPr lang="en-US" altLang="sk-SK">
                <a:solidFill>
                  <a:srgbClr val="000000"/>
                </a:solidFill>
              </a:rPr>
              <a:t>*</a:t>
            </a:r>
            <a:r>
              <a:rPr lang="sk-SK" altLang="sk-SK">
                <a:solidFill>
                  <a:srgbClr val="000000"/>
                </a:solidFill>
              </a:rPr>
              <a:t> c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 je </a:t>
            </a:r>
            <a:r>
              <a:rPr lang="sk-SK" altLang="sk-SK">
                <a:solidFill>
                  <a:srgbClr val="000000"/>
                </a:solidFill>
              </a:rPr>
              <a:t>double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, ale podľa pravidla 3 sa skonvertuje na </a:t>
            </a:r>
            <a:r>
              <a:rPr lang="sk-SK" altLang="sk-SK">
                <a:solidFill>
                  <a:srgbClr val="000000"/>
                </a:solidFill>
              </a:rPr>
              <a:t>int</a:t>
            </a: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 a priradí </a:t>
            </a:r>
            <a:r>
              <a:rPr lang="sk-SK" altLang="sk-SK">
                <a:solidFill>
                  <a:srgbClr val="000000"/>
                </a:solidFill>
              </a:rPr>
              <a:t>i</a:t>
            </a:r>
            <a:endParaRPr lang="en-US" altLang="sk-S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6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 autoUpdateAnimBg="0"/>
      <p:bldP spid="86023" grpId="0" animBg="1" autoUpdateAnimBg="0"/>
    </p:bldLst>
  </p:timing>
</p:sld>
</file>

<file path=ppt/theme/theme1.xml><?xml version="1.0" encoding="utf-8"?>
<a:theme xmlns:a="http://schemas.openxmlformats.org/drawingml/2006/main" name="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Settings\koskova\Application Data\Microsoft\Templates\Glass design template.pot</Template>
  <TotalTime>4165</TotalTime>
  <Words>3067</Words>
  <Application>Microsoft Office PowerPoint</Application>
  <PresentationFormat>Custom</PresentationFormat>
  <Paragraphs>697</Paragraphs>
  <Slides>49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Glass design template</vt:lpstr>
      <vt:lpstr>3_Glass design template</vt:lpstr>
      <vt:lpstr>4_Glass design template</vt:lpstr>
      <vt:lpstr>Typová konverzia,  ukazovatele – prvý náhľad</vt:lpstr>
      <vt:lpstr>Obsah</vt:lpstr>
      <vt:lpstr>Typová konverzia</vt:lpstr>
      <vt:lpstr>Pravidlá implicitnej typovej konverzie</vt:lpstr>
      <vt:lpstr>Pravidlá implicitnej typovej konverzie</vt:lpstr>
      <vt:lpstr>Pravidlá implicitnej typovej konverzie</vt:lpstr>
      <vt:lpstr>Príklady</vt:lpstr>
      <vt:lpstr>Príklady</vt:lpstr>
      <vt:lpstr>Príklady</vt:lpstr>
      <vt:lpstr>Explicitná typová konverzia</vt:lpstr>
      <vt:lpstr>Explicitná typová konverzia</vt:lpstr>
      <vt:lpstr>Príklad: typová konverzia</vt:lpstr>
      <vt:lpstr>Čo sú to ukazovatele</vt:lpstr>
      <vt:lpstr>Čo sú to ukazovatele</vt:lpstr>
      <vt:lpstr>Kde sme sa stretli s ukazovateľom alebo adresou premennej?</vt:lpstr>
      <vt:lpstr>Ako poznáme ukazovateľ</vt:lpstr>
      <vt:lpstr>Čo ak potrebujete viac ukazovateľov?</vt:lpstr>
      <vt:lpstr>Čo s ukazovateľom?</vt:lpstr>
      <vt:lpstr>Situácia po definícii int *p;</vt:lpstr>
      <vt:lpstr>Dereferenčný operátor *</vt:lpstr>
      <vt:lpstr>Príklad ukazovateľa – želaný stav</vt:lpstr>
      <vt:lpstr>Priradenie hodnoty do ukazovateľa</vt:lpstr>
      <vt:lpstr>Priradenie hodnoty do ukazovateľa</vt:lpstr>
      <vt:lpstr>Referenčný operátor &amp;</vt:lpstr>
      <vt:lpstr>Ako priradíme adresu už existujúcej premennej?</vt:lpstr>
      <vt:lpstr>Čo urobí p_i = &amp;i;</vt:lpstr>
      <vt:lpstr>Čo urobí p_i = &amp;i;</vt:lpstr>
      <vt:lpstr>Príklad: aké sú adresy a hodnoty premenných </vt:lpstr>
      <vt:lpstr>Ako priradíme hodnotu na miesto, kam ukazuje ukazovateľ?</vt:lpstr>
      <vt:lpstr>Čo urobí *p_i = i;</vt:lpstr>
      <vt:lpstr>Príklad: aké sú adresy a hodnoty premenných </vt:lpstr>
      <vt:lpstr>Použitie referenčného a dereferenčného operátora</vt:lpstr>
      <vt:lpstr>Príklad: Čo vypíše nasledujúci program</vt:lpstr>
      <vt:lpstr>Príklad: Čo vypíše nasledujúci program</vt:lpstr>
      <vt:lpstr>Príklady</vt:lpstr>
      <vt:lpstr>Základné operácie s ukazovateľmi </vt:lpstr>
      <vt:lpstr>Základné operácie s ukazovateľmi</vt:lpstr>
      <vt:lpstr>Príklad: základné operácie s ukazovateľmi</vt:lpstr>
      <vt:lpstr>Príklad: použitie viac ukazovateľov</vt:lpstr>
      <vt:lpstr>Príklad (1-14 v Programovanie v jazyku C v riešených príkladoch (1))</vt:lpstr>
      <vt:lpstr>Funkcie: volanie odkazom</vt:lpstr>
      <vt:lpstr>Parametre funkcií - volanie odkazom</vt:lpstr>
      <vt:lpstr>PowerPoint Presentation</vt:lpstr>
      <vt:lpstr>Príklad funkcie: výmena premenných</vt:lpstr>
      <vt:lpstr>Príklad funkcie: výmena premenných</vt:lpstr>
      <vt:lpstr>PowerPoint Presentation</vt:lpstr>
      <vt:lpstr>PowerPoint Presentation</vt:lpstr>
      <vt:lpstr>Ukazovatele – na čo sú dobré</vt:lpstr>
      <vt:lpstr>Zhrnutie</vt:lpstr>
    </vt:vector>
  </TitlesOfParts>
  <Company>FIIT STU Bratislava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Procedurálne programovanie</dc:title>
  <dc:creator>koskova</dc:creator>
  <cp:lastModifiedBy>koskova</cp:lastModifiedBy>
  <cp:revision>447</cp:revision>
  <cp:lastPrinted>1601-01-01T00:00:00Z</cp:lastPrinted>
  <dcterms:created xsi:type="dcterms:W3CDTF">2005-06-24T10:35:13Z</dcterms:created>
  <dcterms:modified xsi:type="dcterms:W3CDTF">2019-11-06T14:01:43Z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TC010875761033</vt:lpwstr>
  </property>
</Properties>
</file>