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9" r:id="rId5"/>
    <p:sldId id="260" r:id="rId6"/>
    <p:sldId id="277" r:id="rId7"/>
    <p:sldId id="278" r:id="rId8"/>
    <p:sldId id="281" r:id="rId9"/>
    <p:sldId id="279" r:id="rId10"/>
    <p:sldId id="280" r:id="rId11"/>
    <p:sldId id="286" r:id="rId12"/>
    <p:sldId id="288" r:id="rId13"/>
    <p:sldId id="287" r:id="rId14"/>
    <p:sldId id="261" r:id="rId15"/>
    <p:sldId id="264" r:id="rId16"/>
    <p:sldId id="289" r:id="rId17"/>
    <p:sldId id="290" r:id="rId18"/>
    <p:sldId id="262" r:id="rId19"/>
    <p:sldId id="284" r:id="rId20"/>
    <p:sldId id="270" r:id="rId21"/>
    <p:sldId id="271" r:id="rId22"/>
    <p:sldId id="272" r:id="rId23"/>
    <p:sldId id="273" r:id="rId24"/>
    <p:sldId id="274" r:id="rId25"/>
    <p:sldId id="276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AFD81-7CBD-4E4E-8E38-7FE224D68211}" type="datetimeFigureOut">
              <a:rPr lang="ru-RU" smtClean="0"/>
              <a:t>19.02.2019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9D0F0-D7A5-4CAF-BBD1-425D5B9180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710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9D0F0-D7A5-4CAF-BBD1-425D5B91804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158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C6A3A-012D-4EF6-9A63-4E771C752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A93216-560B-47FD-BF9F-064205100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1A1BB5-5E61-47E4-8EEA-A29B45E5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7B0F-A532-4736-B490-568394D1FF65}" type="datetime1">
              <a:rPr lang="ru-RU" smtClean="0"/>
              <a:t>19.02.2019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4B4775-A367-4589-9285-A975E257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C6EE20-8228-4728-AFBF-5A2F6FDD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58A0-CAA4-4D02-A8B7-D2DB12410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5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44308-C4D5-4B51-B6B8-A78B51C8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7E5A2F-6B8B-4AEB-9E47-4D5DC73AB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11299B-6EEE-4B31-A1DC-B78A0A36E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D60B-FD1A-46B0-85CB-BD6F65720A00}" type="datetime1">
              <a:rPr lang="ru-RU" smtClean="0"/>
              <a:t>19.02.2019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8A622A-F44A-41E5-B9B3-16E8EA03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EBCD4B-71CF-4BD2-AEB6-CB2BEC98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58A0-CAA4-4D02-A8B7-D2DB12410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68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EC63B3C-79E4-41FD-96B8-22FA6B3DE6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1AA39B-C6B2-467A-902E-6C9CAFCA4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E4CF2F-27AA-4846-8695-023DAF1D7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4EC8-E6F9-445A-8C3A-4D8682F50803}" type="datetime1">
              <a:rPr lang="ru-RU" smtClean="0"/>
              <a:t>19.02.2019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3B38BC-223B-4668-8AD7-48D017A7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C2767F-0EF9-42C1-9A02-DC49C191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58A0-CAA4-4D02-A8B7-D2DB12410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89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00DC53-3F80-4DBD-A4DF-053CDFF9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979327-3464-460A-AD2F-A099449D0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260CA6-FB27-4165-AE31-38117181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25D5-151E-4784-BD51-9A3987055A75}" type="datetime1">
              <a:rPr lang="ru-RU" smtClean="0"/>
              <a:t>19.02.2019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C30899-1DE1-4ED9-8C41-0E7C57B4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1A6973-F974-4B67-AF8B-D45366917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58A0-CAA4-4D02-A8B7-D2DB12410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4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CEB59-F2E0-4F3F-8A1F-AF6A86AD0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BEA08E-6592-4A69-A7B8-0842583EA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773C0B-1CA7-4744-A1AF-A0AA31DA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38A3-1BD9-492E-B102-A215BB742D98}" type="datetime1">
              <a:rPr lang="ru-RU" smtClean="0"/>
              <a:t>19.02.2019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57EFE7-2605-4E25-A4CA-57DB594BC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5E01FA-3A6F-45F1-AC50-91E3A1F6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58A0-CAA4-4D02-A8B7-D2DB12410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66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87CD3-30D7-4B76-A5F2-5BA4704D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13C9B9-66B2-4F78-9C80-047C4014D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CB47E9-6602-43E8-807B-CB8D48AFE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F3BFC4-23F2-4E57-906D-AD6036797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107D-EA5E-4E2D-B8DB-81609E0774D7}" type="datetime1">
              <a:rPr lang="ru-RU" smtClean="0"/>
              <a:t>19.02.2019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48AB01-D554-49EB-8996-EA7E76C4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9E29B0-E77B-426A-9B2C-4674FC2F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58A0-CAA4-4D02-A8B7-D2DB12410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23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7B900-EA88-4A73-B934-A6A369828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D79851-B2D7-4223-A63D-DFFB2D8BC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B43509-2581-417A-820C-AF67DC102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181313A-0549-4595-9B52-0A95416DA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93438FE-7850-4536-BD89-F69941224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AE59107-3532-4FF8-BC58-CEB6AE6E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F215-3679-4941-B8B4-9FE388AECDA8}" type="datetime1">
              <a:rPr lang="ru-RU" smtClean="0"/>
              <a:t>19.02.2019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48FB0A8-E18A-4FE8-9EC1-8742608A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0C1D5EF-EC78-4A65-A1EE-5E426F6B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58A0-CAA4-4D02-A8B7-D2DB12410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33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D6936-3CBC-4DE8-B9F3-F0225160F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D6A3918-23D0-4E20-9B0A-5F6928BC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48DC-8BFE-4982-842D-7AF443483AE7}" type="datetime1">
              <a:rPr lang="ru-RU" smtClean="0"/>
              <a:t>19.02.2019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8CD7BB2-99FF-4BA3-89D7-4FC0EB8C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E3B526-EA76-4B08-94D8-88AD0E416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58A0-CAA4-4D02-A8B7-D2DB12410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23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E9CAA2E-BB76-42CA-8EA7-B82BBE8FC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A5B9-F40B-4627-B596-0459F7FB0482}" type="datetime1">
              <a:rPr lang="ru-RU" smtClean="0"/>
              <a:t>19.02.2019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F7668BD-45FC-45F4-AFD1-221502C2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49A8F5-ABCB-4A62-B21E-B2FBE395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58A0-CAA4-4D02-A8B7-D2DB12410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97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382EB-5D80-4305-AE41-53988DD3F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5276E6-8A3B-482D-AF3A-58EF47071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D22198-1971-4C9F-B0EF-93EFC538D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C02E99-FDF9-4F97-A8E5-20E4FC33E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17CB-3A9E-497E-8C18-35277ED6EFE7}" type="datetime1">
              <a:rPr lang="ru-RU" smtClean="0"/>
              <a:t>19.02.2019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2B89BB-1755-47FF-81A5-AF7F2A23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5AE646-805B-440E-AD41-C777BA61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58A0-CAA4-4D02-A8B7-D2DB12410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35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9D37F-19BD-43DE-A116-7EC79C252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B5C5E8F-765F-4D20-8A38-A4DF219D82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FF6983-FC0D-4326-83B6-594A93DCC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F9503A-7DB1-44E6-9796-2271C5E83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C2BDB-C8C6-4C46-BBD6-3CC65A1A9018}" type="datetime1">
              <a:rPr lang="ru-RU" smtClean="0"/>
              <a:t>19.02.2019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B8B43D-AE06-4D88-95B9-1D346A3B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C1FBAF-AE38-408B-AB96-E64753565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58A0-CAA4-4D02-A8B7-D2DB12410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83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B4A84-C5B3-4889-AEA8-C62FD829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81CB19-23E0-4AEE-98A5-C031BDE29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210F60-D43B-4F5E-A2F3-8FD983F3D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DE2B7-C5F3-42E6-81D3-B885F92DF115}" type="datetime1">
              <a:rPr lang="ru-RU" smtClean="0"/>
              <a:t>19.02.2019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6A89E0-2CCE-4270-AD3A-B74EDB1AF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44431A-19A9-429B-93E7-B70904C10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658A0-CAA4-4D02-A8B7-D2DB124108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36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anil@borchevkin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proger.ru/translations/c-macr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danil@borchevkin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E0BBA7-92B3-4B8F-A3AB-5CF48F6B3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#</a:t>
            </a:r>
            <a:r>
              <a:rPr lang="en-US" dirty="0" err="1"/>
              <a:t>ifndef</a:t>
            </a:r>
            <a:r>
              <a:rPr lang="en-US" dirty="0"/>
              <a:t> </a:t>
            </a:r>
            <a:r>
              <a:rPr lang="ru-RU" dirty="0"/>
              <a:t>ПРЕПРОЦЕССОР</a:t>
            </a:r>
            <a:br>
              <a:rPr lang="ru-RU" dirty="0"/>
            </a:br>
            <a:r>
              <a:rPr lang="en-US" dirty="0"/>
              <a:t>#define </a:t>
            </a:r>
            <a:r>
              <a:rPr lang="ru-RU" dirty="0"/>
              <a:t>ПРЕПРОЦЕССОР</a:t>
            </a:r>
            <a:br>
              <a:rPr lang="ru-RU" dirty="0"/>
            </a:br>
            <a:r>
              <a:rPr lang="en-US" dirty="0"/>
              <a:t>#endif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2D09DD-26A2-49B7-A62D-BE6194D5E1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Workshop by</a:t>
            </a:r>
          </a:p>
          <a:p>
            <a:r>
              <a:rPr lang="en-US" b="1" dirty="0"/>
              <a:t>Danil Borchevkin</a:t>
            </a:r>
          </a:p>
          <a:p>
            <a:r>
              <a:rPr lang="en-US" dirty="0">
                <a:hlinkClick r:id="rId2"/>
              </a:rPr>
              <a:t>danil@borchevkin.com</a:t>
            </a:r>
            <a:endParaRPr lang="en-US" dirty="0"/>
          </a:p>
          <a:p>
            <a:r>
              <a:rPr lang="en-US" dirty="0"/>
              <a:t>+79114692217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58A0-CAA4-4D02-A8B7-D2DB1241083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458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9C19F-3395-4003-AF1F-C9D6C8F33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Конкатенация макросов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DAFDA0-7727-411C-A591-78A0D21AB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4455"/>
            <a:ext cx="10515600" cy="3622507"/>
          </a:xfrm>
        </p:spPr>
        <p:txBody>
          <a:bodyPr/>
          <a:lstStyle/>
          <a:p>
            <a:r>
              <a:rPr lang="ru-RU" dirty="0"/>
              <a:t>Сочетание </a:t>
            </a:r>
            <a:r>
              <a:rPr lang="en-US" dirty="0"/>
              <a:t>## </a:t>
            </a:r>
            <a:r>
              <a:rPr lang="ru-RU" dirty="0"/>
              <a:t>сливает несколько лексем в одну</a:t>
            </a:r>
          </a:p>
          <a:p>
            <a:r>
              <a:rPr lang="ru-RU" dirty="0"/>
              <a:t>Встречал крайне редко, кроме</a:t>
            </a:r>
            <a:r>
              <a:rPr lang="en-US" dirty="0"/>
              <a:t> </a:t>
            </a:r>
            <a:r>
              <a:rPr lang="ru-RU" dirty="0"/>
              <a:t>явного указания типов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D87DCE9-DC32-46EA-81FC-E142E9C2B31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15599" cy="5938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#define NUM(</a:t>
            </a:r>
            <a:r>
              <a:rPr lang="en-US" dirty="0" err="1"/>
              <a:t>name,number</a:t>
            </a:r>
            <a:r>
              <a:rPr lang="en-US" dirty="0"/>
              <a:t>) name##_##number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D87DCE9-DC32-46EA-81FC-E142E9C2B31D}"/>
              </a:ext>
            </a:extLst>
          </p:cNvPr>
          <p:cNvSpPr txBox="1">
            <a:spLocks/>
          </p:cNvSpPr>
          <p:nvPr/>
        </p:nvSpPr>
        <p:spPr>
          <a:xfrm>
            <a:off x="838198" y="3709721"/>
            <a:ext cx="10515599" cy="5938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#define </a:t>
            </a:r>
            <a:r>
              <a:rPr lang="ru-RU" dirty="0"/>
              <a:t>_</a:t>
            </a:r>
            <a:r>
              <a:rPr lang="en-US" dirty="0"/>
              <a:t>TEXT(x) L##x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58A0-CAA4-4D02-A8B7-D2DB1241083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58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7C0850-835B-4BEB-BB77-D4293DD2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Предопределенные </a:t>
            </a:r>
            <a:r>
              <a:rPr lang="ru-RU" dirty="0" err="1"/>
              <a:t>маросы</a:t>
            </a:r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9C809046-4A56-42D7-8719-29870A23A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002325"/>
              </p:ext>
            </p:extLst>
          </p:nvPr>
        </p:nvGraphicFramePr>
        <p:xfrm>
          <a:off x="838200" y="1414610"/>
          <a:ext cx="10515601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8219">
                  <a:extLst>
                    <a:ext uri="{9D8B030D-6E8A-4147-A177-3AD203B41FA5}">
                      <a16:colId xmlns:a16="http://schemas.microsoft.com/office/drawing/2014/main" val="3011847176"/>
                    </a:ext>
                  </a:extLst>
                </a:gridCol>
                <a:gridCol w="8767382">
                  <a:extLst>
                    <a:ext uri="{9D8B030D-6E8A-4147-A177-3AD203B41FA5}">
                      <a16:colId xmlns:a16="http://schemas.microsoft.com/office/drawing/2014/main" val="4249104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Директива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Пояснение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89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__</a:t>
                      </a:r>
                      <a:r>
                        <a:rPr lang="en-US" dirty="0"/>
                        <a:t>DATE__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Строка</a:t>
                      </a:r>
                      <a:r>
                        <a:rPr lang="ru-RU" b="1" baseline="0" dirty="0"/>
                        <a:t> </a:t>
                      </a:r>
                      <a:r>
                        <a:rPr lang="ru-RU" baseline="0" dirty="0"/>
                        <a:t>с датой компиляции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01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__FILE__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Строка </a:t>
                      </a:r>
                      <a:r>
                        <a:rPr lang="ru-RU" dirty="0"/>
                        <a:t>с именем файла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09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__FUNCTION__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Строка </a:t>
                      </a:r>
                      <a:r>
                        <a:rPr lang="ru-RU" dirty="0"/>
                        <a:t>с именем функции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270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__LINE__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Число </a:t>
                      </a:r>
                      <a:r>
                        <a:rPr lang="ru-RU" dirty="0"/>
                        <a:t>с номером текущей строчки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74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__TIME__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Строка </a:t>
                      </a:r>
                      <a:r>
                        <a:rPr lang="ru-RU" dirty="0"/>
                        <a:t>с временем</a:t>
                      </a:r>
                      <a:r>
                        <a:rPr lang="ru-RU" baseline="0" dirty="0"/>
                        <a:t> компиляции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64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</a:t>
                      </a:r>
                      <a:r>
                        <a:rPr lang="ru-RU" baseline="0" dirty="0"/>
                        <a:t> т.д.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См. документацию на свой компилятор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07251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58A0-CAA4-4D02-A8B7-D2DB1241083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108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9C19F-3395-4003-AF1F-C9D6C8F33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Самая ебнутая директива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DAFDA0-7727-411C-A591-78A0D21AB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5848"/>
            <a:ext cx="6015754" cy="369050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/>
              <a:t>Директива используется для </a:t>
            </a:r>
            <a:r>
              <a:rPr lang="ru-RU" dirty="0" err="1"/>
              <a:t>дебага</a:t>
            </a:r>
            <a:r>
              <a:rPr lang="ru-RU" dirty="0"/>
              <a:t> и отладки.</a:t>
            </a:r>
            <a:endParaRPr lang="en-US" dirty="0"/>
          </a:p>
          <a:p>
            <a:r>
              <a:rPr lang="en-US" i="1" dirty="0"/>
              <a:t>&lt;</a:t>
            </a:r>
            <a:r>
              <a:rPr lang="ru-RU" i="1" dirty="0"/>
              <a:t>новый номер строки</a:t>
            </a:r>
            <a:r>
              <a:rPr lang="en-US" i="1" dirty="0"/>
              <a:t>&gt; </a:t>
            </a:r>
            <a:r>
              <a:rPr lang="en-US" dirty="0"/>
              <a:t>- </a:t>
            </a:r>
            <a:r>
              <a:rPr lang="ru-RU" dirty="0"/>
              <a:t>переопределяет номер следующей строки (</a:t>
            </a:r>
            <a:r>
              <a:rPr lang="ru-RU" dirty="0" err="1"/>
              <a:t>переопредетяет</a:t>
            </a:r>
            <a:r>
              <a:rPr lang="ru-RU" dirty="0"/>
              <a:t> макрос __LINE__)</a:t>
            </a:r>
            <a:endParaRPr lang="en-US" dirty="0"/>
          </a:p>
          <a:p>
            <a:r>
              <a:rPr lang="en-US" i="1" dirty="0"/>
              <a:t>“</a:t>
            </a:r>
            <a:r>
              <a:rPr lang="ru-RU" i="1" dirty="0"/>
              <a:t>имя файла</a:t>
            </a:r>
            <a:r>
              <a:rPr lang="en-US" i="1" dirty="0"/>
              <a:t>”</a:t>
            </a:r>
            <a:r>
              <a:rPr lang="ru-RU" dirty="0"/>
              <a:t> – необязательный параметр</a:t>
            </a:r>
            <a:r>
              <a:rPr lang="en-US" dirty="0"/>
              <a:t>. </a:t>
            </a:r>
            <a:r>
              <a:rPr lang="ru-RU" dirty="0"/>
              <a:t>Переопределяет макрос</a:t>
            </a:r>
            <a:r>
              <a:rPr lang="en-US" dirty="0"/>
              <a:t> </a:t>
            </a:r>
            <a:r>
              <a:rPr lang="ru-RU" dirty="0"/>
              <a:t>__</a:t>
            </a:r>
            <a:r>
              <a:rPr lang="en-US" dirty="0"/>
              <a:t>FILE__</a:t>
            </a:r>
            <a:r>
              <a:rPr lang="ru-RU" dirty="0"/>
              <a:t> </a:t>
            </a:r>
            <a:endParaRPr lang="en-US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D87DCE9-DC32-46EA-81FC-E142E9C2B31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15599" cy="5938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#line &lt;</a:t>
            </a:r>
            <a:r>
              <a:rPr lang="ru-RU" dirty="0"/>
              <a:t>новый номер строки</a:t>
            </a:r>
            <a:r>
              <a:rPr lang="en-US" dirty="0"/>
              <a:t>&gt; “</a:t>
            </a:r>
            <a:r>
              <a:rPr lang="ru-RU" dirty="0"/>
              <a:t>имя файла</a:t>
            </a:r>
            <a:r>
              <a:rPr lang="en-US" dirty="0"/>
              <a:t>”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D87DCE9-DC32-46EA-81FC-E142E9C2B31D}"/>
              </a:ext>
            </a:extLst>
          </p:cNvPr>
          <p:cNvSpPr txBox="1">
            <a:spLocks/>
          </p:cNvSpPr>
          <p:nvPr/>
        </p:nvSpPr>
        <p:spPr>
          <a:xfrm>
            <a:off x="6975335" y="2665848"/>
            <a:ext cx="4378463" cy="3690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#line 100                          </a:t>
            </a:r>
            <a:br>
              <a:rPr lang="ru-RU" dirty="0"/>
            </a:br>
            <a:r>
              <a:rPr lang="en-US" dirty="0" err="1"/>
              <a:t>int</a:t>
            </a:r>
            <a:r>
              <a:rPr lang="en-US" dirty="0"/>
              <a:t> main(void)  {                </a:t>
            </a:r>
            <a:br>
              <a:rPr lang="ru-RU" dirty="0"/>
            </a:br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 ("%d\</a:t>
            </a:r>
            <a:r>
              <a:rPr lang="en-US" dirty="0" err="1"/>
              <a:t>n",__LINE</a:t>
            </a:r>
            <a:r>
              <a:rPr lang="en-US" dirty="0"/>
              <a:t>__);  </a:t>
            </a:r>
          </a:p>
          <a:p>
            <a:pPr marL="0" indent="0">
              <a:buNone/>
            </a:pPr>
            <a:r>
              <a:rPr lang="en-US" dirty="0"/>
              <a:t>  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58A0-CAA4-4D02-A8B7-D2DB1241083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549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BC016-0FB3-41A9-BC51-C0ED5414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Снятие определения макроса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D87DCE9-DC32-46EA-81FC-E142E9C2B31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15599" cy="5938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#</a:t>
            </a:r>
            <a:r>
              <a:rPr lang="en-US" dirty="0" err="1"/>
              <a:t>undef</a:t>
            </a:r>
            <a:r>
              <a:rPr lang="en-US" dirty="0"/>
              <a:t> &lt;</a:t>
            </a:r>
            <a:r>
              <a:rPr lang="ru-RU" dirty="0"/>
              <a:t>идентификатор макроса</a:t>
            </a:r>
            <a:r>
              <a:rPr lang="en-US" dirty="0"/>
              <a:t>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E3DE03-7724-4200-A02F-3F7D54BAB529}"/>
              </a:ext>
            </a:extLst>
          </p:cNvPr>
          <p:cNvSpPr txBox="1"/>
          <p:nvPr/>
        </p:nvSpPr>
        <p:spPr>
          <a:xfrm>
            <a:off x="838200" y="2694181"/>
            <a:ext cx="10515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400" dirty="0"/>
              <a:t>Выполняется корректно, вне зависимости, определен макрос или нет.</a:t>
            </a:r>
            <a:endParaRPr lang="en-US" sz="2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400" dirty="0"/>
              <a:t>В </a:t>
            </a:r>
            <a:r>
              <a:rPr lang="ru-RU" sz="2400" b="1" dirty="0"/>
              <a:t>Си один макрос нельзя переопределять несколько раз</a:t>
            </a:r>
            <a:r>
              <a:rPr lang="ru-RU" sz="2400" dirty="0"/>
              <a:t>. Это вызывает ошибку. Используй сначала </a:t>
            </a:r>
            <a:r>
              <a:rPr lang="en-US" sz="2400" dirty="0"/>
              <a:t>#</a:t>
            </a:r>
            <a:r>
              <a:rPr lang="en-US" sz="2400" dirty="0" err="1"/>
              <a:t>undef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58A0-CAA4-4D02-A8B7-D2DB1241083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35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3B7CE2-18B4-443B-A2B0-A0BA6C4B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2011E1-30DC-435E-A1B1-D577708450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#ifdef MSP430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#else</a:t>
            </a:r>
          </a:p>
          <a:p>
            <a:r>
              <a:rPr lang="en-US" dirty="0"/>
              <a:t>#error “No MSP430 defined. Abort compiling”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58A0-CAA4-4D02-A8B7-D2DB1241083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118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3858A3-12CE-40B1-ADD2-2DABC3C5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ifdef</a:t>
            </a:r>
            <a:r>
              <a:rPr lang="en-US" dirty="0"/>
              <a:t>, </a:t>
            </a:r>
            <a:r>
              <a:rPr lang="en-US" dirty="0" err="1"/>
              <a:t>ifndef</a:t>
            </a:r>
            <a:r>
              <a:rPr lang="en-US" dirty="0"/>
              <a:t>, #else, #</a:t>
            </a:r>
            <a:r>
              <a:rPr lang="en-US" dirty="0" err="1"/>
              <a:t>endif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9C0E73-9201-4102-8EDA-1D4ADE566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578" y="1825625"/>
            <a:ext cx="5236221" cy="4351338"/>
          </a:xfrm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ifdef</a:t>
            </a:r>
            <a:r>
              <a:rPr lang="en-US" dirty="0"/>
              <a:t> &lt;</a:t>
            </a:r>
            <a:r>
              <a:rPr lang="ru-RU" dirty="0"/>
              <a:t>идентификатор макро</a:t>
            </a:r>
            <a:r>
              <a:rPr lang="en-US" dirty="0"/>
              <a:t>&gt;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</a:t>
            </a:r>
            <a:r>
              <a:rPr lang="en-US" dirty="0"/>
              <a:t>…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#else </a:t>
            </a:r>
          </a:p>
          <a:p>
            <a:pPr marL="0" indent="0">
              <a:buNone/>
            </a:pPr>
            <a:r>
              <a:rPr lang="en-US" dirty="0"/>
              <a:t>   …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endif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58A0-CAA4-4D02-A8B7-D2DB12410836}" type="slidenum">
              <a:rPr lang="ru-RU" smtClean="0"/>
              <a:t>15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3DE03-7724-4200-A02F-3F7D54BAB529}"/>
              </a:ext>
            </a:extLst>
          </p:cNvPr>
          <p:cNvSpPr txBox="1"/>
          <p:nvPr/>
        </p:nvSpPr>
        <p:spPr>
          <a:xfrm>
            <a:off x="838200" y="1825625"/>
            <a:ext cx="49395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400" dirty="0"/>
              <a:t>Мы добрались до использования пустого макроса!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400" dirty="0"/>
              <a:t>Довольно популярная конструкция.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400" dirty="0"/>
              <a:t>Часто используется для избегания ошибок, связанных с переопределением или повторным включением заголовочных файлов</a:t>
            </a:r>
          </a:p>
        </p:txBody>
      </p:sp>
    </p:spTree>
    <p:extLst>
      <p:ext uri="{BB962C8B-B14F-4D97-AF65-F5344CB8AC3E}">
        <p14:creationId xmlns:p14="http://schemas.microsoft.com/office/powerpoint/2010/main" val="1948462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3858A3-12CE-40B1-ADD2-2DABC3C5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#if, #</a:t>
            </a:r>
            <a:r>
              <a:rPr lang="en-US" dirty="0" err="1"/>
              <a:t>elif</a:t>
            </a:r>
            <a:r>
              <a:rPr lang="en-US" dirty="0"/>
              <a:t>, #else, #</a:t>
            </a:r>
            <a:r>
              <a:rPr lang="en-US" dirty="0" err="1"/>
              <a:t>endif</a:t>
            </a:r>
            <a:r>
              <a:rPr lang="en-US" dirty="0"/>
              <a:t>, </a:t>
            </a:r>
            <a:r>
              <a:rPr lang="ru-RU" dirty="0"/>
              <a:t>оператор </a:t>
            </a:r>
            <a:r>
              <a:rPr lang="en-US" dirty="0"/>
              <a:t>defined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9C0E73-9201-4102-8EDA-1D4ADE566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578" y="1825625"/>
            <a:ext cx="5236221" cy="4351338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#if &lt;</a:t>
            </a:r>
            <a:r>
              <a:rPr lang="ru-RU" dirty="0"/>
              <a:t>условие</a:t>
            </a:r>
            <a:r>
              <a:rPr lang="en-US" dirty="0"/>
              <a:t>&gt;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</a:t>
            </a: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elif</a:t>
            </a:r>
            <a:r>
              <a:rPr lang="en-US" dirty="0"/>
              <a:t> &lt;</a:t>
            </a:r>
            <a:r>
              <a:rPr lang="ru-RU" dirty="0"/>
              <a:t>условие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…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elif</a:t>
            </a:r>
            <a:r>
              <a:rPr lang="en-US" dirty="0"/>
              <a:t> &lt;</a:t>
            </a:r>
            <a:r>
              <a:rPr lang="ru-RU" dirty="0"/>
              <a:t>условие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…</a:t>
            </a:r>
          </a:p>
          <a:p>
            <a:pPr marL="0" indent="0">
              <a:buNone/>
            </a:pPr>
            <a:r>
              <a:rPr lang="en-US" dirty="0"/>
              <a:t>#else </a:t>
            </a:r>
          </a:p>
          <a:p>
            <a:pPr marL="0" indent="0">
              <a:buNone/>
            </a:pPr>
            <a:r>
              <a:rPr lang="en-US" dirty="0"/>
              <a:t>   …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endif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58A0-CAA4-4D02-A8B7-D2DB12410836}" type="slidenum">
              <a:rPr lang="ru-RU" smtClean="0"/>
              <a:t>16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3DE03-7724-4200-A02F-3F7D54BAB529}"/>
              </a:ext>
            </a:extLst>
          </p:cNvPr>
          <p:cNvSpPr txBox="1"/>
          <p:nvPr/>
        </p:nvSpPr>
        <p:spPr>
          <a:xfrm>
            <a:off x="838200" y="1825625"/>
            <a:ext cx="51903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400" dirty="0"/>
              <a:t>Более гибкие, чем предыдущие собратья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400" dirty="0"/>
              <a:t>В </a:t>
            </a:r>
            <a:r>
              <a:rPr lang="en-US" sz="2400" dirty="0"/>
              <a:t>#if </a:t>
            </a:r>
            <a:r>
              <a:rPr lang="ru-RU" sz="2400" dirty="0"/>
              <a:t>можно использовать сложные условия</a:t>
            </a:r>
            <a:endParaRPr lang="en-US" sz="2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#if defined MACRO ~ #</a:t>
            </a:r>
            <a:r>
              <a:rPr lang="en-US" sz="2400" dirty="0" err="1"/>
              <a:t>ifdef</a:t>
            </a:r>
            <a:r>
              <a:rPr lang="en-US" sz="2400" dirty="0"/>
              <a:t> MACRO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#if !defined MACRO ~ #</a:t>
            </a:r>
            <a:r>
              <a:rPr lang="en-US" sz="2400" dirty="0" err="1"/>
              <a:t>ifndef</a:t>
            </a:r>
            <a:r>
              <a:rPr lang="en-US" sz="2400" dirty="0"/>
              <a:t> MACRO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19C0E73-9201-4102-8EDA-1D4ADE5668C8}"/>
              </a:ext>
            </a:extLst>
          </p:cNvPr>
          <p:cNvSpPr txBox="1">
            <a:spLocks/>
          </p:cNvSpPr>
          <p:nvPr/>
        </p:nvSpPr>
        <p:spPr>
          <a:xfrm>
            <a:off x="749188" y="4264502"/>
            <a:ext cx="5236221" cy="193468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#if defined MACRO &amp;&amp; MACRO &gt;5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#</a:t>
            </a:r>
            <a:r>
              <a:rPr lang="en-US" dirty="0" err="1"/>
              <a:t>endif</a:t>
            </a: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0744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3858A3-12CE-40B1-ADD2-2DABC3C5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#error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9C0E73-9201-4102-8EDA-1D4ADE566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578" y="1825625"/>
            <a:ext cx="5236221" cy="4351338"/>
          </a:xfrm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ifndef</a:t>
            </a:r>
            <a:r>
              <a:rPr lang="en-US" dirty="0"/>
              <a:t> &lt;</a:t>
            </a:r>
            <a:r>
              <a:rPr lang="ru-RU" dirty="0"/>
              <a:t>идентификатор макро</a:t>
            </a:r>
            <a:r>
              <a:rPr lang="en-US" dirty="0"/>
              <a:t>&gt;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</a:t>
            </a:r>
            <a:r>
              <a:rPr lang="en-US" dirty="0"/>
              <a:t>#error “</a:t>
            </a:r>
            <a:r>
              <a:rPr lang="en-US" dirty="0" err="1"/>
              <a:t>Gotcha</a:t>
            </a:r>
            <a:r>
              <a:rPr lang="en-US" dirty="0"/>
              <a:t>!”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endif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58A0-CAA4-4D02-A8B7-D2DB12410836}" type="slidenum">
              <a:rPr lang="ru-RU" smtClean="0"/>
              <a:t>17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3DE03-7724-4200-A02F-3F7D54BAB529}"/>
              </a:ext>
            </a:extLst>
          </p:cNvPr>
          <p:cNvSpPr txBox="1"/>
          <p:nvPr/>
        </p:nvSpPr>
        <p:spPr>
          <a:xfrm>
            <a:off x="838200" y="1825625"/>
            <a:ext cx="49395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400" dirty="0"/>
              <a:t>Полезная штука, если вам нужно использовать большое количество макросов, а от их правильного определения зависит работа программы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400" dirty="0"/>
              <a:t>Достижение </a:t>
            </a:r>
            <a:r>
              <a:rPr lang="en-US" sz="2400" dirty="0"/>
              <a:t>#error </a:t>
            </a:r>
            <a:r>
              <a:rPr lang="ru-RU" sz="2400" dirty="0"/>
              <a:t>приостанавливает компиляцию</a:t>
            </a:r>
            <a:r>
              <a:rPr lang="en-US" sz="2400" dirty="0"/>
              <a:t> </a:t>
            </a:r>
            <a:r>
              <a:rPr lang="ru-RU" sz="2400" dirty="0"/>
              <a:t>и выводит ошибку компилятора</a:t>
            </a:r>
          </a:p>
        </p:txBody>
      </p:sp>
    </p:spTree>
    <p:extLst>
      <p:ext uri="{BB962C8B-B14F-4D97-AF65-F5344CB8AC3E}">
        <p14:creationId xmlns:p14="http://schemas.microsoft.com/office/powerpoint/2010/main" val="1074930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EBAAD-5B6F-44E9-B569-8AAC1304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Включение именованных файлов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9D9705-CD9F-4D2E-A0BC-DF2D1A0446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#include &lt;</a:t>
            </a:r>
            <a:r>
              <a:rPr lang="en-US" dirty="0" err="1"/>
              <a:t>stdint.h</a:t>
            </a:r>
            <a:r>
              <a:rPr lang="en-US" dirty="0"/>
              <a:t>&gt;</a:t>
            </a:r>
          </a:p>
          <a:p>
            <a:r>
              <a:rPr lang="en-US" dirty="0"/>
              <a:t>#include “</a:t>
            </a:r>
            <a:r>
              <a:rPr lang="en-US" dirty="0" err="1"/>
              <a:t>bsp.h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58A0-CAA4-4D02-A8B7-D2DB1241083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668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774470-7A6A-455A-9E69-A47E989E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Включение именованных файлов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F7C0E78-2EB0-4A4E-81CC-BDA0C1753EE1}"/>
              </a:ext>
            </a:extLst>
          </p:cNvPr>
          <p:cNvSpPr txBox="1">
            <a:spLocks/>
          </p:cNvSpPr>
          <p:nvPr/>
        </p:nvSpPr>
        <p:spPr>
          <a:xfrm>
            <a:off x="838201" y="1493852"/>
            <a:ext cx="10515599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#include “</a:t>
            </a:r>
            <a:r>
              <a:rPr lang="en-US" dirty="0" err="1"/>
              <a:t>bsp.h</a:t>
            </a:r>
            <a:r>
              <a:rPr lang="en-US" dirty="0"/>
              <a:t>”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3DE03-7724-4200-A02F-3F7D54BAB529}"/>
              </a:ext>
            </a:extLst>
          </p:cNvPr>
          <p:cNvSpPr txBox="1"/>
          <p:nvPr/>
        </p:nvSpPr>
        <p:spPr>
          <a:xfrm>
            <a:off x="838200" y="2694181"/>
            <a:ext cx="53764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400" dirty="0"/>
              <a:t>Если подключаемый файл указан в &lt;&gt;, то поиск будет происходить в стандартных каталогах, предназначенных для хранения заголовочных файлов. </a:t>
            </a:r>
            <a:endParaRPr lang="en-US" sz="2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400" dirty="0"/>
              <a:t>В случае, если подключаемый файл заклю­чен в двойные кавычки, поиск будет происходить в текущем рабочем каталоге. Если файл не найден, то поиск продолжается в стандартных каталогах.</a:t>
            </a:r>
            <a:r>
              <a:rPr lang="en-US" sz="2400" dirty="0"/>
              <a:t>c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7505A117-7C99-4B1B-8D5E-9A770458D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56" y="2819415"/>
            <a:ext cx="4883544" cy="384033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// Guardian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ifndef</a:t>
            </a:r>
            <a:r>
              <a:rPr lang="en-US" dirty="0"/>
              <a:t> _BSP_H</a:t>
            </a:r>
          </a:p>
          <a:p>
            <a:pPr marL="0" indent="0">
              <a:buNone/>
            </a:pPr>
            <a:r>
              <a:rPr lang="en-US" dirty="0"/>
              <a:t>#define _BSP_H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endif</a:t>
            </a:r>
            <a:r>
              <a:rPr lang="en-US" dirty="0"/>
              <a:t> // _BSP_H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58A0-CAA4-4D02-A8B7-D2DB12410836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661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FAFB44-4AF9-4A4B-BEED-BBE2AC21B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EDE7B3-7651-4E51-AB3A-727F9BA06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Книги</a:t>
            </a:r>
          </a:p>
          <a:p>
            <a:r>
              <a:rPr lang="en-US" dirty="0"/>
              <a:t>ISBN 978-5-8459-0891-9 </a:t>
            </a:r>
            <a:r>
              <a:rPr lang="ru-RU" dirty="0" err="1"/>
              <a:t>Керниган</a:t>
            </a:r>
            <a:r>
              <a:rPr lang="ru-RU" dirty="0"/>
              <a:t>, </a:t>
            </a:r>
            <a:r>
              <a:rPr lang="ru-RU" dirty="0" err="1"/>
              <a:t>Ритчи</a:t>
            </a:r>
            <a:r>
              <a:rPr lang="ru-RU" dirty="0"/>
              <a:t> «Язык программирования Си». Глава 4.11, Приложение А.12</a:t>
            </a:r>
          </a:p>
          <a:p>
            <a:r>
              <a:rPr lang="en-US" dirty="0"/>
              <a:t>ISBN 978-5-9775-0145-3 </a:t>
            </a:r>
            <a:r>
              <a:rPr lang="ru-RU" dirty="0" err="1"/>
              <a:t>Полубенцева</a:t>
            </a:r>
            <a:r>
              <a:rPr lang="ru-RU" dirty="0"/>
              <a:t> «С</a:t>
            </a:r>
            <a:r>
              <a:rPr lang="en-US" dirty="0"/>
              <a:t>/C++ </a:t>
            </a:r>
            <a:r>
              <a:rPr lang="ru-RU" dirty="0"/>
              <a:t>Процедурное программирование». Глава 5.</a:t>
            </a:r>
            <a:endParaRPr lang="en-US" dirty="0"/>
          </a:p>
          <a:p>
            <a:r>
              <a:rPr lang="en-US" dirty="0"/>
              <a:t>ISBN 978-5-8459-0986-2 </a:t>
            </a:r>
            <a:r>
              <a:rPr lang="ru-RU" dirty="0" err="1"/>
              <a:t>Прата</a:t>
            </a:r>
            <a:r>
              <a:rPr lang="ru-RU" dirty="0"/>
              <a:t> «Язык программирования С. Лекции и упражнения». Глава 16</a:t>
            </a:r>
          </a:p>
          <a:p>
            <a:r>
              <a:rPr lang="en-US" dirty="0">
                <a:hlinkClick r:id="rId2"/>
              </a:rPr>
              <a:t>https://tproger.ru/translations/c-macro/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Время</a:t>
            </a:r>
          </a:p>
          <a:p>
            <a:r>
              <a:rPr lang="en-US" dirty="0"/>
              <a:t>??? </a:t>
            </a:r>
            <a:r>
              <a:rPr lang="ru-RU" dirty="0"/>
              <a:t>Часов на подготовку</a:t>
            </a:r>
          </a:p>
          <a:p>
            <a:r>
              <a:rPr lang="en-US" dirty="0"/>
              <a:t>???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Ресурсы</a:t>
            </a:r>
          </a:p>
          <a:p>
            <a:r>
              <a:rPr lang="ru-RU" dirty="0"/>
              <a:t>2 бутылки </a:t>
            </a:r>
            <a:r>
              <a:rPr lang="en-US" dirty="0" err="1"/>
              <a:t>Grinbergen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58A0-CAA4-4D02-A8B7-D2DB1241083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893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FEEBFDA-FE1D-49D5-B935-8FFC11B8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Danger Zone!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968089-E257-4232-8547-DA7E15D8E0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Проблемы макросов и пути их избегания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58A0-CAA4-4D02-A8B7-D2DB12410836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038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AFD7D-F7D7-4D1D-81C1-71512C15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Мнения о макросах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2A20F1-F906-4AD0-8ECC-CE7CE3E06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</a:t>
            </a:r>
            <a:r>
              <a:rPr lang="ru-RU" dirty="0" err="1"/>
              <a:t>Злоупотребение</a:t>
            </a:r>
            <a:r>
              <a:rPr lang="ru-RU" dirty="0"/>
              <a:t> макросами чревато возникновением трудно выявляемых ошибок» - Страуструп</a:t>
            </a:r>
          </a:p>
          <a:p>
            <a:r>
              <a:rPr lang="ru-RU" dirty="0"/>
              <a:t>«Оставим макроопределение профессионалам, а сами будем использовать созданное профессионалами» - </a:t>
            </a:r>
            <a:r>
              <a:rPr lang="ru-RU" dirty="0" err="1"/>
              <a:t>Полубенцева</a:t>
            </a:r>
            <a:r>
              <a:rPr lang="ru-RU" dirty="0"/>
              <a:t> </a:t>
            </a:r>
          </a:p>
          <a:p>
            <a:r>
              <a:rPr lang="ru-RU" dirty="0"/>
              <a:t>«если ты только точно не знаешь что делаешь - не используй макросы» - неизвестный пользователь </a:t>
            </a:r>
            <a:r>
              <a:rPr lang="en-US" dirty="0" err="1"/>
              <a:t>cyberforum</a:t>
            </a:r>
            <a:endParaRPr lang="ru-RU" dirty="0"/>
          </a:p>
          <a:p>
            <a:r>
              <a:rPr lang="ru-RU" dirty="0"/>
              <a:t>«… и вообще, это дурной тон» - неизвестный пользователь </a:t>
            </a:r>
            <a:r>
              <a:rPr lang="en-US" dirty="0" err="1"/>
              <a:t>cyberforum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58A0-CAA4-4D02-A8B7-D2DB1241083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551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37D6B3-FD21-443D-93F6-E43B80A3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макросов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7ED739-CB8C-4E30-B79A-89F2CBCD5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на стадии их "расширения" не производится проверка компилятором. потому, отыскать ошибки, связанные с макросами, крайне сложно.</a:t>
            </a:r>
          </a:p>
          <a:p>
            <a:r>
              <a:rPr lang="ru-RU" dirty="0"/>
              <a:t>Соответственно, нет проверки типов.</a:t>
            </a:r>
          </a:p>
          <a:p>
            <a:r>
              <a:rPr lang="ru-RU" dirty="0"/>
              <a:t>Написание макросов с параметрами требует определенного скилла, а ошибки порождаемые использованием макросов, трудно отлаживаемые.</a:t>
            </a:r>
          </a:p>
          <a:p>
            <a:r>
              <a:rPr lang="ru-RU" dirty="0"/>
              <a:t>Макросы с параметрами имеют ограниченное применение (к примеру, невозможность использования в некоторых макросах переменной с инкрементом).</a:t>
            </a:r>
            <a:endParaRPr lang="en-US" dirty="0"/>
          </a:p>
          <a:p>
            <a:r>
              <a:rPr lang="ru-RU" dirty="0"/>
              <a:t>Ухудшается читаемость кода.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58A0-CAA4-4D02-A8B7-D2DB12410836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946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677090-8AC0-42E4-BE48-9F7F676A3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макросов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68CE96-0096-4416-9A1D-53D37C243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Нет затрат, связанных с вызовом функции (затраты на создание кадра стека). Соответственно выполнение макроса с параметрами быстрее, чем вызов функции.</a:t>
            </a:r>
          </a:p>
          <a:p>
            <a:r>
              <a:rPr lang="ru-RU" dirty="0"/>
              <a:t>Можно расширять синтаксис языка (смотри </a:t>
            </a:r>
            <a:r>
              <a:rPr lang="en-US" dirty="0"/>
              <a:t>FOREACH</a:t>
            </a:r>
            <a:r>
              <a:rPr lang="ru-RU" dirty="0"/>
              <a:t>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58A0-CAA4-4D02-A8B7-D2DB12410836}" type="slidenum">
              <a:rPr lang="ru-RU" smtClean="0"/>
              <a:t>23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7D81CBF-E537-459E-9B33-1BBB277FA325}"/>
              </a:ext>
            </a:extLst>
          </p:cNvPr>
          <p:cNvSpPr txBox="1">
            <a:spLocks/>
          </p:cNvSpPr>
          <p:nvPr/>
        </p:nvSpPr>
        <p:spPr>
          <a:xfrm>
            <a:off x="833410" y="3561876"/>
            <a:ext cx="10129621" cy="30978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>
                <a:latin typeface="Consolas"/>
              </a:rPr>
              <a:t>#define foreach(item, array) \
    for(int keep = 1, \
            count = 0,\
            size = </a:t>
            </a:r>
            <a:r>
              <a:rPr lang="en-US" dirty="0" err="1">
                <a:latin typeface="Consolas"/>
              </a:rPr>
              <a:t>sizeof</a:t>
            </a:r>
            <a:r>
              <a:rPr lang="en-US" dirty="0">
                <a:latin typeface="Consolas"/>
              </a:rPr>
              <a:t> (array) / </a:t>
            </a:r>
            <a:r>
              <a:rPr lang="en-US" dirty="0" err="1">
                <a:latin typeface="Consolas"/>
              </a:rPr>
              <a:t>sizeof</a:t>
            </a:r>
            <a:r>
              <a:rPr lang="en-US" dirty="0">
                <a:latin typeface="Consolas"/>
              </a:rPr>
              <a:t> *(array); \
        keep &amp;&amp; count != size; \
        keep = !keep, count++) \
      for(item = (array) + count; keep; keep = !keep)
</a:t>
            </a:r>
            <a:br>
              <a:rPr lang="en-US" dirty="0"/>
            </a:br>
            <a:r>
              <a:rPr lang="en-US" dirty="0">
                <a:latin typeface="Consolas"/>
              </a:rPr>
              <a:t>int main(void)
{
    int values[] = { 1, 2, 3 };
    foreach(int *v, values)
        </a:t>
            </a:r>
            <a:r>
              <a:rPr lang="en-US" dirty="0" err="1">
                <a:latin typeface="Consolas"/>
              </a:rPr>
              <a:t>printf</a:t>
            </a:r>
            <a:r>
              <a:rPr lang="en-US" dirty="0">
                <a:latin typeface="Consolas"/>
              </a:rPr>
              <a:t>("value: %d\n", *v);
    return 0;   
}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3131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82DCAB-5AA2-4C6B-B9E0-AB933797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Если не макрос, то…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4DF6FB-6617-45B6-8B8E-88C8A41F2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необходимость в макросах</a:t>
            </a:r>
            <a:r>
              <a:rPr lang="en-US" dirty="0"/>
              <a:t> c </a:t>
            </a:r>
            <a:r>
              <a:rPr lang="ru-RU" dirty="0"/>
              <a:t>параметрами отпала с появлением </a:t>
            </a:r>
            <a:r>
              <a:rPr lang="ru-RU" dirty="0" err="1"/>
              <a:t>inline</a:t>
            </a:r>
            <a:r>
              <a:rPr lang="ru-RU" dirty="0"/>
              <a:t>-функций, которые есть и в C++, и в C99</a:t>
            </a:r>
            <a:endParaRPr lang="en-US" dirty="0"/>
          </a:p>
          <a:p>
            <a:r>
              <a:rPr lang="en-US" dirty="0"/>
              <a:t>#define </a:t>
            </a:r>
            <a:r>
              <a:rPr lang="ru-RU" dirty="0"/>
              <a:t>лучше заменять константой</a:t>
            </a:r>
            <a:r>
              <a:rPr lang="en-US" dirty="0"/>
              <a:t> </a:t>
            </a:r>
            <a:r>
              <a:rPr lang="ru-RU" dirty="0"/>
              <a:t>или перечислением, где это возможно</a:t>
            </a:r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A841A99-BDEB-4EFA-A344-4313ABC57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677182"/>
              </p:ext>
            </p:extLst>
          </p:nvPr>
        </p:nvGraphicFramePr>
        <p:xfrm>
          <a:off x="838199" y="4001294"/>
          <a:ext cx="10515600" cy="165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66824479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59194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Вместо макроса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Используйте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017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Определение константы</a:t>
                      </a:r>
                    </a:p>
                    <a:p>
                      <a:r>
                        <a:rPr lang="en-US" dirty="0"/>
                        <a:t>#define YES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 uint8_t YES = 0;</a:t>
                      </a:r>
                    </a:p>
                    <a:p>
                      <a:r>
                        <a:rPr lang="en-US" dirty="0" err="1"/>
                        <a:t>enum</a:t>
                      </a:r>
                      <a:r>
                        <a:rPr lang="en-US" dirty="0"/>
                        <a:t> {YES, NO};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489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Избежать расходов на вызов функции</a:t>
                      </a:r>
                    </a:p>
                    <a:p>
                      <a:r>
                        <a:rPr lang="en-US" dirty="0"/>
                        <a:t>#define SQUARE(x) </a:t>
                      </a:r>
                      <a:r>
                        <a:rPr lang="ru-RU" dirty="0"/>
                        <a:t>(</a:t>
                      </a:r>
                      <a:r>
                        <a:rPr lang="en-US" dirty="0"/>
                        <a:t>(x)*(x)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inline uint16_t SQUARE(uint8_t x) {return x*x;}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724945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58A0-CAA4-4D02-A8B7-D2DB12410836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395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E0BBA7-92B3-4B8F-A3AB-5CF48F6B3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#</a:t>
            </a:r>
            <a:r>
              <a:rPr lang="en-US" dirty="0" err="1"/>
              <a:t>ifndef</a:t>
            </a:r>
            <a:r>
              <a:rPr lang="en-US" dirty="0"/>
              <a:t> </a:t>
            </a:r>
            <a:r>
              <a:rPr lang="ru-RU" dirty="0"/>
              <a:t>ПРЕПРОЦЕССОР</a:t>
            </a:r>
            <a:br>
              <a:rPr lang="ru-RU" dirty="0"/>
            </a:br>
            <a:r>
              <a:rPr lang="en-US" dirty="0"/>
              <a:t>#define </a:t>
            </a:r>
            <a:r>
              <a:rPr lang="ru-RU" dirty="0"/>
              <a:t>ПРЕПРОЦЕССОР</a:t>
            </a:r>
            <a:br>
              <a:rPr lang="ru-RU" dirty="0"/>
            </a:br>
            <a:r>
              <a:rPr lang="en-US" dirty="0"/>
              <a:t>#endif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2D09DD-26A2-49B7-A62D-BE6194D5E1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Danil Borchevkin</a:t>
            </a:r>
          </a:p>
          <a:p>
            <a:r>
              <a:rPr lang="en-US" dirty="0">
                <a:hlinkClick r:id="rId2"/>
              </a:rPr>
              <a:t>danil@borchevkin.com</a:t>
            </a:r>
            <a:endParaRPr lang="en-US" dirty="0"/>
          </a:p>
          <a:p>
            <a:r>
              <a:rPr lang="en-US" dirty="0"/>
              <a:t>+79114692217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58A0-CAA4-4D02-A8B7-D2DB12410836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07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4583E-1E3F-4059-9F9B-89DB99B47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Место препроцессора в языке Си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F4B5AAC-0D8D-46D1-9C93-80D9DB4D6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4648200" cy="448627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 этапе </a:t>
            </a:r>
            <a:r>
              <a:rPr lang="ru-RU" dirty="0" err="1"/>
              <a:t>прецпроцессинга</a:t>
            </a:r>
            <a:r>
              <a:rPr lang="ru-RU" dirty="0"/>
              <a:t> производятся:</a:t>
            </a:r>
          </a:p>
          <a:p>
            <a:r>
              <a:rPr lang="ru-RU" dirty="0"/>
              <a:t>Замена комментариев пустыми строками</a:t>
            </a:r>
          </a:p>
          <a:p>
            <a:r>
              <a:rPr lang="ru-RU" dirty="0"/>
              <a:t>Макроподстановки</a:t>
            </a:r>
          </a:p>
          <a:p>
            <a:r>
              <a:rPr lang="ru-RU" dirty="0"/>
              <a:t>Обработка директив условной компиляции</a:t>
            </a:r>
          </a:p>
          <a:p>
            <a:r>
              <a:rPr lang="ru-RU" dirty="0"/>
              <a:t>Текстовое включение файлов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E36F6C-BB61-408B-9808-77D4FEF8C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027082"/>
            <a:ext cx="5867400" cy="3629025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58A0-CAA4-4D02-A8B7-D2DB1241083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640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7C0850-835B-4BEB-BB77-D4293DD2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директив препроцессора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9C809046-4A56-42D7-8719-29870A23A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944681"/>
              </p:ext>
            </p:extLst>
          </p:nvPr>
        </p:nvGraphicFramePr>
        <p:xfrm>
          <a:off x="838200" y="1414610"/>
          <a:ext cx="10515601" cy="482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8219">
                  <a:extLst>
                    <a:ext uri="{9D8B030D-6E8A-4147-A177-3AD203B41FA5}">
                      <a16:colId xmlns:a16="http://schemas.microsoft.com/office/drawing/2014/main" val="3011847176"/>
                    </a:ext>
                  </a:extLst>
                </a:gridCol>
                <a:gridCol w="8767382">
                  <a:extLst>
                    <a:ext uri="{9D8B030D-6E8A-4147-A177-3AD203B41FA5}">
                      <a16:colId xmlns:a16="http://schemas.microsoft.com/office/drawing/2014/main" val="4249104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Директива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Пояснение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89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#include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Включает содержимое других файлов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01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#define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Задает макроподстановку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09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dirty="0" err="1"/>
                        <a:t>undef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Отменяет действие </a:t>
                      </a:r>
                      <a:r>
                        <a:rPr lang="en-US" dirty="0"/>
                        <a:t>#define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270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#if</a:t>
                      </a:r>
                      <a:endParaRPr lang="ru-RU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ru-RU" dirty="0"/>
                        <a:t>Директивы условной трансляции позволяют включать и исключать из файла куски кода на стадии препроцессора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67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dirty="0" err="1"/>
                        <a:t>elif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36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#else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03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#endif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1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#ifdef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175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dirty="0" err="1"/>
                        <a:t>ifndef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22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#pragma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Настраивает компилятор с учетом специфики. Отличается для разных компиляторов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74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#line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Включает номера строк исходного кода заимствованных файлов в диагностику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64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#error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Вывод сообщения компилятором и остановка компиляции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07251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58A0-CAA4-4D02-A8B7-D2DB1241083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60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47FF28C-453B-42B9-AA7A-314FA94C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Макропостановка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EBFE623-3EE3-442A-8555-6F336FC724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#define MULT 5</a:t>
            </a:r>
          </a:p>
          <a:p>
            <a:r>
              <a:rPr lang="en-US" dirty="0"/>
              <a:t>#define MULTIPLY(</a:t>
            </a:r>
            <a:r>
              <a:rPr lang="en-US" dirty="0" err="1"/>
              <a:t>x,y</a:t>
            </a:r>
            <a:r>
              <a:rPr lang="en-US" dirty="0"/>
              <a:t>) ((x)*(y)*MULT)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58A0-CAA4-4D02-A8B7-D2DB1241083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79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774470-7A6A-455A-9E69-A47E989E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Простое макроопределение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05A117-7C99-4B1B-8D5E-9A770458D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60889"/>
            <a:ext cx="3331128" cy="301607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#define TRUE	1</a:t>
            </a:r>
          </a:p>
          <a:p>
            <a:pPr marL="0" indent="0">
              <a:buNone/>
            </a:pPr>
            <a:r>
              <a:rPr lang="ru-RU" dirty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if(n == TRUE) {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3DE03-7724-4200-A02F-3F7D54BAB529}"/>
              </a:ext>
            </a:extLst>
          </p:cNvPr>
          <p:cNvSpPr txBox="1"/>
          <p:nvPr/>
        </p:nvSpPr>
        <p:spPr>
          <a:xfrm>
            <a:off x="5150841" y="3160889"/>
            <a:ext cx="6202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Важно помнить, что препроцессор просматривает текст несколько раз.</a:t>
            </a:r>
            <a:r>
              <a:rPr lang="en-US" dirty="0"/>
              <a:t> </a:t>
            </a:r>
            <a:r>
              <a:rPr lang="ru-RU" dirty="0"/>
              <a:t>После первой подстановки снова выполняется просмотр уже расширенного текса.</a:t>
            </a:r>
          </a:p>
          <a:p>
            <a:r>
              <a:rPr lang="ru-RU" dirty="0"/>
              <a:t>Это позволяет организовывать вложенные макросы</a:t>
            </a:r>
            <a:r>
              <a:rPr lang="en-US" dirty="0"/>
              <a:t>.</a:t>
            </a:r>
            <a:r>
              <a:rPr lang="ru-RU" dirty="0"/>
              <a:t> 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9A7F1A30-A61F-4C78-8C01-1FBD8BB9A656}"/>
              </a:ext>
            </a:extLst>
          </p:cNvPr>
          <p:cNvSpPr txBox="1">
            <a:spLocks/>
          </p:cNvSpPr>
          <p:nvPr/>
        </p:nvSpPr>
        <p:spPr>
          <a:xfrm>
            <a:off x="5150841" y="4976633"/>
            <a:ext cx="6202959" cy="1200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#define TRUE	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#define FALSE	!TRUE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F7C0E78-2EB0-4A4E-81CC-BDA0C1753EE1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15599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#define &lt;</a:t>
            </a:r>
            <a:r>
              <a:rPr lang="ru-RU" dirty="0"/>
              <a:t>идентификатор макроса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&lt;</a:t>
            </a:r>
            <a:r>
              <a:rPr lang="ru-RU" dirty="0"/>
              <a:t>тело макроса</a:t>
            </a:r>
            <a:r>
              <a:rPr lang="en-US" dirty="0"/>
              <a:t>&gt;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58A0-CAA4-4D02-A8B7-D2DB1241083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10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16DFCB-02DB-4E67-B793-2BC1CAEEA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Макрос с параметрами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D87DCE9-DC32-46EA-81FC-E142E9C2B31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15599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#define &lt;</a:t>
            </a:r>
            <a:r>
              <a:rPr lang="ru-RU" dirty="0"/>
              <a:t>идентификатор макроса</a:t>
            </a:r>
            <a:r>
              <a:rPr lang="en-US" dirty="0"/>
              <a:t>&gt;</a:t>
            </a:r>
            <a:r>
              <a:rPr lang="ru-RU" dirty="0"/>
              <a:t>(параметры) </a:t>
            </a:r>
            <a:r>
              <a:rPr lang="en-US" dirty="0"/>
              <a:t>&lt;</a:t>
            </a:r>
            <a:r>
              <a:rPr lang="ru-RU" dirty="0"/>
              <a:t>тело макроса</a:t>
            </a:r>
            <a:r>
              <a:rPr lang="en-US" dirty="0"/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53960A-96C5-4C56-BD22-5D41E3BC224C}"/>
              </a:ext>
            </a:extLst>
          </p:cNvPr>
          <p:cNvSpPr txBox="1"/>
          <p:nvPr/>
        </p:nvSpPr>
        <p:spPr>
          <a:xfrm>
            <a:off x="5150841" y="3160889"/>
            <a:ext cx="62029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Важно: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Нельзя ставить пробел перед открывающей скобкой параметров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Тело макроса должно учитывать возможный порядок выполнения операций после подстановки. Используйте скобки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B80547A-DFF4-4C80-9C27-0B49CBE036B3}"/>
              </a:ext>
            </a:extLst>
          </p:cNvPr>
          <p:cNvSpPr txBox="1">
            <a:spLocks/>
          </p:cNvSpPr>
          <p:nvPr/>
        </p:nvSpPr>
        <p:spPr>
          <a:xfrm>
            <a:off x="5150841" y="4976633"/>
            <a:ext cx="6202959" cy="1200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#define SQUARE_WRONG(x) x*x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6"/>
                </a:solidFill>
              </a:rPr>
              <a:t>#define SQUARE_RIGHT(x) ((x)*(x))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505A117-7C99-4B1B-8D5E-9A770458D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143122"/>
            <a:ext cx="4186954" cy="202265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#define SQUARE(x) ((x)*(x))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z = 2, y;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y = SQUARE(z++)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53960A-96C5-4C56-BD22-5D41E3BC224C}"/>
              </a:ext>
            </a:extLst>
          </p:cNvPr>
          <p:cNvSpPr txBox="1"/>
          <p:nvPr/>
        </p:nvSpPr>
        <p:spPr>
          <a:xfrm>
            <a:off x="838199" y="3463956"/>
            <a:ext cx="4186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Некоторые вещи нельзя написать с помощью макроса: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58A0-CAA4-4D02-A8B7-D2DB1241083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191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051951-6482-4B3E-8E1B-6BC5902F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Многострочный макрос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D87DCE9-DC32-46EA-81FC-E142E9C2B31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15599" cy="16134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#define &lt;</a:t>
            </a:r>
            <a:r>
              <a:rPr lang="ru-RU" dirty="0"/>
              <a:t>идентификатор макроса</a:t>
            </a:r>
            <a:r>
              <a:rPr lang="en-US" dirty="0"/>
              <a:t>&gt;</a:t>
            </a:r>
            <a:r>
              <a:rPr lang="ru-RU" dirty="0"/>
              <a:t>(параметры) </a:t>
            </a:r>
            <a:r>
              <a:rPr lang="en-US" dirty="0"/>
              <a:t>&lt;</a:t>
            </a:r>
            <a:r>
              <a:rPr lang="ru-RU" dirty="0"/>
              <a:t>тело макроса</a:t>
            </a:r>
            <a:r>
              <a:rPr lang="en-US" dirty="0"/>
              <a:t>&gt;</a:t>
            </a:r>
            <a:r>
              <a:rPr lang="ru-RU" dirty="0"/>
              <a:t> \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&lt;</a:t>
            </a:r>
            <a:r>
              <a:rPr lang="ru-RU" dirty="0"/>
              <a:t>тело макроса</a:t>
            </a:r>
            <a:r>
              <a:rPr lang="en-US" dirty="0"/>
              <a:t>&gt;</a:t>
            </a:r>
            <a:r>
              <a:rPr lang="ru-RU" dirty="0"/>
              <a:t> \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&lt;</a:t>
            </a:r>
            <a:r>
              <a:rPr lang="ru-RU" dirty="0"/>
              <a:t>тело макроса</a:t>
            </a:r>
            <a:r>
              <a:rPr lang="en-US" dirty="0"/>
              <a:t>&gt;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D87DCE9-DC32-46EA-81FC-E142E9C2B31D}"/>
              </a:ext>
            </a:extLst>
          </p:cNvPr>
          <p:cNvSpPr txBox="1">
            <a:spLocks/>
          </p:cNvSpPr>
          <p:nvPr/>
        </p:nvSpPr>
        <p:spPr>
          <a:xfrm>
            <a:off x="838199" y="3709719"/>
            <a:ext cx="10515599" cy="25616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#define MAKE_32(b1, b2, b3, b4) ( (uint8_t)b1 | \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(uint8_t)b2 &lt;&lt; 8 | \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(uint8_t)b3 &lt;&lt; 16 | \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(uint8_t)b4 &lt;&lt; 24)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58A0-CAA4-4D02-A8B7-D2DB1241083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12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BC016-0FB3-41A9-BC51-C0ED5414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Пустой макрос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D87DCE9-DC32-46EA-81FC-E142E9C2B31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15599" cy="5938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#define &lt;</a:t>
            </a:r>
            <a:r>
              <a:rPr lang="ru-RU" dirty="0"/>
              <a:t>идентификатор макроса</a:t>
            </a:r>
            <a:r>
              <a:rPr lang="en-US" dirty="0"/>
              <a:t>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E3DE03-7724-4200-A02F-3F7D54BAB529}"/>
              </a:ext>
            </a:extLst>
          </p:cNvPr>
          <p:cNvSpPr txBox="1"/>
          <p:nvPr/>
        </p:nvSpPr>
        <p:spPr>
          <a:xfrm>
            <a:off x="838200" y="2694181"/>
            <a:ext cx="1051559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400" dirty="0"/>
              <a:t>Встречая пустой макрос, препроцессор просто исключает его из тела программы.</a:t>
            </a:r>
            <a:endParaRPr lang="en-US" sz="2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400" dirty="0"/>
              <a:t>В основном пустой макрос используется для условной компиляции кода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400" dirty="0"/>
              <a:t>Одно из крутых применений – определение макроса при компиляции – ключ -</a:t>
            </a:r>
            <a:r>
              <a:rPr lang="en-US" sz="2400" b="1" dirty="0"/>
              <a:t>D </a:t>
            </a:r>
            <a:r>
              <a:rPr lang="en-US" sz="2400" dirty="0"/>
              <a:t>(</a:t>
            </a:r>
            <a:r>
              <a:rPr lang="en-US" sz="2400" dirty="0" err="1"/>
              <a:t>gcc</a:t>
            </a:r>
            <a:r>
              <a:rPr lang="en-US" sz="2400" dirty="0"/>
              <a:t>)</a:t>
            </a:r>
            <a:endParaRPr lang="en-US" sz="2400" b="1" dirty="0">
              <a:cs typeface="Calibri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658A0-CAA4-4D02-A8B7-D2DB1241083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622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1150</Words>
  <Application>Microsoft Office PowerPoint</Application>
  <PresentationFormat>Широкоэкранный</PresentationFormat>
  <Paragraphs>225</Paragraphs>
  <Slides>25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#ifndef ПРЕПРОЦЕССОР #define ПРЕПРОЦЕССОР #endif</vt:lpstr>
      <vt:lpstr>Resources</vt:lpstr>
      <vt:lpstr>Место препроцессора в языке Си</vt:lpstr>
      <vt:lpstr>Список директив препроцессора</vt:lpstr>
      <vt:lpstr>Макропостановка</vt:lpstr>
      <vt:lpstr>Простое макроопределение</vt:lpstr>
      <vt:lpstr>Макрос с параметрами</vt:lpstr>
      <vt:lpstr>Многострочный макрос</vt:lpstr>
      <vt:lpstr>Пустой макрос</vt:lpstr>
      <vt:lpstr>Конкатенация макросов</vt:lpstr>
      <vt:lpstr>Предопределенные маросы</vt:lpstr>
      <vt:lpstr>Самая ебнутая директива </vt:lpstr>
      <vt:lpstr>Снятие определения макроса</vt:lpstr>
      <vt:lpstr>Условная компиляция</vt:lpstr>
      <vt:lpstr>#ifdef, ifndef, #else, #endif</vt:lpstr>
      <vt:lpstr>#if, #elif, #else, #endif, оператор defined</vt:lpstr>
      <vt:lpstr>#error</vt:lpstr>
      <vt:lpstr>Включение именованных файлов</vt:lpstr>
      <vt:lpstr>Включение именованных файлов</vt:lpstr>
      <vt:lpstr>Danger Zone!</vt:lpstr>
      <vt:lpstr>Мнения о макросах</vt:lpstr>
      <vt:lpstr>Проблемы макросов</vt:lpstr>
      <vt:lpstr>Плюсы макросов</vt:lpstr>
      <vt:lpstr>Если не макрос, то…</vt:lpstr>
      <vt:lpstr>#ifndef ПРЕПРОЦЕССОР #define ПРЕПРОЦЕССОР #endif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#ifndef ПРЕПРОЦЕССОР #define ПРЕПРОЦЕССОР #endif</dc:title>
  <dc:creator>Danil Borchevkin</dc:creator>
  <cp:lastModifiedBy>Danil Borchevkin</cp:lastModifiedBy>
  <cp:revision>66</cp:revision>
  <dcterms:created xsi:type="dcterms:W3CDTF">2019-01-02T12:45:58Z</dcterms:created>
  <dcterms:modified xsi:type="dcterms:W3CDTF">2019-02-19T20:00:04Z</dcterms:modified>
</cp:coreProperties>
</file>