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1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01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63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19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5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5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2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18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65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35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5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027A-04E4-4C65-B394-B2972AC942C4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04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027A-04E4-4C65-B394-B2972AC942C4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2F53A-390C-40CE-BBA4-305457564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21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kaggle.com/ajaymanwani/loan-approval-prediction#Dataset-Description: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finance.ua/credits/oshibki-v-kreditnoy-istori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63675"/>
          </a:xfrm>
        </p:spPr>
        <p:txBody>
          <a:bodyPr/>
          <a:lstStyle/>
          <a:p>
            <a:r>
              <a:rPr lang="ru-RU" dirty="0" err="1"/>
              <a:t>Банківський</a:t>
            </a:r>
            <a:r>
              <a:rPr lang="ru-RU" dirty="0"/>
              <a:t> </a:t>
            </a:r>
            <a:r>
              <a:rPr lang="ru-RU" dirty="0" err="1"/>
              <a:t>скоринг</a:t>
            </a:r>
            <a:r>
              <a:rPr lang="ru-RU" dirty="0"/>
              <a:t>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flipH="1">
            <a:off x="1686296" y="4644776"/>
            <a:ext cx="2971429" cy="344321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>
                <a:latin typeface="+mj-lt"/>
              </a:rPr>
              <a:t>Федуров</a:t>
            </a:r>
            <a:r>
              <a:rPr lang="ru-RU" dirty="0">
                <a:latin typeface="+mj-lt"/>
              </a:rPr>
              <a:t> Данило Км-72</a:t>
            </a:r>
          </a:p>
        </p:txBody>
      </p:sp>
    </p:spTree>
    <p:extLst>
      <p:ext uri="{BB962C8B-B14F-4D97-AF65-F5344CB8AC3E}">
        <p14:creationId xmlns:p14="http://schemas.microsoft.com/office/powerpoint/2010/main" val="38953629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Банківський </a:t>
            </a:r>
            <a:r>
              <a:rPr lang="uk-UA" dirty="0" err="1"/>
              <a:t>скоринг</a:t>
            </a:r>
            <a:r>
              <a:rPr lang="uk-UA" dirty="0"/>
              <a:t> </a:t>
            </a:r>
            <a:r>
              <a:rPr lang="en-US" dirty="0"/>
              <a:t>, </a:t>
            </a:r>
            <a:r>
              <a:rPr lang="uk-UA" dirty="0"/>
              <a:t>що це 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Скоринг</a:t>
            </a:r>
            <a:r>
              <a:rPr lang="uk-UA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 - це використовувана банками і </a:t>
            </a:r>
            <a:r>
              <a:rPr lang="uk-UA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мікрокредітними</a:t>
            </a:r>
            <a:r>
              <a:rPr lang="uk-UA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 організаціями система оцінки платоспроможності клієнтів. В її основу закладені методи статистичного аналізу даних про клієнта</a:t>
            </a:r>
            <a:r>
              <a:rPr lang="uk-UA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89006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Скоринг</a:t>
            </a:r>
            <a:r>
              <a:rPr lang="uk-UA" dirty="0"/>
              <a:t> для бізнесу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F999CBB-CB44-2C41-97EE-E4BE7B48C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Скорингові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знизити</a:t>
            </a:r>
            <a:r>
              <a:rPr lang="ru-RU" dirty="0"/>
              <a:t> </a:t>
            </a:r>
            <a:r>
              <a:rPr lang="ru-RU" dirty="0" err="1"/>
              <a:t>втрати</a:t>
            </a:r>
            <a:r>
              <a:rPr lang="ru-RU" dirty="0"/>
              <a:t> банку в </a:t>
            </a:r>
            <a:r>
              <a:rPr lang="ru-RU" dirty="0" err="1"/>
              <a:t>зв'язку</a:t>
            </a:r>
            <a:r>
              <a:rPr lang="ru-RU" dirty="0"/>
              <a:t> з </a:t>
            </a:r>
            <a:r>
              <a:rPr lang="ru-RU" dirty="0" err="1"/>
              <a:t>неповерненням</a:t>
            </a:r>
            <a:r>
              <a:rPr lang="ru-RU" dirty="0"/>
              <a:t> </a:t>
            </a:r>
            <a:r>
              <a:rPr lang="ru-RU" dirty="0" err="1"/>
              <a:t>кредитів</a:t>
            </a:r>
            <a:r>
              <a:rPr lang="ru-RU" dirty="0"/>
              <a:t>.</a:t>
            </a:r>
          </a:p>
          <a:p>
            <a:r>
              <a:rPr lang="ru-RU" dirty="0"/>
              <a:t> </a:t>
            </a:r>
            <a:r>
              <a:rPr lang="ru-RU" dirty="0" err="1"/>
              <a:t>Скоринг</a:t>
            </a:r>
            <a:r>
              <a:rPr lang="ru-RU" dirty="0"/>
              <a:t> </a:t>
            </a:r>
            <a:r>
              <a:rPr lang="ru-RU" dirty="0" err="1"/>
              <a:t>прискорює</a:t>
            </a:r>
            <a:r>
              <a:rPr lang="ru-RU" dirty="0"/>
              <a:t> </a:t>
            </a:r>
            <a:r>
              <a:rPr lang="ru-RU" dirty="0" err="1"/>
              <a:t>обробку</a:t>
            </a:r>
            <a:r>
              <a:rPr lang="ru-RU" dirty="0"/>
              <a:t> заявок на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позики</a:t>
            </a:r>
            <a:r>
              <a:rPr lang="ru-RU" dirty="0"/>
              <a:t>. </a:t>
            </a:r>
          </a:p>
          <a:p>
            <a:r>
              <a:rPr lang="ru-RU" dirty="0" err="1"/>
              <a:t>Дає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проводити</a:t>
            </a:r>
            <a:r>
              <a:rPr lang="ru-RU" dirty="0"/>
              <a:t> </a:t>
            </a:r>
            <a:r>
              <a:rPr lang="ru-RU" dirty="0" err="1"/>
              <a:t>централізовану</a:t>
            </a:r>
            <a:r>
              <a:rPr lang="ru-RU" dirty="0"/>
              <a:t> і </a:t>
            </a:r>
            <a:r>
              <a:rPr lang="ru-RU" dirty="0" err="1"/>
              <a:t>продуману</a:t>
            </a:r>
            <a:r>
              <a:rPr lang="ru-RU" dirty="0"/>
              <a:t> </a:t>
            </a:r>
            <a:r>
              <a:rPr lang="ru-RU" dirty="0" err="1"/>
              <a:t>кредитну</a:t>
            </a:r>
            <a:r>
              <a:rPr lang="ru-RU" dirty="0"/>
              <a:t> </a:t>
            </a:r>
            <a:r>
              <a:rPr lang="ru-RU" dirty="0" err="1"/>
              <a:t>політику</a:t>
            </a:r>
            <a:r>
              <a:rPr lang="ru-RU" dirty="0"/>
              <a:t>. </a:t>
            </a:r>
          </a:p>
          <a:p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додатковий</a:t>
            </a:r>
            <a:r>
              <a:rPr lang="ru-RU" dirty="0"/>
              <a:t> </a:t>
            </a:r>
            <a:r>
              <a:rPr lang="ru-RU" dirty="0" err="1"/>
              <a:t>захист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кредитного </a:t>
            </a:r>
            <a:r>
              <a:rPr lang="ru-RU" dirty="0" err="1"/>
              <a:t>шахрайства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4737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типи</a:t>
            </a:r>
            <a:r>
              <a:rPr lang="ru-RU" dirty="0"/>
              <a:t> </a:t>
            </a:r>
            <a:r>
              <a:rPr lang="ru-RU" dirty="0" err="1"/>
              <a:t>класифікаторів</a:t>
            </a:r>
            <a:r>
              <a:rPr lang="ru-RU" dirty="0"/>
              <a:t>: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Класифікатор</a:t>
            </a:r>
            <a:r>
              <a:rPr lang="ru-RU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 дерева </a:t>
            </a:r>
            <a:r>
              <a:rPr lang="ru-RU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рішень</a:t>
            </a:r>
            <a:r>
              <a:rPr lang="ru-RU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ru-RU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Випадковий</a:t>
            </a:r>
            <a:r>
              <a:rPr lang="ru-RU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класифікатор</a:t>
            </a:r>
            <a:r>
              <a:rPr lang="ru-RU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лісів</a:t>
            </a:r>
            <a:r>
              <a:rPr lang="ru-RU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ru-RU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Логістична</a:t>
            </a:r>
            <a:r>
              <a:rPr lang="ru-RU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регресія</a:t>
            </a:r>
            <a:r>
              <a:rPr lang="ru-RU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ru-RU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Лінійна</a:t>
            </a:r>
            <a:r>
              <a:rPr lang="ru-RU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регресія</a:t>
            </a:r>
            <a:endParaRPr lang="ru-RU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500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8803"/>
            <a:ext cx="10515600" cy="1325563"/>
          </a:xfrm>
        </p:spPr>
        <p:txBody>
          <a:bodyPr/>
          <a:lstStyle/>
          <a:p>
            <a:r>
              <a:rPr lang="uk-UA" dirty="0"/>
              <a:t>Як отримати </a:t>
            </a:r>
            <a:r>
              <a:rPr lang="uk-UA" dirty="0" err="1"/>
              <a:t>скоринг</a:t>
            </a:r>
            <a:r>
              <a:rPr lang="uk-UA" dirty="0"/>
              <a:t> ?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 rot="15838364">
            <a:off x="9001125" y="1362411"/>
            <a:ext cx="4413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77A3"/>
                </a:solidFill>
                <a:effectLst/>
                <a:latin typeface="Inter"/>
                <a:hlinkClick r:id="rId2"/>
              </a:rPr>
              <a:t>¶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/var/folders/s5/6_66z6v51v7576bnq9pj9j1c0000gn/T/com.microsoft.Powerpoint/WebArchiveCopyPasteTempFiles/261-1.jpg?v=1-0">
            <a:extLst>
              <a:ext uri="{FF2B5EF4-FFF2-40B4-BE49-F238E27FC236}">
                <a16:creationId xmlns:a16="http://schemas.microsoft.com/office/drawing/2014/main" id="{E501461D-F688-414E-A5A7-52D78617D0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1690688"/>
            <a:ext cx="5514975" cy="482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B30EFE-D770-6F4A-8495-9F6B9F813132}"/>
              </a:ext>
            </a:extLst>
          </p:cNvPr>
          <p:cNvSpPr txBox="1"/>
          <p:nvPr/>
        </p:nvSpPr>
        <p:spPr>
          <a:xfrm>
            <a:off x="3014663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BE83B2-573F-4E4E-AB46-02D953AC9DA1}"/>
              </a:ext>
            </a:extLst>
          </p:cNvPr>
          <p:cNvSpPr txBox="1"/>
          <p:nvPr/>
        </p:nvSpPr>
        <p:spPr>
          <a:xfrm>
            <a:off x="942975" y="1594365"/>
            <a:ext cx="45500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+mj-lt"/>
              </a:rPr>
              <a:t>В його основі лежить припущення, що люди зі схожими соціальними показниками поводяться однаково. Говорячи простіше, якщо у банку вже є деяка кількість недисциплінованих клієнтів з певними характеристиками, то він буде думати, що платіжна дисципліна інших зі схожими реквізитами не буде кращим за. Виходячи з цього, шикуються </a:t>
            </a:r>
            <a:r>
              <a:rPr lang="uk-UA" sz="2000" dirty="0" err="1">
                <a:latin typeface="+mj-lt"/>
              </a:rPr>
              <a:t>скорингові</a:t>
            </a:r>
            <a:r>
              <a:rPr lang="uk-UA" sz="2000" dirty="0">
                <a:latin typeface="+mj-lt"/>
              </a:rPr>
              <a:t> карти, на основі яких визначаються значення </a:t>
            </a:r>
            <a:r>
              <a:rPr lang="uk-UA" sz="2000" dirty="0" err="1">
                <a:latin typeface="+mj-lt"/>
              </a:rPr>
              <a:t>скоринг</a:t>
            </a:r>
            <a:r>
              <a:rPr lang="uk-UA" sz="2000" dirty="0">
                <a:latin typeface="+mj-lt"/>
              </a:rPr>
              <a:t>-балів.</a:t>
            </a: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4513827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Як клієнт дізнається результат 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>
                <a:latin typeface="+mj-lt"/>
              </a:rPr>
              <a:t>Результатом буде відповідь : так/ні , або інша доступна сума </a:t>
            </a:r>
          </a:p>
          <a:p>
            <a:pPr marL="0" indent="0">
              <a:buNone/>
            </a:pPr>
            <a:endParaRPr lang="uk-UA" dirty="0">
              <a:latin typeface="+mj-lt"/>
            </a:endParaRPr>
          </a:p>
          <a:p>
            <a:pPr marL="0" indent="0">
              <a:buNone/>
            </a:pPr>
            <a:endParaRPr lang="uk-UA" dirty="0">
              <a:latin typeface="+mj-lt"/>
            </a:endParaRPr>
          </a:p>
          <a:p>
            <a:pPr marL="0" indent="0">
              <a:buNone/>
            </a:pPr>
            <a:r>
              <a:rPr lang="uk-UA" dirty="0">
                <a:latin typeface="+mj-lt"/>
              </a:rPr>
              <a:t>Вхідні дані будуть представлені у вигляді форми в браузері, а результат – </a:t>
            </a:r>
            <a:r>
              <a:rPr lang="uk-UA" dirty="0" err="1">
                <a:latin typeface="+mj-lt"/>
              </a:rPr>
              <a:t>реквест</a:t>
            </a:r>
            <a:r>
              <a:rPr lang="uk-UA" dirty="0">
                <a:latin typeface="+mj-lt"/>
              </a:rPr>
              <a:t> сторінки з позитивною чи негативною відповіддю.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96388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318D6-9CEC-0E4F-8CD2-B1A69567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Якість</a:t>
            </a:r>
            <a:r>
              <a:rPr lang="ru-RU" dirty="0"/>
              <a:t> , як вона </a:t>
            </a:r>
            <a:r>
              <a:rPr lang="ru-RU" dirty="0" err="1"/>
              <a:t>вимірюється</a:t>
            </a:r>
            <a:r>
              <a:rPr lang="ru-RU" dirty="0"/>
              <a:t> 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139DE3-B929-F848-8C80-F141A739A6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>
                <a:latin typeface="+mj-lt"/>
              </a:rPr>
              <a:t>Точність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моделі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можна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виміряти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наступними</a:t>
            </a:r>
            <a:r>
              <a:rPr lang="ru-RU" dirty="0">
                <a:latin typeface="+mj-lt"/>
              </a:rPr>
              <a:t> метриками ----</a:t>
            </a:r>
            <a:r>
              <a:rPr lang="en-US" dirty="0">
                <a:latin typeface="+mj-lt"/>
              </a:rPr>
              <a:t>&gt;</a:t>
            </a:r>
            <a:endParaRPr lang="ru-RU" dirty="0">
              <a:latin typeface="+mj-lt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950F43-1202-C443-8363-905D9D039C3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58013" y="2014539"/>
            <a:ext cx="4500562" cy="374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902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2EE829-65FA-464C-9D4A-F7284872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75150" cy="942975"/>
          </a:xfrm>
        </p:spPr>
        <p:txBody>
          <a:bodyPr>
            <a:normAutofit/>
          </a:bodyPr>
          <a:lstStyle/>
          <a:p>
            <a:r>
              <a:rPr lang="uk-UA" sz="4400" dirty="0">
                <a:latin typeface="+mn-lt"/>
              </a:rPr>
              <a:t>С</a:t>
            </a:r>
            <a:r>
              <a:rPr lang="en-US" sz="4400" dirty="0" err="1">
                <a:latin typeface="+mn-lt"/>
              </a:rPr>
              <a:t>onfusion</a:t>
            </a:r>
            <a:r>
              <a:rPr lang="en-US" sz="4400" dirty="0">
                <a:latin typeface="+mn-lt"/>
              </a:rPr>
              <a:t> matrix</a:t>
            </a:r>
            <a:endParaRPr lang="ru-RU" sz="4400" dirty="0">
              <a:latin typeface="+mn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4DA967-03AC-6548-A262-8C97ACBEB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4400" dirty="0" err="1">
                <a:latin typeface="+mj-lt"/>
              </a:rPr>
              <a:t>Це</a:t>
            </a:r>
            <a:r>
              <a:rPr lang="ru-RU" sz="4400" dirty="0">
                <a:latin typeface="+mj-lt"/>
              </a:rPr>
              <a:t> </a:t>
            </a:r>
            <a:r>
              <a:rPr lang="ru-RU" sz="4400" dirty="0" err="1">
                <a:latin typeface="+mj-lt"/>
              </a:rPr>
              <a:t>таке</a:t>
            </a:r>
            <a:r>
              <a:rPr lang="ru-RU" sz="4400" dirty="0">
                <a:latin typeface="+mj-lt"/>
              </a:rPr>
              <a:t> </a:t>
            </a:r>
            <a:r>
              <a:rPr lang="ru-RU" sz="4400" dirty="0" err="1">
                <a:latin typeface="+mj-lt"/>
              </a:rPr>
              <a:t>поняття</a:t>
            </a:r>
            <a:r>
              <a:rPr lang="ru-RU" sz="4400" dirty="0">
                <a:latin typeface="+mj-lt"/>
              </a:rPr>
              <a:t> ,на </a:t>
            </a:r>
            <a:r>
              <a:rPr lang="ru-RU" sz="4400" dirty="0" err="1">
                <a:latin typeface="+mj-lt"/>
              </a:rPr>
              <a:t>якому</a:t>
            </a:r>
            <a:r>
              <a:rPr lang="ru-RU" sz="4400" dirty="0">
                <a:latin typeface="+mj-lt"/>
              </a:rPr>
              <a:t> </a:t>
            </a:r>
            <a:r>
              <a:rPr lang="ru-RU" sz="4400" dirty="0" err="1">
                <a:latin typeface="+mj-lt"/>
              </a:rPr>
              <a:t>будуються</a:t>
            </a:r>
            <a:r>
              <a:rPr lang="ru-RU" sz="4400" dirty="0">
                <a:latin typeface="+mj-lt"/>
              </a:rPr>
              <a:t> </a:t>
            </a:r>
            <a:r>
              <a:rPr lang="ru-RU" sz="4400" dirty="0" err="1">
                <a:latin typeface="+mj-lt"/>
              </a:rPr>
              <a:t>усі</a:t>
            </a:r>
            <a:r>
              <a:rPr lang="ru-RU" sz="4400" dirty="0">
                <a:latin typeface="+mj-lt"/>
              </a:rPr>
              <a:t> метрики</a:t>
            </a:r>
          </a:p>
        </p:txBody>
      </p:sp>
      <p:pic>
        <p:nvPicPr>
          <p:cNvPr id="5" name="Объект 4" descr="Complete Titanic tutorial with ML, NN &amp; Ensembling | Kaggle">
            <a:extLst>
              <a:ext uri="{FF2B5EF4-FFF2-40B4-BE49-F238E27FC236}">
                <a16:creationId xmlns:a16="http://schemas.microsoft.com/office/drawing/2014/main" id="{C56927C6-A123-E840-833B-387D02F9F2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38" y="1906587"/>
            <a:ext cx="4051300" cy="3035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5963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88E1A-E8D3-1945-BF21-D5D4681C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5538"/>
          </a:xfrm>
        </p:spPr>
        <p:txBody>
          <a:bodyPr/>
          <a:lstStyle/>
          <a:p>
            <a:pPr algn="ctr"/>
            <a:r>
              <a:rPr lang="ru-RU" dirty="0" err="1"/>
              <a:t>Дякую</a:t>
            </a:r>
            <a:r>
              <a:rPr lang="ru-RU" dirty="0"/>
              <a:t> за перегляд</a:t>
            </a:r>
          </a:p>
        </p:txBody>
      </p:sp>
      <p:pic>
        <p:nvPicPr>
          <p:cNvPr id="3074" name="Picture 2" descr="/var/folders/s5/6_66z6v51v7576bnq9pj9j1c0000gn/T/com.microsoft.Powerpoint/WebArchiveCopyPasteTempFiles/263-history.jpg?v=1-0">
            <a:hlinkClick r:id="rId2"/>
            <a:extLst>
              <a:ext uri="{FF2B5EF4-FFF2-40B4-BE49-F238E27FC236}">
                <a16:creationId xmlns:a16="http://schemas.microsoft.com/office/drawing/2014/main" id="{7AE0294D-D758-F346-ACF7-2F3C53646E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763" y="3433763"/>
            <a:ext cx="3424237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104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201</Words>
  <Application>Microsoft Macintosh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Inter</vt:lpstr>
      <vt:lpstr>Times New Roman</vt:lpstr>
      <vt:lpstr>Тема Office</vt:lpstr>
      <vt:lpstr>Банківський скоринг </vt:lpstr>
      <vt:lpstr>Банківський скоринг , що це ?</vt:lpstr>
      <vt:lpstr>Скоринг для бізнесу</vt:lpstr>
      <vt:lpstr>Основні типи класифікаторів:  </vt:lpstr>
      <vt:lpstr>Як отримати скоринг ?</vt:lpstr>
      <vt:lpstr>Як клієнт дізнається результат ?</vt:lpstr>
      <vt:lpstr>Якість , як вона вимірюється ?</vt:lpstr>
      <vt:lpstr>Сonfusion matrix</vt:lpstr>
      <vt:lpstr>Дякую за перегляд</vt:lpstr>
    </vt:vector>
  </TitlesOfParts>
  <Company>SPecialiST RePack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Кредитний скоринг клієнтів банку</dc:title>
  <dc:creator>Павел Лысый</dc:creator>
  <cp:lastModifiedBy>Microsoft Office User</cp:lastModifiedBy>
  <cp:revision>16</cp:revision>
  <dcterms:created xsi:type="dcterms:W3CDTF">2020-10-24T20:48:14Z</dcterms:created>
  <dcterms:modified xsi:type="dcterms:W3CDTF">2020-12-28T21:49:45Z</dcterms:modified>
</cp:coreProperties>
</file>