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1" r:id="rId5"/>
    <p:sldId id="272" r:id="rId6"/>
    <p:sldId id="294" r:id="rId7"/>
    <p:sldId id="288" r:id="rId8"/>
    <p:sldId id="293" r:id="rId9"/>
    <p:sldId id="292" r:id="rId10"/>
    <p:sldId id="285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D69"/>
    <a:srgbClr val="FFFFFF"/>
    <a:srgbClr val="CFD5EA"/>
    <a:srgbClr val="1483C7"/>
    <a:srgbClr val="072664"/>
    <a:srgbClr val="7182A6"/>
    <a:srgbClr val="244999"/>
    <a:srgbClr val="C6C6C6"/>
    <a:srgbClr val="E6E6E6"/>
    <a:srgbClr val="0E2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722"/>
  </p:normalViewPr>
  <p:slideViewPr>
    <p:cSldViewPr snapToGrid="0" snapToObjects="1">
      <p:cViewPr varScale="1">
        <p:scale>
          <a:sx n="80" d="100"/>
          <a:sy n="80" d="100"/>
        </p:scale>
        <p:origin x="619" y="6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04/25/2022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04/25/2022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8" y="2404670"/>
            <a:ext cx="9516208" cy="1978323"/>
          </a:xfrm>
        </p:spPr>
        <p:txBody>
          <a:bodyPr>
            <a:noAutofit/>
          </a:bodyPr>
          <a:lstStyle/>
          <a:p>
            <a:r>
              <a:rPr lang="ru-RU" sz="2800" dirty="0"/>
              <a:t>Проект 868 «Создание концепции и пилотного образца комплексной системы автоматизированного проектирования (САПР) микроэлектронных и микромодульных устройств с использованием технологий цифровых двойников»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МИЕМ НИУ ВШЭ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электронной инженерии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824914"/>
            <a:ext cx="9897208" cy="6528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Выполнение: Шарапов Александр Рудольфович (аналитик), Панибратский Данила Александрович (аналитик)</a:t>
            </a:r>
          </a:p>
          <a:p>
            <a:r>
              <a:rPr lang="ru-RU" dirty="0"/>
              <a:t>Руководитель проекта: Нефедов Сергей Игоревич</a:t>
            </a:r>
          </a:p>
          <a:p>
            <a:r>
              <a:rPr lang="ru-RU" dirty="0"/>
              <a:t>профессор департамента электронной инженерии МИЭМ НИУ ВШЭ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34540"/>
            <a:ext cx="5774647" cy="373835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Целью проекта является подготовка технических и технико-экономических документов, достаточных для запуска в работу проекта по созданию отечественной доверенной системы ускоренного автоматизированного проектирования микроэлектронных и микромодульных устройств</a:t>
            </a:r>
          </a:p>
          <a:p>
            <a:r>
              <a:rPr lang="ru-RU" dirty="0"/>
              <a:t>Для достижения поставленной цели требуется решить следующие основные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полный технический и технико-экономический анализ зарубежных и отечественных систем автоматизированного проектирования;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анализ рынка САПР РФ и зарубежных стран с учетом особенностей предоставления лицензий на использование таких систем производителями;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основные технические требования к алгоритмическому и математическому обеспечению перспективной САПР;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базовые принципы создания планируемой к разработке комплексной системы автоматизированного проектирования;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</a:t>
            </a:r>
            <a:r>
              <a:rPr lang="ru-RU" dirty="0" err="1"/>
              <a:t>верхнеуровневую</a:t>
            </a:r>
            <a:r>
              <a:rPr lang="ru-RU" dirty="0"/>
              <a:t> управляющую оболочку для прототипа перспективной системы автоматизированного проектирования;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реализующее функционал и демонстрирующее возможности работы перспективной системы автоматизированного проектирования.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электронной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Проект 868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2022</a:t>
            </a:r>
          </a:p>
          <a:p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1BEA588-5570-4AC7-BB3A-0ADB28A9C6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6018" r="7752"/>
          <a:stretch/>
        </p:blipFill>
        <p:spPr>
          <a:xfrm>
            <a:off x="6684653" y="1447790"/>
            <a:ext cx="4325167" cy="4325107"/>
          </a:xfr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создания системы САПР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электронной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Проект 868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2022</a:t>
            </a:r>
          </a:p>
          <a:p>
            <a:endParaRPr lang="ru-RU" dirty="0"/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939AA5E8-81B0-435A-AF7D-550969201D17}"/>
              </a:ext>
            </a:extLst>
          </p:cNvPr>
          <p:cNvSpPr/>
          <p:nvPr/>
        </p:nvSpPr>
        <p:spPr>
          <a:xfrm>
            <a:off x="5350512" y="4880128"/>
            <a:ext cx="1564637" cy="15646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CA0FB095-62E9-4606-86D9-CE68543F6895}"/>
              </a:ext>
            </a:extLst>
          </p:cNvPr>
          <p:cNvSpPr/>
          <p:nvPr/>
        </p:nvSpPr>
        <p:spPr>
          <a:xfrm>
            <a:off x="817140" y="4887868"/>
            <a:ext cx="1564637" cy="156463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422D0482-BC9A-4DF6-999B-882E2DC8F16B}"/>
              </a:ext>
            </a:extLst>
          </p:cNvPr>
          <p:cNvSpPr/>
          <p:nvPr/>
        </p:nvSpPr>
        <p:spPr>
          <a:xfrm>
            <a:off x="3083826" y="4870604"/>
            <a:ext cx="1564637" cy="15646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2DB933FC-4D11-4668-9E8C-25D5C378A708}"/>
              </a:ext>
            </a:extLst>
          </p:cNvPr>
          <p:cNvSpPr/>
          <p:nvPr/>
        </p:nvSpPr>
        <p:spPr>
          <a:xfrm>
            <a:off x="7617198" y="4887868"/>
            <a:ext cx="1564637" cy="1564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6704EFB-616B-4EB8-B22A-DB56003B1048}"/>
              </a:ext>
            </a:extLst>
          </p:cNvPr>
          <p:cNvSpPr/>
          <p:nvPr/>
        </p:nvSpPr>
        <p:spPr>
          <a:xfrm>
            <a:off x="9883884" y="4887868"/>
            <a:ext cx="1564637" cy="15646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n>
                <a:solidFill>
                  <a:srgbClr val="E6E6E6"/>
                </a:solidFill>
              </a:ln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15457B-77E2-4227-9309-89CCA50E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86" y="5431505"/>
            <a:ext cx="1354857" cy="47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5E9EFE9-B452-4FB8-8D81-C0F29A14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74" y="5524400"/>
            <a:ext cx="1383265" cy="3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91C17EF-5E41-42C1-9BC2-FF341E6417CC}"/>
              </a:ext>
            </a:extLst>
          </p:cNvPr>
          <p:cNvCxnSpPr>
            <a:cxnSpLocks/>
          </p:cNvCxnSpPr>
          <p:nvPr/>
        </p:nvCxnSpPr>
        <p:spPr>
          <a:xfrm>
            <a:off x="665218" y="4621566"/>
            <a:ext cx="10967548" cy="0"/>
          </a:xfrm>
          <a:prstGeom prst="line">
            <a:avLst/>
          </a:prstGeom>
          <a:ln w="381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2">
            <a:extLst>
              <a:ext uri="{FF2B5EF4-FFF2-40B4-BE49-F238E27FC236}">
                <a16:creationId xmlns:a16="http://schemas.microsoft.com/office/drawing/2014/main" id="{860EB38B-9284-44BB-92BE-74D049D1BDBE}"/>
              </a:ext>
            </a:extLst>
          </p:cNvPr>
          <p:cNvSpPr txBox="1">
            <a:spLocks/>
          </p:cNvSpPr>
          <p:nvPr/>
        </p:nvSpPr>
        <p:spPr>
          <a:xfrm>
            <a:off x="2105512" y="3797584"/>
            <a:ext cx="3246259" cy="2803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1800" dirty="0"/>
              <a:t>Концепция цифрового двойника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7602BE-388F-4CB7-86E0-1B76BEE57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579" y="2130908"/>
            <a:ext cx="5343525" cy="15335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F43C2E-D788-4530-A557-A637D0BA8D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8785" y="1500466"/>
            <a:ext cx="4761299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73994" cy="777025"/>
          </a:xfrm>
        </p:spPr>
        <p:txBody>
          <a:bodyPr/>
          <a:lstStyle/>
          <a:p>
            <a:r>
              <a:rPr lang="ru-RU" dirty="0"/>
              <a:t>Структурная схема разрабатываемого САПР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электронной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Проект 868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2022</a:t>
            </a:r>
          </a:p>
          <a:p>
            <a:endParaRPr lang="ru-RU" dirty="0"/>
          </a:p>
        </p:txBody>
      </p:sp>
      <p:graphicFrame>
        <p:nvGraphicFramePr>
          <p:cNvPr id="15" name="Таблица 15">
            <a:extLst>
              <a:ext uri="{FF2B5EF4-FFF2-40B4-BE49-F238E27FC236}">
                <a16:creationId xmlns:a16="http://schemas.microsoft.com/office/drawing/2014/main" id="{678880F4-B1AB-4719-BA96-95A9D05E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4423"/>
              </p:ext>
            </p:extLst>
          </p:nvPr>
        </p:nvGraphicFramePr>
        <p:xfrm>
          <a:off x="585898" y="2447926"/>
          <a:ext cx="4943366" cy="288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683">
                  <a:extLst>
                    <a:ext uri="{9D8B030D-6E8A-4147-A177-3AD203B41FA5}">
                      <a16:colId xmlns:a16="http://schemas.microsoft.com/office/drawing/2014/main" val="4190479927"/>
                    </a:ext>
                  </a:extLst>
                </a:gridCol>
                <a:gridCol w="2471683">
                  <a:extLst>
                    <a:ext uri="{9D8B030D-6E8A-4147-A177-3AD203B41FA5}">
                      <a16:colId xmlns:a16="http://schemas.microsoft.com/office/drawing/2014/main" val="245204684"/>
                    </a:ext>
                  </a:extLst>
                </a:gridCol>
              </a:tblGrid>
              <a:tr h="352970">
                <a:tc>
                  <a:txBody>
                    <a:bodyPr/>
                    <a:lstStyle/>
                    <a:p>
                      <a:r>
                        <a:rPr lang="ru-RU" dirty="0"/>
                        <a:t>Компания</a:t>
                      </a:r>
                    </a:p>
                  </a:txBody>
                  <a:tcPr>
                    <a:solidFill>
                      <a:srgbClr val="102D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Продукт</a:t>
                      </a:r>
                    </a:p>
                  </a:txBody>
                  <a:tcPr>
                    <a:solidFill>
                      <a:srgbClr val="10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291537"/>
                  </a:ext>
                </a:extLst>
              </a:tr>
              <a:tr h="468445">
                <a:tc>
                  <a:txBody>
                    <a:bodyPr/>
                    <a:lstStyle/>
                    <a:p>
                      <a:r>
                        <a:rPr lang="en-US" dirty="0">
                          <a:latin typeface="HSE Sans" panose="02000000000000000000"/>
                        </a:rPr>
                        <a:t>Cadence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SPW2000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20869"/>
                  </a:ext>
                </a:extLst>
              </a:tr>
              <a:tr h="617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SE Sans" panose="02000000000000000000"/>
                        </a:rPr>
                        <a:t>Cadence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SE Sans" panose="02000000000000000000"/>
                        </a:rPr>
                        <a:t>I-Architect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99152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Mentor Graphics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HSE Sans" panose="02000000000000000000"/>
                        </a:rPr>
                        <a:t>ModelSim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62065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r>
                        <a:rPr lang="en-US" dirty="0">
                          <a:latin typeface="HSE Sans" panose="02000000000000000000"/>
                        </a:rPr>
                        <a:t>The MathWorks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SE Sans" panose="02000000000000000000"/>
                        </a:rPr>
                        <a:t>MATLAB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1780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r>
                        <a:rPr lang="en-US" dirty="0">
                          <a:latin typeface="HSE Sans" panose="02000000000000000000"/>
                        </a:rPr>
                        <a:t>Dassault </a:t>
                      </a:r>
                      <a:r>
                        <a:rPr lang="en-US" dirty="0" err="1">
                          <a:latin typeface="HSE Sans" panose="02000000000000000000"/>
                        </a:rPr>
                        <a:t>Systèmes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SolidWorks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25450"/>
                  </a:ext>
                </a:extLst>
              </a:tr>
            </a:tbl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D6705D3-6EAC-46F3-A127-05F959E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52" y="1836302"/>
            <a:ext cx="5924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0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73994" cy="777025"/>
          </a:xfrm>
        </p:spPr>
        <p:txBody>
          <a:bodyPr/>
          <a:lstStyle/>
          <a:p>
            <a:r>
              <a:rPr lang="ru-RU" dirty="0"/>
              <a:t>Программная реализация разрабатываемого САПР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электронной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Проект 868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2022</a:t>
            </a:r>
          </a:p>
          <a:p>
            <a:endParaRPr lang="ru-RU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ABB98EAE-A605-4A94-85DE-0AD678AF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4320"/>
              </p:ext>
            </p:extLst>
          </p:nvPr>
        </p:nvGraphicFramePr>
        <p:xfrm>
          <a:off x="583676" y="2441796"/>
          <a:ext cx="494558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794">
                  <a:extLst>
                    <a:ext uri="{9D8B030D-6E8A-4147-A177-3AD203B41FA5}">
                      <a16:colId xmlns:a16="http://schemas.microsoft.com/office/drawing/2014/main" val="11944806"/>
                    </a:ext>
                  </a:extLst>
                </a:gridCol>
                <a:gridCol w="2472794">
                  <a:extLst>
                    <a:ext uri="{9D8B030D-6E8A-4147-A177-3AD203B41FA5}">
                      <a16:colId xmlns:a16="http://schemas.microsoft.com/office/drawing/2014/main" val="15167290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dirty="0"/>
                        <a:t>Рассмотренные операционные системы</a:t>
                      </a:r>
                    </a:p>
                  </a:txBody>
                  <a:tcPr>
                    <a:solidFill>
                      <a:srgbClr val="0726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5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Альт Линукс СПТ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ICLinux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0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Альфа ОС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GosLinux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Эльбрус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4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Rosa Linux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 ОС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Calculate Linux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GosLinux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Ульяновск.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BSD</a:t>
                      </a:r>
                      <a:endParaRPr lang="ru-RU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AlterOS</a:t>
                      </a:r>
                      <a:endParaRPr lang="ru-RU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12188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HSE Sans" panose="02000000000000000000"/>
                          <a:ea typeface="+mn-ea"/>
                          <a:cs typeface="+mn-cs"/>
                        </a:rPr>
                        <a:t>Astra Linux</a:t>
                      </a:r>
                      <a:endParaRPr lang="ru-R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91065"/>
                  </a:ext>
                </a:extLst>
              </a:tr>
            </a:tbl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9F5D291-2FBF-49CE-8AC9-89CEA2A4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97" y="1936525"/>
            <a:ext cx="2735597" cy="10265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8D33D76-E132-4CAF-851F-1AD14AC81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2" r="26872"/>
          <a:stretch/>
        </p:blipFill>
        <p:spPr>
          <a:xfrm>
            <a:off x="9121896" y="2963119"/>
            <a:ext cx="1871184" cy="156270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EEA69D9-E117-4697-80CA-CF688201E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717" y="3006694"/>
            <a:ext cx="1937318" cy="148453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2188C7B-AF9F-4489-9C89-8B1417460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364" y="4495782"/>
            <a:ext cx="1477466" cy="148453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15E83F-B463-403F-B4CC-5715E0477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0" t="40634" r="38642" b="20543"/>
          <a:stretch/>
        </p:blipFill>
        <p:spPr bwMode="auto">
          <a:xfrm>
            <a:off x="9448927" y="4669780"/>
            <a:ext cx="1374939" cy="131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4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электронной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Проект 868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Ожидаемые результаты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2022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6E950-1345-42F3-976A-47E90FD7ACF8}"/>
              </a:ext>
            </a:extLst>
          </p:cNvPr>
          <p:cNvSpPr txBox="1"/>
          <p:nvPr/>
        </p:nvSpPr>
        <p:spPr>
          <a:xfrm>
            <a:off x="585896" y="2377598"/>
            <a:ext cx="10234503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Научно-технический отчет, включающий анализ современных САПР, применяемых при создании микроэлектронных и микромодульных устройств, с точки зрения их функциональности, законченности, возможностям улучшения, требования к новому отечественному САПР с долгосрочной перспективой развития и их обоснование, описание прототипа создаваемой САПР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Действующий прототип системы автоматизированного проектирования, скомпонованный путем обоснованного объединения в единой управляющей оболочке нескольких САПР, обеспечивающих сквозное проектирование микроэлектронных и микромодульных устройств по всем технологическим переделам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Бизнес-план для запуска </a:t>
            </a:r>
            <a:r>
              <a:rPr lang="ru-RU" sz="1600" dirty="0" err="1"/>
              <a:t>start-up</a:t>
            </a:r>
            <a:r>
              <a:rPr lang="ru-RU" sz="1600" dirty="0"/>
              <a:t> для реализации проекта создания отечественного САПР по созданию микроэлектронных и микромодульных устройств с использованием технологий цифровых двойников</a:t>
            </a:r>
          </a:p>
        </p:txBody>
      </p:sp>
    </p:spTree>
    <p:extLst>
      <p:ext uri="{BB962C8B-B14F-4D97-AF65-F5344CB8AC3E}">
        <p14:creationId xmlns:p14="http://schemas.microsoft.com/office/powerpoint/2010/main" val="73580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29A60310-14AA-4CBF-93CF-70182FA0BE66}"/>
              </a:ext>
            </a:extLst>
          </p:cNvPr>
          <p:cNvSpPr txBox="1">
            <a:spLocks/>
          </p:cNvSpPr>
          <p:nvPr/>
        </p:nvSpPr>
        <p:spPr>
          <a:xfrm>
            <a:off x="3463555" y="3040487"/>
            <a:ext cx="5264889" cy="777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370</Words>
  <Application>Microsoft Office PowerPoint</Application>
  <PresentationFormat>Широкоэкранный</PresentationFormat>
  <Paragraphs>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HSE Sans</vt:lpstr>
      <vt:lpstr>Office Theme</vt:lpstr>
      <vt:lpstr>Проект 868 «Создание концепции и пилотного образца комплексной системы автоматизированного проектирования (САПР) микроэлектронных и микромодульных устройств с использованием технологий цифровых двойников»</vt:lpstr>
      <vt:lpstr>Цели и задачи</vt:lpstr>
      <vt:lpstr>Концепция создания системы САПР</vt:lpstr>
      <vt:lpstr>Структурная схема разрабатываемого САПР</vt:lpstr>
      <vt:lpstr>Программная реализация разрабатываемого САПР</vt:lpstr>
      <vt:lpstr>Ожидаемые результаты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Александр Шарапов</cp:lastModifiedBy>
  <cp:revision>24</cp:revision>
  <cp:lastPrinted>2021-11-11T13:08:42Z</cp:lastPrinted>
  <dcterms:created xsi:type="dcterms:W3CDTF">2021-11-11T08:52:47Z</dcterms:created>
  <dcterms:modified xsi:type="dcterms:W3CDTF">2022-04-25T00:48:29Z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