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25">
          <p15:clr>
            <a:srgbClr val="A4A3A4"/>
          </p15:clr>
        </p15:guide>
        <p15:guide id="2" pos="1209">
          <p15:clr>
            <a:srgbClr val="A4A3A4"/>
          </p15:clr>
        </p15:guide>
        <p15:guide id="3" pos="2955">
          <p15:clr>
            <a:srgbClr val="A4A3A4"/>
          </p15:clr>
        </p15:guide>
        <p15:guide id="4" pos="2071">
          <p15:clr>
            <a:srgbClr val="A4A3A4"/>
          </p15:clr>
        </p15:guide>
        <p15:guide id="5" pos="3840">
          <p15:clr>
            <a:srgbClr val="A4A3A4"/>
          </p15:clr>
        </p15:guide>
        <p15:guide id="6" pos="4702">
          <p15:clr>
            <a:srgbClr val="A4A3A4"/>
          </p15:clr>
        </p15:guide>
        <p15:guide id="7" pos="5586">
          <p15:clr>
            <a:srgbClr val="A4A3A4"/>
          </p15:clr>
        </p15:guide>
        <p15:guide id="8" pos="7333">
          <p15:clr>
            <a:srgbClr val="A4A3A4"/>
          </p15:clr>
        </p15:guide>
        <p15:guide id="9" orient="horz" pos="3952">
          <p15:clr>
            <a:srgbClr val="A4A3A4"/>
          </p15:clr>
        </p15:guide>
        <p15:guide id="10" pos="6471">
          <p15:clr>
            <a:srgbClr val="A4A3A4"/>
          </p15:clr>
        </p15:guide>
        <p15:guide id="11" orient="horz" pos="913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7" roundtripDataSignature="AMtx7mitijb5O1Jyi7FBD0lNgtduLBiT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76448E-2CF7-49C9-8B11-8DD640843A61}">
  <a:tblStyle styleId="{4476448E-2CF7-49C9-8B11-8DD640843A6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pos="3952" orient="horz"/>
        <p:guide pos="6471"/>
        <p:guide pos="913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ae34a3b8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fae34a3b8e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ae34a3b8e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fae34a3b8e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ae34a3b8e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fae34a3b8e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ae34a3b8e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fae34a3b8e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fda77c9ae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		ё</a:t>
            </a:r>
            <a:endParaRPr/>
          </a:p>
        </p:txBody>
      </p:sp>
      <p:sp>
        <p:nvSpPr>
          <p:cNvPr id="283" name="Google Shape;283;g1fda77c9ae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">
  <p:cSld name="Обложка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white text&#10;&#10;Description automatically generated with low confidence" id="16" name="Google Shape;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859" y="962173"/>
            <a:ext cx="886499" cy="886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9"/>
          <p:cNvCxnSpPr/>
          <p:nvPr/>
        </p:nvCxnSpPr>
        <p:spPr>
          <a:xfrm>
            <a:off x="6090212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" name="Google Shape;18;p9"/>
          <p:cNvCxnSpPr/>
          <p:nvPr/>
        </p:nvCxnSpPr>
        <p:spPr>
          <a:xfrm>
            <a:off x="8642581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" name="Google Shape;19;p9"/>
          <p:cNvCxnSpPr/>
          <p:nvPr/>
        </p:nvCxnSpPr>
        <p:spPr>
          <a:xfrm>
            <a:off x="11179047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9"/>
          <p:cNvSpPr txBox="1"/>
          <p:nvPr>
            <p:ph type="title"/>
          </p:nvPr>
        </p:nvSpPr>
        <p:spPr>
          <a:xfrm>
            <a:off x="1027967" y="2404670"/>
            <a:ext cx="7634059" cy="197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/>
              <a:buNone/>
              <a:defRPr b="0" i="0" sz="4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body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2" type="body"/>
          </p:nvPr>
        </p:nvSpPr>
        <p:spPr>
          <a:xfrm>
            <a:off x="6259420" y="1173829"/>
            <a:ext cx="2278063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3" type="body"/>
          </p:nvPr>
        </p:nvSpPr>
        <p:spPr>
          <a:xfrm>
            <a:off x="8786720" y="1173829"/>
            <a:ext cx="2217738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4" type="body"/>
          </p:nvPr>
        </p:nvSpPr>
        <p:spPr>
          <a:xfrm>
            <a:off x="1027967" y="4824914"/>
            <a:ext cx="7625267" cy="652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2">
  <p:cSld name="Таблица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8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18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18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8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4" type="body"/>
          </p:nvPr>
        </p:nvSpPr>
        <p:spPr>
          <a:xfrm>
            <a:off x="585787" y="1447064"/>
            <a:ext cx="7617877" cy="537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5" type="body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6" type="body"/>
          </p:nvPr>
        </p:nvSpPr>
        <p:spPr>
          <a:xfrm>
            <a:off x="8686807" y="2208363"/>
            <a:ext cx="2930666" cy="2570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вет">
  <p:cSld name="цв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9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19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19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9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4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9"/>
          <p:cNvSpPr/>
          <p:nvPr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_2">
  <p:cSld name="чистый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68" name="Google Shape;1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0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20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20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20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20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0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1">
  <p:cSld name="Текст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6" name="Google Shape;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27;p10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10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" name="Google Shape;29;p10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10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10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10"/>
          <p:cNvSpPr/>
          <p:nvPr>
            <p:ph idx="2" type="pic"/>
          </p:nvPr>
        </p:nvSpPr>
        <p:spPr>
          <a:xfrm>
            <a:off x="6684653" y="1447790"/>
            <a:ext cx="4325167" cy="4325107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585898" y="1447790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585897" y="2379663"/>
            <a:ext cx="5245561" cy="3393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3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4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5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2">
  <p:cSld name="Текст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39" name="Google Shape;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11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" name="Google Shape;41;p11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" name="Google Shape;42;p11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11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11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3" type="body"/>
          </p:nvPr>
        </p:nvSpPr>
        <p:spPr>
          <a:xfrm>
            <a:off x="585897" y="2379663"/>
            <a:ext cx="11057971" cy="3745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4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">
  <p:cSld name="чисты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3">
  <p:cSld name="Текст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13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" name="Google Shape;54;p13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3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4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5" type="body"/>
          </p:nvPr>
        </p:nvSpPr>
        <p:spPr>
          <a:xfrm>
            <a:off x="6259892" y="2379663"/>
            <a:ext cx="5383968" cy="3451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/>
              <a:buNone/>
              <a:defRPr b="0" i="0" sz="3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6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1">
  <p:cSld name="График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" name="Google Shape;68;p14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" name="Google Shape;69;p14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4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5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4"/>
          <p:cNvSpPr/>
          <p:nvPr>
            <p:ph idx="6" type="chart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2">
  <p:cSld name="График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15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5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4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5"/>
          <p:cNvSpPr/>
          <p:nvPr>
            <p:ph idx="5" type="chart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6" type="body"/>
          </p:nvPr>
        </p:nvSpPr>
        <p:spPr>
          <a:xfrm>
            <a:off x="585788" y="1447064"/>
            <a:ext cx="4322762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7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фры">
  <p:cSld name="Цифры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94" name="Google Shape;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6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16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6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6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6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4" type="body"/>
          </p:nvPr>
        </p:nvSpPr>
        <p:spPr>
          <a:xfrm>
            <a:off x="575076" y="4103994"/>
            <a:ext cx="2758143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5" type="body"/>
          </p:nvPr>
        </p:nvSpPr>
        <p:spPr>
          <a:xfrm>
            <a:off x="4047007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6" type="body"/>
          </p:nvPr>
        </p:nvSpPr>
        <p:spPr>
          <a:xfrm>
            <a:off x="7518938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7" type="body"/>
          </p:nvPr>
        </p:nvSpPr>
        <p:spPr>
          <a:xfrm>
            <a:off x="575076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8" type="body"/>
          </p:nvPr>
        </p:nvSpPr>
        <p:spPr>
          <a:xfrm>
            <a:off x="4047007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9" type="body"/>
          </p:nvPr>
        </p:nvSpPr>
        <p:spPr>
          <a:xfrm>
            <a:off x="7518938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1">
  <p:cSld name="Таблица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7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17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17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4" type="body"/>
          </p:nvPr>
        </p:nvSpPr>
        <p:spPr>
          <a:xfrm>
            <a:off x="585787" y="1447065"/>
            <a:ext cx="11058065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5" type="body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5.gif"/><Relationship Id="rId7" Type="http://schemas.openxmlformats.org/officeDocument/2006/relationships/image" Target="../media/image13.jp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6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18.jpg"/><Relationship Id="rId7" Type="http://schemas.openxmlformats.org/officeDocument/2006/relationships/image" Target="../media/image2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35.png"/><Relationship Id="rId5" Type="http://schemas.openxmlformats.org/officeDocument/2006/relationships/image" Target="../media/image22.png"/><Relationship Id="rId6" Type="http://schemas.openxmlformats.org/officeDocument/2006/relationships/image" Target="../media/image29.png"/><Relationship Id="rId7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Relationship Id="rId6" Type="http://schemas.openxmlformats.org/officeDocument/2006/relationships/image" Target="../media/image28.png"/><Relationship Id="rId7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/>
          <p:nvPr>
            <p:ph type="title"/>
          </p:nvPr>
        </p:nvSpPr>
        <p:spPr>
          <a:xfrm>
            <a:off x="1027968" y="2404670"/>
            <a:ext cx="9516208" cy="197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2800"/>
              <a:buFont typeface="Arial"/>
              <a:buNone/>
            </a:pPr>
            <a:r>
              <a:rPr lang="ru-RU" sz="2800"/>
              <a:t>Проект 868 «Создание концепции и пилотного образца комплексной системы автоматизированного проектирования (САПР) микроэлектронных и микромодульных устройств с использованием технологий цифровых двойников»</a:t>
            </a:r>
            <a:endParaRPr/>
          </a:p>
        </p:txBody>
      </p:sp>
      <p:sp>
        <p:nvSpPr>
          <p:cNvPr id="182" name="Google Shape;182;p1"/>
          <p:cNvSpPr txBox="1"/>
          <p:nvPr>
            <p:ph idx="1" type="body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МИЕМ НИУ ВШЭ</a:t>
            </a:r>
            <a:endParaRPr/>
          </a:p>
        </p:txBody>
      </p:sp>
      <p:sp>
        <p:nvSpPr>
          <p:cNvPr id="183" name="Google Shape;183;p1"/>
          <p:cNvSpPr txBox="1"/>
          <p:nvPr>
            <p:ph idx="2" type="body"/>
          </p:nvPr>
        </p:nvSpPr>
        <p:spPr>
          <a:xfrm>
            <a:off x="6259420" y="1173829"/>
            <a:ext cx="2278063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Департамент электронной инженерии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4" name="Google Shape;184;p1"/>
          <p:cNvSpPr txBox="1"/>
          <p:nvPr>
            <p:ph idx="3" type="body"/>
          </p:nvPr>
        </p:nvSpPr>
        <p:spPr>
          <a:xfrm>
            <a:off x="8786720" y="1173829"/>
            <a:ext cx="2217738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Москва 2022</a:t>
            </a:r>
            <a:endParaRPr/>
          </a:p>
        </p:txBody>
      </p:sp>
      <p:sp>
        <p:nvSpPr>
          <p:cNvPr id="185" name="Google Shape;185;p1"/>
          <p:cNvSpPr txBox="1"/>
          <p:nvPr>
            <p:ph idx="4" type="body"/>
          </p:nvPr>
        </p:nvSpPr>
        <p:spPr>
          <a:xfrm>
            <a:off x="1027967" y="4824914"/>
            <a:ext cx="9897208" cy="652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ru-RU"/>
              <a:t>Выполнение: Шарапов А. Р. , Панибратский Д. А. , Сиротенко Д. В., Белоусов Д. В.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ru-RU"/>
              <a:t>Руководитель проекта: Нефедов Сергей Игоревич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ru-RU"/>
              <a:t>профессор департамента электронной инженерии МИЭМ НИУ ВШЭ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Департамент электронной инженерии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5" name="Google Shape;295;p6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Проект 868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96" name="Google Shape;296;p6"/>
          <p:cNvSpPr txBox="1"/>
          <p:nvPr>
            <p:ph type="title"/>
          </p:nvPr>
        </p:nvSpPr>
        <p:spPr>
          <a:xfrm>
            <a:off x="567022" y="1258790"/>
            <a:ext cx="11058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Наши результаты</a:t>
            </a:r>
            <a:endParaRPr/>
          </a:p>
        </p:txBody>
      </p:sp>
      <p:sp>
        <p:nvSpPr>
          <p:cNvPr id="297" name="Google Shape;297;p6"/>
          <p:cNvSpPr txBox="1"/>
          <p:nvPr>
            <p:ph idx="4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Москва 2022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98" name="Google Shape;298;p6"/>
          <p:cNvSpPr txBox="1"/>
          <p:nvPr/>
        </p:nvSpPr>
        <p:spPr>
          <a:xfrm>
            <a:off x="585896" y="1855898"/>
            <a:ext cx="102345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ru-RU" sz="1700">
                <a:solidFill>
                  <a:schemeClr val="dk1"/>
                </a:solidFill>
              </a:rPr>
              <a:t>Научно-технический отчет, включающий анализ современных САПР, применяемых при создании микроэлектронных и микромодульных устройств, с точки зрения их функциональности, законченности, возможностям улучшения, требования к новому отечественному САПР с долгосрочной перспективой развития и их обоснование, описание прототипа создаваемой САПР</a:t>
            </a:r>
            <a:endParaRPr sz="1500"/>
          </a:p>
          <a:p>
            <a:pPr indent="-3492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ru-RU" sz="1700">
                <a:solidFill>
                  <a:schemeClr val="dk1"/>
                </a:solidFill>
              </a:rPr>
              <a:t>Действующий прототип системы автоматизированного проектирования, скомпонованный путем обоснованного объединения в единой управляющей оболочке нескольких САПР, обеспечивающих сквозное проектирование микроэлектронных и микромодульных устройств по всем технологическим переделам</a:t>
            </a:r>
            <a:endParaRPr sz="1500"/>
          </a:p>
          <a:p>
            <a:pPr indent="-3492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ru-RU" sz="1700">
                <a:solidFill>
                  <a:schemeClr val="dk1"/>
                </a:solidFill>
              </a:rPr>
              <a:t>Бизнес-план для запуска start-up для реализации проекта создания отечественного САПР по созданию микроэлектронных и микромодульных устройств с использованием технологий цифровых двойникову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ae34a3b8e_0_8"/>
          <p:cNvSpPr txBox="1"/>
          <p:nvPr>
            <p:ph type="title"/>
          </p:nvPr>
        </p:nvSpPr>
        <p:spPr>
          <a:xfrm>
            <a:off x="343798" y="1060890"/>
            <a:ext cx="5245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Цели и задачи проекта</a:t>
            </a:r>
            <a:endParaRPr/>
          </a:p>
        </p:txBody>
      </p:sp>
      <p:sp>
        <p:nvSpPr>
          <p:cNvPr id="191" name="Google Shape;191;g1fae34a3b8e_0_8"/>
          <p:cNvSpPr txBox="1"/>
          <p:nvPr>
            <p:ph idx="1" type="body"/>
          </p:nvPr>
        </p:nvSpPr>
        <p:spPr>
          <a:xfrm>
            <a:off x="367200" y="1547100"/>
            <a:ext cx="68310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8"/>
              <a:buFont typeface="Arial"/>
              <a:buNone/>
            </a:pPr>
            <a:r>
              <a:rPr lang="ru-RU" sz="1600"/>
              <a:t>П</a:t>
            </a:r>
            <a:r>
              <a:rPr lang="ru-RU" sz="1600"/>
              <a:t>одготовка </a:t>
            </a:r>
            <a:r>
              <a:rPr lang="ru-RU" sz="1620"/>
              <a:t>технических и технико-экономических документов, достаточных для запуска в работу проекта по созданию отечественной доверенной системы ускоренного автоматизированного проектирования микроэлектронных и микромодульных устройств</a:t>
            </a:r>
            <a:endParaRPr sz="1620"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8"/>
              <a:buFont typeface="Arial"/>
              <a:buNone/>
            </a:pPr>
            <a:r>
              <a:rPr lang="ru-RU" sz="1620"/>
              <a:t>Для достижения поставленной цели требуется решить следующие основные задачи:</a:t>
            </a:r>
            <a:endParaRPr sz="1620"/>
          </a:p>
          <a:p>
            <a:pPr indent="-312299" lvl="0" marL="2857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20"/>
              <a:buFont typeface="Arial"/>
              <a:buChar char="•"/>
            </a:pPr>
            <a:r>
              <a:rPr lang="ru-RU" sz="1620"/>
              <a:t>провести полный технический и технико-экономический анализ зарубежных и отечественных систем автоматизированного проектирования;</a:t>
            </a:r>
            <a:endParaRPr sz="1620"/>
          </a:p>
          <a:p>
            <a:pPr indent="-312299" lvl="0" marL="2857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20"/>
              <a:buFont typeface="Arial"/>
              <a:buChar char="•"/>
            </a:pPr>
            <a:r>
              <a:rPr lang="ru-RU" sz="1620"/>
              <a:t>провести анализ рынка САПР РФ и зарубежных стран с учетом особенностей предоставления лицензий на использование таких систем производителями;</a:t>
            </a:r>
            <a:endParaRPr sz="1620"/>
          </a:p>
          <a:p>
            <a:pPr indent="-312299" lvl="0" marL="2857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20"/>
              <a:buFont typeface="Arial"/>
              <a:buChar char="•"/>
            </a:pPr>
            <a:r>
              <a:rPr lang="ru-RU" sz="1620"/>
              <a:t>определить базовые принципы создания планируемой к разработке комплексной системы автоматизированного проектирования;</a:t>
            </a:r>
            <a:endParaRPr sz="1620"/>
          </a:p>
          <a:p>
            <a:pPr indent="-312299" lvl="0" marL="2857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20"/>
              <a:buFont typeface="Arial"/>
              <a:buChar char="•"/>
            </a:pPr>
            <a:r>
              <a:rPr lang="ru-RU" sz="1620"/>
              <a:t>разработать верхнеуровневую управляющую оболочку для прототипа перспективной системы автоматизированного проектирования;</a:t>
            </a:r>
            <a:endParaRPr sz="1620"/>
          </a:p>
          <a:p>
            <a:pPr indent="-312299" lvl="0" marL="2857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20"/>
              <a:buFont typeface="Arial"/>
              <a:buChar char="•"/>
            </a:pPr>
            <a:r>
              <a:rPr lang="ru-RU" sz="1620"/>
              <a:t>разработать программное обеспечение, реализующее функционал и демонстрирующее возможности работы перспективной системы автоматизированного проектирования.</a:t>
            </a:r>
            <a:endParaRPr sz="1620"/>
          </a:p>
        </p:txBody>
      </p:sp>
      <p:sp>
        <p:nvSpPr>
          <p:cNvPr id="192" name="Google Shape;192;g1fae34a3b8e_0_8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Департамент электронной инженерии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3" name="Google Shape;193;g1fae34a3b8e_0_8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Проект 868</a:t>
            </a:r>
            <a:endParaRPr/>
          </a:p>
        </p:txBody>
      </p:sp>
      <p:sp>
        <p:nvSpPr>
          <p:cNvPr id="194" name="Google Shape;194;g1fae34a3b8e_0_8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Москва 2022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pic>
        <p:nvPicPr>
          <p:cNvPr id="195" name="Google Shape;195;g1fae34a3b8e_0_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6015" r="7754" t="0"/>
          <a:stretch/>
        </p:blipFill>
        <p:spPr>
          <a:xfrm>
            <a:off x="7315978" y="1449390"/>
            <a:ext cx="4325168" cy="4325108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"/>
          <p:cNvSpPr txBox="1"/>
          <p:nvPr>
            <p:ph type="title"/>
          </p:nvPr>
        </p:nvSpPr>
        <p:spPr>
          <a:xfrm>
            <a:off x="585898" y="1447790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Концепция создания системы САПР</a:t>
            </a:r>
            <a:endParaRPr/>
          </a:p>
        </p:txBody>
      </p:sp>
      <p:sp>
        <p:nvSpPr>
          <p:cNvPr id="201" name="Google Shape;201;p3"/>
          <p:cNvSpPr txBox="1"/>
          <p:nvPr>
            <p:ph idx="3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Департамент электронной инженерии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2" name="Google Shape;202;p3"/>
          <p:cNvSpPr txBox="1"/>
          <p:nvPr>
            <p:ph idx="4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Проект 868</a:t>
            </a:r>
            <a:endParaRPr/>
          </a:p>
        </p:txBody>
      </p:sp>
      <p:sp>
        <p:nvSpPr>
          <p:cNvPr id="203" name="Google Shape;203;p3"/>
          <p:cNvSpPr txBox="1"/>
          <p:nvPr>
            <p:ph idx="5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Москва 2022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04" name="Google Shape;204;p3"/>
          <p:cNvSpPr/>
          <p:nvPr/>
        </p:nvSpPr>
        <p:spPr>
          <a:xfrm>
            <a:off x="5350625" y="4900091"/>
            <a:ext cx="1564500" cy="15645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381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923815" y="4838506"/>
            <a:ext cx="1564500" cy="15645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381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3083826" y="4870604"/>
            <a:ext cx="1564637" cy="1564637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381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7617261" y="4941068"/>
            <a:ext cx="1564500" cy="1564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9883884" y="4887868"/>
            <a:ext cx="1564637" cy="1564637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8486" y="5431505"/>
            <a:ext cx="1354857" cy="477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87974" y="5524400"/>
            <a:ext cx="1383265" cy="3158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3"/>
          <p:cNvCxnSpPr/>
          <p:nvPr/>
        </p:nvCxnSpPr>
        <p:spPr>
          <a:xfrm>
            <a:off x="665218" y="4621566"/>
            <a:ext cx="10967548" cy="0"/>
          </a:xfrm>
          <a:prstGeom prst="straightConnector1">
            <a:avLst/>
          </a:prstGeom>
          <a:noFill/>
          <a:ln cap="flat" cmpd="sng" w="381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3"/>
          <p:cNvSpPr txBox="1"/>
          <p:nvPr/>
        </p:nvSpPr>
        <p:spPr>
          <a:xfrm>
            <a:off x="2105512" y="3797584"/>
            <a:ext cx="3246259" cy="280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Концепция цифрового двойника</a:t>
            </a:r>
            <a:endParaRPr/>
          </a:p>
        </p:txBody>
      </p:sp>
      <p:pic>
        <p:nvPicPr>
          <p:cNvPr id="213" name="Google Shape;213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0579" y="2130908"/>
            <a:ext cx="53435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58785" y="1500466"/>
            <a:ext cx="4761299" cy="2801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 txBox="1"/>
          <p:nvPr>
            <p:ph type="title"/>
          </p:nvPr>
        </p:nvSpPr>
        <p:spPr>
          <a:xfrm>
            <a:off x="585898" y="1447790"/>
            <a:ext cx="5673994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Структурная схема разрабатываемого САПР</a:t>
            </a:r>
            <a:endParaRPr/>
          </a:p>
        </p:txBody>
      </p:sp>
      <p:sp>
        <p:nvSpPr>
          <p:cNvPr id="220" name="Google Shape;220;p4"/>
          <p:cNvSpPr txBox="1"/>
          <p:nvPr>
            <p:ph idx="3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Департамент электронной инженерии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1" name="Google Shape;221;p4"/>
          <p:cNvSpPr txBox="1"/>
          <p:nvPr>
            <p:ph idx="4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Проект 868</a:t>
            </a:r>
            <a:endParaRPr/>
          </a:p>
        </p:txBody>
      </p:sp>
      <p:sp>
        <p:nvSpPr>
          <p:cNvPr id="222" name="Google Shape;222;p4"/>
          <p:cNvSpPr txBox="1"/>
          <p:nvPr>
            <p:ph idx="5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Москва 2022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graphicFrame>
        <p:nvGraphicFramePr>
          <p:cNvPr id="223" name="Google Shape;223;p4"/>
          <p:cNvGraphicFramePr/>
          <p:nvPr/>
        </p:nvGraphicFramePr>
        <p:xfrm>
          <a:off x="585898" y="24479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{4476448E-2CF7-49C9-8B11-8DD640843A61}</a:tableStyleId>
              </a:tblPr>
              <a:tblGrid>
                <a:gridCol w="2471675"/>
                <a:gridCol w="2471675"/>
              </a:tblGrid>
              <a:tr h="35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Компания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02D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Продукт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02D69"/>
                    </a:solidFill>
                  </a:tcPr>
                </a:tc>
              </a:tr>
              <a:tr h="468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Cadence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SPW2000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Cadence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I-Architect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Mentor Graphics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ModelSim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The MathWorks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MATLAB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Dassault Systèmes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SolidWorks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24" name="Google Shape;2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552" y="1836302"/>
            <a:ext cx="592455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 txBox="1"/>
          <p:nvPr>
            <p:ph type="title"/>
          </p:nvPr>
        </p:nvSpPr>
        <p:spPr>
          <a:xfrm>
            <a:off x="585898" y="1447790"/>
            <a:ext cx="5673994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Программная реализация разрабатываемого САПР</a:t>
            </a:r>
            <a:endParaRPr/>
          </a:p>
        </p:txBody>
      </p:sp>
      <p:sp>
        <p:nvSpPr>
          <p:cNvPr id="230" name="Google Shape;230;p5"/>
          <p:cNvSpPr txBox="1"/>
          <p:nvPr>
            <p:ph idx="3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Департамент электронной инженерии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1" name="Google Shape;231;p5"/>
          <p:cNvSpPr txBox="1"/>
          <p:nvPr>
            <p:ph idx="4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Проект 868</a:t>
            </a:r>
            <a:endParaRPr/>
          </a:p>
        </p:txBody>
      </p:sp>
      <p:sp>
        <p:nvSpPr>
          <p:cNvPr id="232" name="Google Shape;232;p5"/>
          <p:cNvSpPr txBox="1"/>
          <p:nvPr>
            <p:ph idx="5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Москва 2022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graphicFrame>
        <p:nvGraphicFramePr>
          <p:cNvPr id="233" name="Google Shape;233;p5"/>
          <p:cNvGraphicFramePr/>
          <p:nvPr/>
        </p:nvGraphicFramePr>
        <p:xfrm>
          <a:off x="583676" y="24417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{4476448E-2CF7-49C9-8B11-8DD640843A61}</a:tableStyleId>
              </a:tblPr>
              <a:tblGrid>
                <a:gridCol w="2472800"/>
                <a:gridCol w="2472800"/>
              </a:tblGrid>
              <a:tr h="2286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Рассмотренные операционные системы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72664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Альт Линукс СПТ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ICLinux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ОСь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Альфа ОС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GosLinux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Эльбрус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Rosa Linux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Ред ОС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Calculate Linux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GosLinux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Ульяновск.</a:t>
                      </a:r>
                      <a:r>
                        <a:rPr b="0" i="0" lang="ru-RU" sz="180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BSD</a:t>
                      </a:r>
                      <a:endParaRPr sz="1800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AlterOS</a:t>
                      </a:r>
                      <a:endParaRPr sz="1800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80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Astra Linux</a:t>
                      </a:r>
                      <a:endParaRPr b="1"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234" name="Google Shape;2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097" y="1936525"/>
            <a:ext cx="2735597" cy="102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"/>
          <p:cNvPicPr preferRelativeResize="0"/>
          <p:nvPr/>
        </p:nvPicPr>
        <p:blipFill rotWithShape="1">
          <a:blip r:embed="rId4">
            <a:alphaModFix/>
          </a:blip>
          <a:srcRect b="0" l="24702" r="26871" t="0"/>
          <a:stretch/>
        </p:blipFill>
        <p:spPr>
          <a:xfrm>
            <a:off x="9121896" y="2963119"/>
            <a:ext cx="1871184" cy="1562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4717" y="3006694"/>
            <a:ext cx="1937318" cy="1484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5364" y="4495782"/>
            <a:ext cx="1477466" cy="1484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5"/>
          <p:cNvPicPr preferRelativeResize="0"/>
          <p:nvPr/>
        </p:nvPicPr>
        <p:blipFill rotWithShape="1">
          <a:blip r:embed="rId7">
            <a:alphaModFix/>
          </a:blip>
          <a:srcRect b="20542" l="40110" r="38642" t="40634"/>
          <a:stretch/>
        </p:blipFill>
        <p:spPr>
          <a:xfrm>
            <a:off x="9448927" y="4669780"/>
            <a:ext cx="1374939" cy="131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ae34a3b8e_0_18"/>
          <p:cNvSpPr txBox="1"/>
          <p:nvPr>
            <p:ph type="title"/>
          </p:nvPr>
        </p:nvSpPr>
        <p:spPr>
          <a:xfrm>
            <a:off x="585898" y="1447790"/>
            <a:ext cx="56739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Программная реализация разрабатываемого САПР</a:t>
            </a:r>
            <a:endParaRPr/>
          </a:p>
        </p:txBody>
      </p:sp>
      <p:sp>
        <p:nvSpPr>
          <p:cNvPr id="244" name="Google Shape;244;g1fae34a3b8e_0_18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Департамент электронной инженерии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5" name="Google Shape;245;g1fae34a3b8e_0_18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Проект 868</a:t>
            </a:r>
            <a:endParaRPr/>
          </a:p>
        </p:txBody>
      </p:sp>
      <p:sp>
        <p:nvSpPr>
          <p:cNvPr id="246" name="Google Shape;246;g1fae34a3b8e_0_18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Москва 2022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graphicFrame>
        <p:nvGraphicFramePr>
          <p:cNvPr id="247" name="Google Shape;247;g1fae34a3b8e_0_18"/>
          <p:cNvGraphicFramePr/>
          <p:nvPr/>
        </p:nvGraphicFramePr>
        <p:xfrm>
          <a:off x="583676" y="24417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{4476448E-2CF7-49C9-8B11-8DD640843A61}</a:tableStyleId>
              </a:tblPr>
              <a:tblGrid>
                <a:gridCol w="2472800"/>
                <a:gridCol w="2472800"/>
              </a:tblGrid>
              <a:tr h="2286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Рассмотренные к</a:t>
                      </a:r>
                      <a:r>
                        <a:rPr lang="ru-RU" sz="1800"/>
                        <a:t>онструкторские  САПРы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72664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LibreCAD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Sketchup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Solidworks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Autodesk AutoCAD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OpenSCAD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QCAD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BRL-CAD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ArchiCAD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NanoCAD</a:t>
                      </a:r>
                      <a:endParaRPr sz="1800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BricsCAD</a:t>
                      </a:r>
                      <a:endParaRPr sz="1800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Итог: FreeCad</a:t>
                      </a:r>
                      <a:endParaRPr b="1"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248" name="Google Shape;248;g1fae34a3b8e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425" y="1350750"/>
            <a:ext cx="3073834" cy="17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1fae34a3b8e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7988" y="2520750"/>
            <a:ext cx="3073824" cy="172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1fae34a3b8e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60525" y="2802362"/>
            <a:ext cx="2328474" cy="11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1fae34a3b8e_0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6476" y="4116026"/>
            <a:ext cx="2303424" cy="230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1fae34a3b8e_0_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60525" y="4116013"/>
            <a:ext cx="2070001" cy="207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fae34a3b8e_0_48"/>
          <p:cNvSpPr txBox="1"/>
          <p:nvPr>
            <p:ph type="title"/>
          </p:nvPr>
        </p:nvSpPr>
        <p:spPr>
          <a:xfrm>
            <a:off x="585898" y="1447790"/>
            <a:ext cx="56739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Программная реализация разрабатываемого САПР</a:t>
            </a:r>
            <a:endParaRPr/>
          </a:p>
        </p:txBody>
      </p:sp>
      <p:sp>
        <p:nvSpPr>
          <p:cNvPr id="258" name="Google Shape;258;g1fae34a3b8e_0_48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Департамент электронной инженерии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9" name="Google Shape;259;g1fae34a3b8e_0_48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Проект 868</a:t>
            </a:r>
            <a:endParaRPr/>
          </a:p>
        </p:txBody>
      </p:sp>
      <p:sp>
        <p:nvSpPr>
          <p:cNvPr id="260" name="Google Shape;260;g1fae34a3b8e_0_48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Москва 2022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graphicFrame>
        <p:nvGraphicFramePr>
          <p:cNvPr id="261" name="Google Shape;261;g1fae34a3b8e_0_48"/>
          <p:cNvGraphicFramePr/>
          <p:nvPr/>
        </p:nvGraphicFramePr>
        <p:xfrm>
          <a:off x="583676" y="24417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{4476448E-2CF7-49C9-8B11-8DD640843A61}</a:tableStyleId>
              </a:tblPr>
              <a:tblGrid>
                <a:gridCol w="2472800"/>
                <a:gridCol w="2472800"/>
              </a:tblGrid>
              <a:tr h="2286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Рассмотренные </a:t>
                      </a:r>
                      <a:r>
                        <a:rPr lang="ru-RU" sz="1800"/>
                        <a:t>топологические  САПРы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72664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Sprint Layout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EagleCAD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EasyEDA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Proteus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DipTrace</a:t>
                      </a:r>
                      <a:endParaRPr sz="1800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Altium</a:t>
                      </a:r>
                      <a:endParaRPr sz="1800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Итог: </a:t>
                      </a:r>
                      <a:r>
                        <a:rPr b="1"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KiCad</a:t>
                      </a:r>
                      <a:endParaRPr b="1"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262" name="Google Shape;262;g1fae34a3b8e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1175" y="1641776"/>
            <a:ext cx="2853194" cy="11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1fae34a3b8e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513" y="2575402"/>
            <a:ext cx="3069924" cy="191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1fae34a3b8e_0_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35675" y="3143686"/>
            <a:ext cx="2938549" cy="6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1fae34a3b8e_0_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7523" y="4428450"/>
            <a:ext cx="2842308" cy="11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1fae34a3b8e_0_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35675" y="4355075"/>
            <a:ext cx="2592700" cy="155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fae34a3b8e_0_74"/>
          <p:cNvSpPr txBox="1"/>
          <p:nvPr>
            <p:ph type="title"/>
          </p:nvPr>
        </p:nvSpPr>
        <p:spPr>
          <a:xfrm>
            <a:off x="585898" y="1447790"/>
            <a:ext cx="56739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Программная реализация разрабатываемого САПР</a:t>
            </a:r>
            <a:endParaRPr/>
          </a:p>
        </p:txBody>
      </p:sp>
      <p:sp>
        <p:nvSpPr>
          <p:cNvPr id="272" name="Google Shape;272;g1fae34a3b8e_0_74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Департамент электронной инженерии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3" name="Google Shape;273;g1fae34a3b8e_0_74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Проект 868</a:t>
            </a:r>
            <a:endParaRPr/>
          </a:p>
        </p:txBody>
      </p:sp>
      <p:sp>
        <p:nvSpPr>
          <p:cNvPr id="274" name="Google Shape;274;g1fae34a3b8e_0_74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Москва 2022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graphicFrame>
        <p:nvGraphicFramePr>
          <p:cNvPr id="275" name="Google Shape;275;g1fae34a3b8e_0_74"/>
          <p:cNvGraphicFramePr/>
          <p:nvPr/>
        </p:nvGraphicFramePr>
        <p:xfrm>
          <a:off x="583676" y="24417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{4476448E-2CF7-49C9-8B11-8DD640843A61}</a:tableStyleId>
              </a:tblPr>
              <a:tblGrid>
                <a:gridCol w="2472800"/>
                <a:gridCol w="2472800"/>
              </a:tblGrid>
              <a:tr h="2286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Рассмотренные платформы для разработки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72664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MPLABX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ARM Keil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Arduino IDE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Code::Blocks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Eclipse</a:t>
                      </a:r>
                      <a:endParaRPr sz="1800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Microsoft Visual Studio</a:t>
                      </a:r>
                      <a:endParaRPr sz="1800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ConTEXT</a:t>
                      </a:r>
                      <a:endParaRPr sz="1800"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Итог: </a:t>
                      </a:r>
                      <a:r>
                        <a:rPr b="1"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STM32Cube</a:t>
                      </a:r>
                      <a:endParaRPr b="1"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276" name="Google Shape;276;g1fae34a3b8e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001" y="1180798"/>
            <a:ext cx="1738824" cy="17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1fae34a3b8e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8088" y="2988576"/>
            <a:ext cx="16287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1fae34a3b8e_0_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1613" y="2960776"/>
            <a:ext cx="2440836" cy="162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1fae34a3b8e_0_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0663" y="4722475"/>
            <a:ext cx="2123628" cy="14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1fae34a3b8e_0_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74100" y="4722475"/>
            <a:ext cx="3115876" cy="10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fda77c9aec_0_0"/>
          <p:cNvSpPr txBox="1"/>
          <p:nvPr>
            <p:ph type="title"/>
          </p:nvPr>
        </p:nvSpPr>
        <p:spPr>
          <a:xfrm>
            <a:off x="287100" y="1960830"/>
            <a:ext cx="5673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575"/>
              <a:buFont typeface="Arial"/>
              <a:buNone/>
            </a:pPr>
            <a:r>
              <a:rPr lang="ru-RU" sz="2511"/>
              <a:t>Особенности оболочки:</a:t>
            </a:r>
            <a:endParaRPr sz="251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575"/>
              <a:buFont typeface="Arial"/>
              <a:buNone/>
            </a:pPr>
            <a:r>
              <a:t/>
            </a:r>
            <a:endParaRPr sz="2511"/>
          </a:p>
          <a:p>
            <a:pPr indent="-3594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-RU" sz="2288"/>
              <a:t>Написана на Python </a:t>
            </a:r>
            <a:endParaRPr sz="2288"/>
          </a:p>
          <a:p>
            <a:pPr indent="-3594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-RU" sz="2288"/>
              <a:t>Многопользовательская/персональная</a:t>
            </a:r>
            <a:endParaRPr sz="2288"/>
          </a:p>
          <a:p>
            <a:pPr indent="-3594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-RU" sz="2288"/>
              <a:t>Файлы хранятся на сервере</a:t>
            </a:r>
            <a:endParaRPr sz="2288"/>
          </a:p>
          <a:p>
            <a:pPr indent="-3594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-RU" sz="2288"/>
              <a:t>Выбор САПРов</a:t>
            </a:r>
            <a:endParaRPr sz="2288"/>
          </a:p>
          <a:p>
            <a:pPr indent="-3594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-RU" sz="2288"/>
              <a:t>Несколько проектов одновременно </a:t>
            </a:r>
            <a:endParaRPr sz="2288"/>
          </a:p>
          <a:p>
            <a:pPr indent="-3594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-RU" sz="2288"/>
              <a:t>Общая папка для совместной работы</a:t>
            </a:r>
            <a:endParaRPr sz="2288"/>
          </a:p>
          <a:p>
            <a:pPr indent="-3594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-RU" sz="2288"/>
              <a:t>Ограничение в доступе при многопользовательском режиме</a:t>
            </a:r>
            <a:endParaRPr sz="2288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77"/>
          </a:p>
        </p:txBody>
      </p:sp>
      <p:sp>
        <p:nvSpPr>
          <p:cNvPr id="286" name="Google Shape;286;g1fda77c9aec_0_0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Департамент электронной инженерии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7" name="Google Shape;287;g1fda77c9aec_0_0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Проект 868</a:t>
            </a:r>
            <a:endParaRPr/>
          </a:p>
        </p:txBody>
      </p:sp>
      <p:sp>
        <p:nvSpPr>
          <p:cNvPr id="288" name="Google Shape;288;g1fda77c9aec_0_0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Москва 2022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pic>
        <p:nvPicPr>
          <p:cNvPr id="289" name="Google Shape;289;g1fda77c9ae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175" y="1669813"/>
            <a:ext cx="6276499" cy="36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2021-11-11T08:52:47Z</dcterms:created>
  <dc:creator>Кутьков Юрий Юрьевич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