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76" r:id="rId5"/>
    <p:sldId id="275" r:id="rId6"/>
    <p:sldId id="267" r:id="rId7"/>
    <p:sldId id="265" r:id="rId8"/>
    <p:sldId id="260" r:id="rId9"/>
    <p:sldId id="268" r:id="rId10"/>
    <p:sldId id="269" r:id="rId11"/>
    <p:sldId id="277" r:id="rId12"/>
    <p:sldId id="261" r:id="rId13"/>
    <p:sldId id="262" r:id="rId14"/>
    <p:sldId id="270" r:id="rId15"/>
    <p:sldId id="271" r:id="rId16"/>
    <p:sldId id="272" r:id="rId17"/>
    <p:sldId id="273" r:id="rId18"/>
    <p:sldId id="26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2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4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5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97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F4B9C6-D9B0-42F7-8CAE-0C66CE14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294721"/>
            <a:ext cx="6672549" cy="2268559"/>
          </a:xfrm>
        </p:spPr>
        <p:txBody>
          <a:bodyPr/>
          <a:lstStyle/>
          <a:p>
            <a:r>
              <a:rPr lang="en-US" dirty="0"/>
              <a:t>(</a:t>
            </a:r>
            <a:r>
              <a:rPr lang="ru-RU" dirty="0"/>
              <a:t>Не</a:t>
            </a:r>
            <a:r>
              <a:rPr lang="en-US" dirty="0"/>
              <a:t>)</a:t>
            </a:r>
            <a:r>
              <a:rPr lang="ru-RU" dirty="0"/>
              <a:t>прямая речь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C1C8AF7-BD81-4C87-B80F-AFCBCC81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117" y="3355145"/>
            <a:ext cx="5357600" cy="2031751"/>
          </a:xfrm>
        </p:spPr>
        <p:txBody>
          <a:bodyPr>
            <a:normAutofit/>
          </a:bodyPr>
          <a:lstStyle/>
          <a:p>
            <a:r>
              <a:rPr lang="ru-RU" dirty="0"/>
              <a:t>Тихомиров Даниил</a:t>
            </a:r>
          </a:p>
          <a:p>
            <a:r>
              <a:rPr lang="ru-RU" dirty="0"/>
              <a:t>Соколова Ирина</a:t>
            </a:r>
          </a:p>
          <a:p>
            <a:r>
              <a:rPr lang="ru-RU" dirty="0" err="1"/>
              <a:t>Шалганова</a:t>
            </a:r>
            <a:r>
              <a:rPr lang="ru-RU" dirty="0"/>
              <a:t> Татьяна</a:t>
            </a:r>
          </a:p>
          <a:p>
            <a:r>
              <a:rPr lang="ru-RU" dirty="0"/>
              <a:t>Никишина Ирина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2524" y="5114835"/>
            <a:ext cx="352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Руководители проекта:</a:t>
            </a:r>
          </a:p>
          <a:p>
            <a:endParaRPr lang="ru-RU" dirty="0"/>
          </a:p>
          <a:p>
            <a:r>
              <a:rPr lang="ru-RU" dirty="0" smtClean="0"/>
              <a:t>Анастасия </a:t>
            </a:r>
            <a:r>
              <a:rPr lang="ru-RU" dirty="0" err="1" smtClean="0"/>
              <a:t>Бонч-Осмоловская</a:t>
            </a:r>
            <a:endParaRPr lang="ru-RU" dirty="0" smtClean="0"/>
          </a:p>
          <a:p>
            <a:r>
              <a:rPr lang="ru-RU" dirty="0" smtClean="0"/>
              <a:t>Даниил </a:t>
            </a:r>
            <a:r>
              <a:rPr lang="ru-RU" dirty="0" err="1" smtClean="0"/>
              <a:t>Скоринкин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8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E5E434-AB21-4B38-BBA2-9D6789EA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Глаголы речи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972D75F7-DCFC-4321-A117-6FFE73BB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2052116"/>
            <a:ext cx="8827064" cy="3997828"/>
          </a:xfrm>
        </p:spPr>
        <p:txBody>
          <a:bodyPr>
            <a:normAutofit fontScale="85000" lnSpcReduction="10000"/>
          </a:bodyPr>
          <a:lstStyle/>
          <a:p>
            <a:pPr hangingPunct="0"/>
            <a:r>
              <a:rPr lang="ru-RU" dirty="0"/>
              <a:t>(</a:t>
            </a:r>
            <a:r>
              <a:rPr lang="ru-RU" i="1" dirty="0"/>
              <a:t>говорить, сказать, рассказать, заметить, обратиться, воскликнуть, закричать, прошептать, спросить, спрашивать, ответить, вставить, прервать, заговорить, начать, продолжать, подтвердить, пояснить, согласиться, поддакнуть, напомнить, посоветовать, упрекнуть, решить, подумать</a:t>
            </a:r>
            <a:endParaRPr lang="ru-RU" dirty="0"/>
          </a:p>
          <a:p>
            <a:pPr hangingPunct="0"/>
            <a:r>
              <a:rPr lang="ru-RU" dirty="0"/>
              <a:t>(</a:t>
            </a:r>
            <a:r>
              <a:rPr lang="ru-RU" i="1" dirty="0"/>
              <a:t>вопрос, ответ, слова, восклицание, голос, шёпот, звук, крик, мысль</a:t>
            </a:r>
            <a:r>
              <a:rPr lang="en-US" i="1" dirty="0"/>
              <a:t>)</a:t>
            </a:r>
            <a:endParaRPr lang="ru-RU" dirty="0"/>
          </a:p>
          <a:p>
            <a:pPr hangingPunct="0"/>
            <a:r>
              <a:rPr lang="ru-RU" dirty="0"/>
              <a:t>(</a:t>
            </a:r>
            <a:r>
              <a:rPr lang="ru-RU" i="1" dirty="0"/>
              <a:t>вспомнить, обрадоваться, огорчиться, удивиться, обидеться, возмутиться, ужаснуться </a:t>
            </a:r>
            <a:r>
              <a:rPr lang="ru-RU" dirty="0"/>
              <a:t>и т. п.),</a:t>
            </a:r>
          </a:p>
          <a:p>
            <a:pPr hangingPunct="0"/>
            <a:r>
              <a:rPr lang="ru-RU" i="1" dirty="0"/>
              <a:t>улыбнуться, усмехнуться, рассмеяться, захохотать, вздохнуть, нахмуриться, подойти, подбежать, вскочить </a:t>
            </a:r>
            <a:r>
              <a:rPr lang="ru-RU" dirty="0"/>
              <a:t>и т. п.). И те и другие глаголы допускают добавление к ним глаголов речи (</a:t>
            </a:r>
            <a:r>
              <a:rPr lang="ru-RU" i="1" dirty="0"/>
              <a:t>обрадовался и сказал; удивился и спросил; улыбнулся и ответил; подбежал и воскликнул </a:t>
            </a:r>
            <a:r>
              <a:rPr lang="ru-RU" dirty="0"/>
              <a:t>и т. д.)</a:t>
            </a:r>
          </a:p>
        </p:txBody>
      </p:sp>
    </p:spTree>
    <p:extLst>
      <p:ext uri="{BB962C8B-B14F-4D97-AF65-F5344CB8AC3E}">
        <p14:creationId xmlns:p14="http://schemas.microsoft.com/office/powerpoint/2010/main" val="227295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ABB816-3AF5-447F-B5F7-7FE6BE60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TEI </a:t>
            </a:r>
            <a:r>
              <a:rPr lang="ru-RU" dirty="0"/>
              <a:t>разметка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A4445D1-FFD1-4BF5-AB82-7A0C0D44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4" y="4043362"/>
            <a:ext cx="9169965" cy="24288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&lt;</a:t>
            </a:r>
            <a:r>
              <a:rPr lang="en-US" dirty="0"/>
              <a:t>said&gt;&lt;/said&gt;</a:t>
            </a:r>
          </a:p>
          <a:p>
            <a:r>
              <a:rPr lang="en-US" dirty="0"/>
              <a:t>@type = “direct” / ”indirect” / ”free indirect”</a:t>
            </a:r>
          </a:p>
          <a:p>
            <a:r>
              <a:rPr lang="en-US" dirty="0"/>
              <a:t>@who = “#</a:t>
            </a:r>
            <a:r>
              <a:rPr lang="en-US" dirty="0" err="1"/>
              <a:t>person_id</a:t>
            </a:r>
            <a:r>
              <a:rPr lang="en-US" dirty="0"/>
              <a:t>”</a:t>
            </a:r>
          </a:p>
          <a:p>
            <a:r>
              <a:rPr lang="en-US" dirty="0"/>
              <a:t>@</a:t>
            </a:r>
            <a:r>
              <a:rPr lang="en-US"/>
              <a:t>corresp </a:t>
            </a:r>
            <a:r>
              <a:rPr lang="en-US" dirty="0"/>
              <a:t>= “#</a:t>
            </a:r>
            <a:r>
              <a:rPr lang="en-US" dirty="0" err="1"/>
              <a:t>person_id</a:t>
            </a:r>
            <a:r>
              <a:rPr lang="en-US" dirty="0"/>
              <a:t>”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9F435B1-4F44-4065-B841-2E79CE81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724288"/>
            <a:ext cx="9207195" cy="20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39C80B8-A5AE-4EFF-899D-BD81F3DE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5" y="2055511"/>
            <a:ext cx="3896467" cy="713818"/>
          </a:xfrm>
        </p:spPr>
        <p:txBody>
          <a:bodyPr/>
          <a:lstStyle/>
          <a:p>
            <a:r>
              <a:rPr lang="ru-RU" dirty="0"/>
              <a:t>Что понятно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84BBC9F-3174-475A-A5E3-D4F8CBA4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765933"/>
            <a:ext cx="3893623" cy="3156832"/>
          </a:xfrm>
        </p:spPr>
        <p:txBody>
          <a:bodyPr/>
          <a:lstStyle/>
          <a:p>
            <a:r>
              <a:rPr lang="ru-RU" dirty="0"/>
              <a:t>Пунктуационное оформление «традиционной» прямой речи</a:t>
            </a:r>
            <a:r>
              <a:rPr lang="en-US" dirty="0"/>
              <a:t>;</a:t>
            </a:r>
          </a:p>
          <a:p>
            <a:r>
              <a:rPr lang="ru-RU" dirty="0"/>
              <a:t>Более-менее </a:t>
            </a:r>
            <a:r>
              <a:rPr lang="mr-IN" dirty="0"/>
              <a:t>–</a:t>
            </a:r>
            <a:r>
              <a:rPr lang="ru-RU" dirty="0"/>
              <a:t> какие возможности </a:t>
            </a:r>
            <a:r>
              <a:rPr lang="en-US" dirty="0"/>
              <a:t>TEI </a:t>
            </a:r>
            <a:r>
              <a:rPr lang="ru-RU" dirty="0"/>
              <a:t>можно использовать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5A636964-C657-4DD0-A77A-DDE1C3A6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Что непонятно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DDEC943A-E87B-4F0A-8494-AE4064B2B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Что является прямой речью, а что не является?</a:t>
            </a:r>
          </a:p>
          <a:p>
            <a:r>
              <a:rPr lang="ru-RU" dirty="0"/>
              <a:t>Как фильтровать не-диалоги, похожие на диалоги?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8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3A022CC8-71F4-4073-80E2-44C1F5D4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Траблы</a:t>
            </a:r>
            <a:r>
              <a:rPr lang="ru-RU" dirty="0"/>
              <a:t> и возможности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="" xmlns:a16="http://schemas.microsoft.com/office/drawing/2014/main" id="{972D75F7-DCFC-4321-A117-6FFE73BB86E4}"/>
              </a:ext>
            </a:extLst>
          </p:cNvPr>
          <p:cNvSpPr txBox="1">
            <a:spLocks/>
          </p:cNvSpPr>
          <p:nvPr/>
        </p:nvSpPr>
        <p:spPr>
          <a:xfrm>
            <a:off x="1895475" y="1469985"/>
            <a:ext cx="8827064" cy="473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ru-RU" dirty="0"/>
              <a:t>Диалогичность </a:t>
            </a:r>
            <a:r>
              <a:rPr lang="mr-IN" dirty="0"/>
              <a:t>–</a:t>
            </a:r>
            <a:r>
              <a:rPr lang="ru-RU" dirty="0"/>
              <a:t> не бинарный параметр, а градиентный</a:t>
            </a:r>
            <a:endParaRPr lang="en-US" dirty="0"/>
          </a:p>
          <a:p>
            <a:pPr lvl="1" hangingPunct="0"/>
            <a:r>
              <a:rPr lang="en-US" dirty="0" err="1"/>
              <a:t>Muzny</a:t>
            </a:r>
            <a:r>
              <a:rPr lang="en-US" dirty="0"/>
              <a:t>, </a:t>
            </a:r>
            <a:r>
              <a:rPr lang="en-US" dirty="0" err="1"/>
              <a:t>Algee</a:t>
            </a:r>
            <a:r>
              <a:rPr lang="en-US" dirty="0"/>
              <a:t>-Hewitt, </a:t>
            </a:r>
            <a:r>
              <a:rPr lang="en-US" dirty="0" err="1"/>
              <a:t>Jurafsky</a:t>
            </a:r>
            <a:r>
              <a:rPr lang="en-US" dirty="0"/>
              <a:t> (2017)</a:t>
            </a:r>
            <a:endParaRPr lang="ru-RU" dirty="0"/>
          </a:p>
          <a:p>
            <a:pPr hangingPunct="0"/>
            <a:r>
              <a:rPr lang="ru-RU" dirty="0" err="1"/>
              <a:t>Квантифицируемые</a:t>
            </a:r>
            <a:r>
              <a:rPr lang="ru-RU" dirty="0"/>
              <a:t> лингвистические признаки, указывающие на неавторскую речь:</a:t>
            </a:r>
          </a:p>
          <a:p>
            <a:pPr lvl="1" hangingPunct="0"/>
            <a:r>
              <a:rPr lang="ru-RU" dirty="0"/>
              <a:t>«Мягкие»: показатели модальности, наличие 1-го и 2-го лица, отсутствие причастных оборотов</a:t>
            </a:r>
            <a:r>
              <a:rPr lang="mr-IN" dirty="0"/>
              <a:t>…</a:t>
            </a:r>
            <a:endParaRPr lang="ru-RU" dirty="0"/>
          </a:p>
          <a:p>
            <a:pPr lvl="1" hangingPunct="0"/>
            <a:r>
              <a:rPr lang="ru-RU" dirty="0"/>
              <a:t>«Жесткие»: обращения, междометия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Траблы</a:t>
            </a:r>
            <a:r>
              <a:rPr lang="ru-RU" dirty="0"/>
              <a:t> и 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1478" y="2052116"/>
            <a:ext cx="8868661" cy="399782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«Поток сознания»:</a:t>
            </a:r>
          </a:p>
          <a:p>
            <a:pPr lvl="1" algn="just"/>
            <a:r>
              <a:rPr lang="ru-RU" dirty="0"/>
              <a:t> </a:t>
            </a:r>
            <a:r>
              <a:rPr lang="mr-IN" dirty="0"/>
              <a:t>…</a:t>
            </a:r>
            <a:r>
              <a:rPr lang="ru-RU" dirty="0"/>
              <a:t>твоим на мотив из какой-то старой оперы пока иезуиты не обнаружили что он масон да он разгуливал с некоторыми из этих шинфейнеров или как там они себя называют и нес свой обычный вздор показал мне какого-то коротышку шеи нет почти и говорит это </a:t>
            </a:r>
            <a:r>
              <a:rPr lang="ru-RU" dirty="0" err="1"/>
              <a:t>Гриффит</a:t>
            </a:r>
            <a:r>
              <a:rPr lang="en-US" dirty="0"/>
              <a:t> </a:t>
            </a:r>
            <a:r>
              <a:rPr lang="ru-RU" dirty="0"/>
              <a:t>восходящая звезда умен необыкновенно не знаю на вид что-то непохоже все что могу сказать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ru-RU" sz="1600" dirty="0"/>
              <a:t>Дж. Джойс, </a:t>
            </a:r>
            <a:r>
              <a:rPr lang="ru-RU" sz="1600" i="1" dirty="0"/>
              <a:t>Улисс</a:t>
            </a:r>
          </a:p>
        </p:txBody>
      </p:sp>
    </p:spTree>
    <p:extLst>
      <p:ext uri="{BB962C8B-B14F-4D97-AF65-F5344CB8AC3E}">
        <p14:creationId xmlns:p14="http://schemas.microsoft.com/office/powerpoint/2010/main" val="127364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Траблы</a:t>
            </a:r>
            <a:r>
              <a:rPr lang="ru-RU" dirty="0"/>
              <a:t> и 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7939" y="2052116"/>
            <a:ext cx="9262200" cy="3997828"/>
          </a:xfrm>
        </p:spPr>
        <p:txBody>
          <a:bodyPr/>
          <a:lstStyle/>
          <a:p>
            <a:pPr algn="just"/>
            <a:r>
              <a:rPr lang="ru-RU" dirty="0"/>
              <a:t>Письма:</a:t>
            </a:r>
          </a:p>
          <a:p>
            <a:pPr lvl="1" algn="just"/>
            <a:r>
              <a:rPr lang="ru-RU" dirty="0"/>
              <a:t>Вам, наверно, приятно будет, сударыня, узнать об одной черте характера господина де </a:t>
            </a:r>
            <a:r>
              <a:rPr lang="ru-RU" dirty="0" err="1"/>
              <a:t>Вальмона</a:t>
            </a:r>
            <a:r>
              <a:rPr lang="ru-RU" dirty="0"/>
              <a:t>, весьма, как мне кажется, отличающейся от всех тех, какими вам рисовали его облик. Как тягостно иметь нелестное мнение о ком бы то ни было, как обидно находить одни лишь пороки у тех, кто, в сущности, обладает всеми качествами, необходимейшими для того, чтобы любить добродетель</a:t>
            </a:r>
            <a:r>
              <a:rPr lang="en-US" dirty="0"/>
              <a:t>!...</a:t>
            </a:r>
            <a:endParaRPr lang="ru-RU" dirty="0"/>
          </a:p>
          <a:p>
            <a:pPr lvl="1"/>
            <a:r>
              <a:rPr lang="ru-RU" sz="1600" dirty="0"/>
              <a:t>Ш. де Лакло, </a:t>
            </a:r>
            <a:r>
              <a:rPr lang="ru-RU" sz="1600" i="1" dirty="0"/>
              <a:t>Опасные связи</a:t>
            </a:r>
            <a:endParaRPr lang="en-US" sz="1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Траблы</a:t>
            </a:r>
            <a:r>
              <a:rPr lang="ru-RU" dirty="0"/>
              <a:t> и 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491" y="2052116"/>
            <a:ext cx="9331648" cy="3997828"/>
          </a:xfrm>
        </p:spPr>
        <p:txBody>
          <a:bodyPr/>
          <a:lstStyle/>
          <a:p>
            <a:r>
              <a:rPr lang="ru-RU" dirty="0"/>
              <a:t>Отклонения от традиционной пунктуации:</a:t>
            </a:r>
          </a:p>
          <a:p>
            <a:pPr lvl="1"/>
            <a:r>
              <a:rPr lang="ru-RU" dirty="0"/>
              <a:t>Да, дорогой автор, именно так: </a:t>
            </a:r>
            <a:r>
              <a:rPr lang="ru-RU" dirty="0" err="1"/>
              <a:t>придти</a:t>
            </a:r>
            <a:r>
              <a:rPr lang="ru-RU" dirty="0"/>
              <a:t> к нему домой, позвонить звучным велосипедным звонком у дверей – пусть он услышит и откроет. Кто там? Там‑там, здесь живет Начальник такой‑то? Здесь. Открывайте, пришли, чтобы спросить и получить правдивый ответ. Кто? Те Кто Пришли. Приходите завтра, сегодня уже поздно, мы с женой спим. Проснитесь, ибо наступила пора сказать правду. О ком, о чем? О ребятах вашей конторы. Почему ночью?</a:t>
            </a:r>
          </a:p>
          <a:p>
            <a:pPr lvl="1"/>
            <a:r>
              <a:rPr lang="ru-RU" sz="1600" dirty="0"/>
              <a:t>С. Соколов </a:t>
            </a:r>
            <a:r>
              <a:rPr lang="ru-RU" sz="1600" i="1" dirty="0"/>
              <a:t>Школа для дураков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05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Траблы</a:t>
            </a:r>
            <a:r>
              <a:rPr lang="ru-RU" dirty="0"/>
              <a:t> и 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6365" y="2052116"/>
            <a:ext cx="9273774" cy="3997828"/>
          </a:xfrm>
        </p:spPr>
        <p:txBody>
          <a:bodyPr/>
          <a:lstStyle/>
          <a:p>
            <a:r>
              <a:rPr lang="ru-RU" dirty="0"/>
              <a:t>Цитации:</a:t>
            </a:r>
          </a:p>
          <a:p>
            <a:pPr lvl="1"/>
            <a:r>
              <a:rPr lang="ru-RU" dirty="0"/>
              <a:t>Докладчик привёл слова М. В. Ломоносова: «России могущество будет прирастать Сибирью» — и этим закончил своё выступление. </a:t>
            </a:r>
          </a:p>
          <a:p>
            <a:pPr lvl="1"/>
            <a:r>
              <a:rPr lang="ru-RU" sz="1600" dirty="0"/>
              <a:t>Пример с </a:t>
            </a:r>
            <a:r>
              <a:rPr lang="en-US" sz="1600" u="sng" dirty="0" err="1"/>
              <a:t>orfogrammka.ru</a:t>
            </a:r>
            <a:endParaRPr lang="en-US" sz="1600" u="sng" dirty="0"/>
          </a:p>
          <a:p>
            <a:endParaRPr lang="ru-RU" dirty="0"/>
          </a:p>
          <a:p>
            <a:r>
              <a:rPr lang="ru-RU" dirty="0"/>
              <a:t>И много всего другого.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D56161-7117-4EB6-AAE3-F4287A7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E9EA30-4CA9-445B-937B-A4FFBDB8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38" y="1743076"/>
            <a:ext cx="9127101" cy="4029074"/>
          </a:xfrm>
        </p:spPr>
        <p:txBody>
          <a:bodyPr>
            <a:normAutofit fontScale="92500" lnSpcReduction="20000"/>
          </a:bodyPr>
          <a:lstStyle/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У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нас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есть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план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!</a:t>
            </a: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Составить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правила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для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выделения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пунктуационно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или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лексически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обозначенной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прямой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речи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TEI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разметка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Принципы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выделения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признаков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Понять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как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вписать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в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нашу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систему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сложные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пограничные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случаи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как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отсеивать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лишнее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Собрать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разметчик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подготовить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тестовый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материал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Протестировать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поправить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(х100)</a:t>
            </a: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Разметить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корпус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buClr>
                <a:schemeClr val="accent5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PROFIT!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20CE517-25C7-4455-A8A8-853B2ED203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920000" y="4632120"/>
            <a:ext cx="3456000" cy="2225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63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60ACFF-B1E5-4A73-9928-BC5B27CF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808056"/>
            <a:ext cx="7998390" cy="1077229"/>
          </a:xfrm>
        </p:spPr>
        <p:txBody>
          <a:bodyPr>
            <a:normAutofit fontScale="90000"/>
          </a:bodyPr>
          <a:lstStyle/>
          <a:p>
            <a:r>
              <a:rPr lang="ru-RU" dirty="0"/>
              <a:t>«Речь — удивительно сильное средство, но нужно иметь много ума, чтобы пользоваться»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1EEEDFC-C36D-430F-A17C-2857340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5" y="2328863"/>
            <a:ext cx="3912164" cy="585788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ru-RU" sz="1800" i="1" dirty="0"/>
              <a:t>Гегель Георг Вильгельм Фридрих</a:t>
            </a:r>
          </a:p>
        </p:txBody>
      </p:sp>
      <p:pic>
        <p:nvPicPr>
          <p:cNvPr id="1026" name="Picture 2" descr="http://prodimage.images-bn.com/pimages/9781455427581_p0_v1_s1200x630.jpg">
            <a:extLst>
              <a:ext uri="{FF2B5EF4-FFF2-40B4-BE49-F238E27FC236}">
                <a16:creationId xmlns="" xmlns:a16="http://schemas.microsoft.com/office/drawing/2014/main" id="{D44421DD-CF17-4A6D-85E9-FBD59976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0350" y="2171036"/>
            <a:ext cx="3327267" cy="42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4BCE19-AD52-422C-BEC5-EE9BA29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957263"/>
            <a:ext cx="7958331" cy="928022"/>
          </a:xfrm>
        </p:spPr>
        <p:txBody>
          <a:bodyPr/>
          <a:lstStyle/>
          <a:p>
            <a:r>
              <a:rPr lang="ru-RU" dirty="0"/>
              <a:t>О чем «речь»?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54C455-50D1-44F3-AC0B-259BC7FA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055" y="1885285"/>
            <a:ext cx="5598876" cy="3997828"/>
          </a:xfrm>
        </p:spPr>
        <p:txBody>
          <a:bodyPr>
            <a:normAutofit/>
          </a:bodyPr>
          <a:lstStyle/>
          <a:p>
            <a:r>
              <a:rPr lang="ru-RU" sz="2400" dirty="0"/>
              <a:t>Что мы хотим получить?</a:t>
            </a:r>
          </a:p>
          <a:p>
            <a:pPr marL="457010" lvl="1" indent="0">
              <a:buNone/>
            </a:pPr>
            <a:r>
              <a:rPr lang="ru-RU" sz="2200" i="1" dirty="0"/>
              <a:t>(Наши глобальные цели…)</a:t>
            </a:r>
          </a:p>
          <a:p>
            <a:r>
              <a:rPr lang="ru-RU" sz="2400" dirty="0"/>
              <a:t>…И конкретные задачи</a:t>
            </a:r>
          </a:p>
          <a:p>
            <a:r>
              <a:rPr lang="ru-RU" sz="2400" dirty="0"/>
              <a:t>Проблемы и возможности</a:t>
            </a:r>
          </a:p>
        </p:txBody>
      </p:sp>
      <p:pic>
        <p:nvPicPr>
          <p:cNvPr id="2052" name="Picture 4" descr="http://www.izuminki.com/images/literaturnyj-goroskop/21.jpg">
            <a:extLst>
              <a:ext uri="{FF2B5EF4-FFF2-40B4-BE49-F238E27FC236}">
                <a16:creationId xmlns="" xmlns:a16="http://schemas.microsoft.com/office/drawing/2014/main" id="{631EC0B2-FF69-4999-9A89-6FCB3D91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74" y="2029195"/>
            <a:ext cx="3111165" cy="383762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93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CD042E-86ED-4BB6-A744-8FF4BDD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глобальные цели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6F41645-646B-4A26-A1BD-4C5D137AF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2800" dirty="0"/>
              <a:t>Корпус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DA5B2478-669D-41FD-BC32-ED1A470E8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sz="2800" dirty="0"/>
              <a:t>Парсер</a:t>
            </a:r>
          </a:p>
        </p:txBody>
      </p:sp>
      <p:pic>
        <p:nvPicPr>
          <p:cNvPr id="3074" name="Picture 2" descr="http://cdn.postnauka.netdna-cdn.com/img/2014/10/yazik_dokumentov.jpg">
            <a:extLst>
              <a:ext uri="{FF2B5EF4-FFF2-40B4-BE49-F238E27FC236}">
                <a16:creationId xmlns="" xmlns:a16="http://schemas.microsoft.com/office/drawing/2014/main" id="{920FBF0B-F848-4F18-85AE-2F56FAF012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85" y="3088518"/>
            <a:ext cx="3892550" cy="25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dHbfqqh.gif">
            <a:extLst>
              <a:ext uri="{FF2B5EF4-FFF2-40B4-BE49-F238E27FC236}">
                <a16:creationId xmlns="" xmlns:a16="http://schemas.microsoft.com/office/drawing/2014/main" id="{1A58D0B0-F4BA-4612-ACBD-4CA059B6184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56" y="3196431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глобальные цели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782501" y="1666754"/>
            <a:ext cx="8783932" cy="4791919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/>
              <a:t>Научиться выделять различные виды чужой речи из художественных (и не только) текстов</a:t>
            </a:r>
            <a:r>
              <a:rPr lang="mr-IN" sz="3200" dirty="0"/>
              <a:t>…</a:t>
            </a:r>
            <a:endParaRPr lang="ru-RU" sz="3200" dirty="0"/>
          </a:p>
          <a:p>
            <a:r>
              <a:rPr lang="ru-RU" sz="3200" dirty="0"/>
              <a:t>и «действующих лиц» в каждом акте такой речи.</a:t>
            </a:r>
          </a:p>
          <a:p>
            <a:r>
              <a:rPr lang="ru-RU" sz="3200" dirty="0" err="1"/>
              <a:t>Парсер</a:t>
            </a:r>
            <a:r>
              <a:rPr lang="ru-RU" sz="3200" dirty="0"/>
              <a:t>, который будет уметь это делать самостоятельно</a:t>
            </a:r>
            <a:r>
              <a:rPr lang="mr-IN" sz="3200" dirty="0"/>
              <a:t>…</a:t>
            </a:r>
            <a:endParaRPr lang="ru-RU" sz="3200" dirty="0"/>
          </a:p>
          <a:p>
            <a:r>
              <a:rPr lang="ru-RU" sz="3200" dirty="0"/>
              <a:t>и создание размеченного корпуса с его помощью.</a:t>
            </a:r>
          </a:p>
        </p:txBody>
      </p:sp>
    </p:spTree>
    <p:extLst>
      <p:ext uri="{BB962C8B-B14F-4D97-AF65-F5344CB8AC3E}">
        <p14:creationId xmlns:p14="http://schemas.microsoft.com/office/powerpoint/2010/main" val="9845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B711B0-AE02-4DD0-AFE8-40F02EB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Какая бывает речь?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649AD10-D4AC-4176-874A-3457C110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78" y="2638885"/>
            <a:ext cx="7796540" cy="4272629"/>
          </a:xfrm>
        </p:spPr>
        <p:txBody>
          <a:bodyPr>
            <a:normAutofit/>
          </a:bodyPr>
          <a:lstStyle/>
          <a:p>
            <a:r>
              <a:rPr lang="ru-RU" sz="2800" dirty="0"/>
              <a:t>Прямая речь</a:t>
            </a:r>
          </a:p>
          <a:p>
            <a:r>
              <a:rPr lang="ru-RU" sz="2800" dirty="0"/>
              <a:t>Диалог</a:t>
            </a:r>
          </a:p>
          <a:p>
            <a:r>
              <a:rPr lang="ru-RU" sz="2800" dirty="0"/>
              <a:t>Косвенная речь</a:t>
            </a:r>
          </a:p>
          <a:p>
            <a:r>
              <a:rPr lang="ru-RU" sz="2800" dirty="0" err="1"/>
              <a:t>Несобственно</a:t>
            </a:r>
            <a:r>
              <a:rPr lang="ru-RU" sz="2800" dirty="0"/>
              <a:t>-прямая </a:t>
            </a:r>
            <a:r>
              <a:rPr lang="ru-RU" sz="2800" dirty="0" smtClean="0"/>
              <a:t>речь</a:t>
            </a:r>
            <a:endParaRPr lang="en-US" sz="2800" dirty="0" smtClean="0"/>
          </a:p>
          <a:p>
            <a:r>
              <a:rPr lang="ru-RU" sz="2800" dirty="0" smtClean="0"/>
              <a:t>Замещённая прямая речь</a:t>
            </a:r>
          </a:p>
          <a:p>
            <a:r>
              <a:rPr lang="ru-RU" sz="2800" dirty="0" smtClean="0"/>
              <a:t>Неразвёрнутая прямая речь</a:t>
            </a:r>
            <a:endParaRPr lang="en-US" sz="2800" dirty="0"/>
          </a:p>
          <a:p>
            <a:pPr marL="6160" indent="0">
              <a:buNone/>
            </a:pPr>
            <a:endParaRPr lang="en-US" sz="2800" dirty="0" smtClean="0"/>
          </a:p>
          <a:p>
            <a:pPr marL="616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35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B711B0-AE02-4DD0-AFE8-40F02EB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речевой ситуации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649AD10-D4AC-4176-874A-3457C110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11" y="1885284"/>
            <a:ext cx="7796540" cy="4172616"/>
          </a:xfrm>
        </p:spPr>
        <p:txBody>
          <a:bodyPr>
            <a:normAutofit/>
          </a:bodyPr>
          <a:lstStyle/>
          <a:p>
            <a:pPr lvl="1"/>
            <a:r>
              <a:rPr lang="ru-RU" sz="2400" dirty="0" smtClean="0"/>
              <a:t>Говорящий</a:t>
            </a:r>
            <a:endParaRPr lang="ru-RU" sz="2400" dirty="0"/>
          </a:p>
          <a:p>
            <a:pPr lvl="1"/>
            <a:r>
              <a:rPr lang="ru-RU" sz="2400" dirty="0" smtClean="0"/>
              <a:t>Адресат</a:t>
            </a:r>
            <a:endParaRPr lang="ru-RU" sz="2400" dirty="0"/>
          </a:p>
          <a:p>
            <a:pPr lvl="1"/>
            <a:r>
              <a:rPr lang="ru-RU" sz="2400" dirty="0" smtClean="0"/>
              <a:t>Слушающий</a:t>
            </a:r>
            <a:endParaRPr lang="ru-RU" sz="2400" dirty="0"/>
          </a:p>
          <a:p>
            <a:pPr lvl="1"/>
            <a:r>
              <a:rPr lang="ru-RU" sz="2400" dirty="0" smtClean="0"/>
              <a:t>Пропозиция</a:t>
            </a:r>
            <a:endParaRPr lang="ru-RU" sz="2400" dirty="0"/>
          </a:p>
          <a:p>
            <a:pPr lvl="1"/>
            <a:r>
              <a:rPr lang="ru-RU" sz="2400" dirty="0"/>
              <a:t>Контекст (до, после</a:t>
            </a:r>
            <a:r>
              <a:rPr lang="ru-RU" sz="2400" dirty="0" smtClean="0"/>
              <a:t>)</a:t>
            </a:r>
            <a:endParaRPr lang="ru-RU" sz="2400" dirty="0"/>
          </a:p>
          <a:p>
            <a:pPr lvl="1"/>
            <a:r>
              <a:rPr lang="ru-RU" sz="2400" dirty="0"/>
              <a:t>Глагол речи и его </a:t>
            </a:r>
            <a:r>
              <a:rPr lang="ru-RU" sz="2400" dirty="0" smtClean="0"/>
              <a:t>признаки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3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7188A06-1C70-48DF-B8C7-9E7C88B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F34FD6B-4795-472C-998A-6AACD370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Русский язык (английский язык?)</a:t>
            </a:r>
          </a:p>
          <a:p>
            <a:pPr marL="6160" indent="0">
              <a:buNone/>
            </a:pPr>
            <a:endParaRPr lang="ru-RU" sz="2400" dirty="0"/>
          </a:p>
          <a:p>
            <a:r>
              <a:rPr lang="ru-RU" sz="2400" dirty="0"/>
              <a:t>Русская проза 19 и 20 века</a:t>
            </a:r>
          </a:p>
          <a:p>
            <a:pPr marL="457010" lvl="1" indent="0">
              <a:buNone/>
            </a:pPr>
            <a:r>
              <a:rPr lang="ru-RU" sz="2000" dirty="0"/>
              <a:t>Корпус </a:t>
            </a:r>
            <a:r>
              <a:rPr lang="ru-RU" sz="2000" dirty="0" err="1"/>
              <a:t>тьюториала</a:t>
            </a:r>
            <a:r>
              <a:rPr lang="ru-RU" sz="2000" dirty="0"/>
              <a:t> “</a:t>
            </a:r>
            <a:r>
              <a:rPr lang="ru-RU" sz="2000" dirty="0" err="1"/>
              <a:t>Стилометрия</a:t>
            </a:r>
            <a:r>
              <a:rPr lang="ru-RU" sz="2000" dirty="0"/>
              <a:t> русской прозы”                           </a:t>
            </a:r>
            <a:r>
              <a:rPr lang="ru-RU" sz="2000" i="1" dirty="0"/>
              <a:t>О. </a:t>
            </a:r>
            <a:r>
              <a:rPr lang="ru-RU" sz="2000" i="1" dirty="0" err="1"/>
              <a:t>Собчука</a:t>
            </a:r>
            <a:r>
              <a:rPr lang="ru-RU" sz="2000" i="1" dirty="0"/>
              <a:t> и А. </a:t>
            </a:r>
            <a:r>
              <a:rPr lang="ru-RU" sz="2000" i="1" dirty="0" err="1"/>
              <a:t>Шеля</a:t>
            </a:r>
            <a:r>
              <a:rPr lang="ru-RU" sz="2000" i="1" dirty="0"/>
              <a:t> (Тартуский университет) на Второй Московско-тартуской школе по цифровым гуманитарным наукам</a:t>
            </a:r>
          </a:p>
        </p:txBody>
      </p:sp>
    </p:spTree>
    <p:extLst>
      <p:ext uri="{BB962C8B-B14F-4D97-AF65-F5344CB8AC3E}">
        <p14:creationId xmlns:p14="http://schemas.microsoft.com/office/powerpoint/2010/main" val="6177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66C9F0-39F1-4A85-A5EC-2152E26F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конкретные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59E09A-529E-4112-9C01-AE34F0C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ru-RU" dirty="0"/>
              <a:t>Розенталь скрипт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Update</a:t>
            </a:r>
            <a:r>
              <a:rPr lang="ru-RU" dirty="0"/>
              <a:t> разметки</a:t>
            </a:r>
            <a:r>
              <a:rPr lang="en-US" dirty="0"/>
              <a:t> TEI</a:t>
            </a:r>
            <a:r>
              <a:rPr lang="ru-RU" dirty="0"/>
              <a:t> (онтология признаков)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ru-RU" dirty="0"/>
              <a:t>скрипта (тестовый файл с разными типами речи)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Соотношение онтологии и текстов.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Комбинации признаков </a:t>
            </a:r>
            <a:r>
              <a:rPr lang="en-US" dirty="0"/>
              <a:t>VS</a:t>
            </a:r>
            <a:r>
              <a:rPr lang="ru-RU" dirty="0"/>
              <a:t> типы прямой речи 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9733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43B759-6893-4ABC-96BC-DD05E58A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Розенталь </a:t>
            </a:r>
            <a:r>
              <a:rPr lang="en-US" dirty="0"/>
              <a:t>Script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33EA02F0-A613-4AE3-AEBA-108C12EF81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0025" y="2052114"/>
            <a:ext cx="3648075" cy="3819525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026A7EDE-2649-4AB9-9EB7-A540D44F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6425" y="2052114"/>
            <a:ext cx="4874433" cy="399782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К…… сказал (….): “К....... ……..?!“.</a:t>
            </a:r>
            <a:endParaRPr lang="en-US" dirty="0"/>
          </a:p>
          <a:p>
            <a:pPr hangingPunct="0"/>
            <a:r>
              <a:rPr lang="ru-RU" dirty="0"/>
              <a:t>К…… сказал:</a:t>
            </a:r>
          </a:p>
          <a:p>
            <a:pPr marL="6160" indent="0" hangingPunct="0">
              <a:buNone/>
            </a:pPr>
            <a:r>
              <a:rPr lang="ru-RU" dirty="0"/>
              <a:t>	-- К…… !?...</a:t>
            </a:r>
          </a:p>
          <a:p>
            <a:r>
              <a:rPr lang="ru-RU" dirty="0"/>
              <a:t>«К…… », — К…/ (….) сказал ……...</a:t>
            </a:r>
            <a:endParaRPr lang="en-US" dirty="0"/>
          </a:p>
          <a:p>
            <a:r>
              <a:rPr lang="ru-RU" dirty="0"/>
              <a:t>-- К…… , --  К…/ (….) сказал ……....</a:t>
            </a:r>
          </a:p>
          <a:p>
            <a:r>
              <a:rPr lang="ru-RU" dirty="0"/>
              <a:t>«К……………? — сказал ……. — К……….?!...».</a:t>
            </a:r>
          </a:p>
          <a:p>
            <a:r>
              <a:rPr lang="ru-RU" dirty="0"/>
              <a:t>К… сказал: "К……….?!...“</a:t>
            </a:r>
            <a:r>
              <a:rPr lang="en-US" dirty="0"/>
              <a:t>,</a:t>
            </a:r>
            <a:r>
              <a:rPr lang="ru-RU" dirty="0"/>
              <a:t> --  к…/ (….) сказал….....</a:t>
            </a:r>
          </a:p>
          <a:p>
            <a:pPr hangingPunct="0"/>
            <a:r>
              <a:rPr lang="ru-RU" dirty="0"/>
              <a:t>" К……………?!" -- " К…….". -- " К……!" -- " К……………".</a:t>
            </a:r>
          </a:p>
          <a:p>
            <a:pPr hangingPunct="0"/>
            <a:r>
              <a:rPr lang="ru-RU" dirty="0"/>
              <a:t>" К……………?" – сказал к….! " К…….", -- к…….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52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TM16401375[[fn=Медісон]]</Template>
  <TotalTime>702</TotalTime>
  <Words>715</Words>
  <Application>Microsoft Macintosh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Mangal</vt:lpstr>
      <vt:lpstr>MS Shell Dlg 2</vt:lpstr>
      <vt:lpstr>Wingdings</vt:lpstr>
      <vt:lpstr>Wingdings 3</vt:lpstr>
      <vt:lpstr>Arial</vt:lpstr>
      <vt:lpstr>Madison</vt:lpstr>
      <vt:lpstr>(Не)прямая речь</vt:lpstr>
      <vt:lpstr>О чем «речь»?</vt:lpstr>
      <vt:lpstr>Наши глобальные цели</vt:lpstr>
      <vt:lpstr>Наши глобальные цели</vt:lpstr>
      <vt:lpstr>Какая бывает речь?</vt:lpstr>
      <vt:lpstr>Элементы речевой ситуации</vt:lpstr>
      <vt:lpstr>Материал исследования</vt:lpstr>
      <vt:lpstr>Наши конкретные задачи</vt:lpstr>
      <vt:lpstr>Розенталь Script</vt:lpstr>
      <vt:lpstr>Глаголы речи</vt:lpstr>
      <vt:lpstr>TEI разметка</vt:lpstr>
      <vt:lpstr>PowerPoint Presentation</vt:lpstr>
      <vt:lpstr>Траблы и возможности</vt:lpstr>
      <vt:lpstr>Траблы и возможности</vt:lpstr>
      <vt:lpstr>Траблы и возможности</vt:lpstr>
      <vt:lpstr>Траблы и возможности</vt:lpstr>
      <vt:lpstr>Траблы и возможности</vt:lpstr>
      <vt:lpstr>Выводы:</vt:lpstr>
      <vt:lpstr>«Речь — удивительно сильное средство, но нужно иметь много ума, чтобы пользоваться»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(Не)прямая речь</dc:title>
  <dc:creator>Irina Nikishina</dc:creator>
  <cp:lastModifiedBy>Соколова Ирина Сергеевна</cp:lastModifiedBy>
  <cp:revision>43</cp:revision>
  <dcterms:created xsi:type="dcterms:W3CDTF">2017-11-20T15:35:52Z</dcterms:created>
  <dcterms:modified xsi:type="dcterms:W3CDTF">2017-11-23T15:33:22Z</dcterms:modified>
</cp:coreProperties>
</file>