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70" r:id="rId12"/>
    <p:sldId id="272" r:id="rId13"/>
    <p:sldId id="273" r:id="rId14"/>
    <p:sldId id="274" r:id="rId15"/>
    <p:sldId id="268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ru-BY" smtClean="0"/>
              <a:t>17.06.2021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E2C17D-CE75-4E02-8857-D08B141D265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8421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ru-BY" smtClean="0"/>
              <a:t>17.06.2021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E2C17D-CE75-4E02-8857-D08B141D265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8863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ru-BY" smtClean="0"/>
              <a:t>17.06.2021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E2C17D-CE75-4E02-8857-D08B141D265B}" type="slidenum">
              <a:rPr lang="ru-BY" smtClean="0"/>
              <a:t>‹#›</a:t>
            </a:fld>
            <a:endParaRPr lang="ru-BY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6490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ru-BY" smtClean="0"/>
              <a:t>17.06.2021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E2C17D-CE75-4E02-8857-D08B141D265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36097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ru-BY" smtClean="0"/>
              <a:t>17.06.2021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E2C17D-CE75-4E02-8857-D08B141D265B}" type="slidenum">
              <a:rPr lang="ru-BY" smtClean="0"/>
              <a:t>‹#›</a:t>
            </a:fld>
            <a:endParaRPr lang="ru-BY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734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ru-BY" smtClean="0"/>
              <a:t>17.06.2021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E2C17D-CE75-4E02-8857-D08B141D265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64945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ru-BY" smtClean="0"/>
              <a:t>17.06.2021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C17D-CE75-4E02-8857-D08B141D265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12369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ru-BY" smtClean="0"/>
              <a:t>17.06.2021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C17D-CE75-4E02-8857-D08B141D265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8233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ru-BY" smtClean="0"/>
              <a:t>17.06.2021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C17D-CE75-4E02-8857-D08B141D265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0279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ru-BY" smtClean="0"/>
              <a:t>17.06.2021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E2C17D-CE75-4E02-8857-D08B141D265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4513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ru-BY" smtClean="0"/>
              <a:t>17.06.2021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E2C17D-CE75-4E02-8857-D08B141D265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0129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ru-BY" smtClean="0"/>
              <a:t>17.06.2021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E2C17D-CE75-4E02-8857-D08B141D265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1912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ru-BY" smtClean="0"/>
              <a:t>17.06.2021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C17D-CE75-4E02-8857-D08B141D265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6603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ru-BY" smtClean="0"/>
              <a:t>17.06.2021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C17D-CE75-4E02-8857-D08B141D265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6214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ru-BY" smtClean="0"/>
              <a:t>17.06.2021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C17D-CE75-4E02-8857-D08B141D265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7096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3D16-75D3-4A2F-83E7-754186B07F7B}" type="datetimeFigureOut">
              <a:rPr lang="ru-BY" smtClean="0"/>
              <a:t>17.06.2021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E2C17D-CE75-4E02-8857-D08B141D265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456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83D16-75D3-4A2F-83E7-754186B07F7B}" type="datetimeFigureOut">
              <a:rPr lang="ru-BY" smtClean="0"/>
              <a:t>17.06.2021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E2C17D-CE75-4E02-8857-D08B141D265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234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D7CA46F-EC96-47C5-B6AE-24BC949D9B4F}"/>
              </a:ext>
            </a:extLst>
          </p:cNvPr>
          <p:cNvSpPr/>
          <p:nvPr/>
        </p:nvSpPr>
        <p:spPr>
          <a:xfrm>
            <a:off x="1378227" y="272969"/>
            <a:ext cx="9144000" cy="245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</a:t>
            </a: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000" cap="all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</a:t>
            </a: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000" cap="all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информатики и радиоэлектроники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ru-RU" sz="2000" cap="all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ru-RU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электронных вычислительных средств</a:t>
            </a:r>
            <a:endParaRPr lang="en-US" sz="16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ru-RU" cap="all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105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53EA990-FDCD-4C60-B495-F94AAF38C1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447" y="272969"/>
            <a:ext cx="1446651" cy="17514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375BFB3-61FE-4B1A-A8BD-772C644F5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990" y="2024382"/>
            <a:ext cx="8794473" cy="2809235"/>
          </a:xfrm>
        </p:spPr>
        <p:txBody>
          <a:bodyPr anchor="ctr">
            <a:noAutofit/>
          </a:bodyPr>
          <a:lstStyle/>
          <a:p>
            <a:pPr algn="ctr"/>
            <a:r>
              <a:rPr lang="ru-RU" sz="4000" dirty="0">
                <a:latin typeface="Century Gothic (Основной текст)"/>
                <a:cs typeface="Times New Roman" panose="02020603050405020304" pitchFamily="18" charset="0"/>
              </a:rPr>
              <a:t>ДИСТАНЦИОННАЯ СИСТЕМА УПРАВЛЕНИЯ КЛИМАТОМ ДОМА</a:t>
            </a:r>
            <a:endParaRPr lang="en-US" sz="4000" b="1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 (Основной текст)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ED6289D-91B9-4C6C-B6B8-A0FE96762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1887" y="5258960"/>
            <a:ext cx="4188226" cy="1326070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latin typeface="Century Gothic (Основной текст)"/>
                <a:cs typeface="Times New Roman" panose="02020603050405020304" pitchFamily="18" charset="0"/>
              </a:rPr>
              <a:t>Исполнитель: Соколов С. А.</a:t>
            </a:r>
          </a:p>
          <a:p>
            <a:pPr algn="l"/>
            <a:r>
              <a:rPr lang="ru-RU" sz="2000" dirty="0">
                <a:latin typeface="Century Gothic (Основной текст)"/>
                <a:cs typeface="Times New Roman" panose="02020603050405020304" pitchFamily="18" charset="0"/>
              </a:rPr>
              <a:t>Руководитель</a:t>
            </a:r>
            <a:r>
              <a:rPr lang="en-US" sz="2000" dirty="0">
                <a:latin typeface="Century Gothic (Основной текст)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Century Gothic (Основной текст)"/>
                <a:cs typeface="Times New Roman" panose="02020603050405020304" pitchFamily="18" charset="0"/>
              </a:rPr>
              <a:t> Смирнова Н. А.</a:t>
            </a:r>
            <a:br>
              <a:rPr lang="ru-RU" sz="2000" dirty="0">
                <a:latin typeface="Century Gothic (Основной текст)"/>
                <a:cs typeface="Times New Roman" panose="02020603050405020304" pitchFamily="18" charset="0"/>
              </a:rPr>
            </a:br>
            <a:endParaRPr lang="ru-RU" sz="2000" b="1" dirty="0">
              <a:latin typeface="Century Gothic (Основной текст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0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D1288-CE91-483C-A010-4DE0DC57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486" y="0"/>
            <a:ext cx="8617027" cy="1280890"/>
          </a:xfrm>
        </p:spPr>
        <p:txBody>
          <a:bodyPr/>
          <a:lstStyle/>
          <a:p>
            <a:r>
              <a:rPr lang="ru-RU" dirty="0"/>
              <a:t>ПРОЕКТИРОВАНИЕ ПЕЧАТНОЙ ПЛАТЫ</a:t>
            </a:r>
            <a:endParaRPr lang="ru-BY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A9CFFF-CF21-44A8-8BC3-ABEF3456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445"/>
            <a:ext cx="10300832" cy="62154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BF3DC1-B636-44C2-A8B8-369DF6992B91}"/>
              </a:ext>
            </a:extLst>
          </p:cNvPr>
          <p:cNvSpPr txBox="1"/>
          <p:nvPr/>
        </p:nvSpPr>
        <p:spPr>
          <a:xfrm>
            <a:off x="10300830" y="988502"/>
            <a:ext cx="20352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/>
              <a:t>Паяльная паста – </a:t>
            </a:r>
            <a:r>
              <a:rPr lang="en-US" sz="1600" dirty="0"/>
              <a:t>Mechanic XP-50</a:t>
            </a:r>
            <a:endParaRPr lang="ru-BY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600" dirty="0"/>
              <a:t>Защитный лак</a:t>
            </a:r>
            <a:r>
              <a:rPr lang="en-US" sz="1600" dirty="0"/>
              <a:t> </a:t>
            </a:r>
            <a:r>
              <a:rPr lang="ru-RU" sz="1600" dirty="0"/>
              <a:t>–</a:t>
            </a:r>
            <a:r>
              <a:rPr lang="en-US" sz="1600" dirty="0"/>
              <a:t> PLASTIK 71</a:t>
            </a:r>
          </a:p>
        </p:txBody>
      </p:sp>
    </p:spTree>
    <p:extLst>
      <p:ext uri="{BB962C8B-B14F-4D97-AF65-F5344CB8AC3E}">
        <p14:creationId xmlns:p14="http://schemas.microsoft.com/office/powerpoint/2010/main" val="210001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143CA-5C81-46AF-9399-56345199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117" y="0"/>
            <a:ext cx="4373765" cy="1280890"/>
          </a:xfrm>
        </p:spPr>
        <p:txBody>
          <a:bodyPr/>
          <a:lstStyle/>
          <a:p>
            <a:r>
              <a:rPr lang="ru-RU" dirty="0"/>
              <a:t>ДЕТАЛИ КОРПУСА</a:t>
            </a:r>
            <a:endParaRPr lang="ru-BY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17980F-ECC1-4D83-8B78-A63FAD84E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80" y="642960"/>
            <a:ext cx="10953239" cy="621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2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67EBB-0385-4074-9E12-CD48DB6F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786" y="-33251"/>
            <a:ext cx="8911687" cy="1280890"/>
          </a:xfrm>
        </p:spPr>
        <p:txBody>
          <a:bodyPr/>
          <a:lstStyle/>
          <a:p>
            <a:r>
              <a:rPr lang="ru-RU" dirty="0"/>
              <a:t>КОМПОНОВОЧНЫЙ РАСЧЁТ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9FD94-1CC5-4EAC-AE81-49DB13A7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786" y="1280890"/>
            <a:ext cx="9866312" cy="543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ГАБАРИТНЫЕ РАЗМЕРЫ ПЕЧАТНОЙ ПЛАТЫ БЛОКА УПРАВЛЕНИЯ</a:t>
            </a:r>
          </a:p>
          <a:p>
            <a:r>
              <a:rPr lang="ru-RU" sz="2800" dirty="0"/>
              <a:t>Размеры платы – 120</a:t>
            </a:r>
            <a:r>
              <a:rPr lang="en-US" sz="2800" dirty="0"/>
              <a:t>x80x1,5</a:t>
            </a:r>
            <a:r>
              <a:rPr lang="ru-RU" sz="2800" dirty="0"/>
              <a:t> мм</a:t>
            </a:r>
          </a:p>
          <a:p>
            <a:pPr marL="0" indent="0">
              <a:buNone/>
            </a:pPr>
            <a:r>
              <a:rPr lang="ru-RU" sz="2800" dirty="0"/>
              <a:t>СУММАРНЫЙ УСТАНОВОЧНЫЙ ОБЪЁМ ЭВС</a:t>
            </a:r>
            <a:r>
              <a:rPr lang="en-US" sz="2800" dirty="0"/>
              <a:t>:</a:t>
            </a:r>
            <a:r>
              <a:rPr lang="ru-RU" sz="2800" dirty="0"/>
              <a:t>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Габаритные размеры корпуса – 144х124х40 мм</a:t>
            </a:r>
          </a:p>
          <a:p>
            <a:r>
              <a:rPr lang="ru-RU" sz="2800" dirty="0"/>
              <a:t>Объём корпуса – 164 259 мм3</a:t>
            </a:r>
          </a:p>
          <a:p>
            <a:r>
              <a:rPr lang="ru-RU" sz="2800" dirty="0"/>
              <a:t>Масса блока управления</a:t>
            </a:r>
            <a:r>
              <a:rPr lang="en-US" sz="2800" dirty="0"/>
              <a:t> – 295</a:t>
            </a:r>
            <a:r>
              <a:rPr lang="ru-RU" sz="2800" dirty="0"/>
              <a:t> г </a:t>
            </a:r>
            <a:endParaRPr lang="ru-BY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6BB569-0219-4DC5-B1C3-4C7BF391F61F}"/>
                  </a:ext>
                </a:extLst>
              </p:cNvPr>
              <p:cNvSpPr txBox="1"/>
              <p:nvPr/>
            </p:nvSpPr>
            <p:spPr>
              <a:xfrm>
                <a:off x="4900894" y="3301602"/>
                <a:ext cx="5044095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BY" sz="2400" i="0">
                              <a:latin typeface="Cambria Math" panose="02040503050406030204" pitchFamily="18" charset="0"/>
                            </a:rPr>
                            <m:t>уст</m:t>
                          </m:r>
                        </m:sub>
                      </m:sSub>
                      <m:r>
                        <a:rPr lang="ru-BY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BY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BY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BY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BY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BY" sz="24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ru-BY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ru-BY" sz="2400" i="0">
                          <a:latin typeface="Cambria Math" panose="02040503050406030204" pitchFamily="18" charset="0"/>
                        </a:rPr>
                        <m:t>=29252,651 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0">
                              <a:latin typeface="Cambria Math" panose="02040503050406030204" pitchFamily="18" charset="0"/>
                            </a:rPr>
                            <m:t>мм</m:t>
                          </m:r>
                        </m:e>
                        <m:sup>
                          <m:r>
                            <a:rPr lang="ru-BY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BY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6BB569-0219-4DC5-B1C3-4C7BF391F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894" y="3301602"/>
                <a:ext cx="5044095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13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950D4-E59C-4244-AFF4-AB451208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9" y="0"/>
            <a:ext cx="11371262" cy="1280890"/>
          </a:xfrm>
        </p:spPr>
        <p:txBody>
          <a:bodyPr/>
          <a:lstStyle/>
          <a:p>
            <a:r>
              <a:rPr lang="ru-RU" dirty="0"/>
              <a:t>РАСЧЁТ ЭЛЕКТРОМАГНИТНОЙ СОВМЕСТИМОСТИ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B33F31-119A-472B-97B1-26F455625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0368" y="640444"/>
                <a:ext cx="11371261" cy="62175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u="sng" dirty="0"/>
                  <a:t>1. Расчёт сопротивления проводников</a:t>
                </a:r>
                <a:r>
                  <a:rPr lang="en-US" sz="2000" u="sng" dirty="0"/>
                  <a:t>:</a:t>
                </a:r>
                <a:endParaRPr lang="ru-RU" sz="2000" u="sng" dirty="0"/>
              </a:p>
              <a:p>
                <a:pPr marL="0" indent="0">
                  <a:buNone/>
                </a:pPr>
                <a:r>
                  <a:rPr lang="ru-RU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1=</m:t>
                    </m:r>
                    <m:f>
                      <m:fPr>
                        <m:ctrlPr>
                          <a:rPr lang="ru-BY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BY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0,0175</m:t>
                        </m:r>
                        <m:r>
                          <a:rPr lang="ru-BY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∙2200</m:t>
                        </m:r>
                      </m:num>
                      <m:den>
                        <m:d>
                          <m:dPr>
                            <m:ctrlPr>
                              <a:rPr lang="ru-BY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BY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0,29∙35</m:t>
                            </m:r>
                          </m:e>
                        </m:d>
                      </m:den>
                    </m:f>
                    <m:r>
                      <a:rPr lang="ru-BY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=3,793 Ом</m:t>
                    </m:r>
                    <m:r>
                      <a:rPr lang="ru-RU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2=</m:t>
                    </m:r>
                    <m:f>
                      <m:fPr>
                        <m:ctrlPr>
                          <a:rPr lang="ru-BY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BY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0,0175</m:t>
                        </m:r>
                        <m:r>
                          <a:rPr lang="ru-BY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∙803</m:t>
                        </m:r>
                      </m:num>
                      <m:den>
                        <m:d>
                          <m:dPr>
                            <m:ctrlPr>
                              <a:rPr lang="ru-BY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BY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0,323∙35</m:t>
                            </m:r>
                          </m:e>
                        </m:d>
                      </m:den>
                    </m:f>
                    <m:r>
                      <a:rPr lang="ru-BY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=1,243 Ом</m:t>
                    </m:r>
                  </m:oMath>
                </a14:m>
                <a:endParaRPr lang="ru-RU" sz="2000" dirty="0"/>
              </a:p>
              <a:p>
                <a:pPr marL="0" indent="0">
                  <a:buNone/>
                </a:pPr>
                <a:r>
                  <a:rPr lang="ru-RU" sz="2000" u="sng" dirty="0"/>
                  <a:t>2. Расчёт допустимого тока в печатных проводниках</a:t>
                </a:r>
                <a:r>
                  <a:rPr lang="en-US" sz="2000" u="sng" dirty="0"/>
                  <a:t>:</a:t>
                </a:r>
                <a:endParaRPr lang="ru-RU" sz="2000" u="sng" dirty="0"/>
              </a:p>
              <a:p>
                <a:pPr marL="0" indent="0"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𝑚𝑎𝑥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BY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BY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BY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u-BY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ru-BY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∙48∙0,29∙35=0,4872 А,</m:t>
                    </m:r>
                    <m:r>
                      <a:rPr lang="ru-RU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ru-BY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𝑚𝑎𝑥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BY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BY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BY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u-BY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ru-BY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∙48∙0,323∙35=0,54264 А.</m:t>
                    </m:r>
                  </m:oMath>
                </a14:m>
                <a:endParaRPr lang="ru-BY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000" u="sng" dirty="0"/>
                  <a:t>3. Расчёт ёмкости между двумя выбранными проводящими элементами</a:t>
                </a:r>
                <a:r>
                  <a:rPr lang="en-US" sz="2000" u="sng" dirty="0"/>
                  <a:t>:</a:t>
                </a:r>
                <a:r>
                  <a:rPr lang="ru-RU" sz="2000" u="sng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𝐶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1=</m:t>
                    </m:r>
                    <m:f>
                      <m:fPr>
                        <m:ctrlPr>
                          <a:rPr lang="ru-BY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BY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0,12∙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5</m:t>
                        </m:r>
                        <m:r>
                          <a:rPr lang="ru-BY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∙1000</m:t>
                        </m:r>
                        <m:r>
                          <a:rPr lang="ru-BY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∙1</m:t>
                        </m:r>
                        <m:sSup>
                          <m:sSupPr>
                            <m:ctrlPr>
                              <a:rPr lang="ru-BY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ru-BY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0</m:t>
                            </m:r>
                          </m:e>
                          <m:sup>
                            <m:r>
                              <a:rPr lang="ru-BY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ru-BY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ru-BY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BY" sz="20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ru-BY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ru-BY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BY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BY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ru-BY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∙</m:t>
                                    </m:r>
                                    <m:r>
                                      <a:rPr lang="ru-BY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0,5</m:t>
                                    </m:r>
                                  </m:num>
                                  <m:den>
                                    <m:r>
                                      <a:rPr lang="ru-BY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0,29+</m:t>
                                    </m:r>
                                    <m:r>
                                      <a:rPr lang="ru-BY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35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ru-BY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=546,746 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пФ,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2=</m:t>
                    </m:r>
                    <m:f>
                      <m:fPr>
                        <m:ctrlPr>
                          <a:rPr lang="ru-BY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BY" sz="2000" i="1">
                            <a:latin typeface="Cambria Math" panose="02040503050406030204" pitchFamily="18" charset="0"/>
                          </a:rPr>
                          <m:t>0,12∙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ru-BY" sz="2000" i="1">
                            <a:latin typeface="Cambria Math" panose="02040503050406030204" pitchFamily="18" charset="0"/>
                          </a:rPr>
                          <m:t>∙500∙1</m:t>
                        </m:r>
                        <m:sSup>
                          <m:sSup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BY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ru-BY" sz="20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ru-BY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BY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ru-BY" sz="20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ru-BY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BY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BY" sz="2000" i="1">
                                        <a:latin typeface="Cambria Math" panose="02040503050406030204" pitchFamily="18" charset="0"/>
                                      </a:rPr>
                                      <m:t>2∙0,5</m:t>
                                    </m:r>
                                  </m:num>
                                  <m:den>
                                    <m:r>
                                      <a:rPr lang="ru-BY" sz="2000" i="1">
                                        <a:latin typeface="Cambria Math" panose="02040503050406030204" pitchFamily="18" charset="0"/>
                                      </a:rPr>
                                      <m:t>0,323+35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ru-BY" sz="2000" i="1">
                        <a:latin typeface="Cambria Math" panose="02040503050406030204" pitchFamily="18" charset="0"/>
                      </a:rPr>
                      <m:t>=273,373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пФ.</m:t>
                    </m:r>
                  </m:oMath>
                </a14:m>
                <a:endParaRPr lang="ru-BY" sz="2000" dirty="0"/>
              </a:p>
              <a:p>
                <a:pPr marL="0" indent="0">
                  <a:buNone/>
                </a:pPr>
                <a:r>
                  <a:rPr lang="en-US" sz="2000" u="sng" dirty="0">
                    <a:latin typeface="Century Gothic (Основной текст)"/>
                    <a:cs typeface="Times New Roman" panose="02020603050405020304" pitchFamily="18" charset="0"/>
                  </a:rPr>
                  <a:t>4. </a:t>
                </a:r>
                <a:r>
                  <a:rPr lang="ru-RU" sz="2000" u="sng" dirty="0">
                    <a:latin typeface="Century Gothic (Основной текст)"/>
                    <a:cs typeface="Times New Roman" panose="02020603050405020304" pitchFamily="18" charset="0"/>
                  </a:rPr>
                  <a:t>Расчёт собственной индуктивности печатного проводника</a:t>
                </a:r>
                <a:r>
                  <a:rPr lang="en-US" sz="2000" u="sng" dirty="0">
                    <a:latin typeface="Century Gothic (Основной текст)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BY" sz="2000" i="1" smtClean="0">
                        <a:effectLst/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ru-BY" sz="2000" i="1" smtClean="0">
                        <a:effectLst/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rPr>
                      <m:t>=0,0002⋅</m:t>
                    </m:r>
                    <m:sSub>
                      <m:sSubPr>
                        <m:ctrlPr>
                          <a:rPr lang="ru-BY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ru-BY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BY" sz="2000" i="1">
                        <a:effectLst/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ru-BY" sz="2000" i="1">
                            <a:effectLst/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u-BY" sz="2000" i="1">
                                <a:effectLst/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a:rPr lang="ru-BY" sz="2000" i="1">
                                <a:effectLst/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  <a:cs typeface="Times New Roman" panose="02020603050405020304" pitchFamily="18" charset="0"/>
                              </a:rPr>
                              <m:t>𝑙𝑔</m:t>
                            </m:r>
                          </m:fName>
                          <m:e>
                            <m:f>
                              <m:fPr>
                                <m:ctrlPr>
                                  <a:rPr lang="ru-BY" sz="2000" i="1">
                                    <a:effectLst/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ru-BY" sz="2000" i="1">
                                    <a:effectLst/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ru-BY" sz="2000" i="1">
                                    <a:effectLst/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ru-BY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BY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ru-BY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BY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BY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ru-BY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ru-BY" sz="2000" i="1">
                                    <a:effectLst/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ru-BY" sz="2000" i="1">
                                    <a:effectLst/>
                                    <a:latin typeface="Cambria Math" panose="02040503050406030204" pitchFamily="18" charset="0"/>
                                    <a:ea typeface="Microsoft Sans Serif" panose="020B060402020202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func>
                        <m:r>
                          <a:rPr lang="ru-BY" sz="2000" i="1">
                            <a:effectLst/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Times New Roman" panose="02020603050405020304" pitchFamily="18" charset="0"/>
                          </a:rPr>
                          <m:t>+0,2235</m:t>
                        </m:r>
                        <m:r>
                          <a:rPr lang="ru-BY" sz="2000" i="1">
                            <a:effectLst/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ru-BY" sz="2000" i="1">
                                <a:effectLst/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BY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BY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ru-BY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ru-BY" sz="2000" i="1">
                                <a:effectLst/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ru-BY" sz="2000" i="1">
                                <a:effectLst/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BY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BY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ru-BY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ru-BY" sz="2000" i="1">
                            <a:effectLst/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Times New Roman" panose="02020603050405020304" pitchFamily="18" charset="0"/>
                          </a:rPr>
                          <m:t>+0,5</m:t>
                        </m:r>
                      </m:e>
                    </m:d>
                    <m:r>
                      <a:rPr lang="ru-BY" sz="2000" i="1">
                        <a:effectLst/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:endParaRPr lang="en-US" sz="20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BY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BY" sz="2000" i="1">
                        <a:latin typeface="Cambria Math" panose="02040503050406030204" pitchFamily="18" charset="0"/>
                      </a:rPr>
                      <m:t>1=1,144 мкГн,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BY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BY" sz="2000" i="1">
                        <a:latin typeface="Cambria Math" panose="02040503050406030204" pitchFamily="18" charset="0"/>
                      </a:rPr>
                      <m:t>2=0,61 мкГн.</m:t>
                    </m:r>
                  </m:oMath>
                </a14:m>
                <a:endParaRPr lang="ru-BY" sz="2000" dirty="0"/>
              </a:p>
              <a:p>
                <a:pPr marL="0" indent="0">
                  <a:buNone/>
                </a:pPr>
                <a:r>
                  <a:rPr lang="en-US" sz="2000" u="sng" dirty="0">
                    <a:latin typeface="Century Gothic (Основной текст)"/>
                    <a:cs typeface="Times New Roman" panose="02020603050405020304" pitchFamily="18" charset="0"/>
                  </a:rPr>
                  <a:t>5. </a:t>
                </a:r>
                <a:r>
                  <a:rPr lang="ru-RU" sz="2000" u="sng" dirty="0">
                    <a:latin typeface="Century Gothic (Основной текст)"/>
                    <a:cs typeface="Times New Roman" panose="02020603050405020304" pitchFamily="18" charset="0"/>
                  </a:rPr>
                  <a:t>Расчёт индуктивности двух параллельных печатных проводников</a:t>
                </a:r>
                <a:r>
                  <a:rPr lang="en-US" sz="2000" u="sng" dirty="0">
                    <a:latin typeface="Century Gothic (Основной текст)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 smtClean="0">
                          <a:effectLst/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ru-BY" sz="2000" i="1" smtClean="0">
                          <a:effectLst/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m:t>=0,0004⋅</m:t>
                      </m:r>
                      <m:sSub>
                        <m:sSubPr>
                          <m:ctrlPr>
                            <a:rPr lang="ru-BY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ru-BY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BY" sz="2000" i="1">
                          <a:effectLst/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ru-BY" sz="2000" i="1">
                              <a:effectLst/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Times New Roman" panose="02020603050405020304" pitchFamily="18" charset="0"/>
                                </a:rPr>
                                <m:t>𝑙𝑛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BY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BY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BY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func>
                          <m:r>
                            <a:rPr lang="ru-BY" sz="2000" i="1">
                              <a:effectLst/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ru-BY" sz="2000" i="1">
                              <a:effectLst/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Times New Roman" panose="02020603050405020304" pitchFamily="18" charset="0"/>
                            </a:rPr>
                            <m:t>+0,2235</m:t>
                          </m:r>
                          <m:r>
                            <a:rPr lang="ru-BY" sz="2000" i="1">
                              <a:effectLst/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ru-BY" sz="2000" i="1">
                              <a:effectLst/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Times New Roman" panose="02020603050405020304" pitchFamily="18" charset="0"/>
                            </a:rPr>
                            <m:t>+1,5</m:t>
                          </m:r>
                        </m:e>
                      </m:d>
                      <m:r>
                        <a:rPr lang="ru-BY" sz="2000" i="1">
                          <a:effectLst/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BY" sz="2000" i="1" smtClean="0">
                        <a:effectLst/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𝐿</m:t>
                    </m:r>
                    <m:r>
                      <a:rPr lang="ru-BY" sz="2000" i="1" smtClean="0">
                        <a:effectLst/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1=0,348 мкГн,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BY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BY" sz="2000" i="1">
                        <a:latin typeface="Cambria Math" panose="02040503050406030204" pitchFamily="18" charset="0"/>
                      </a:rPr>
                      <m:t>2=0,303 мкГн.</m:t>
                    </m:r>
                  </m:oMath>
                </a14:m>
                <a:endParaRPr lang="ru-BY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B33F31-119A-472B-97B1-26F455625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368" y="640444"/>
                <a:ext cx="11371261" cy="6217555"/>
              </a:xfrm>
              <a:blipFill>
                <a:blip r:embed="rId2"/>
                <a:stretch>
                  <a:fillRect l="-536" t="-4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15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E9A64-1392-451B-883F-E581154C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075" y="0"/>
            <a:ext cx="6895849" cy="1280890"/>
          </a:xfrm>
        </p:spPr>
        <p:txBody>
          <a:bodyPr/>
          <a:lstStyle/>
          <a:p>
            <a:r>
              <a:rPr lang="ru-RU" dirty="0"/>
              <a:t>РАСЧЁТ ТЕПЛОВЫХ РЕЖИМОВ</a:t>
            </a:r>
            <a:endParaRPr lang="ru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E45E814-5B5B-4953-BE85-A100DAA10D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0818" y="854439"/>
                <a:ext cx="12192000" cy="6003561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>
                    <a:latin typeface="Century Gothic (Основной текст)"/>
                    <a:ea typeface="Calibri" panose="020F0502020204030204" pitchFamily="34" charset="0"/>
                  </a:rPr>
                  <a:t>П</a:t>
                </a:r>
                <a:r>
                  <a:rPr lang="ru-BY" sz="2400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оверхность</a:t>
                </a:r>
                <a:r>
                  <a:rPr lang="ru-BY" sz="24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нагретой зоны:</a:t>
                </a:r>
                <a:endParaRPr lang="ru-RU" sz="2400" dirty="0"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BY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З</m:t>
                          </m:r>
                        </m:sub>
                      </m:sSub>
                      <m:r>
                        <a:rPr lang="ru-BY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ru-BY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BY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BY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BY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BY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BY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BY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З</m:t>
                              </m:r>
                            </m:sub>
                          </m:sSub>
                          <m:r>
                            <a:rPr lang="ru-BY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BY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BY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BY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ru-BY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BY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BY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BY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ru-BY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>
                  <a:latin typeface="Century Gothic (Основной текст)"/>
                </a:endParaRPr>
              </a:p>
              <a:p>
                <a:pPr marL="0" indent="0">
                  <a:buNone/>
                </a:pPr>
                <a:r>
                  <a:rPr lang="ru-BY" sz="24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ru-BY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ru-BY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BY" sz="24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– размеры нагретой зоны;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З</m:t>
                        </m:r>
                      </m:sub>
                    </m:sSub>
                  </m:oMath>
                </a14:m>
                <a:r>
                  <a:rPr lang="ru-BY" sz="24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– коэффициент заполнения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З</m:t>
                        </m:r>
                      </m:sub>
                    </m:sSub>
                    <m:r>
                      <a:rPr lang="ru-BY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=0,5</m:t>
                    </m:r>
                  </m:oMath>
                </a14:m>
                <a:r>
                  <a:rPr lang="ru-BY" sz="24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).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З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=2∙</m:t>
                    </m:r>
                    <m:d>
                      <m:dPr>
                        <m:begChr m:val="["/>
                        <m:endChr m:val="]"/>
                        <m:ctrlP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0,124∙0,144+0,3∙0,04∙</m:t>
                        </m:r>
                        <m:d>
                          <m:dPr>
                            <m:ctrlPr>
                              <a:rPr lang="ru-BY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0,124+0,144</m:t>
                            </m:r>
                          </m:e>
                        </m:d>
                      </m:e>
                    </m:d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=0,046 </m:t>
                    </m:r>
                    <m:sSup>
                      <m:sSupPr>
                        <m:ctrlP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м</m:t>
                        </m:r>
                      </m:e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;</a:t>
                </a:r>
                <a:endParaRPr lang="ru-BY" sz="2400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r>
                  <a:rPr lang="ru-RU" sz="2400" dirty="0">
                    <a:latin typeface="Century Gothic (Основной текст)"/>
                    <a:ea typeface="Calibri" panose="020F0502020204030204" pitchFamily="34" charset="0"/>
                  </a:rPr>
                  <a:t>У</a:t>
                </a:r>
                <a:r>
                  <a:rPr lang="ru-BY" sz="2400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дельн</a:t>
                </a:r>
                <a:r>
                  <a:rPr lang="ru-RU" sz="2400" dirty="0" err="1">
                    <a:latin typeface="Century Gothic (Основной текст)"/>
                    <a:ea typeface="Calibri" panose="020F0502020204030204" pitchFamily="34" charset="0"/>
                  </a:rPr>
                  <a:t>ая</a:t>
                </a:r>
                <a:r>
                  <a:rPr lang="ru-BY" sz="24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мощность, рассеиваем</a:t>
                </a:r>
                <a:r>
                  <a:rPr lang="ru-RU" sz="2400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ая</a:t>
                </a:r>
                <a:r>
                  <a:rPr lang="ru-BY" sz="24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с поверхности нагретой зоны:</a:t>
                </a:r>
                <a:endParaRPr lang="ru-RU" sz="2400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r>
                  <a:rPr lang="ru-RU" sz="24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ru-BY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9</m:t>
                        </m:r>
                      </m:num>
                      <m:den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0,046</m:t>
                        </m:r>
                      </m:den>
                    </m:f>
                    <m:r>
                      <a:rPr lang="ru-BY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=193,832 </m:t>
                    </m:r>
                    <m:f>
                      <m:fPr>
                        <m:ctrlP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Вт</m:t>
                        </m:r>
                      </m:num>
                      <m:den>
                        <m:sSup>
                          <m:sSupPr>
                            <m:ctrlPr>
                              <a:rPr lang="ru-BY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ru-BY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м</m:t>
                            </m:r>
                          </m:e>
                          <m:sup>
                            <m:r>
                              <a:rPr lang="ru-BY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;</a:t>
                </a:r>
                <a:endParaRPr lang="ru-BY" sz="2400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r>
                  <a:rPr lang="ru-RU" sz="2400" dirty="0">
                    <a:latin typeface="Century Gothic (Основной текст)"/>
                    <a:ea typeface="Calibri" panose="020F0502020204030204" pitchFamily="34" charset="0"/>
                  </a:rPr>
                  <a:t>У</a:t>
                </a:r>
                <a:r>
                  <a:rPr lang="ru-BY" sz="2400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дельн</a:t>
                </a:r>
                <a:r>
                  <a:rPr lang="ru-RU" sz="2400" dirty="0" err="1">
                    <a:latin typeface="Century Gothic (Основной текст)"/>
                    <a:ea typeface="Calibri" panose="020F0502020204030204" pitchFamily="34" charset="0"/>
                  </a:rPr>
                  <a:t>ая</a:t>
                </a:r>
                <a:r>
                  <a:rPr lang="ru-BY" sz="24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мощность, рассеиваем</a:t>
                </a:r>
                <a:r>
                  <a:rPr lang="ru-RU" sz="2400" dirty="0" err="1">
                    <a:latin typeface="Century Gothic (Основной текст)"/>
                    <a:ea typeface="Calibri" panose="020F0502020204030204" pitchFamily="34" charset="0"/>
                  </a:rPr>
                  <a:t>ая</a:t>
                </a:r>
                <a:r>
                  <a:rPr lang="ru-BY" sz="24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поверхностью корпуса:</a:t>
                </a:r>
                <a:endParaRPr lang="ru-RU" sz="2400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r>
                  <a:rPr lang="ru-RU" sz="24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К</m:t>
                        </m:r>
                      </m:sub>
                    </m:sSub>
                    <m:r>
                      <a:rPr lang="ru-BY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BY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9</m:t>
                        </m:r>
                      </m:num>
                      <m:den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0,057</m:t>
                        </m:r>
                      </m:den>
                    </m:f>
                    <m:r>
                      <a:rPr lang="ru-BY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=157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BY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475 </m:t>
                    </m:r>
                    <m:f>
                      <m:fPr>
                        <m:ctrlPr>
                          <a:rPr lang="ru-BY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Вт</m:t>
                        </m:r>
                      </m:num>
                      <m:den>
                        <m:sSup>
                          <m:sSupPr>
                            <m:ctrlPr>
                              <a:rPr lang="ru-BY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BY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ru-BY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;</a:t>
                </a:r>
                <a:endParaRPr lang="ru-BY" sz="2400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r>
                  <a:rPr lang="ru-RU" sz="2400" dirty="0">
                    <a:latin typeface="Century Gothic (Основной текст)"/>
                    <a:ea typeface="Calibri" panose="020F0502020204030204" pitchFamily="34" charset="0"/>
                  </a:rPr>
                  <a:t>П</a:t>
                </a:r>
                <a:r>
                  <a:rPr lang="ru-BY" sz="2400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ерегрев</a:t>
                </a:r>
                <a:r>
                  <a:rPr lang="ru-BY" sz="24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корпуса:</a:t>
                </a:r>
                <a:r>
                  <a:rPr lang="ru-RU" sz="24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𝐾</m:t>
                        </m:r>
                      </m:sub>
                    </m:sSub>
                    <m:r>
                      <a:rPr lang="ru-BY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=17,056∙1,001=17,073 </m:t>
                    </m:r>
                    <m:sPre>
                      <m:sPrePr>
                        <m:ctrlP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PrePr>
                      <m:sub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sub>
                      <m:sup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𝑜</m:t>
                        </m:r>
                      </m:sup>
                      <m:e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𝐶</m:t>
                        </m:r>
                      </m:e>
                    </m:sPre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;</m:t>
                    </m:r>
                  </m:oMath>
                </a14:m>
                <a:endParaRPr lang="ru-BY" sz="2400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r>
                  <a:rPr lang="ru-RU" sz="2400" dirty="0">
                    <a:latin typeface="Century Gothic (Основной текст)"/>
                    <a:ea typeface="Calibri" panose="020F0502020204030204" pitchFamily="34" charset="0"/>
                  </a:rPr>
                  <a:t>П</a:t>
                </a:r>
                <a:r>
                  <a:rPr lang="ru-BY" sz="2400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ерегрев</a:t>
                </a:r>
                <a:r>
                  <a:rPr lang="ru-BY" sz="24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нагретой зоны:</a:t>
                </a:r>
                <a:r>
                  <a:rPr lang="ru-RU" sz="24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З</m:t>
                        </m:r>
                      </m:sub>
                    </m:sSub>
                    <m:r>
                      <a:rPr lang="ru-BY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=17,073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d>
                      <m:dPr>
                        <m:ctrlP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22,856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17,056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∙</m:t>
                    </m:r>
                    <m:r>
                      <a:rPr lang="ru-BY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0,942=22,536 </m:t>
                    </m:r>
                    <m:sPre>
                      <m:sPrePr>
                        <m:ctrlP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PrePr>
                      <m:sub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sub>
                      <m:sup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𝑜</m:t>
                        </m:r>
                      </m:sup>
                      <m:e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𝐶</m:t>
                        </m:r>
                      </m:e>
                    </m:sPre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;</m:t>
                    </m:r>
                  </m:oMath>
                </a14:m>
                <a:endParaRPr lang="ru-BY" sz="2400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r>
                  <a:rPr lang="ru-RU" sz="2400" dirty="0">
                    <a:latin typeface="Century Gothic (Основной текст)"/>
                    <a:ea typeface="Calibri" panose="020F0502020204030204" pitchFamily="34" charset="0"/>
                  </a:rPr>
                  <a:t>Т</a:t>
                </a:r>
                <a:r>
                  <a:rPr lang="ru-BY" sz="2400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емпературу</a:t>
                </a:r>
                <a:r>
                  <a:rPr lang="ru-BY" sz="24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корпуса:</a:t>
                </a:r>
                <a:r>
                  <a:rPr lang="ru-RU" sz="24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𝐾</m:t>
                        </m:r>
                      </m:sub>
                    </m:sSub>
                    <m:r>
                      <a:rPr lang="ru-BY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=17,073+40=57,073 </m:t>
                    </m:r>
                    <m:sPre>
                      <m:sPrePr>
                        <m:ctrlPr>
                          <a:rPr lang="ru-BY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PrePr>
                      <m:sub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sub>
                      <m:sup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𝑜</m:t>
                        </m:r>
                      </m:sup>
                      <m:e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𝐶</m:t>
                        </m:r>
                      </m:e>
                    </m:sPre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;</m:t>
                    </m:r>
                  </m:oMath>
                </a14:m>
                <a:endParaRPr lang="ru-BY" sz="2400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r>
                  <a:rPr lang="ru-RU" sz="2400" dirty="0">
                    <a:latin typeface="Century Gothic (Основной текст)"/>
                    <a:ea typeface="Calibri" panose="020F0502020204030204" pitchFamily="34" charset="0"/>
                  </a:rPr>
                  <a:t>Т</a:t>
                </a:r>
                <a:r>
                  <a:rPr lang="ru-BY" sz="2400" dirty="0" err="1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емпературу</a:t>
                </a:r>
                <a:r>
                  <a:rPr lang="ru-BY" sz="24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нагретой зоны:</a:t>
                </a:r>
                <a:r>
                  <a:rPr lang="ru-RU" sz="24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 smtClean="0">
                            <a:effectLst/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З</m:t>
                        </m:r>
                      </m:sub>
                    </m:sSub>
                    <m:r>
                      <a:rPr lang="ru-BY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=22,536+40=62,536 </m:t>
                    </m:r>
                    <m:sPre>
                      <m:sPrePr>
                        <m:ctrlP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PrePr>
                      <m:sub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sub>
                      <m:sup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𝑜</m:t>
                        </m:r>
                      </m:sup>
                      <m:e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𝐶</m:t>
                        </m:r>
                      </m:e>
                    </m:sPre>
                    <m:r>
                      <a:rPr lang="ru-BY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.</m:t>
                    </m:r>
                  </m:oMath>
                </a14:m>
                <a:endParaRPr lang="ru-BY" sz="2400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ru-BY" sz="2400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ru-BY" sz="2400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ru-BY" sz="2400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ru-BY" sz="2400" dirty="0">
                  <a:latin typeface="Century Gothic (Основной текст)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E45E814-5B5B-4953-BE85-A100DAA10D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818" y="854439"/>
                <a:ext cx="12192000" cy="6003561"/>
              </a:xfrm>
              <a:blipFill>
                <a:blip r:embed="rId2"/>
                <a:stretch>
                  <a:fillRect l="-650" t="-7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991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78AC9-60DD-4716-9553-67618727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69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entury Gothic (Основной текст)"/>
                <a:cs typeface="Times New Roman" panose="02020603050405020304" pitchFamily="18" charset="0"/>
              </a:rPr>
              <a:t>РАСЧЁТ МЕХАНИЧЕСНОЙ ПРОЧНОСТИ И </a:t>
            </a:r>
            <a:br>
              <a:rPr lang="ru-RU" dirty="0">
                <a:latin typeface="Century Gothic (Основной текст)"/>
                <a:cs typeface="Times New Roman" panose="02020603050405020304" pitchFamily="18" charset="0"/>
              </a:rPr>
            </a:br>
            <a:r>
              <a:rPr lang="ru-RU" dirty="0">
                <a:latin typeface="Century Gothic (Основной текст)"/>
                <a:cs typeface="Times New Roman" panose="02020603050405020304" pitchFamily="18" charset="0"/>
              </a:rPr>
              <a:t>СИСТЕМЫ ВИБРОУДАРНОЙ ЗАЩИТЫ</a:t>
            </a:r>
            <a:endParaRPr lang="ru-RU" dirty="0">
              <a:latin typeface="Century Gothic (Основной текст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A5FD1B-B980-47D2-B9CF-3106A8281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809" y="1046922"/>
                <a:ext cx="11741426" cy="581107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>
                    <a:latin typeface="Century Gothic (Основной текст)"/>
                    <a:cs typeface="Times New Roman" panose="02020603050405020304" pitchFamily="18" charset="0"/>
                  </a:rPr>
                  <a:t>Расчёт поправочного коэффициента платы</a:t>
                </a:r>
                <a:r>
                  <a:rPr lang="en-US" sz="2000" dirty="0">
                    <a:latin typeface="Century Gothic (Основной текст)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B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ru-BY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=22,37∙</m:t>
                      </m:r>
                      <m:rad>
                        <m:radPr>
                          <m:degHide m:val="on"/>
                          <m:ctrlPr>
                            <a:rPr lang="ru-BY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B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1+0,61∙</m:t>
                          </m:r>
                          <m:sSup>
                            <m:sSupPr>
                              <m:ctrlP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120</m:t>
                                      </m:r>
                                    </m:num>
                                    <m:den>
                                      <m:r>
                                        <a:rPr lang="ru-BY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80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B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120</m:t>
                                      </m:r>
                                    </m:num>
                                    <m:den>
                                      <m:r>
                                        <a:rPr lang="ru-BY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80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rad>
                      <m:r>
                        <a:rPr lang="ru-BY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=60,997</m:t>
                      </m:r>
                    </m:oMath>
                  </m:oMathPara>
                </a14:m>
                <a:endParaRPr lang="en-US" sz="2000" dirty="0">
                  <a:latin typeface="Century Gothic (Основной текст)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latin typeface="Century Gothic (Основной текст)"/>
                    <a:cs typeface="Times New Roman" panose="02020603050405020304" pitchFamily="18" charset="0"/>
                  </a:rPr>
                  <a:t>Расчёт цилиндрической жесткости платы</a:t>
                </a:r>
                <a:r>
                  <a:rPr lang="en-US" sz="2000" dirty="0">
                    <a:latin typeface="Century Gothic (Основной текст)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ru-BY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3,02∙</m:t>
                          </m:r>
                          <m:sSup>
                            <m:sSupPr>
                              <m:ctrlP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ru-B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(1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5∙</m:t>
                              </m:r>
                              <m:sSup>
                                <m:sSupPr>
                                  <m:ctrlP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ru-B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12∙</m:t>
                          </m:r>
                          <m:sSup>
                            <m:sSupPr>
                              <m:ctrlP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(1−0,22)</m:t>
                              </m:r>
                            </m:e>
                            <m:sup>
                              <m: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BY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=13,961</m:t>
                      </m:r>
                    </m:oMath>
                  </m:oMathPara>
                </a14:m>
                <a:endParaRPr lang="en-US" sz="2000" dirty="0">
                  <a:latin typeface="Century Gothic (Основной текст)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latin typeface="Century Gothic (Основной текст)"/>
                    <a:cs typeface="Times New Roman" panose="02020603050405020304" pitchFamily="18" charset="0"/>
                  </a:rPr>
                  <a:t>Расчёт частоты собственных колебаний платы</a:t>
                </a:r>
                <a:r>
                  <a:rPr lang="en-US" sz="2000" dirty="0">
                    <a:latin typeface="Century Gothic (Основной текст)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60,997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ru-B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0,12</m:t>
                              </m:r>
                            </m:e>
                            <m:sup>
                              <m: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ad>
                        <m:radPr>
                          <m:degHide m:val="on"/>
                          <m:ctrlPr>
                            <a:rPr lang="ru-BY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13,961</m:t>
                              </m:r>
                            </m:num>
                            <m:den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7,848</m:t>
                              </m:r>
                            </m:den>
                          </m:f>
                        </m:e>
                      </m:ra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=107,9 </m:t>
                      </m:r>
                      <m:r>
                        <a:rPr lang="ru-BY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Гц</m:t>
                      </m:r>
                    </m:oMath>
                  </m:oMathPara>
                </a14:m>
                <a:endParaRPr lang="en-US" sz="2000" dirty="0">
                  <a:latin typeface="Century Gothic (Основной текст)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latin typeface="Century Gothic (Основной текст)"/>
                    <a:cs typeface="Times New Roman" panose="02020603050405020304" pitchFamily="18" charset="0"/>
                  </a:rPr>
                  <a:t>Расчёт минимальной частоты собственных колебаний</a:t>
                </a:r>
                <a:r>
                  <a:rPr lang="en-US" sz="2000" dirty="0">
                    <a:latin typeface="Century Gothic (Основной текст)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ctrlPr>
                            <a:rPr lang="ru-BY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35</m:t>
                                      </m:r>
                                      <m:r>
                                        <a:rPr lang="ru-BY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∙9,81∙57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0,003</m:t>
                                      </m:r>
                                      <m:r>
                                        <a:rPr lang="ru-BY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∙100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=433,644 Гц</m:t>
                      </m:r>
                    </m:oMath>
                  </m:oMathPara>
                </a14:m>
                <a:endParaRPr lang="en-US" sz="2000" dirty="0">
                  <a:latin typeface="Century Gothic (Основной текст)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Следовательно, условие выполняется: </a:t>
                </a:r>
                <a:r>
                  <a:rPr lang="en-US" sz="2000" b="1" i="1" dirty="0" err="1">
                    <a:latin typeface="Century Gothic (Основной текст)"/>
                  </a:rPr>
                  <a:t>f</a:t>
                </a:r>
                <a:r>
                  <a:rPr lang="en-US" sz="2000" b="1" i="1" baseline="-25000" dirty="0" err="1">
                    <a:latin typeface="Century Gothic (Основной текст)"/>
                  </a:rPr>
                  <a:t>min</a:t>
                </a:r>
                <a:r>
                  <a:rPr lang="ru-BY" sz="2000" b="1" dirty="0">
                    <a:latin typeface="Century Gothic (Основной текст)"/>
                  </a:rPr>
                  <a:t> = </a:t>
                </a:r>
                <a:r>
                  <a:rPr lang="ru-RU" sz="2000" b="1" dirty="0">
                    <a:latin typeface="Century Gothic (Основной текст)"/>
                  </a:rPr>
                  <a:t>433</a:t>
                </a:r>
                <a:r>
                  <a:rPr lang="ru-BY" sz="2000" b="1" dirty="0">
                    <a:latin typeface="Century Gothic (Основной текст)"/>
                  </a:rPr>
                  <a:t>,</a:t>
                </a:r>
                <a:r>
                  <a:rPr lang="ru-RU" sz="2000" b="1" dirty="0">
                    <a:latin typeface="Century Gothic (Основной текст)"/>
                  </a:rPr>
                  <a:t>644 </a:t>
                </a:r>
                <a:r>
                  <a:rPr lang="ru-BY" sz="2000" b="1" i="1" dirty="0">
                    <a:latin typeface="Century Gothic (Основной текст)"/>
                  </a:rPr>
                  <a:t>Гц </a:t>
                </a:r>
                <a:r>
                  <a:rPr lang="ru-BY" sz="2000" b="1" dirty="0">
                    <a:latin typeface="Century Gothic (Основной текст)"/>
                  </a:rPr>
                  <a:t>&gt; </a:t>
                </a:r>
                <a:r>
                  <a:rPr lang="ru-BY" sz="2000" b="1" i="1" dirty="0">
                    <a:latin typeface="Century Gothic (Основной текст)"/>
                  </a:rPr>
                  <a:t>f</a:t>
                </a:r>
                <a:r>
                  <a:rPr lang="ru-RU" sz="2000" b="1" i="1" baseline="-25000" dirty="0">
                    <a:latin typeface="Century Gothic (Основной текст)"/>
                  </a:rPr>
                  <a:t>0</a:t>
                </a:r>
                <a:r>
                  <a:rPr lang="ru-RU" sz="2000" b="1" dirty="0">
                    <a:latin typeface="Century Gothic (Основной текст)"/>
                  </a:rPr>
                  <a:t> 107</a:t>
                </a:r>
                <a:r>
                  <a:rPr lang="ru-BY" sz="2000" b="1" dirty="0">
                    <a:latin typeface="Century Gothic (Основной текст)"/>
                  </a:rPr>
                  <a:t>,</a:t>
                </a:r>
                <a:r>
                  <a:rPr lang="ru-RU" sz="2000" b="1" dirty="0">
                    <a:latin typeface="Century Gothic (Основной текст)"/>
                  </a:rPr>
                  <a:t>9 </a:t>
                </a:r>
                <a:r>
                  <a:rPr lang="ru-BY" sz="2000" b="1" i="1" dirty="0">
                    <a:latin typeface="Century Gothic (Основной текст)"/>
                  </a:rPr>
                  <a:t>Гц</a:t>
                </a:r>
                <a:endParaRPr lang="en-US" sz="2000" b="1" dirty="0">
                  <a:latin typeface="Century Gothic (Основной текст)"/>
                  <a:cs typeface="Times New Roman" panose="02020603050405020304" pitchFamily="18" charset="0"/>
                </a:endParaRPr>
              </a:p>
              <a:p>
                <a:endParaRPr lang="ru-BY" sz="2000" dirty="0">
                  <a:latin typeface="Century Gothic (Основной текст)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A5FD1B-B980-47D2-B9CF-3106A8281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809" y="1046922"/>
                <a:ext cx="11741426" cy="5811078"/>
              </a:xfrm>
              <a:blipFill>
                <a:blip r:embed="rId2"/>
                <a:stretch>
                  <a:fillRect l="-571" t="-63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96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C986A-2C1D-4E0E-8B7D-9099FD31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112" y="0"/>
            <a:ext cx="5477774" cy="128089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entury Gothic (Основной текст)"/>
                <a:cs typeface="Times New Roman" panose="02020603050405020304" pitchFamily="18" charset="0"/>
              </a:rPr>
              <a:t>ОЦЕНКА НАДЁЖНОСТИ</a:t>
            </a:r>
            <a:endParaRPr lang="ru-BY" dirty="0">
              <a:latin typeface="Century Gothic (Основной текст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5EB6606-E90A-49BD-99B0-DCCC3488A1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08312" y="1502051"/>
                <a:ext cx="8375375" cy="3853898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>
                    <a:effectLst/>
                    <a:latin typeface="Century Gothic (Основной текст)"/>
                    <a:ea typeface="Times New Roman" panose="02020603050405020304" pitchFamily="18" charset="0"/>
                  </a:rPr>
                  <a:t>Наработка</a:t>
                </a:r>
                <a:r>
                  <a:rPr lang="en-US" sz="2400" dirty="0">
                    <a:effectLst/>
                    <a:latin typeface="Century Gothic (Основной текст)"/>
                    <a:ea typeface="Times New Roman" panose="02020603050405020304" pitchFamily="18" charset="0"/>
                  </a:rPr>
                  <a:t> </a:t>
                </a:r>
                <a:r>
                  <a:rPr lang="ru-RU" sz="2400" dirty="0">
                    <a:effectLst/>
                    <a:latin typeface="Century Gothic (Основной текст)"/>
                    <a:ea typeface="Times New Roman" panose="02020603050405020304" pitchFamily="18" charset="0"/>
                  </a:rPr>
                  <a:t>ПП блока управления на отказ:</a:t>
                </a:r>
                <a:endParaRPr lang="ru-BY" sz="2400" dirty="0">
                  <a:effectLst/>
                  <a:latin typeface="Century Gothic (Основной текст)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effectLst/>
                  <a:latin typeface="Century Gothic (Основной текст)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=</m:t>
                      </m:r>
                      <m:f>
                        <m:fPr>
                          <m:ctrlPr>
                            <a:rPr lang="ru-BY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(6,8</m:t>
                          </m:r>
                          <m:r>
                            <a:rPr lang="ru-RU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ru-BY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ru-RU" sz="2400" b="0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=1470</m:t>
                      </m:r>
                      <m:r>
                        <a:rPr lang="ru-RU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60</m:t>
                      </m:r>
                      <m:r>
                        <a:rPr lang="ru-RU" sz="24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ч</m:t>
                      </m:r>
                    </m:oMath>
                  </m:oMathPara>
                </a14:m>
                <a:endParaRPr lang="en-US" sz="2400" dirty="0">
                  <a:effectLst/>
                  <a:latin typeface="Century Gothic (Основной текст)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BY" sz="2400" dirty="0">
                  <a:effectLst/>
                  <a:latin typeface="Century Gothic (Основной текст)"/>
                  <a:ea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Century Gothic (Основной текст)"/>
                    <a:cs typeface="Times New Roman" panose="02020603050405020304" pitchFamily="18" charset="0"/>
                  </a:rPr>
                  <a:t>Вероятность безотказной работы</a:t>
                </a:r>
                <a:r>
                  <a:rPr lang="en-US" sz="2400" dirty="0">
                    <a:latin typeface="Century Gothic (Основной текст)"/>
                    <a:cs typeface="Times New Roman" panose="02020603050405020304" pitchFamily="18" charset="0"/>
                  </a:rPr>
                  <a:t>:</a:t>
                </a:r>
              </a:p>
              <a:p>
                <a:endParaRPr lang="ru-RU" sz="2400" dirty="0">
                  <a:latin typeface="Century Gothic (Основной текст)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ru-BY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BY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з</m:t>
                              </m:r>
                            </m:sub>
                          </m:sSub>
                        </m:e>
                      </m:d>
                      <m:r>
                        <a:rPr lang="ru-BY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BY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ru-BY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BY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−1000</m:t>
                              </m:r>
                            </m:num>
                            <m:den>
                              <m:r>
                                <a:rPr lang="ru-BY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147058,8</m:t>
                              </m:r>
                            </m:den>
                          </m:f>
                        </m:sup>
                      </m:sSup>
                      <m:r>
                        <a:rPr lang="ru-BY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=0,993</m:t>
                      </m:r>
                    </m:oMath>
                  </m:oMathPara>
                </a14:m>
                <a:endParaRPr lang="ru-BY" sz="2400" dirty="0">
                  <a:latin typeface="Century Gothic (Основной текст)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5EB6606-E90A-49BD-99B0-DCCC3488A1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8312" y="1502051"/>
                <a:ext cx="8375375" cy="3853898"/>
              </a:xfrm>
              <a:blipFill>
                <a:blip r:embed="rId2"/>
                <a:stretch>
                  <a:fillRect l="-1019" t="-126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6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7F5FE-C54E-4148-B321-04DC0F23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215" y="-16334"/>
            <a:ext cx="6943569" cy="1280890"/>
          </a:xfrm>
        </p:spPr>
        <p:txBody>
          <a:bodyPr/>
          <a:lstStyle/>
          <a:p>
            <a:r>
              <a:rPr lang="ru-RU" sz="3600" dirty="0">
                <a:latin typeface="Century Gothic (Основной текст)"/>
                <a:cs typeface="Times New Roman" panose="02020603050405020304" pitchFamily="18" charset="0"/>
              </a:rPr>
              <a:t>ОЦЕНКА ТЕХНОЛОГИЧНОСТИ</a:t>
            </a:r>
            <a:br>
              <a:rPr lang="ru-RU" sz="3600" dirty="0">
                <a:latin typeface="Century Gothic (Основной текст)"/>
              </a:rPr>
            </a:br>
            <a:endParaRPr lang="ru-BY" dirty="0">
              <a:latin typeface="Century Gothic (Основной текст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B48AA57-A164-462C-8F1F-855F323D9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1759" y="1200847"/>
                <a:ext cx="4510241" cy="5593446"/>
              </a:xfrm>
            </p:spPr>
            <p:txBody>
              <a:bodyPr/>
              <a:lstStyle/>
              <a:p>
                <a:r>
                  <a:rPr lang="ru-BY" sz="18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Базовое значение комплексного показателя равно</a:t>
                </a:r>
                <a:r>
                  <a:rPr lang="ru-RU" sz="18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К</m:t>
                          </m:r>
                        </m:e>
                        <m:sub>
                          <m:r>
                            <a:rPr lang="ru-BY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Б</m:t>
                          </m:r>
                        </m:sub>
                      </m:sSub>
                      <m:r>
                        <a:rPr lang="ru-BY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К</m:t>
                              </m:r>
                            </m:e>
                            <m:sub>
                              <m:r>
                                <a:rPr lang="ru-BY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с</m:t>
                              </m:r>
                            </m:sub>
                          </m:sSub>
                          <m:r>
                            <a:rPr lang="ru-BY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BY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скв</m:t>
                              </m:r>
                            </m:sub>
                          </m:sSub>
                          <m:r>
                            <a:rPr lang="ru-BY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+0,8</m:t>
                          </m:r>
                          <m:r>
                            <a:rPr lang="ru-BY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BY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пов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BY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скв</m:t>
                              </m:r>
                            </m:sub>
                          </m:sSub>
                          <m:r>
                            <a:rPr lang="ru-BY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BY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пов</m:t>
                              </m:r>
                            </m:sub>
                          </m:sSub>
                        </m:den>
                      </m:f>
                      <m:r>
                        <a:rPr lang="ru-BY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=0,685</m:t>
                      </m:r>
                    </m:oMath>
                  </m:oMathPara>
                </a14:m>
                <a:endParaRPr lang="ru-BY" dirty="0">
                  <a:latin typeface="Century Gothic (Основной текст)"/>
                </a:endParaRPr>
              </a:p>
              <a:p>
                <a:r>
                  <a:rPr lang="ru-RU" sz="18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Уровень технологичности равен</a:t>
                </a:r>
                <a:r>
                  <a:rPr lang="en-US" sz="1800" dirty="0"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:</a:t>
                </a:r>
                <a:endParaRPr lang="ru-BY" dirty="0">
                  <a:latin typeface="Century Gothic (Основной текст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К</m:t>
                          </m:r>
                        </m:e>
                        <m:sub>
                          <m:r>
                            <a:rPr lang="ru-BY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УТ</m:t>
                          </m:r>
                        </m:sub>
                      </m:sSub>
                      <m:r>
                        <a:rPr lang="ru-BY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BY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К</m:t>
                          </m:r>
                        </m:num>
                        <m:den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К</m:t>
                              </m:r>
                            </m:e>
                            <m:sub>
                              <m: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Б</m:t>
                              </m:r>
                            </m:sub>
                          </m:sSub>
                        </m:den>
                      </m:f>
                      <m:r>
                        <a:rPr lang="ru-BY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BY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0,913</m:t>
                          </m:r>
                        </m:num>
                        <m:den>
                          <m:r>
                            <a:rPr lang="ru-BY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0,685</m:t>
                          </m:r>
                        </m:den>
                      </m:f>
                      <m:r>
                        <a:rPr lang="ru-BY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=1,33&gt;1</m:t>
                      </m:r>
                    </m:oMath>
                  </m:oMathPara>
                </a14:m>
                <a:endParaRPr lang="ru-RU" dirty="0"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r>
                  <a:rPr lang="ru-RU" dirty="0">
                    <a:latin typeface="Century Gothic (Основной текст)"/>
                    <a:ea typeface="Calibri" panose="020F0502020204030204" pitchFamily="34" charset="0"/>
                  </a:rPr>
                  <a:t>Коэффициент закрепления операций</a:t>
                </a:r>
                <a:r>
                  <a:rPr lang="en-US" dirty="0">
                    <a:latin typeface="Century Gothic (Основной текст)"/>
                    <a:ea typeface="Calibri" panose="020F0502020204030204" pitchFamily="34" charset="0"/>
                  </a:rPr>
                  <a:t>:</a:t>
                </a:r>
                <a:endParaRPr lang="ru-RU" dirty="0"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BY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зо</m:t>
                          </m:r>
                        </m:sub>
                      </m:sSub>
                      <m:r>
                        <a:rPr lang="ru-BY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BY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О</m:t>
                          </m:r>
                        </m:num>
                        <m:den>
                          <m:r>
                            <a:rPr lang="ru-BY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Р</m:t>
                          </m:r>
                        </m:den>
                      </m:f>
                      <m:r>
                        <a:rPr lang="ru-BY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BY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ru-BY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ru-BY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</m:t>
                      </m:r>
                      <m:r>
                        <a:rPr lang="ru-BY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75</m:t>
                      </m:r>
                    </m:oMath>
                  </m:oMathPara>
                </a14:m>
                <a:endParaRPr lang="ru-RU" dirty="0"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r>
                  <a:rPr lang="ru-RU" dirty="0">
                    <a:solidFill>
                      <a:srgbClr val="000000"/>
                    </a:solidFill>
                    <a:latin typeface="Century Gothic (Основной текст)"/>
                    <a:ea typeface="Calibri" panose="020F0502020204030204" pitchFamily="34" charset="0"/>
                  </a:rPr>
                  <a:t>И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Century Gothic (Основной текст)"/>
                    <a:ea typeface="Calibri" panose="020F0502020204030204" pitchFamily="34" charset="0"/>
                  </a:rPr>
                  <a:t>зготовление является технологичным</a:t>
                </a:r>
                <a:endParaRPr lang="ru-RU" dirty="0">
                  <a:latin typeface="Century Gothic (Основной текст)"/>
                  <a:ea typeface="Calibri" panose="020F0502020204030204" pitchFamily="34" charset="0"/>
                </a:endParaRPr>
              </a:p>
              <a:p>
                <a:endParaRPr lang="ru-BY" sz="1800" dirty="0">
                  <a:effectLst/>
                  <a:latin typeface="Century Gothic (Основной текст)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B48AA57-A164-462C-8F1F-855F323D9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1759" y="1200847"/>
                <a:ext cx="4510241" cy="5593446"/>
              </a:xfrm>
              <a:blipFill>
                <a:blip r:embed="rId2"/>
                <a:stretch>
                  <a:fillRect l="-946" t="-6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C2C81EDA-7E95-40D8-AD95-968CBA1E3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81638"/>
              </p:ext>
            </p:extLst>
          </p:nvPr>
        </p:nvGraphicFramePr>
        <p:xfrm>
          <a:off x="-1" y="1200847"/>
          <a:ext cx="7531610" cy="5678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909">
                  <a:extLst>
                    <a:ext uri="{9D8B030D-6E8A-4147-A177-3AD203B41FA5}">
                      <a16:colId xmlns:a16="http://schemas.microsoft.com/office/drawing/2014/main" val="1709193893"/>
                    </a:ext>
                  </a:extLst>
                </a:gridCol>
                <a:gridCol w="2881746">
                  <a:extLst>
                    <a:ext uri="{9D8B030D-6E8A-4147-A177-3AD203B41FA5}">
                      <a16:colId xmlns:a16="http://schemas.microsoft.com/office/drawing/2014/main" val="2913865621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583509770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3667987981"/>
                    </a:ext>
                  </a:extLst>
                </a:gridCol>
                <a:gridCol w="1213937">
                  <a:extLst>
                    <a:ext uri="{9D8B030D-6E8A-4147-A177-3AD203B41FA5}">
                      <a16:colId xmlns:a16="http://schemas.microsoft.com/office/drawing/2014/main" val="3475898626"/>
                    </a:ext>
                  </a:extLst>
                </a:gridCol>
              </a:tblGrid>
              <a:tr h="724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 dirty="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Порядковый номер (q) показателя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Показатели технологичности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Обозначение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Значение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Степень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влияния, </a:t>
                      </a: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  <a:sym typeface="Symbol" panose="05050102010706020507" pitchFamily="18" charset="2"/>
                        </a:rPr>
                        <a:t></a:t>
                      </a:r>
                      <a:r>
                        <a:rPr lang="ru-BY" sz="1400" baseline="-250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i</a:t>
                      </a:r>
                      <a:endParaRPr lang="ru-BY" sz="140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6449968"/>
                  </a:ext>
                </a:extLst>
              </a:tr>
              <a:tr h="5305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 dirty="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Коэффициент автоматизации пайки ЭРЭ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 i="1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</a:t>
                      </a:r>
                      <a:r>
                        <a:rPr lang="ru-BY" sz="1400" i="1" baseline="-250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АП</a:t>
                      </a:r>
                      <a:endParaRPr lang="ru-BY" sz="140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1</a:t>
                      </a:r>
                      <a:endParaRPr lang="ru-BY" sz="140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6341851"/>
                  </a:ext>
                </a:extLst>
              </a:tr>
              <a:tr h="5305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Коэффициент автоматизации установки ЭРЭ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 i="1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</a:t>
                      </a:r>
                      <a:r>
                        <a:rPr lang="ru-BY" sz="1400" i="1" baseline="-250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АУ</a:t>
                      </a:r>
                      <a:endParaRPr lang="ru-BY" sz="140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641355"/>
                  </a:ext>
                </a:extLst>
              </a:tr>
              <a:tr h="969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Коэффициент снижения трудоемкости сборки и</a:t>
                      </a:r>
                    </a:p>
                    <a:p>
                      <a:pPr marL="71755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монтажа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 i="1" dirty="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</a:t>
                      </a:r>
                      <a:r>
                        <a:rPr lang="ru-BY" sz="1400" i="1" baseline="-25000" dirty="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ТСБ</a:t>
                      </a:r>
                      <a:endParaRPr lang="ru-BY" sz="1400" dirty="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0,</a:t>
                      </a:r>
                      <a:r>
                        <a:rPr lang="en-US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83</a:t>
                      </a:r>
                      <a:endParaRPr lang="ru-BY" sz="140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0,8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2397294"/>
                  </a:ext>
                </a:extLst>
              </a:tr>
              <a:tr h="969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Коэффициент автоматизации операций контроля и</a:t>
                      </a:r>
                    </a:p>
                    <a:p>
                      <a:pPr marL="71755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настройки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 i="1" dirty="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</a:t>
                      </a:r>
                      <a:r>
                        <a:rPr lang="ru-BY" sz="1400" i="1" baseline="-25000" dirty="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АКН</a:t>
                      </a:r>
                      <a:endParaRPr lang="ru-BY" sz="1400" dirty="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0,5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4016815"/>
                  </a:ext>
                </a:extLst>
              </a:tr>
              <a:tr h="5305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Коэффициент повторяемости ЭРЭ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 i="1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</a:t>
                      </a:r>
                      <a:r>
                        <a:rPr lang="ru-BY" sz="1400" i="1" baseline="-250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пов</a:t>
                      </a:r>
                      <a:r>
                        <a:rPr lang="ru-RU" sz="1400" i="1" baseline="-250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т</a:t>
                      </a:r>
                      <a:r>
                        <a:rPr lang="ru-BY" sz="1400" i="1" baseline="-250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ЭРЭ</a:t>
                      </a:r>
                      <a:endParaRPr lang="ru-BY" sz="140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0,</a:t>
                      </a:r>
                      <a:r>
                        <a:rPr lang="en-US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55</a:t>
                      </a:r>
                      <a:endParaRPr lang="ru-BY" sz="140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0,3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8084536"/>
                  </a:ext>
                </a:extLst>
              </a:tr>
              <a:tr h="7122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Коэффициент применения типовых техпроцессов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 i="1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</a:t>
                      </a:r>
                      <a:r>
                        <a:rPr lang="ru-BY" sz="1400" i="1" baseline="-250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ТП</a:t>
                      </a:r>
                      <a:endParaRPr lang="ru-BY" sz="140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0,2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29506950"/>
                  </a:ext>
                </a:extLst>
              </a:tr>
              <a:tr h="7122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 dirty="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Коэффициент сокращения применения деталей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 i="1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К</a:t>
                      </a:r>
                      <a:r>
                        <a:rPr lang="ru-BY" sz="1400" i="1" baseline="-250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СПД</a:t>
                      </a:r>
                      <a:endParaRPr lang="ru-BY" sz="140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0,</a:t>
                      </a:r>
                      <a:r>
                        <a:rPr lang="en-US" sz="140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33</a:t>
                      </a:r>
                      <a:endParaRPr lang="ru-BY" sz="1400">
                        <a:effectLst/>
                        <a:latin typeface="Century Gothic (Основной текст)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BY" sz="1400" dirty="0">
                          <a:effectLst/>
                          <a:latin typeface="Century Gothic (Основной текст)"/>
                          <a:ea typeface="Calibri" panose="020F0502020204030204" pitchFamily="34" charset="0"/>
                        </a:rPr>
                        <a:t>0,1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2592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527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39481-8B13-4FD1-BB4B-406C28E2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2" y="-33251"/>
            <a:ext cx="10496056" cy="128089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entury Gothic (Основной текст)"/>
                <a:cs typeface="Times New Roman" panose="02020603050405020304" pitchFamily="18" charset="0"/>
              </a:rPr>
              <a:t>ТЕХНИКО-ЭКОНОМИЧЕСКОЕ ОБОСНОВАНИЕ</a:t>
            </a:r>
            <a:endParaRPr lang="ru-BY" dirty="0">
              <a:latin typeface="Century Gothic (Основной текст)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75425C-EE97-4598-84E7-1A838B381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100" y="1964064"/>
            <a:ext cx="9624900" cy="2929872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Century Gothic (Основной текст)"/>
                <a:ea typeface="Calibri" panose="020F0502020204030204" pitchFamily="34" charset="0"/>
              </a:rPr>
              <a:t>Дана оценка экономической эффективности изделия. Это позволяет сделать вывод о том, что проектируемая система будет конкурента на рынке РБ.</a:t>
            </a:r>
            <a:endParaRPr lang="ru-BY" sz="3600" dirty="0">
              <a:latin typeface="Century Gothic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044006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E0EE116B-AE2F-4A98-A09F-FC5E33717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517371"/>
            <a:ext cx="9602788" cy="1823258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latin typeface="Century Gothic (Основной текст)"/>
                <a:ea typeface="Calibri" panose="020F0502020204030204" pitchFamily="34" charset="0"/>
              </a:rPr>
              <a:t>Р</a:t>
            </a:r>
            <a:r>
              <a:rPr lang="ru-RU" sz="3600" dirty="0">
                <a:solidFill>
                  <a:srgbClr val="000000"/>
                </a:solidFill>
                <a:effectLst/>
                <a:latin typeface="Century Gothic (Основной текст)"/>
                <a:ea typeface="Calibri" panose="020F0502020204030204" pitchFamily="34" charset="0"/>
              </a:rPr>
              <a:t>ассмотрены вопросы экологической безопасности и даны рекомендации по ремонтопригодности изделия</a:t>
            </a:r>
            <a:endParaRPr lang="ru-BY" sz="3600" dirty="0">
              <a:latin typeface="Century Gothic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77866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9AA29-3B94-447D-9F3A-8B8136F9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66739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entury Gothic (Основной текст)"/>
                <a:cs typeface="Times New Roman" panose="02020603050405020304" pitchFamily="18" charset="0"/>
              </a:rPr>
              <a:t>БЛОК УПРАВЛЕНИЯ </a:t>
            </a:r>
            <a:r>
              <a:rPr lang="ru-RU" sz="3600" dirty="0">
                <a:latin typeface="Century Gothic (Основной текст)"/>
                <a:cs typeface="Times New Roman" panose="02020603050405020304" pitchFamily="18" charset="0"/>
              </a:rPr>
              <a:t>СИСТЕМОЙ</a:t>
            </a:r>
            <a:endParaRPr lang="ru-BY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2DD87D-7DE0-4C57-A7C0-D4A268788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56" y="615142"/>
            <a:ext cx="6141487" cy="62428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F7B9E0-452E-46A4-A03C-B9253207B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416"/>
            <a:ext cx="3025255" cy="487758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42D1F7-83B0-4E0F-8142-536F57417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744" y="2958638"/>
            <a:ext cx="3025256" cy="389936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FA5D528-F803-4994-B896-B799B38A4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742" y="0"/>
            <a:ext cx="3025255" cy="295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18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76787-B0AC-48D2-87C6-8EE4BEB5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343" y="2788555"/>
            <a:ext cx="8313313" cy="1280890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СПАСИБО ЗА ВНИМАНИЕ!</a:t>
            </a:r>
            <a:endParaRPr lang="ru-BY" sz="5400" dirty="0"/>
          </a:p>
        </p:txBody>
      </p:sp>
    </p:spTree>
    <p:extLst>
      <p:ext uri="{BB962C8B-B14F-4D97-AF65-F5344CB8AC3E}">
        <p14:creationId xmlns:p14="http://schemas.microsoft.com/office/powerpoint/2010/main" val="236359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25A6F-209C-4BB7-885F-BA509BF1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06" y="0"/>
            <a:ext cx="9028767" cy="1280890"/>
          </a:xfrm>
        </p:spPr>
        <p:txBody>
          <a:bodyPr/>
          <a:lstStyle/>
          <a:p>
            <a:r>
              <a:rPr lang="ru-RU" dirty="0"/>
              <a:t>СХЕМА ЭЛЕКТРИЧЕСКАЯ СТРУКТУРНАЯ</a:t>
            </a:r>
            <a:endParaRPr lang="ru-BY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1CE704-0272-4B77-9BE9-3F5C50CC7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505" y="609955"/>
            <a:ext cx="9028768" cy="624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8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D69AC-86E0-4636-A3A4-1D9DAB3B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565" y="0"/>
            <a:ext cx="5452869" cy="1280890"/>
          </a:xfrm>
        </p:spPr>
        <p:txBody>
          <a:bodyPr/>
          <a:lstStyle/>
          <a:p>
            <a:r>
              <a:rPr lang="ru-RU" dirty="0"/>
              <a:t>МОДУЛЬ УПРАВЛЕНИЯ</a:t>
            </a:r>
            <a:endParaRPr lang="ru-BY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4BA7ED5-CCC5-4579-833D-5062EA48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AF0424-47B5-40FF-9971-425549DF1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3" y="665716"/>
            <a:ext cx="11365151" cy="619228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8DB2349-8997-4D8A-B2B5-44F27E7F3ECE}"/>
              </a:ext>
            </a:extLst>
          </p:cNvPr>
          <p:cNvSpPr/>
          <p:nvPr/>
        </p:nvSpPr>
        <p:spPr>
          <a:xfrm>
            <a:off x="413423" y="665716"/>
            <a:ext cx="5809577" cy="6192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1588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2ABF5-A1E4-412A-9F39-0A22F70E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182" y="0"/>
            <a:ext cx="3411635" cy="1280890"/>
          </a:xfrm>
        </p:spPr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GSM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D14A76-C5EE-4BF6-BFDE-5DB139A8B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49" y="645916"/>
            <a:ext cx="8084102" cy="6212084"/>
          </a:xfrm>
        </p:spPr>
      </p:pic>
    </p:spTree>
    <p:extLst>
      <p:ext uri="{BB962C8B-B14F-4D97-AF65-F5344CB8AC3E}">
        <p14:creationId xmlns:p14="http://schemas.microsoft.com/office/powerpoint/2010/main" val="59253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D9D64-A1BC-4288-B1DD-F6DD0797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655" y="0"/>
            <a:ext cx="4840689" cy="1280890"/>
          </a:xfrm>
        </p:spPr>
        <p:txBody>
          <a:bodyPr/>
          <a:lstStyle/>
          <a:p>
            <a:r>
              <a:rPr lang="ru-RU" dirty="0"/>
              <a:t>БЛОК ИСПОЛНЕНИЯ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16DD27B-A2F7-47F2-B491-81EF13336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14" y="641292"/>
            <a:ext cx="7210771" cy="6216708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3122F03-FB98-4BEC-B8A0-B31AD3D6CB2D}"/>
              </a:ext>
            </a:extLst>
          </p:cNvPr>
          <p:cNvSpPr/>
          <p:nvPr/>
        </p:nvSpPr>
        <p:spPr>
          <a:xfrm>
            <a:off x="8118779" y="4373218"/>
            <a:ext cx="1582606" cy="1630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3418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5BC42-EB48-42BE-A62D-C6238A3C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283" y="0"/>
            <a:ext cx="7693434" cy="1280890"/>
          </a:xfrm>
        </p:spPr>
        <p:txBody>
          <a:bodyPr/>
          <a:lstStyle/>
          <a:p>
            <a:r>
              <a:rPr lang="ru-RU" dirty="0"/>
              <a:t>ПЛАТА ПЕЧАТНАЯ - вид спереди</a:t>
            </a:r>
            <a:endParaRPr lang="ru-BY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C036655-6FD1-4B4D-AAA5-BABAB7BAB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22"/>
            <a:ext cx="9307902" cy="62176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2FA6B9-8D7F-4D37-A79C-D22A63E7F811}"/>
              </a:ext>
            </a:extLst>
          </p:cNvPr>
          <p:cNvSpPr txBox="1"/>
          <p:nvPr/>
        </p:nvSpPr>
        <p:spPr>
          <a:xfrm>
            <a:off x="9627079" y="1280890"/>
            <a:ext cx="2564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800" dirty="0"/>
              <a:t>САПР </a:t>
            </a:r>
            <a:r>
              <a:rPr lang="en-US" sz="1800" dirty="0"/>
              <a:t>Altium Designer 2021</a:t>
            </a:r>
            <a:endParaRPr lang="ru-RU" sz="1800" dirty="0"/>
          </a:p>
          <a:p>
            <a:endParaRPr lang="ru-RU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С</a:t>
            </a:r>
            <a:r>
              <a:rPr lang="ru-RU" sz="1800" dirty="0"/>
              <a:t>теклотекстолит СФ-2-32Г-1,5</a:t>
            </a:r>
          </a:p>
          <a:p>
            <a:endParaRPr lang="ru-RU" sz="1800" dirty="0"/>
          </a:p>
          <a:p>
            <a:endParaRPr lang="ru-RU" sz="180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9898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E207E-007C-4A10-AFB8-1BC2F2E7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462" y="-13252"/>
            <a:ext cx="6841076" cy="1280890"/>
          </a:xfrm>
        </p:spPr>
        <p:txBody>
          <a:bodyPr/>
          <a:lstStyle/>
          <a:p>
            <a:r>
              <a:rPr lang="ru-RU" dirty="0"/>
              <a:t>ПЛАТА ПЕЧАТНАЯ – вид сзади</a:t>
            </a:r>
            <a:endParaRPr lang="ru-BY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FF1531-5A9E-47AF-97F0-5295A00D9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6464"/>
            <a:ext cx="9351036" cy="6231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078B21-104C-4357-86A0-162FA3DCA410}"/>
              </a:ext>
            </a:extLst>
          </p:cNvPr>
          <p:cNvSpPr txBox="1"/>
          <p:nvPr/>
        </p:nvSpPr>
        <p:spPr>
          <a:xfrm>
            <a:off x="9516538" y="1267638"/>
            <a:ext cx="26754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800" dirty="0"/>
              <a:t>Класс точности – 3</a:t>
            </a:r>
          </a:p>
          <a:p>
            <a:endParaRPr lang="ru-RU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800" dirty="0"/>
              <a:t>Паяльная маска – </a:t>
            </a:r>
            <a:r>
              <a:rPr lang="en-US" sz="1800" dirty="0"/>
              <a:t>SFR-300</a:t>
            </a:r>
            <a:endParaRPr lang="ru-RU" sz="1800" dirty="0"/>
          </a:p>
          <a:p>
            <a:endParaRPr lang="ru-RU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800" dirty="0"/>
              <a:t>Финишное </a:t>
            </a:r>
            <a:r>
              <a:rPr lang="ru-RU" dirty="0"/>
              <a:t>п</a:t>
            </a:r>
            <a:r>
              <a:rPr lang="ru-RU" sz="1800" dirty="0"/>
              <a:t>окрытие – иммерсионное олово </a:t>
            </a:r>
            <a:endParaRPr lang="ru-BY" sz="1800" dirty="0"/>
          </a:p>
        </p:txBody>
      </p:sp>
    </p:spTree>
    <p:extLst>
      <p:ext uri="{BB962C8B-B14F-4D97-AF65-F5344CB8AC3E}">
        <p14:creationId xmlns:p14="http://schemas.microsoft.com/office/powerpoint/2010/main" val="328825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D9A8B-FFD3-47CC-9757-16A2D1A9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075" y="0"/>
            <a:ext cx="8601849" cy="1280890"/>
          </a:xfrm>
        </p:spPr>
        <p:txBody>
          <a:bodyPr/>
          <a:lstStyle/>
          <a:p>
            <a:r>
              <a:rPr lang="ru-RU" dirty="0"/>
              <a:t>ПРОЕКТИРОВАНИЕ ПЕЧАТНОЙ ПЛАТЫ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4E29C1-AFA0-4465-ABA4-B4F6E473D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56" y="640444"/>
            <a:ext cx="6716248" cy="42592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25CFC9-1A68-48D7-8909-CCE930392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56" y="5111704"/>
            <a:ext cx="4485444" cy="174629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CD03EB-BB0B-42BA-9D5D-C6501A221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323" y="648213"/>
            <a:ext cx="2859876" cy="556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98273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358</TotalTime>
  <Words>650</Words>
  <Application>Microsoft Office PowerPoint</Application>
  <PresentationFormat>Широкоэкранный</PresentationFormat>
  <Paragraphs>143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Cambria Math</vt:lpstr>
      <vt:lpstr>Century Gothic</vt:lpstr>
      <vt:lpstr>Century Gothic (Основной текст)</vt:lpstr>
      <vt:lpstr>Times New Roman</vt:lpstr>
      <vt:lpstr>Wingdings</vt:lpstr>
      <vt:lpstr>Wingdings 3</vt:lpstr>
      <vt:lpstr>Легкий дым</vt:lpstr>
      <vt:lpstr>ДИСТАНЦИОННАЯ СИСТЕМА УПРАВЛЕНИЯ КЛИМАТОМ ДОМА</vt:lpstr>
      <vt:lpstr>БЛОК УПРАВЛЕНИЯ СИСТЕМОЙ</vt:lpstr>
      <vt:lpstr>СХЕМА ЭЛЕКТРИЧЕСКАЯ СТРУКТУРНАЯ</vt:lpstr>
      <vt:lpstr>МОДУЛЬ УПРАВЛЕНИЯ</vt:lpstr>
      <vt:lpstr>МОДУЛЬ GSM</vt:lpstr>
      <vt:lpstr>БЛОК ИСПОЛНЕНИЯ</vt:lpstr>
      <vt:lpstr>ПЛАТА ПЕЧАТНАЯ - вид спереди</vt:lpstr>
      <vt:lpstr>ПЛАТА ПЕЧАТНАЯ – вид сзади</vt:lpstr>
      <vt:lpstr>ПРОЕКТИРОВАНИЕ ПЕЧАТНОЙ ПЛАТЫ</vt:lpstr>
      <vt:lpstr>ПРОЕКТИРОВАНИЕ ПЕЧАТНОЙ ПЛАТЫ</vt:lpstr>
      <vt:lpstr>ДЕТАЛИ КОРПУСА</vt:lpstr>
      <vt:lpstr>КОМПОНОВОЧНЫЙ РАСЧЁТ</vt:lpstr>
      <vt:lpstr>РАСЧЁТ ЭЛЕКТРОМАГНИТНОЙ СОВМЕСТИМОСТИ</vt:lpstr>
      <vt:lpstr>РАСЧЁТ ТЕПЛОВЫХ РЕЖИМОВ</vt:lpstr>
      <vt:lpstr>РАСЧЁТ МЕХАНИЧЕСНОЙ ПРОЧНОСТИ И  СИСТЕМЫ ВИБРОУДАРНОЙ ЗАЩИТЫ</vt:lpstr>
      <vt:lpstr>ОЦЕНКА НАДЁЖНОСТИ</vt:lpstr>
      <vt:lpstr>ОЦЕНКА ТЕХНОЛОГИЧНОСТИ </vt:lpstr>
      <vt:lpstr>ТЕХНИКО-ЭКОНОМИЧЕСКОЕ ОБОСНОВАНИЕ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ДИСТАНЦИОННАЯ СИСТЕМА УПРАВЛЕНИЯ КЛИМАТОМ ДОМА</dc:title>
  <dc:creator>Sokolover</dc:creator>
  <cp:lastModifiedBy>Sokolover</cp:lastModifiedBy>
  <cp:revision>150</cp:revision>
  <dcterms:created xsi:type="dcterms:W3CDTF">2021-06-13T16:49:00Z</dcterms:created>
  <dcterms:modified xsi:type="dcterms:W3CDTF">2021-06-17T19:28:12Z</dcterms:modified>
</cp:coreProperties>
</file>