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72" r:id="rId14"/>
    <p:sldId id="273" r:id="rId15"/>
    <p:sldId id="274" r:id="rId16"/>
    <p:sldId id="268" r:id="rId17"/>
    <p:sldId id="275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842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6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9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609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3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6494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236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23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27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51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12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91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60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21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9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56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3D16-75D3-4A2F-83E7-754186B07F7B}" type="datetimeFigureOut">
              <a:rPr lang="x-none" smtClean="0"/>
              <a:t>20.06.2021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E2C17D-CE75-4E02-8857-D08B141D26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4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D7CA46F-EC96-47C5-B6AE-24BC949D9B4F}"/>
              </a:ext>
            </a:extLst>
          </p:cNvPr>
          <p:cNvSpPr/>
          <p:nvPr/>
        </p:nvSpPr>
        <p:spPr>
          <a:xfrm>
            <a:off x="1378227" y="272969"/>
            <a:ext cx="9144000" cy="245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информатики и радиоэлектроники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2000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средств</a:t>
            </a:r>
            <a:endParaRPr lang="en-US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3EA990-FDCD-4C60-B495-F94AAF38C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47" y="272969"/>
            <a:ext cx="1446651" cy="17514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75BFB3-61FE-4B1A-A8BD-772C644F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990" y="2024382"/>
            <a:ext cx="8794473" cy="2809235"/>
          </a:xfrm>
        </p:spPr>
        <p:txBody>
          <a:bodyPr anchor="ctr">
            <a:noAutofit/>
          </a:bodyPr>
          <a:lstStyle/>
          <a:p>
            <a:pPr algn="ctr"/>
            <a:r>
              <a:rPr lang="ru-RU" sz="4000" dirty="0">
                <a:latin typeface="Century Gothic (Основной текст)"/>
                <a:cs typeface="Times New Roman" panose="02020603050405020304" pitchFamily="18" charset="0"/>
              </a:rPr>
              <a:t>ДИСТАНЦИОННАЯ СИСТЕМА УПРАВЛЕНИЯ КЛИМАТОМ ДОМА</a:t>
            </a:r>
            <a:endParaRPr lang="en-US" sz="40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Основной текст)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D6289D-91B9-4C6C-B6B8-A0FE9676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327" y="5258960"/>
            <a:ext cx="4188226" cy="1326070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Исполнитель: Соколов С. А.</a:t>
            </a:r>
          </a:p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Руководитель</a:t>
            </a:r>
            <a:r>
              <a:rPr lang="en-US" sz="2000" dirty="0">
                <a:latin typeface="Century Gothic (Основной текст)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 Смирнова Н. А.</a:t>
            </a:r>
            <a:b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</a:br>
            <a:endParaRPr lang="ru-RU" sz="2000" b="1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9A8B-FFD3-47CC-9757-16A2D1A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0"/>
            <a:ext cx="12021311" cy="597408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</a:t>
            </a:r>
            <a:r>
              <a:rPr lang="ru-RU" b="1" dirty="0"/>
              <a:t>Элементы проводящего рисунка платы</a:t>
            </a:r>
            <a:endParaRPr lang="x-none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4E29C1-AFA0-4465-ABA4-B4F6E473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640444"/>
            <a:ext cx="6716248" cy="4259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5CFC9-1A68-48D7-8909-CCE93039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5111704"/>
            <a:ext cx="4485444" cy="1746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D03EB-BB0B-42BA-9D5D-C6501A22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23" y="648213"/>
            <a:ext cx="2859876" cy="55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D1288-CE91-483C-A010-4DE0DC57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0"/>
            <a:ext cx="11153774" cy="658368"/>
          </a:xfrm>
        </p:spPr>
        <p:txBody>
          <a:bodyPr/>
          <a:lstStyle/>
          <a:p>
            <a:r>
              <a:rPr lang="ru-RU" dirty="0"/>
              <a:t>                  </a:t>
            </a:r>
            <a:r>
              <a:rPr lang="ru-RU" sz="3200" b="1" dirty="0"/>
              <a:t>ПЛАТА с  установленными ЭВС</a:t>
            </a:r>
            <a:endParaRPr lang="x-none" sz="32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A9CFFF-CF21-44A8-8BC3-ABEF3456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5"/>
            <a:ext cx="10131552" cy="621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F3DC1-B636-44C2-A8B8-369DF6992B91}"/>
              </a:ext>
            </a:extLst>
          </p:cNvPr>
          <p:cNvSpPr txBox="1"/>
          <p:nvPr/>
        </p:nvSpPr>
        <p:spPr>
          <a:xfrm>
            <a:off x="10046208" y="988502"/>
            <a:ext cx="2292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Паяльная паста – </a:t>
            </a:r>
            <a:r>
              <a:rPr lang="en-US" sz="1600" dirty="0"/>
              <a:t>Mechanic XP-50</a:t>
            </a:r>
            <a:endParaRPr lang="x-none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Защитный лак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en-US" sz="1600" dirty="0"/>
              <a:t> PLASTIK 71</a:t>
            </a: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Монтаж односторонний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0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43CA-5C81-46AF-9399-56345199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344" y="0"/>
            <a:ext cx="4072833" cy="633984"/>
          </a:xfrm>
        </p:spPr>
        <p:txBody>
          <a:bodyPr>
            <a:normAutofit/>
          </a:bodyPr>
          <a:lstStyle/>
          <a:p>
            <a:r>
              <a:rPr lang="ru-RU" sz="3200" b="1" dirty="0"/>
              <a:t>ДЕТАЛИ КОРПУСА</a:t>
            </a:r>
            <a:endParaRPr lang="x-none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730B5-3771-49D9-BCBC-DA4A2087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84"/>
            <a:ext cx="9068811" cy="6224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3CB21-9A05-40A2-AAD3-46391757806E}"/>
              </a:ext>
            </a:extLst>
          </p:cNvPr>
          <p:cNvSpPr txBox="1"/>
          <p:nvPr/>
        </p:nvSpPr>
        <p:spPr>
          <a:xfrm>
            <a:off x="9459884" y="1234388"/>
            <a:ext cx="2732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Материал корпуса – АБС</a:t>
            </a:r>
            <a:r>
              <a:rPr lang="en-US" sz="1800" dirty="0"/>
              <a:t>-</a:t>
            </a:r>
            <a:r>
              <a:rPr lang="ru-RU" sz="1800" dirty="0"/>
              <a:t>пластик </a:t>
            </a:r>
          </a:p>
        </p:txBody>
      </p:sp>
    </p:spTree>
    <p:extLst>
      <p:ext uri="{BB962C8B-B14F-4D97-AF65-F5344CB8AC3E}">
        <p14:creationId xmlns:p14="http://schemas.microsoft.com/office/powerpoint/2010/main" val="352292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7EBB-0385-4074-9E12-CD48DB6F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15517"/>
            <a:ext cx="11984736" cy="716003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         КОМПОНОВОЧНЫЕ РАСЧЁТЫ</a:t>
            </a:r>
            <a:endParaRPr lang="x-none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FD94-1CC5-4EAC-AE81-49DB13A7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1280890"/>
            <a:ext cx="10155936" cy="543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ГАБАРИТНЫЕ РАЗМЕРЫ ПЕЧАТНОЙ ПЛАТЫ БЛОКА УПРАВЛЕНИЯ</a:t>
            </a:r>
          </a:p>
          <a:p>
            <a:r>
              <a:rPr lang="ru-RU" sz="2800" dirty="0"/>
              <a:t>Размеры платы – </a:t>
            </a:r>
            <a:r>
              <a:rPr lang="ru-RU" sz="2800" b="1" dirty="0"/>
              <a:t>120 </a:t>
            </a:r>
            <a:r>
              <a:rPr lang="en-US" sz="2800" b="1" dirty="0"/>
              <a:t>x</a:t>
            </a:r>
            <a:r>
              <a:rPr lang="ru-RU" sz="2800" b="1" dirty="0"/>
              <a:t> </a:t>
            </a:r>
            <a:r>
              <a:rPr lang="en-US" sz="2800" b="1" dirty="0"/>
              <a:t>80</a:t>
            </a:r>
            <a:r>
              <a:rPr lang="ru-RU" sz="2800" b="1" dirty="0"/>
              <a:t> </a:t>
            </a:r>
            <a:r>
              <a:rPr lang="en-US" sz="2800" b="1" dirty="0"/>
              <a:t>x</a:t>
            </a:r>
            <a:r>
              <a:rPr lang="ru-RU" sz="2800" b="1" dirty="0"/>
              <a:t> </a:t>
            </a:r>
            <a:r>
              <a:rPr lang="en-US" sz="2800" b="1" dirty="0"/>
              <a:t>1,5</a:t>
            </a:r>
            <a:r>
              <a:rPr lang="ru-RU" sz="2800" b="1" dirty="0"/>
              <a:t> мм</a:t>
            </a:r>
          </a:p>
          <a:p>
            <a:pPr marL="0" indent="0">
              <a:buNone/>
            </a:pPr>
            <a:r>
              <a:rPr lang="ru-RU" sz="2800" dirty="0"/>
              <a:t>СУММАРНЫЙ УСТАНОВОЧНЫЙ ОБЪЁМ ЭВС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Габаритные размеры корпуса – </a:t>
            </a:r>
            <a:r>
              <a:rPr lang="ru-RU" sz="2800" b="1" dirty="0"/>
              <a:t>144 х 124 х 40 мм</a:t>
            </a:r>
          </a:p>
          <a:p>
            <a:r>
              <a:rPr lang="ru-RU" sz="2800" dirty="0"/>
              <a:t>Объём корпуса – </a:t>
            </a:r>
            <a:r>
              <a:rPr lang="ru-RU" sz="2800" b="1" dirty="0"/>
              <a:t>164 259 мм</a:t>
            </a:r>
            <a:r>
              <a:rPr lang="ru-RU" sz="2800" b="1" baseline="30000" dirty="0"/>
              <a:t>3</a:t>
            </a:r>
          </a:p>
          <a:p>
            <a:r>
              <a:rPr lang="ru-RU" sz="2800" dirty="0"/>
              <a:t>Масса блока управления</a:t>
            </a:r>
            <a:r>
              <a:rPr lang="en-US" sz="2800" dirty="0"/>
              <a:t> – </a:t>
            </a:r>
            <a:r>
              <a:rPr lang="en-US" sz="2800" b="1" dirty="0"/>
              <a:t>295</a:t>
            </a:r>
            <a:r>
              <a:rPr lang="ru-RU" sz="2800" b="1" dirty="0"/>
              <a:t> г</a:t>
            </a:r>
            <a:r>
              <a:rPr lang="ru-RU" sz="2800" dirty="0"/>
              <a:t> </a:t>
            </a:r>
            <a:endParaRPr lang="x-non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BB569-0219-4DC5-B1C3-4C7BF391F61F}"/>
                  </a:ext>
                </a:extLst>
              </p:cNvPr>
              <p:cNvSpPr txBox="1"/>
              <p:nvPr/>
            </p:nvSpPr>
            <p:spPr>
              <a:xfrm>
                <a:off x="2133600" y="3301602"/>
                <a:ext cx="8924544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уст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x-non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x-none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x-none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none" sz="28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x-none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x-none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𝟐𝟗𝟐𝟓𝟐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𝟔𝟓𝟏</m:t>
                      </m:r>
                      <m:r>
                        <a:rPr lang="x-none" sz="2800" b="1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x-none" sz="28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 sz="2800" b="1" i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x-none" sz="28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x-none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6BB569-0219-4DC5-B1C3-4C7BF391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01602"/>
                <a:ext cx="8924544" cy="1268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13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950D4-E59C-4244-AFF4-AB451208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1792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РАСЧЁТ ЭЛЕКТРОМАГНИТНОЙ СОВМЕСТИМОСТИ</a:t>
            </a:r>
            <a:endParaRPr lang="x-non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33F31-119A-472B-97B1-26F455625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b="1" i="1" dirty="0"/>
                  <a:t>1. Расчёт сопротивления проводников</a:t>
                </a:r>
                <a:r>
                  <a:rPr lang="en-US" sz="2000" b="1" i="1" dirty="0"/>
                  <a:t>:</a:t>
                </a:r>
                <a:endParaRPr lang="ru-RU" sz="2000" b="1" i="1" dirty="0"/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∙2200</m:t>
                        </m:r>
                      </m:num>
                      <m:den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0,29∙35</m:t>
                            </m:r>
                          </m:e>
                        </m:d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=3,793 Ом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∙803</m:t>
                        </m:r>
                      </m:num>
                      <m:den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0,323∙35</m:t>
                            </m:r>
                          </m:e>
                        </m:d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=1,243 Ом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b="1" i="1" dirty="0"/>
                  <a:t>2. Расчёт допустимого тока в печатных проводниках</a:t>
                </a:r>
                <a:r>
                  <a:rPr lang="en-US" sz="2000" b="1" i="1" dirty="0"/>
                  <a:t>:</a:t>
                </a:r>
                <a:endParaRPr lang="ru-RU" sz="2000" b="1" i="1" dirty="0"/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∙48∙0,29∙35=0,4872 А,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∙48∙0,323∙35=0,54264 А.</m:t>
                    </m:r>
                  </m:oMath>
                </a14:m>
                <a:endParaRPr lang="x-none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b="1" i="1" dirty="0"/>
                  <a:t>3. Расчёт ёмкости между двумя выбранными проводящими элементами</a:t>
                </a:r>
                <a:r>
                  <a:rPr lang="en-US" sz="2000" b="1" i="1" dirty="0"/>
                  <a:t>:</a:t>
                </a:r>
                <a:r>
                  <a:rPr lang="ru-RU" sz="2000" b="1" i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0,12∙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∙1000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∙1</m:t>
                        </m:r>
                        <m:sSup>
                          <m:sSup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  <m:sup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x-none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∙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0,5</m:t>
                                    </m:r>
                                  </m:num>
                                  <m:den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0,29+</m:t>
                                    </m:r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=546,746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пФ,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x-non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latin typeface="Cambria Math" panose="02040503050406030204" pitchFamily="18" charset="0"/>
                          </a:rPr>
                          <m:t>0,12∙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x-none" sz="2000" i="1">
                            <a:latin typeface="Cambria Math" panose="02040503050406030204" pitchFamily="18" charset="0"/>
                          </a:rPr>
                          <m:t>∙500∙1</m:t>
                        </m:r>
                        <m:sSup>
                          <m:sSup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x-none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x-non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x-none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x-non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  <m:t>2∙0,5</m:t>
                                    </m:r>
                                  </m:num>
                                  <m:den>
                                    <m:r>
                                      <a:rPr lang="x-none" sz="2000" i="1">
                                        <a:latin typeface="Cambria Math" panose="02040503050406030204" pitchFamily="18" charset="0"/>
                                      </a:rPr>
                                      <m:t>0,323+35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x-none" sz="2000" i="1">
                        <a:latin typeface="Cambria Math" panose="02040503050406030204" pitchFamily="18" charset="0"/>
                      </a:rPr>
                      <m:t>=273,373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пФ.</m:t>
                    </m:r>
                  </m:oMath>
                </a14:m>
                <a:endParaRPr lang="x-none" sz="2000" dirty="0"/>
              </a:p>
              <a:p>
                <a:pPr marL="0" indent="0">
                  <a:buNone/>
                </a:pP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4. </a:t>
                </a:r>
                <a:r>
                  <a:rPr lang="ru-RU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Расчёт собственной индуктивности печатного проводника</a:t>
                </a: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=0,0002⋅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𝑙𝑔</m:t>
                            </m:r>
                          </m:fName>
                          <m:e>
                            <m:f>
                              <m:f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x-non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func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+0,2235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x-non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+0,5</m:t>
                        </m:r>
                      </m:e>
                    </m:d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1=1,144 мкГн,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2=0,61 мкГн.</m:t>
                    </m:r>
                  </m:oMath>
                </a14:m>
                <a:endParaRPr lang="x-none" sz="2000" dirty="0"/>
              </a:p>
              <a:p>
                <a:pPr marL="0" indent="0">
                  <a:buNone/>
                </a:pP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5. </a:t>
                </a:r>
                <a:r>
                  <a:rPr lang="ru-RU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Расчёт индуктивности двух параллельных печатных проводников</a:t>
                </a:r>
                <a:r>
                  <a:rPr lang="en-US" sz="20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=0,0004⋅</m:t>
                      </m:r>
                      <m:sSub>
                        <m:sSub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𝑙𝑛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+0,2235</m:t>
                          </m:r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+1,5</m:t>
                          </m:r>
                        </m:e>
                      </m: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𝐿</m:t>
                    </m:r>
                    <m:r>
                      <a:rPr lang="x-none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1=0,348 мкГн,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non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x-none" sz="2000" i="1">
                        <a:latin typeface="Cambria Math" panose="02040503050406030204" pitchFamily="18" charset="0"/>
                      </a:rPr>
                      <m:t>2=0,303 мкГн.</m:t>
                    </m:r>
                  </m:oMath>
                </a14:m>
                <a:endParaRPr lang="x-none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B33F31-119A-472B-97B1-26F455625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  <a:blipFill rotWithShape="0">
                <a:blip r:embed="rId2"/>
                <a:stretch>
                  <a:fillRect l="-536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5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E9A64-1392-451B-883F-E581154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46176"/>
          </a:xfrm>
        </p:spPr>
        <p:txBody>
          <a:bodyPr>
            <a:normAutofit/>
          </a:bodyPr>
          <a:lstStyle/>
          <a:p>
            <a:r>
              <a:rPr lang="ru-RU" sz="3200" b="1" dirty="0"/>
              <a:t>              РАСЧЁТ ТЕПЛОВОГО РЕЖИМА УСТРОЙСТВА</a:t>
            </a:r>
            <a:endParaRPr lang="x-non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54439"/>
                <a:ext cx="12192000" cy="6003561"/>
              </a:xfrm>
            </p:spPr>
            <p:txBody>
              <a:bodyPr>
                <a:normAutofit/>
              </a:bodyPr>
              <a:lstStyle/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оверхность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endParaRPr lang="ru-RU" sz="2000" b="1" i="1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З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З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>
                  <a:latin typeface="Century Gothic (Основной текст)"/>
                </a:endParaRPr>
              </a:p>
              <a:p>
                <a:pPr marL="0" indent="0">
                  <a:buNone/>
                </a:pPr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размеры нагретой зоны;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коэффициент заполнения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=0,5</m:t>
                    </m:r>
                  </m:oMath>
                </a14:m>
                <a:r>
                  <a:rPr lang="x-none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=2∙</m:t>
                    </m:r>
                    <m:d>
                      <m:dPr>
                        <m:begChr m:val="["/>
                        <m:endChr m:val="]"/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0,124∙0,144+0,3∙0,04∙</m:t>
                        </m:r>
                        <m:d>
                          <m:dPr>
                            <m:ctrlPr>
                              <a:rPr lang="x-non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0,124+0,144</m:t>
                            </m:r>
                          </m:e>
                        </m:d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=0,046 </m:t>
                    </m:r>
                    <m:sSup>
                      <m:sSup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м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с поверхности нагретой зоны:</a:t>
                </a:r>
                <a:endParaRPr lang="ru-RU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</m:t>
                        </m:r>
                      </m:num>
                      <m:den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0,046</m:t>
                        </m:r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𝟏𝟗𝟑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𝟖𝟑𝟐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м</m:t>
                            </m:r>
                          </m:e>
                          <m:sup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000" b="1" i="1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поверхностью корпуса:</a:t>
                </a:r>
                <a:endParaRPr lang="ru-RU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К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0,057</m:t>
                        </m:r>
                      </m:den>
                    </m:f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𝟏𝟓𝟕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𝟒𝟕𝟓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x-none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=17,056∙1,001=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𝟏𝟕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𝟎𝟕𝟑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22,856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17,056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0,942=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𝟐𝟐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𝟓𝟑𝟔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i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=17,073+40=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𝟓𝟕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𝟎𝟕𝟑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x-none" sz="20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000" b="1" i="1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x-none" sz="2000" b="1" i="1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x-none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000" b="1" i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x-none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З</m:t>
                        </m:r>
                      </m:sub>
                    </m:sSub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=22,536+40=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𝟔𝟐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𝟓𝟑𝟔</m:t>
                    </m:r>
                    <m:r>
                      <a:rPr lang="x-non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Pre>
                      <m:sPrePr>
                        <m:ctrlP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𝒐</m:t>
                        </m:r>
                      </m:sup>
                      <m:e>
                        <m:r>
                          <a:rPr lang="x-none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𝑪</m:t>
                        </m:r>
                      </m:e>
                    </m:sPre>
                    <m:r>
                      <a:rPr lang="x-non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</m:oMath>
                </a14:m>
                <a:endParaRPr lang="x-none" sz="20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400" b="1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Тип корпуса - негерметичный</a:t>
                </a:r>
                <a:endParaRPr lang="x-none" sz="2400" b="1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x-none" sz="2400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4439"/>
                <a:ext cx="12192000" cy="6003561"/>
              </a:xfrm>
              <a:blipFill>
                <a:blip r:embed="rId2"/>
                <a:stretch>
                  <a:fillRect l="-500" t="-5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9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8AC9-60DD-4716-9553-6761872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  <a:t>РАСЧЁТ МЕХАНИЧЕСНОЙ ПРОЧНОСТИ И </a:t>
            </a:r>
            <a:b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</a:br>
            <a:r>
              <a:rPr lang="ru-RU" b="1" dirty="0">
                <a:latin typeface="Century Gothic (Основной текст)"/>
                <a:cs typeface="Times New Roman" panose="02020603050405020304" pitchFamily="18" charset="0"/>
              </a:rPr>
              <a:t>СИСТЕМЫ ВИБРОУДАРНОЙ ЗАЩИТЫ</a:t>
            </a:r>
            <a:endParaRPr lang="ru-RU" b="1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поправочного коэффициента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=22,37∙</m:t>
                      </m:r>
                      <m:rad>
                        <m:radPr>
                          <m:degHide m:val="on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1+0,61∙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=60,997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цилиндрической жесткости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x-none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3,02∙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5∙</m:t>
                              </m:r>
                              <m:sSup>
                                <m:sSup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(1−0,22)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=13,961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частоты собственных колебаний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60,997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x-non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0,12</m:t>
                              </m:r>
                            </m:e>
                            <m:sup>
                              <m: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13,961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7,848</m:t>
                              </m:r>
                            </m:den>
                          </m:f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=107,9 </m:t>
                      </m:r>
                      <m:r>
                        <a:rPr lang="x-non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минимальной частоты собственных колебаний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x-none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x-none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none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35</m:t>
                                      </m:r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∙9,81∙57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0,003</m:t>
                                      </m:r>
                                      <m:r>
                                        <a:rPr lang="x-none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=433,644 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Следовательно, условие выполняется: </a:t>
                </a:r>
                <a:r>
                  <a:rPr lang="en-US" sz="2000" b="1" i="1" dirty="0" err="1">
                    <a:latin typeface="Century Gothic (Основной текст)"/>
                  </a:rPr>
                  <a:t>f</a:t>
                </a:r>
                <a:r>
                  <a:rPr lang="en-US" sz="2000" b="1" i="1" baseline="-25000" dirty="0" err="1">
                    <a:latin typeface="Century Gothic (Основной текст)"/>
                  </a:rPr>
                  <a:t>min</a:t>
                </a:r>
                <a:r>
                  <a:rPr lang="x-none" sz="2000" b="1" dirty="0">
                    <a:latin typeface="Century Gothic (Основной текст)"/>
                  </a:rPr>
                  <a:t> = </a:t>
                </a:r>
                <a:r>
                  <a:rPr lang="ru-RU" sz="2000" b="1" dirty="0">
                    <a:latin typeface="Century Gothic (Основной текст)"/>
                  </a:rPr>
                  <a:t>433</a:t>
                </a:r>
                <a:r>
                  <a:rPr lang="x-none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644 </a:t>
                </a:r>
                <a:r>
                  <a:rPr lang="x-none" sz="2000" b="1" i="1" dirty="0">
                    <a:latin typeface="Century Gothic (Основной текст)"/>
                  </a:rPr>
                  <a:t>Гц </a:t>
                </a:r>
                <a:r>
                  <a:rPr lang="x-none" sz="2000" b="1" dirty="0">
                    <a:latin typeface="Century Gothic (Основной текст)"/>
                  </a:rPr>
                  <a:t>&gt; </a:t>
                </a:r>
                <a:r>
                  <a:rPr lang="x-none" sz="2000" b="1" i="1" dirty="0">
                    <a:latin typeface="Century Gothic (Основной текст)"/>
                  </a:rPr>
                  <a:t>f</a:t>
                </a:r>
                <a:r>
                  <a:rPr lang="ru-RU" sz="2000" b="1" i="1" baseline="-25000" dirty="0">
                    <a:latin typeface="Century Gothic (Основной текст)"/>
                  </a:rPr>
                  <a:t>0</a:t>
                </a:r>
                <a:r>
                  <a:rPr lang="ru-RU" sz="2000" b="1" dirty="0">
                    <a:latin typeface="Century Gothic (Основной текст)"/>
                  </a:rPr>
                  <a:t> 107</a:t>
                </a:r>
                <a:r>
                  <a:rPr lang="x-none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9 </a:t>
                </a:r>
                <a:r>
                  <a:rPr lang="x-none" sz="2000" b="1" i="1" dirty="0">
                    <a:latin typeface="Century Gothic (Основной текст)"/>
                  </a:rPr>
                  <a:t>Гц</a:t>
                </a:r>
                <a:endParaRPr lang="en-US" sz="2000" b="1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endParaRPr lang="x-none" sz="2000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  <a:blipFill>
                <a:blip r:embed="rId2"/>
                <a:stretch>
                  <a:fillRect l="-571" t="-6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9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986A-2C1D-4E0E-8B7D-9099FD3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9728"/>
            <a:ext cx="12070080" cy="6949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                            </a:t>
            </a:r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ОЦЕНКА НАДЁЖНОСТИ</a:t>
            </a:r>
            <a:endParaRPr lang="x-none" sz="3200" b="1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EB6606-E90A-49BD-99B0-DCCC3488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Наработка</a:t>
                </a:r>
                <a:r>
                  <a:rPr lang="en-US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 </a:t>
                </a:r>
                <a:r>
                  <a:rPr lang="ru-RU" sz="2400" b="1" i="1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ПП блока управления на отказ:</a:t>
                </a:r>
                <a:endParaRPr lang="x-none" sz="2400" b="1" i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(6,8</m:t>
                          </m:r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sz="24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𝟏𝟒𝟕𝟎</m:t>
                      </m:r>
                      <m:r>
                        <a:rPr lang="ru-RU" sz="2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𝟔𝟎</m:t>
                      </m:r>
                      <m:r>
                        <a:rPr lang="ru-RU" sz="2400" b="1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24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ч</m:t>
                      </m:r>
                    </m:oMath>
                  </m:oMathPara>
                </a14:m>
                <a:endParaRPr lang="en-US" sz="2400" b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x-none" sz="2400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r>
                  <a:rPr lang="ru-RU" sz="2400" b="1" i="1" dirty="0">
                    <a:latin typeface="Century Gothic (Основной текст)"/>
                    <a:cs typeface="Times New Roman" panose="02020603050405020304" pitchFamily="18" charset="0"/>
                  </a:rPr>
                  <a:t>Вероятность безотказной работы</a:t>
                </a:r>
                <a:r>
                  <a:rPr lang="en-US" sz="2400" b="1" i="1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endParaRPr lang="ru-RU" sz="24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з</m:t>
                              </m:r>
                            </m:sub>
                          </m:sSub>
                        </m:e>
                      </m:d>
                      <m:r>
                        <a:rPr lang="x-none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non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−1000</m:t>
                              </m:r>
                            </m:num>
                            <m:den>
                              <m:r>
                                <a:rPr lang="x-none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147058,8</m:t>
                              </m:r>
                            </m:den>
                          </m:f>
                        </m:sup>
                      </m:sSup>
                      <m:r>
                        <a:rPr lang="x-none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x-none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𝟗𝟗𝟑</m:t>
                      </m:r>
                    </m:oMath>
                  </m:oMathPara>
                </a14:m>
                <a:endParaRPr lang="x-none" sz="2400" b="1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EB6606-E90A-49BD-99B0-DCCC3488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  <a:blipFill rotWithShape="0">
                <a:blip r:embed="rId2"/>
                <a:stretch>
                  <a:fillRect l="-1019" t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9481-8B13-4FD1-BB4B-406C28E2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0"/>
            <a:ext cx="12020550" cy="64285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        </a:t>
            </a:r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ТЕХНИКО-ЭКОНОМИЧЕСКОЕ ОБОСНОВАНИЕ ПРОЕКТА</a:t>
            </a:r>
            <a:endParaRPr lang="x-none" sz="3200" b="1" dirty="0">
              <a:latin typeface="Century Gothic (Основной текст)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5425C-EE97-4598-84E7-1A838B38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752" y="1036320"/>
            <a:ext cx="9985248" cy="5821680"/>
          </a:xfrm>
        </p:spPr>
        <p:txBody>
          <a:bodyPr>
            <a:normAutofit lnSpcReduction="1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 Дана оценка экономической эффективности проектирования изделия. </a:t>
            </a:r>
          </a:p>
          <a:p>
            <a:r>
              <a:rPr lang="ru-RU" sz="3600" dirty="0">
                <a:solidFill>
                  <a:srgbClr val="000000"/>
                </a:solidFill>
                <a:latin typeface="Century Gothic (Основной текст)"/>
                <a:ea typeface="Calibri" panose="020F0502020204030204" pitchFamily="34" charset="0"/>
              </a:rPr>
              <a:t>Выполненные расчеты подтвердили экономическую целесообразность разработки системы и блока управления.</a:t>
            </a:r>
          </a:p>
          <a:p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Это позволяет сделать вывод о том, что проектируемая система будет конкурента на рынке РБ.</a:t>
            </a:r>
            <a:endParaRPr lang="x-none" sz="36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04400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76787-B0AC-48D2-87C6-8EE4BEB5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343" y="2788555"/>
            <a:ext cx="8313313" cy="128089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СПАСИБО ЗА ВНИМАНИЕ!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23635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AA29-3B94-447D-9F3A-8B8136F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66739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Century Gothic (Основной текст)"/>
                <a:cs typeface="Times New Roman" panose="02020603050405020304" pitchFamily="18" charset="0"/>
              </a:rPr>
              <a:t>БЛОК УПРАВЛЕНИЯ СИСТЕМОЙ</a:t>
            </a:r>
            <a:endParaRPr lang="x-none" sz="3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DD87D-7DE0-4C57-A7C0-D4A26878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6" y="615142"/>
            <a:ext cx="6141487" cy="6242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F7B9E0-452E-46A4-A03C-B9253207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416"/>
            <a:ext cx="3025255" cy="48775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42D1F7-83B0-4E0F-8142-536F57417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4" y="2958638"/>
            <a:ext cx="3025256" cy="38993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A5D528-F803-4994-B896-B799B38A40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2" y="0"/>
            <a:ext cx="3025255" cy="29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F062C7-6913-4130-9F17-23277E83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56" y="0"/>
            <a:ext cx="647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25A6F-209C-4BB7-885F-BA509BF1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0"/>
            <a:ext cx="12021312" cy="57302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                     СХЕМА ЭЛЕКТРИЧЕСКАЯ СТРУКТУРНАЯ</a:t>
            </a:r>
            <a:endParaRPr lang="x-none" sz="32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1CE704-0272-4B77-9BE9-3F5C50CC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5" y="609955"/>
            <a:ext cx="10363200" cy="62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D69AC-86E0-4636-A3A4-1D9DAB3B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6" y="0"/>
            <a:ext cx="12011024" cy="65836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МОДУЛЬ УПРАВЛЕНИЯ - схема электрическая принципиальная</a:t>
            </a:r>
            <a:endParaRPr lang="x-none" sz="3200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4BA7ED5-CCC5-4579-833D-5062EA4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F0424-47B5-40FF-9971-425549DF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" y="665716"/>
            <a:ext cx="11365151" cy="619228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DB2349-8997-4D8A-B2B5-44F27E7F3ECE}"/>
              </a:ext>
            </a:extLst>
          </p:cNvPr>
          <p:cNvSpPr/>
          <p:nvPr/>
        </p:nvSpPr>
        <p:spPr>
          <a:xfrm>
            <a:off x="413423" y="665716"/>
            <a:ext cx="5809577" cy="619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58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ABF5-A1E4-412A-9F39-0A22F70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0"/>
            <a:ext cx="12030075" cy="633984"/>
          </a:xfrm>
        </p:spPr>
        <p:txBody>
          <a:bodyPr>
            <a:normAutofit/>
          </a:bodyPr>
          <a:lstStyle/>
          <a:p>
            <a:r>
              <a:rPr lang="ru-RU" sz="3200" b="1" dirty="0"/>
              <a:t>  МОДУЛЬ </a:t>
            </a:r>
            <a:r>
              <a:rPr lang="en-US" sz="3200" b="1" dirty="0"/>
              <a:t>GSM</a:t>
            </a:r>
            <a:r>
              <a:rPr lang="ru-RU" sz="3200" b="1" dirty="0"/>
              <a:t> – схема электрическая принципиальная</a:t>
            </a:r>
            <a:endParaRPr lang="x-none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14A76-C5EE-4BF6-BFDE-5DB139A8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9" y="645916"/>
            <a:ext cx="8084102" cy="6212084"/>
          </a:xfrm>
        </p:spPr>
      </p:pic>
    </p:spTree>
    <p:extLst>
      <p:ext uri="{BB962C8B-B14F-4D97-AF65-F5344CB8AC3E}">
        <p14:creationId xmlns:p14="http://schemas.microsoft.com/office/powerpoint/2010/main" val="5925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9D64-A1BC-4288-B1DD-F6DD079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0"/>
            <a:ext cx="12020551" cy="59740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БЛОК ИСПОЛНЕНИЯ – схема электрическая принципиальная</a:t>
            </a:r>
            <a:endParaRPr lang="x-none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6DD27B-A2F7-47F2-B491-81EF1333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641292"/>
            <a:ext cx="7210771" cy="621670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122F03-FB98-4BEC-B8A0-B31AD3D6CB2D}"/>
              </a:ext>
            </a:extLst>
          </p:cNvPr>
          <p:cNvSpPr/>
          <p:nvPr/>
        </p:nvSpPr>
        <p:spPr>
          <a:xfrm>
            <a:off x="8118779" y="4373218"/>
            <a:ext cx="1582606" cy="1630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418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5BC42-EB48-42BE-A62D-C6238A3C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0560"/>
          </a:xfrm>
        </p:spPr>
        <p:txBody>
          <a:bodyPr/>
          <a:lstStyle/>
          <a:p>
            <a:r>
              <a:rPr lang="ru-RU" sz="3200" dirty="0"/>
              <a:t>         </a:t>
            </a:r>
            <a:r>
              <a:rPr lang="ru-RU" sz="3200" b="1" dirty="0"/>
              <a:t>ПЛАТА ПЕЧАТНАЯ – сторона установки элементов</a:t>
            </a:r>
            <a:endParaRPr lang="x-none" sz="32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036655-6FD1-4B4D-AAA5-BABAB7BA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22"/>
            <a:ext cx="9307902" cy="6217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FA6B9-8D7F-4D37-A79C-D22A63E7F811}"/>
              </a:ext>
            </a:extLst>
          </p:cNvPr>
          <p:cNvSpPr txBox="1"/>
          <p:nvPr/>
        </p:nvSpPr>
        <p:spPr>
          <a:xfrm>
            <a:off x="9627079" y="1280890"/>
            <a:ext cx="256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САПР </a:t>
            </a:r>
            <a:r>
              <a:rPr lang="en-US" sz="1800" dirty="0"/>
              <a:t>Altium Designer 2021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С</a:t>
            </a:r>
            <a:r>
              <a:rPr lang="ru-RU" sz="1800" dirty="0"/>
              <a:t>теклотекстолит СФ-2-32Г-1,5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Двухсторонняя</a:t>
            </a:r>
          </a:p>
          <a:p>
            <a:endParaRPr lang="ru-RU" sz="1800" dirty="0"/>
          </a:p>
          <a:p>
            <a:endParaRPr lang="ru-RU" sz="1800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89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E207E-007C-4A10-AFB8-1BC2F2E7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3252"/>
            <a:ext cx="12192001" cy="62285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</a:t>
            </a:r>
            <a:r>
              <a:rPr lang="ru-RU" b="1" dirty="0"/>
              <a:t>ПЛАТА ПЕЧАТНАЯ – сторона пайки</a:t>
            </a:r>
            <a:endParaRPr lang="x-none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F1531-5A9E-47AF-97F0-5295A00D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6464"/>
            <a:ext cx="9351036" cy="6231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78B21-104C-4357-86A0-162FA3DCA410}"/>
              </a:ext>
            </a:extLst>
          </p:cNvPr>
          <p:cNvSpPr txBox="1"/>
          <p:nvPr/>
        </p:nvSpPr>
        <p:spPr>
          <a:xfrm>
            <a:off x="9516538" y="1267638"/>
            <a:ext cx="26754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Класс точности – 3</a:t>
            </a:r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Паяльная маска – </a:t>
            </a:r>
            <a:r>
              <a:rPr lang="en-US" sz="1800" dirty="0"/>
              <a:t>SFR-300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Финишное </a:t>
            </a:r>
            <a:r>
              <a:rPr lang="ru-RU" dirty="0"/>
              <a:t>п</a:t>
            </a:r>
            <a:r>
              <a:rPr lang="ru-RU" sz="1800" dirty="0"/>
              <a:t>окрытие – иммерсионное олово </a:t>
            </a:r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328825998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</TotalTime>
  <Words>605</Words>
  <Application>Microsoft Office PowerPoint</Application>
  <PresentationFormat>Широкоэкранный</PresentationFormat>
  <Paragraphs>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Century Gothic</vt:lpstr>
      <vt:lpstr>Century Gothic (Основной текст)</vt:lpstr>
      <vt:lpstr>Times New Roman</vt:lpstr>
      <vt:lpstr>Wingdings</vt:lpstr>
      <vt:lpstr>Wingdings 3</vt:lpstr>
      <vt:lpstr>Легкий дым</vt:lpstr>
      <vt:lpstr>ДИСТАНЦИОННАЯ СИСТЕМА УПРАВЛЕНИЯ КЛИМАТОМ ДОМА</vt:lpstr>
      <vt:lpstr>БЛОК УПРАВЛЕНИЯ СИСТЕМОЙ</vt:lpstr>
      <vt:lpstr>Презентация PowerPoint</vt:lpstr>
      <vt:lpstr>                     СХЕМА ЭЛЕКТРИЧЕСКАЯ СТРУКТУРНАЯ</vt:lpstr>
      <vt:lpstr>МОДУЛЬ УПРАВЛЕНИЯ - схема электрическая принципиальная</vt:lpstr>
      <vt:lpstr>  МОДУЛЬ GSM – схема электрическая принципиальная</vt:lpstr>
      <vt:lpstr>БЛОК ИСПОЛНЕНИЯ – схема электрическая принципиальная</vt:lpstr>
      <vt:lpstr>         ПЛАТА ПЕЧАТНАЯ – сторона установки элементов</vt:lpstr>
      <vt:lpstr>                    ПЛАТА ПЕЧАТНАЯ – сторона пайки</vt:lpstr>
      <vt:lpstr>              Элементы проводящего рисунка платы</vt:lpstr>
      <vt:lpstr>                  ПЛАТА с  установленными ЭВС</vt:lpstr>
      <vt:lpstr>ДЕТАЛИ КОРПУСА</vt:lpstr>
      <vt:lpstr>                    КОМПОНОВОЧНЫЕ РАСЧЁТЫ</vt:lpstr>
      <vt:lpstr>           РАСЧЁТ ЭЛЕКТРОМАГНИТНОЙ СОВМЕСТИМОСТИ</vt:lpstr>
      <vt:lpstr>              РАСЧЁТ ТЕПЛОВОГО РЕЖИМА УСТРОЙСТВА</vt:lpstr>
      <vt:lpstr>РАСЧЁТ МЕХАНИЧЕСНОЙ ПРОЧНОСТИ И  СИСТЕМЫ ВИБРОУДАРНОЙ ЗАЩИТЫ</vt:lpstr>
      <vt:lpstr>                            ОЦЕНКА НАДЁЖНОСТИ</vt:lpstr>
      <vt:lpstr>        ТЕХНИКО-ЭКОНОМИЧЕСКОЕ ОБОСНОВАНИЕ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ДИСТАНЦИОННАЯ СИСТЕМА УПРАВЛЕНИЯ КЛИМАТОМ ДОМА</dc:title>
  <dc:creator>Sokolover</dc:creator>
  <cp:lastModifiedBy>Sokolover</cp:lastModifiedBy>
  <cp:revision>172</cp:revision>
  <dcterms:created xsi:type="dcterms:W3CDTF">2021-06-13T16:49:00Z</dcterms:created>
  <dcterms:modified xsi:type="dcterms:W3CDTF">2021-06-20T18:40:52Z</dcterms:modified>
</cp:coreProperties>
</file>