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91B686-0AA4-490E-B520-B3DAEC891750}">
          <p14:sldIdLst>
            <p14:sldId id="256"/>
            <p14:sldId id="257"/>
            <p14:sldId id="258"/>
            <p14:sldId id="263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25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F5EB-E0F4-4615-A70C-536204D6250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29F2-E5E6-40B3-B356-674A8E527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2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29F2-E5E6-40B3-B356-674A8E527D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4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29F2-E5E6-40B3-B356-674A8E527D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4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29F2-E5E6-40B3-B356-674A8E527D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4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29F2-E5E6-40B3-B356-674A8E527D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4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29F2-E5E6-40B3-B356-674A8E527D9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4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6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0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4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9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69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6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0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61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8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3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8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3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hatifgaming.com/wp-content/uploads/2021/08/Sheep-1392x78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5" t="1112" r="12703" b="-5006"/>
          <a:stretch/>
        </p:blipFill>
        <p:spPr bwMode="auto">
          <a:xfrm>
            <a:off x="0" y="0"/>
            <a:ext cx="9144000" cy="723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Обзор лого в Minecraft: как эмблемы преображаются в компьютерном мире? |  Loga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444715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1110" y="5013176"/>
            <a:ext cx="2319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Выполнили:</a:t>
            </a:r>
          </a:p>
          <a:p>
            <a:pPr algn="r"/>
            <a:r>
              <a:rPr lang="ru-RU" dirty="0" err="1">
                <a:latin typeface="Minecraft Rus" panose="00000400000000000000" pitchFamily="2" charset="-128"/>
                <a:ea typeface="Minecraft Rus" panose="00000400000000000000" pitchFamily="2" charset="-128"/>
              </a:rPr>
              <a:t>Балюк</a:t>
            </a:r>
            <a:r>
              <a:rPr lang="ru-RU" dirty="0">
                <a:latin typeface="Minecraft Rus" panose="00000400000000000000" pitchFamily="2" charset="-128"/>
                <a:ea typeface="Minecraft Rus" panose="00000400000000000000" pitchFamily="2" charset="-128"/>
              </a:rPr>
              <a:t> П. В</a:t>
            </a: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.</a:t>
            </a:r>
          </a:p>
          <a:p>
            <a:pPr algn="r"/>
            <a:r>
              <a:rPr lang="ru-RU" dirty="0">
                <a:latin typeface="Minecraft Rus" panose="00000400000000000000" pitchFamily="2" charset="-128"/>
                <a:ea typeface="Minecraft Rus" panose="00000400000000000000" pitchFamily="2" charset="-128"/>
              </a:rPr>
              <a:t>Гапоненко А. А</a:t>
            </a: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.</a:t>
            </a:r>
          </a:p>
          <a:p>
            <a:pPr algn="r"/>
            <a:r>
              <a:rPr lang="ru-RU" dirty="0" err="1">
                <a:latin typeface="Minecraft Rus" panose="00000400000000000000" pitchFamily="2" charset="-128"/>
                <a:ea typeface="Minecraft Rus" panose="00000400000000000000" pitchFamily="2" charset="-128"/>
              </a:rPr>
              <a:t>Дейлид</a:t>
            </a:r>
            <a:r>
              <a:rPr lang="ru-RU" dirty="0">
                <a:latin typeface="Minecraft Rus" panose="00000400000000000000" pitchFamily="2" charset="-128"/>
                <a:ea typeface="Minecraft Rus" panose="00000400000000000000" pitchFamily="2" charset="-128"/>
              </a:rPr>
              <a:t> Р. В.</a:t>
            </a:r>
            <a:endParaRPr lang="ru-RU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algn="r"/>
            <a:r>
              <a:rPr lang="ru-RU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Филипцов</a:t>
            </a: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Д. А.</a:t>
            </a:r>
          </a:p>
        </p:txBody>
      </p:sp>
    </p:spTree>
    <p:extLst>
      <p:ext uri="{BB962C8B-B14F-4D97-AF65-F5344CB8AC3E}">
        <p14:creationId xmlns:p14="http://schemas.microsoft.com/office/powerpoint/2010/main" val="39099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Политика продвижения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7559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Контекстная реклама на площадках реализации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Интеграция с различными сервисами (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Discord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) и другими компьютерными играми (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God of War, Horizon Zero Dawn)</a:t>
            </a:r>
            <a:endParaRPr lang="ru-RU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Проведение тематических ивентов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Мерчендайз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Продвижение за счёт контента популярных </a:t>
            </a: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блогеров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на </a:t>
            </a: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видеосервисах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(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Twitch, YouTube)</a:t>
            </a:r>
            <a:endParaRPr lang="ru-RU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Политика реализации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472" y="1764099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Маркетплейсы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для 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Android (</a:t>
            </a:r>
            <a:r>
              <a:rPr lang="en-US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PlayMarket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и др.)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Маркетплейс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для 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IOS (</a:t>
            </a:r>
            <a:r>
              <a:rPr lang="en-US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AppStore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)</a:t>
            </a:r>
            <a:endParaRPr lang="ru-RU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Маркетплейс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для 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PC 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(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Microsoft Store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Маркетплейс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для 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PlayStation (</a:t>
            </a:r>
            <a:r>
              <a:rPr lang="en-US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PSStore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)</a:t>
            </a:r>
            <a:endParaRPr lang="ru-RU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Маркетплейс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для 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XBOX (</a:t>
            </a:r>
            <a:r>
              <a:rPr lang="en-US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Microsoft Store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Официальный сайт 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Minecraft.com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Реализация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дисков с игрой через дистрибьюторов</a:t>
            </a:r>
          </a:p>
        </p:txBody>
      </p:sp>
    </p:spTree>
    <p:extLst>
      <p:ext uri="{BB962C8B-B14F-4D97-AF65-F5344CB8AC3E}">
        <p14:creationId xmlns:p14="http://schemas.microsoft.com/office/powerpoint/2010/main" val="42277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Маркетинговые роли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472" y="2550383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Стратег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-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визионер - </a:t>
            </a: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Балюк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Павел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Дизайнер - Гапоненко Александр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Аналитик рынка - </a:t>
            </a: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Филипцов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Данила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Менеджер по продажам - </a:t>
            </a:r>
            <a:r>
              <a:rPr lang="ru-RU" sz="2000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Дейлид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Роман</a:t>
            </a:r>
          </a:p>
        </p:txBody>
      </p:sp>
    </p:spTree>
    <p:extLst>
      <p:ext uri="{BB962C8B-B14F-4D97-AF65-F5344CB8AC3E}">
        <p14:creationId xmlns:p14="http://schemas.microsoft.com/office/powerpoint/2010/main" val="3063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necraft Meme GIF - Minecraft Meme Майнкрафт - Discover &amp;amp; Share GIF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-383"/>
            <a:ext cx="12241360" cy="68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2852936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rgbClr val="FFFF00"/>
                </a:solidFill>
                <a:latin typeface="Minecraft Rus" panose="00000400000000000000" pitchFamily="2" charset="-128"/>
                <a:ea typeface="Minecraft Rus" panose="00000400000000000000" pitchFamily="2" charset="-128"/>
              </a:rPr>
              <a:t>Спасибо за внимание</a:t>
            </a:r>
            <a:endParaRPr lang="ru-RU" sz="4400" dirty="0">
              <a:solidFill>
                <a:srgbClr val="FFFF00"/>
              </a:solidFill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3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Описание программного продукта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064" y="1844824"/>
            <a:ext cx="666079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Удовлетворяемые нужды потребителей:</a:t>
            </a:r>
            <a:endParaRPr lang="en-US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endParaRPr lang="ru-RU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Развлечение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Социальное взаимодействие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Самовыражение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Заработок и реклама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Развитие и обучение</a:t>
            </a:r>
            <a:endParaRPr lang="ru-RU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807" y="4149080"/>
            <a:ext cx="624401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Преимущества:</a:t>
            </a:r>
            <a:endParaRPr lang="en-US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endParaRPr lang="ru-RU" sz="2000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Максимальная свобода 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Мультиплатформенность</a:t>
            </a:r>
            <a:endParaRPr lang="ru-RU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Гибкость к ресурсам устройства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Сформировавшееся </a:t>
            </a:r>
            <a:r>
              <a:rPr lang="ru-RU" dirty="0" err="1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комьюнити</a:t>
            </a:r>
            <a:endParaRPr lang="ru-RU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Высокая узнаваемость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Постоянная поддержка разработчиками</a:t>
            </a:r>
            <a:endParaRPr lang="ru-RU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5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Маркетинговое исследование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032448" cy="20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046980"/>
            <a:ext cx="4298897" cy="204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76" y="1700807"/>
            <a:ext cx="4793651" cy="20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08" y="4077072"/>
            <a:ext cx="4595596" cy="20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8" r="1025"/>
          <a:stretch/>
        </p:blipFill>
        <p:spPr bwMode="auto">
          <a:xfrm>
            <a:off x="8046381" y="5877272"/>
            <a:ext cx="1097620" cy="54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Маркетинговое исследование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772817"/>
            <a:ext cx="5201232" cy="208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077072"/>
            <a:ext cx="5472608" cy="223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9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Маркетинговое исследование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72816"/>
            <a:ext cx="4466322" cy="204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077071"/>
            <a:ext cx="5156359" cy="20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4484806"/>
            <a:ext cx="3528393" cy="15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31" y="1800096"/>
            <a:ext cx="4231557" cy="186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3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Емкость рынка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44824"/>
            <a:ext cx="84969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R</a:t>
            </a:r>
            <a:r>
              <a:rPr lang="ru-RU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 = </a:t>
            </a:r>
            <a:r>
              <a:rPr lang="en-US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n</a:t>
            </a:r>
            <a:r>
              <a:rPr lang="ru-RU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 ∙ </a:t>
            </a:r>
            <a:r>
              <a:rPr lang="en-US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q</a:t>
            </a:r>
            <a:r>
              <a:rPr lang="ru-RU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 ∙ </a:t>
            </a:r>
            <a:r>
              <a:rPr lang="en-US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P</a:t>
            </a:r>
            <a:r>
              <a:rPr lang="ru-RU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 </a:t>
            </a:r>
            <a:r>
              <a:rPr lang="en-US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= 2,96 </a:t>
            </a:r>
            <a:r>
              <a:rPr lang="ru-RU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млрд чел ∙</a:t>
            </a:r>
            <a:r>
              <a:rPr lang="en-US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 58,5 $/</a:t>
            </a:r>
            <a:r>
              <a:rPr lang="ru-RU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чел = 173,</a:t>
            </a:r>
            <a:r>
              <a:rPr lang="en-US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16</a:t>
            </a:r>
            <a:r>
              <a:rPr lang="ru-RU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 млрд </a:t>
            </a:r>
            <a:r>
              <a:rPr lang="en-US" sz="2000" i="1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$</a:t>
            </a:r>
          </a:p>
          <a:p>
            <a:endParaRPr lang="ru-RU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r>
              <a:rPr lang="en-US" dirty="0">
                <a:latin typeface="Minecraft Rus" panose="00000400000000000000" pitchFamily="2" charset="-128"/>
                <a:ea typeface="Minecraft Rus" panose="00000400000000000000" pitchFamily="2" charset="-128"/>
              </a:rPr>
              <a:t>где n = 2,96 </a:t>
            </a:r>
            <a:r>
              <a:rPr lang="ru-RU" dirty="0">
                <a:latin typeface="Minecraft Rus" panose="00000400000000000000" pitchFamily="2" charset="-128"/>
                <a:ea typeface="Minecraft Rus" panose="00000400000000000000" pitchFamily="2" charset="-128"/>
              </a:rPr>
              <a:t>млрд чел</a:t>
            </a:r>
            <a:r>
              <a:rPr lang="en-US" dirty="0">
                <a:latin typeface="Minecraft Rus" panose="00000400000000000000" pitchFamily="2" charset="-128"/>
                <a:ea typeface="Minecraft Rus" panose="00000400000000000000" pitchFamily="2" charset="-128"/>
              </a:rPr>
              <a:t> – количество потенциальных пользователей продукта (услуги); </a:t>
            </a:r>
            <a:endParaRPr lang="ru-RU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r>
              <a:rPr lang="en-US" dirty="0">
                <a:latin typeface="Minecraft Rus" panose="00000400000000000000" pitchFamily="2" charset="-128"/>
                <a:ea typeface="Minecraft Rus" panose="00000400000000000000" pitchFamily="2" charset="-128"/>
              </a:rPr>
              <a:t>q – количество продукта, потребляемого одним пользователем за год;</a:t>
            </a:r>
            <a:endParaRPr lang="en-US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r>
              <a:rPr lang="en-US" dirty="0">
                <a:latin typeface="Minecraft Rus" panose="00000400000000000000" pitchFamily="2" charset="-128"/>
                <a:ea typeface="Minecraft Rus" panose="00000400000000000000" pitchFamily="2" charset="-128"/>
              </a:rPr>
              <a:t>P – цена за единицу продукта.</a:t>
            </a:r>
            <a:endParaRPr lang="en-US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r>
              <a:rPr lang="en-US" dirty="0">
                <a:latin typeface="Minecraft Rus" panose="00000400000000000000" pitchFamily="2" charset="-128"/>
                <a:ea typeface="Minecraft Rus" panose="00000400000000000000" pitchFamily="2" charset="-128"/>
              </a:rPr>
              <a:t>q </a:t>
            </a:r>
            <a:r>
              <a:rPr lang="ru-RU" dirty="0">
                <a:latin typeface="Minecraft Rus" panose="00000400000000000000" pitchFamily="2" charset="-128"/>
                <a:ea typeface="Minecraft Rus" panose="00000400000000000000" pitchFamily="2" charset="-128"/>
              </a:rPr>
              <a:t>∙ </a:t>
            </a:r>
            <a:r>
              <a:rPr lang="en-US" dirty="0">
                <a:latin typeface="Minecraft Rus" panose="00000400000000000000" pitchFamily="2" charset="-128"/>
                <a:ea typeface="Minecraft Rus" panose="00000400000000000000" pitchFamily="2" charset="-128"/>
              </a:rPr>
              <a:t>P = 58,5 $/</a:t>
            </a:r>
            <a:r>
              <a:rPr lang="ru-RU" dirty="0">
                <a:latin typeface="Minecraft Rus" panose="00000400000000000000" pitchFamily="2" charset="-128"/>
                <a:ea typeface="Minecraft Rus" panose="00000400000000000000" pitchFamily="2" charset="-128"/>
              </a:rPr>
              <a:t>чел — средние траты одного пользователя на продукт за год.</a:t>
            </a:r>
            <a:endParaRPr lang="en-US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r>
              <a:rPr lang="ru-RU" dirty="0">
                <a:latin typeface="Minecraft Rus" panose="00000400000000000000" pitchFamily="2" charset="-128"/>
                <a:ea typeface="Minecraft Rus" panose="00000400000000000000" pitchFamily="2" charset="-128"/>
              </a:rPr>
              <a:t>Исходные характеристики рынка были взяты с международного статистического портала </a:t>
            </a:r>
            <a:r>
              <a:rPr lang="en-US" dirty="0">
                <a:latin typeface="Minecraft Rus" panose="00000400000000000000" pitchFamily="2" charset="-128"/>
                <a:ea typeface="Minecraft Rus" panose="00000400000000000000" pitchFamily="2" charset="-128"/>
              </a:rPr>
              <a:t>Newzoo.com</a:t>
            </a:r>
            <a:r>
              <a:rPr lang="en-US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.</a:t>
            </a:r>
          </a:p>
          <a:p>
            <a:endParaRPr lang="en-US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r>
              <a:rPr lang="ru-RU" dirty="0">
                <a:latin typeface="Minecraft Rus" panose="00000400000000000000" pitchFamily="2" charset="-128"/>
                <a:ea typeface="Minecraft Rus" panose="00000400000000000000" pitchFamily="2" charset="-128"/>
              </a:rPr>
              <a:t>Фактическая ёмкость рынка</a:t>
            </a:r>
            <a:r>
              <a:rPr lang="ru-RU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:</a:t>
            </a:r>
            <a:endParaRPr lang="en-US" dirty="0" smtClean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endParaRPr lang="ru-RU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r>
              <a:rPr lang="ru-RU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100 млн чел * 28 </a:t>
            </a:r>
            <a:r>
              <a:rPr lang="en-US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$ </a:t>
            </a:r>
            <a:r>
              <a:rPr lang="ru-RU" sz="2000" i="1" dirty="0">
                <a:latin typeface="Minecraft Rus" panose="00000400000000000000" pitchFamily="2" charset="-128"/>
                <a:ea typeface="Minecraft Rus" panose="00000400000000000000" pitchFamily="2" charset="-128"/>
              </a:rPr>
              <a:t>= 2,8 млрд </a:t>
            </a:r>
            <a:r>
              <a:rPr lang="en-US" sz="2000" i="1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$</a:t>
            </a:r>
            <a:endParaRPr lang="ru-RU" sz="2000" i="1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0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Емкость рынка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0" y="1628800"/>
            <a:ext cx="5302325" cy="298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73016"/>
            <a:ext cx="4989886" cy="280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1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Анализ конкурентов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11954"/>
              </p:ext>
            </p:extLst>
          </p:nvPr>
        </p:nvGraphicFramePr>
        <p:xfrm>
          <a:off x="-2" y="1268760"/>
          <a:ext cx="9144001" cy="534590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51074"/>
                <a:gridCol w="1469720"/>
                <a:gridCol w="1227980"/>
                <a:gridCol w="1438925"/>
                <a:gridCol w="1272535"/>
                <a:gridCol w="1278115"/>
                <a:gridCol w="1205652"/>
              </a:tblGrid>
              <a:tr h="385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 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Minecraft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Raft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Fallout 4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Terraria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Rust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Valheim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</a:tr>
              <a:tr h="385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Цена </a:t>
                      </a: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$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26.99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15.59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12.99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6.99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19.99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10.4</a:t>
                      </a: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9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334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Наличие дополнений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-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-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210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Графика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3D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3D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3</a:t>
                      </a:r>
                      <a:r>
                        <a:rPr lang="en-US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D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2</a:t>
                      </a:r>
                      <a:r>
                        <a:rPr lang="en-US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D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3D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3D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3312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Платформы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ПК, смартфон, консоли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ПК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ПК,консоли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ПК, смартфон, консоли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ПК, консоли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ПК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566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Мультиплеер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Локальный, глобальный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Локальный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Локальный, глобальный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Локальный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Глобальный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Локальный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205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Кампания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-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-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3312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Оценка критиков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93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-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84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83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69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-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3312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Оценка пользователей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80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92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56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87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64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95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3312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Генерация мира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-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-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+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726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Системные требования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Озу 400Мб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Жесткий диск 300Мб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Видеокарта 128Мб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Озу 4Гб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Жесткий диск 6Гб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Видеокарта 1Гб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Озу 8Гб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Жесткий диск 30Гб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Видеокарта 2Гб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Озу 512Мб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Жёсткий диск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200Мб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Видеокарта 128Мб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Озу 10Гб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Жесткий диск 20Гб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Видеокарта 2Гб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Озу 8Гб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Жесткий диск 1Гб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Видеокарта 1Гб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489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Количество проданных копий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200млн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3</a:t>
                      </a: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млн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2</a:t>
                      </a: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0млн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35млн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10млн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4млн</a:t>
                      </a:r>
                      <a:endParaRPr lang="ru-RU" sz="100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  <a:tr h="554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Открытый мир</a:t>
                      </a:r>
                      <a:endParaRPr lang="ru-RU" sz="10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Не ограниченный</a:t>
                      </a:r>
                      <a:endParaRPr lang="ru-RU" sz="9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Ограниченный</a:t>
                      </a:r>
                      <a:endParaRPr lang="ru-RU" sz="9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Ограниченный</a:t>
                      </a:r>
                      <a:endParaRPr lang="ru-RU" sz="9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Ограниченный</a:t>
                      </a:r>
                      <a:endParaRPr lang="ru-RU" sz="9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Ограниченный</a:t>
                      </a:r>
                      <a:endParaRPr lang="ru-RU" sz="9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Minecraft Rus" panose="00000400000000000000" pitchFamily="2" charset="-128"/>
                          <a:ea typeface="Minecraft Rus" panose="00000400000000000000" pitchFamily="2" charset="-128"/>
                        </a:rPr>
                        <a:t>Ограниченный</a:t>
                      </a:r>
                      <a:endParaRPr lang="ru-RU" sz="900" dirty="0">
                        <a:effectLst/>
                        <a:latin typeface="Minecraft Rus" panose="00000400000000000000" pitchFamily="2" charset="-128"/>
                        <a:ea typeface="Minecraft Rus" panose="00000400000000000000" pitchFamily="2" charset="-128"/>
                        <a:cs typeface="Times New Roman"/>
                      </a:endParaRPr>
                    </a:p>
                  </a:txBody>
                  <a:tcPr marL="57090" marR="5709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7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Ценовая политика</a:t>
            </a:r>
            <a:endParaRPr lang="ru-RU" sz="4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700808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	Цена </a:t>
            </a:r>
            <a:r>
              <a:rPr lang="ru-RU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дифференцирована по платформам и 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составляет </a:t>
            </a:r>
            <a:r>
              <a:rPr lang="ru-RU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приблизительно среднюю цену по рынку. Для ПК она составляет </a:t>
            </a:r>
            <a:r>
              <a:rPr lang="ru-RU" sz="2000" dirty="0">
                <a:solidFill>
                  <a:srgbClr val="00B050"/>
                </a:solidFill>
                <a:latin typeface="Minecraft Rus" panose="00000400000000000000" pitchFamily="2" charset="-128"/>
                <a:ea typeface="Minecraft Rus" panose="00000400000000000000" pitchFamily="2" charset="-128"/>
              </a:rPr>
              <a:t>26.99$</a:t>
            </a:r>
            <a:r>
              <a:rPr lang="ru-RU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 (так как наш продукт имеет существенные преимущества над конкурентами, 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рассмотренными </a:t>
            </a:r>
            <a:r>
              <a:rPr lang="ru-RU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ранее, следовательно и цена будет выше), для мобильных платформ </a:t>
            </a:r>
            <a:r>
              <a:rPr lang="ru-RU" sz="2000" dirty="0">
                <a:solidFill>
                  <a:srgbClr val="00B050"/>
                </a:solidFill>
                <a:latin typeface="Minecraft Rus" panose="00000400000000000000" pitchFamily="2" charset="-128"/>
                <a:ea typeface="Minecraft Rus" panose="00000400000000000000" pitchFamily="2" charset="-128"/>
              </a:rPr>
              <a:t>6.99$</a:t>
            </a:r>
            <a:r>
              <a:rPr lang="ru-RU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, для консолей </a:t>
            </a:r>
            <a:r>
              <a:rPr lang="ru-RU" sz="2000" dirty="0">
                <a:solidFill>
                  <a:srgbClr val="00B050"/>
                </a:solidFill>
                <a:latin typeface="Minecraft Rus" panose="00000400000000000000" pitchFamily="2" charset="-128"/>
                <a:ea typeface="Minecraft Rus" panose="00000400000000000000" pitchFamily="2" charset="-128"/>
              </a:rPr>
              <a:t>18.25$</a:t>
            </a:r>
            <a:r>
              <a:rPr lang="ru-RU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 дешевле, чем на ПК, так как аудитория на данных платформах сильно меньше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.</a:t>
            </a:r>
            <a:endParaRPr lang="ru-RU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  <a:p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	Также существует возможность получения доступа к игре на основе модели подписки, т. н. 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Game Pass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, по которой существуют различные тарифные планы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 </a:t>
            </a:r>
            <a:r>
              <a:rPr lang="ru-RU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(для Беларуси </a:t>
            </a:r>
            <a:r>
              <a:rPr lang="en-US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-</a:t>
            </a:r>
            <a:r>
              <a:rPr lang="ru-RU" sz="2000" dirty="0">
                <a:latin typeface="Minecraft Rus" panose="00000400000000000000" pitchFamily="2" charset="-128"/>
                <a:ea typeface="Minecraft Rus" panose="00000400000000000000" pitchFamily="2" charset="-128"/>
              </a:rPr>
              <a:t> порядка </a:t>
            </a:r>
            <a:r>
              <a:rPr lang="ru-RU" sz="2000" dirty="0">
                <a:solidFill>
                  <a:srgbClr val="00B050"/>
                </a:solidFill>
                <a:latin typeface="Minecraft Rus" panose="00000400000000000000" pitchFamily="2" charset="-128"/>
                <a:ea typeface="Minecraft Rus" panose="00000400000000000000" pitchFamily="2" charset="-128"/>
              </a:rPr>
              <a:t>10</a:t>
            </a:r>
            <a:r>
              <a:rPr lang="en-US" sz="2000" dirty="0" smtClean="0">
                <a:solidFill>
                  <a:srgbClr val="00B050"/>
                </a:solidFill>
                <a:latin typeface="Minecraft Rus" panose="00000400000000000000" pitchFamily="2" charset="-128"/>
                <a:ea typeface="Minecraft Rus" panose="00000400000000000000" pitchFamily="2" charset="-128"/>
              </a:rPr>
              <a:t>$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/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месяц</a:t>
            </a:r>
            <a:r>
              <a:rPr lang="en-US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)</a:t>
            </a:r>
            <a:r>
              <a:rPr lang="ru-RU" sz="2000" dirty="0" smtClean="0">
                <a:latin typeface="Minecraft Rus" panose="00000400000000000000" pitchFamily="2" charset="-128"/>
                <a:ea typeface="Minecraft Rus" panose="00000400000000000000" pitchFamily="2" charset="-128"/>
              </a:rPr>
              <a:t>.</a:t>
            </a:r>
            <a:endParaRPr lang="ru-RU" sz="2000" dirty="0">
              <a:latin typeface="Minecraft Rus" panose="00000400000000000000" pitchFamily="2" charset="-128"/>
              <a:ea typeface="Minecraft Rus" panose="000004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93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440</Words>
  <Application>Microsoft Office PowerPoint</Application>
  <PresentationFormat>Экран (4:3)</PresentationFormat>
  <Paragraphs>183</Paragraphs>
  <Slides>13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Описание программного продукта</vt:lpstr>
      <vt:lpstr>Маркетинговое исследование</vt:lpstr>
      <vt:lpstr>Маркетинговое исследование</vt:lpstr>
      <vt:lpstr>Маркетинговое исследование</vt:lpstr>
      <vt:lpstr>Емкость рынка</vt:lpstr>
      <vt:lpstr>Емкость рынка</vt:lpstr>
      <vt:lpstr>Анализ конкурентов</vt:lpstr>
      <vt:lpstr>Ценовая политика</vt:lpstr>
      <vt:lpstr>Политика продвижения</vt:lpstr>
      <vt:lpstr>Политика реализации</vt:lpstr>
      <vt:lpstr>Маркетинговые роли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</cp:lastModifiedBy>
  <cp:revision>37</cp:revision>
  <dcterms:modified xsi:type="dcterms:W3CDTF">2021-12-09T14:31:48Z</dcterms:modified>
</cp:coreProperties>
</file>