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9" r:id="rId12"/>
  </p:sldIdLst>
  <p:sldSz cx="12192000" cy="6858000"/>
  <p:notesSz cx="6858000" cy="9144000"/>
  <p:embeddedFontLst>
    <p:embeddedFont>
      <p:font typeface="Calibri Light" panose="020F0302020204030204" pitchFamily="34" charset="0"/>
      <p:regular r:id="rId14"/>
      <p: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0B0B"/>
    <a:srgbClr val="B10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2" autoAdjust="0"/>
    <p:restoredTop sz="91139" autoAdjust="0"/>
  </p:normalViewPr>
  <p:slideViewPr>
    <p:cSldViewPr snapToGrid="0">
      <p:cViewPr varScale="1">
        <p:scale>
          <a:sx n="102" d="100"/>
          <a:sy n="102" d="100"/>
        </p:scale>
        <p:origin x="81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D1B43-9722-4B59-B8E5-0D06E85DE394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41DBD-6CA5-42D1-AF42-62D80C8F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46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11929" y="2446893"/>
            <a:ext cx="6616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направление подготовки:</a:t>
            </a:r>
            <a:r>
              <a:rPr lang="ru-RU" baseline="0" dirty="0" smtClean="0"/>
              <a:t> 09.03.03 «Прикладная информатика»</a:t>
            </a:r>
          </a:p>
          <a:p>
            <a:r>
              <a:rPr lang="ru-RU" baseline="0" dirty="0" smtClean="0"/>
              <a:t>профиль: «Корпоративные информационные системы»</a:t>
            </a:r>
            <a:endParaRPr lang="ru-RU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789340" y="2935868"/>
            <a:ext cx="8613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Выпускная квалификационная работа</a:t>
            </a:r>
            <a:endParaRPr lang="ru-RU" sz="3600" b="1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21731" y="5088581"/>
            <a:ext cx="1039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Руководитель работы:</a:t>
            </a:r>
            <a:endParaRPr lang="ru-RU" sz="20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21731" y="5633541"/>
            <a:ext cx="1039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Обучающийся:</a:t>
            </a:r>
            <a:endParaRPr lang="ru-RU" sz="20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032907" y="1585872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B10C34"/>
                </a:solidFill>
              </a:rPr>
              <a:t>факультет информационных технологий</a:t>
            </a:r>
            <a:endParaRPr lang="ru-RU" sz="2800" b="1" dirty="0">
              <a:solidFill>
                <a:srgbClr val="B10C34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906963" y="2018620"/>
            <a:ext cx="5021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 smtClean="0">
                <a:solidFill>
                  <a:srgbClr val="B10C34"/>
                </a:solidFill>
              </a:rPr>
              <a:t>кафедра информационных</a:t>
            </a:r>
            <a:r>
              <a:rPr lang="ru-RU" sz="2400" b="1" baseline="0" dirty="0" smtClean="0">
                <a:solidFill>
                  <a:srgbClr val="B10C34"/>
                </a:solidFill>
              </a:rPr>
              <a:t> систем</a:t>
            </a:r>
            <a:endParaRPr lang="ru-RU" sz="2400" b="1" dirty="0" smtClean="0">
              <a:solidFill>
                <a:srgbClr val="B10C34"/>
              </a:solidFill>
            </a:endParaRP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0" y="6384471"/>
            <a:ext cx="12192000" cy="473529"/>
          </a:xfrm>
          <a:prstGeom prst="rect">
            <a:avLst/>
          </a:prstGeom>
          <a:solidFill>
            <a:srgbClr val="C10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171" y="123301"/>
            <a:ext cx="3514362" cy="148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98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E7C0-B0E1-4307-8FA1-D09529EF9B05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EA3-2F28-4AE7-8C6B-26762F985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71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E7C0-B0E1-4307-8FA1-D09529EF9B05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EA3-2F28-4AE7-8C6B-26762F985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823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E7C0-B0E1-4307-8FA1-D09529EF9B05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EA3-2F28-4AE7-8C6B-26762F985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153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E7C0-B0E1-4307-8FA1-D09529EF9B05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EA3-2F28-4AE7-8C6B-26762F985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609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E7C0-B0E1-4307-8FA1-D09529EF9B05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EA3-2F28-4AE7-8C6B-26762F985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853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E7C0-B0E1-4307-8FA1-D09529EF9B05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EA3-2F28-4AE7-8C6B-26762F985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137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E7C0-B0E1-4307-8FA1-D09529EF9B05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EA3-2F28-4AE7-8C6B-26762F985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6241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E7C0-B0E1-4307-8FA1-D09529EF9B05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EA3-2F28-4AE7-8C6B-26762F985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28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E7C0-B0E1-4307-8FA1-D09529EF9B05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EA3-2F28-4AE7-8C6B-26762F985A6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2349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Цель, задач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0" y="6384471"/>
            <a:ext cx="12192000" cy="473529"/>
          </a:xfrm>
          <a:prstGeom prst="rect">
            <a:avLst/>
          </a:prstGeom>
          <a:noFill/>
          <a:ln>
            <a:solidFill>
              <a:srgbClr val="B10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11490" y="6400799"/>
            <a:ext cx="1856015" cy="43064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06136" y="6431455"/>
            <a:ext cx="112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B10C34"/>
                </a:solidFill>
                <a:effectLst/>
              </a:rPr>
              <a:t>слайд №</a:t>
            </a:r>
            <a:endParaRPr lang="ru-RU" b="1" dirty="0">
              <a:solidFill>
                <a:srgbClr val="B10C34"/>
              </a:solidFill>
              <a:effectLst/>
            </a:endParaRP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2245179" y="6431455"/>
            <a:ext cx="7707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B10C34"/>
                </a:solidFill>
              </a:rPr>
              <a:t>РАЗДАТОЧНЫЙ МАТЕРИАЛ К ВЫПУСКНОЙ КВАЛИФИКАЦИОННОЙ РАБОТЕ</a:t>
            </a:r>
            <a:endParaRPr lang="ru-RU" b="1" dirty="0">
              <a:solidFill>
                <a:srgbClr val="B10C34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9809" y="48987"/>
            <a:ext cx="1065224" cy="52322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B10C34"/>
                </a:solidFill>
                <a:effectLst/>
              </a:rPr>
              <a:t>Цель:</a:t>
            </a:r>
            <a:endParaRPr lang="ru-RU" sz="2800" b="1" dirty="0">
              <a:solidFill>
                <a:srgbClr val="B10C34"/>
              </a:solidFill>
              <a:effectLst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9808" y="1106060"/>
            <a:ext cx="1469486" cy="52322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B10C34"/>
                </a:solidFill>
              </a:rPr>
              <a:t>Задачи:</a:t>
            </a:r>
            <a:endParaRPr lang="ru-RU" sz="2800" b="1" dirty="0">
              <a:solidFill>
                <a:srgbClr val="B10C34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9807" y="4214790"/>
            <a:ext cx="2711146" cy="40011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B10C34"/>
                </a:solidFill>
              </a:rPr>
              <a:t>Объект исследования:</a:t>
            </a:r>
            <a:endParaRPr lang="ru-RU" sz="2000" b="1" dirty="0">
              <a:solidFill>
                <a:srgbClr val="B10C34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9806" y="5257094"/>
            <a:ext cx="2855526" cy="400110"/>
          </a:xfrm>
          <a:prstGeom prst="rect">
            <a:avLst/>
          </a:prstGeom>
          <a:ln w="6350"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B10C34"/>
                </a:solidFill>
              </a:rPr>
              <a:t>Предмет исследования:</a:t>
            </a:r>
            <a:endParaRPr lang="ru-RU" sz="2000" b="1" dirty="0">
              <a:solidFill>
                <a:srgbClr val="B10C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9676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0" y="6384471"/>
            <a:ext cx="12192000" cy="473529"/>
          </a:xfrm>
          <a:prstGeom prst="rect">
            <a:avLst/>
          </a:prstGeom>
          <a:noFill/>
          <a:ln>
            <a:solidFill>
              <a:srgbClr val="B10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11490" y="6400799"/>
            <a:ext cx="1856015" cy="43064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06136" y="6431455"/>
            <a:ext cx="112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B10C34"/>
                </a:solidFill>
                <a:effectLst/>
              </a:rPr>
              <a:t>слайд №</a:t>
            </a:r>
            <a:endParaRPr lang="ru-RU" b="1" dirty="0">
              <a:solidFill>
                <a:srgbClr val="B10C34"/>
              </a:solidFill>
              <a:effectLst/>
            </a:endParaRP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2245179" y="6431455"/>
            <a:ext cx="7707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B10C34"/>
                </a:solidFill>
              </a:rPr>
              <a:t>РАЗДАТОЧНЫЙ МАТЕРИАЛ К ВЫПУСКНОЙ КВАЛИФИКАЦИОННОЙ РАБОТЕ</a:t>
            </a:r>
            <a:endParaRPr lang="ru-RU" b="1" dirty="0">
              <a:solidFill>
                <a:srgbClr val="B10C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2107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0" y="6384471"/>
            <a:ext cx="12192000" cy="473529"/>
          </a:xfrm>
          <a:prstGeom prst="rect">
            <a:avLst/>
          </a:prstGeom>
          <a:noFill/>
          <a:ln>
            <a:solidFill>
              <a:srgbClr val="B10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11490" y="6400799"/>
            <a:ext cx="1856015" cy="430644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06136" y="6431455"/>
            <a:ext cx="112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B10C34"/>
                </a:solidFill>
                <a:effectLst/>
              </a:rPr>
              <a:t>слайд №</a:t>
            </a:r>
            <a:endParaRPr lang="ru-RU" b="1" dirty="0">
              <a:solidFill>
                <a:srgbClr val="B10C34"/>
              </a:solidFill>
              <a:effectLst/>
            </a:endParaRP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2245179" y="6431455"/>
            <a:ext cx="7707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B10C34"/>
                </a:solidFill>
              </a:rPr>
              <a:t>РАЗДАТОЧНЫЙ МАТЕРИАЛ К ВЫПУСКНОЙ КВАЛИФИКАЦИОННОЙ РАБОТЕ</a:t>
            </a:r>
            <a:endParaRPr lang="ru-RU" b="1" dirty="0">
              <a:solidFill>
                <a:srgbClr val="B10C34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9808" y="48987"/>
            <a:ext cx="2634141" cy="64633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rgbClr val="B10C34"/>
                </a:solidFill>
              </a:rPr>
              <a:t>Заключение</a:t>
            </a:r>
            <a:endParaRPr lang="ru-RU" sz="3600" dirty="0">
              <a:solidFill>
                <a:srgbClr val="B10C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741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тзыв научного руководител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0" y="6384471"/>
            <a:ext cx="12192000" cy="473529"/>
          </a:xfrm>
          <a:prstGeom prst="rect">
            <a:avLst/>
          </a:prstGeom>
          <a:noFill/>
          <a:ln>
            <a:solidFill>
              <a:srgbClr val="B10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11490" y="6400799"/>
            <a:ext cx="1856015" cy="430644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06136" y="6431455"/>
            <a:ext cx="112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B10C34"/>
                </a:solidFill>
                <a:effectLst/>
              </a:rPr>
              <a:t>слайд №</a:t>
            </a:r>
            <a:endParaRPr lang="ru-RU" b="1" dirty="0">
              <a:solidFill>
                <a:srgbClr val="B10C34"/>
              </a:solidFill>
              <a:effectLst/>
            </a:endParaRP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2245179" y="6431455"/>
            <a:ext cx="7707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B10C34"/>
                </a:solidFill>
              </a:rPr>
              <a:t>ОТЗЫВ РУКОВОДИТЕЛЯ ВЫПУСКНОЙ КВАЛИФИКАЦИОННОЙ РАБОТЫ</a:t>
            </a:r>
            <a:endParaRPr lang="ru-RU" b="1" dirty="0">
              <a:solidFill>
                <a:srgbClr val="B10C34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9808" y="48987"/>
            <a:ext cx="11805556" cy="64633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rgbClr val="B10C34"/>
                </a:solidFill>
              </a:rPr>
              <a:t>Отзыв на выпускную квалификационную работу</a:t>
            </a:r>
            <a:endParaRPr lang="ru-RU" sz="3600" dirty="0">
              <a:solidFill>
                <a:srgbClr val="B10C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244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9E7C0-B0E1-4307-8FA1-D09529EF9B05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AEA3-2F28-4AE7-8C6B-26762F985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54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5" r:id="rId7"/>
    <p:sldLayoutId id="2147483654" r:id="rId8"/>
    <p:sldLayoutId id="2147483662" r:id="rId9"/>
    <p:sldLayoutId id="2147483661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731" y="3584949"/>
            <a:ext cx="11748536" cy="120032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b="0" dirty="0" smtClean="0"/>
              <a:t>тема: </a:t>
            </a:r>
            <a:r>
              <a:rPr lang="ru-RU" sz="2400" b="1" dirty="0"/>
              <a:t>Проектирование и разработка корпоративной электронной библиотеки (на примере Частного образовательного учреждения высшего образования «Московский университет имени С.Ю. Витте»)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42706" y="5095703"/>
            <a:ext cx="242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к.т.н., доц. С.А. Зайцев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942706" y="5624046"/>
            <a:ext cx="242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Фамилия И.О.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11929" y="6436569"/>
            <a:ext cx="399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dirty="0" smtClean="0">
                <a:solidFill>
                  <a:schemeClr val="bg1"/>
                </a:solidFill>
              </a:rPr>
              <a:t>группа: </a:t>
            </a:r>
            <a:r>
              <a:rPr lang="ru-RU" dirty="0" err="1">
                <a:solidFill>
                  <a:schemeClr val="bg1"/>
                </a:solidFill>
              </a:rPr>
              <a:t>ИВСс</a:t>
            </a:r>
            <a:r>
              <a:rPr lang="ru-RU" dirty="0">
                <a:solidFill>
                  <a:schemeClr val="bg1"/>
                </a:solidFill>
              </a:rPr>
              <a:t> 23.1/Б1-21</a:t>
            </a:r>
            <a:endParaRPr lang="ru-RU" b="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22256" y="6436569"/>
            <a:ext cx="341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dirty="0" smtClean="0">
                <a:solidFill>
                  <a:schemeClr val="bg1"/>
                </a:solidFill>
              </a:rPr>
              <a:t>форма обучения: </a:t>
            </a:r>
            <a:r>
              <a:rPr lang="ru-RU" dirty="0" smtClean="0">
                <a:solidFill>
                  <a:schemeClr val="bg1"/>
                </a:solidFill>
              </a:rPr>
              <a:t>очно-заочная</a:t>
            </a:r>
            <a:endParaRPr lang="ru-RU" b="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29600" y="6441620"/>
            <a:ext cx="387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dirty="0" smtClean="0">
                <a:solidFill>
                  <a:schemeClr val="bg1"/>
                </a:solidFill>
              </a:rPr>
              <a:t>технология обучения: </a:t>
            </a:r>
            <a:r>
              <a:rPr lang="ru-RU" dirty="0">
                <a:solidFill>
                  <a:schemeClr val="bg1"/>
                </a:solidFill>
              </a:rPr>
              <a:t>выходного дня</a:t>
            </a:r>
            <a:endParaRPr lang="ru-RU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1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502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72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616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094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715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94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9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853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41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47</Words>
  <Application>Microsoft Office PowerPoint</Application>
  <PresentationFormat>Широкоэкранный</PresentationFormat>
  <Paragraphs>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 Light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Зайцев Сергей Александрович</dc:creator>
  <cp:lastModifiedBy>Королькова Ирина Анатольевна</cp:lastModifiedBy>
  <cp:revision>24</cp:revision>
  <dcterms:created xsi:type="dcterms:W3CDTF">2019-06-05T12:58:05Z</dcterms:created>
  <dcterms:modified xsi:type="dcterms:W3CDTF">2024-07-09T15:19:34Z</dcterms:modified>
</cp:coreProperties>
</file>