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7" r:id="rId5"/>
    <p:sldId id="26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319" r:id="rId19"/>
    <p:sldId id="293" r:id="rId20"/>
    <p:sldId id="270" r:id="rId21"/>
    <p:sldId id="320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69" r:id="rId32"/>
    <p:sldId id="303" r:id="rId33"/>
    <p:sldId id="304" r:id="rId34"/>
    <p:sldId id="305" r:id="rId35"/>
    <p:sldId id="321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0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5" d="100"/>
          <a:sy n="65" d="100"/>
        </p:scale>
        <p:origin x="130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9B9E-292D-4CE5-AAD8-C96DD37E696D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1D12-2DBC-4D19-B78D-9904A2E4233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_________Microsoft_Word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package" Target="../embeddings/_________Microsoft_Word2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Заголовок 1"/>
          <p:cNvSpPr>
            <a:spLocks noGrp="1"/>
          </p:cNvSpPr>
          <p:nvPr>
            <p:ph idx="1"/>
          </p:nvPr>
        </p:nvSpPr>
        <p:spPr>
          <a:xfrm>
            <a:off x="2651870" y="2945987"/>
            <a:ext cx="3816350" cy="892175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altLang="ru-RU" sz="2800" b="1" dirty="0" smtClean="0">
                <a:latin typeface="Arial" pitchFamily="34" charset="0"/>
              </a:rPr>
              <a:t>ЧРЕЗВЫЧАЙНЫЕ СИТУАЦИИ</a:t>
            </a:r>
          </a:p>
        </p:txBody>
      </p:sp>
      <p:pic>
        <p:nvPicPr>
          <p:cNvPr id="2052" name="Picture 5" descr="1321843096_3snow20st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171" y="0"/>
            <a:ext cx="2549715" cy="198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7" descr="2165649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7" y="0"/>
            <a:ext cx="2195513" cy="19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9" descr="hailhand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97425"/>
            <a:ext cx="2123728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1" descr="night-thunder-storm-lightn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986727"/>
            <a:ext cx="2123728" cy="281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5" descr="0_62ae0_1685f181_X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8" y="-6956"/>
            <a:ext cx="2117344" cy="1993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7" descr="165817_image_lar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488" y="1974852"/>
            <a:ext cx="2199148" cy="282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9" descr="11050082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4797425"/>
            <a:ext cx="482476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21" descr="lightning-and-cloud-wallpapers_screenshot_17772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3728" y="0"/>
            <a:ext cx="2404777" cy="19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23" descr="fire-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48488" y="4797425"/>
            <a:ext cx="2195513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blipFill dpi="0" rotWithShape="1">
            <a:blip r:embed="rId2" cstate="print"/>
            <a:srcRect/>
            <a:stretch>
              <a:fillRect/>
            </a:stretch>
          </a:blipFill>
          <a:ln w="63500">
            <a:solidFill>
              <a:schemeClr val="tx2"/>
            </a:solidFill>
          </a:ln>
        </p:spPr>
        <p:txBody>
          <a:bodyPr/>
          <a:lstStyle/>
          <a:p>
            <a:pPr eaLnBrk="1" hangingPunct="1"/>
            <a:endParaRPr lang="ru-RU" altLang="ru-RU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625" y="142875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ru-RU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4340" name="Заголовок 1"/>
          <p:cNvSpPr>
            <a:spLocks noGrp="1"/>
          </p:cNvSpPr>
          <p:nvPr>
            <p:ph idx="1"/>
          </p:nvPr>
        </p:nvSpPr>
        <p:spPr>
          <a:xfrm>
            <a:off x="179388" y="2492375"/>
            <a:ext cx="1871662" cy="1285875"/>
          </a:xfrm>
          <a:blipFill dpi="0" rotWithShape="1">
            <a:blip r:embed="rId3" cstate="print"/>
            <a:srcRect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ru-RU" altLang="ru-RU" sz="2400" b="1" smtClean="0">
                <a:latin typeface="Times New Roman" pitchFamily="18" charset="0"/>
                <a:cs typeface="Times New Roman" pitchFamily="18" charset="0"/>
              </a:rPr>
              <a:t>Природные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rot="10800000" flipV="1">
            <a:off x="1156471" y="1298560"/>
            <a:ext cx="3036115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5400000">
            <a:off x="2583784" y="1680418"/>
            <a:ext cx="2182941" cy="7606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238623" y="1298560"/>
            <a:ext cx="1285883" cy="1143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Заголовок 1"/>
          <p:cNvSpPr txBox="1">
            <a:spLocks/>
          </p:cNvSpPr>
          <p:nvPr/>
        </p:nvSpPr>
        <p:spPr bwMode="auto">
          <a:xfrm>
            <a:off x="2124075" y="2924175"/>
            <a:ext cx="2071688" cy="1357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pitchFamily="34" charset="0"/>
              <a:buNone/>
            </a:pPr>
            <a:r>
              <a:rPr lang="ru-RU" altLang="ru-RU" sz="2400" b="1">
                <a:latin typeface="Times New Roman" pitchFamily="18" charset="0"/>
                <a:cs typeface="Times New Roman" pitchFamily="18" charset="0"/>
              </a:rPr>
              <a:t>Техногенные</a:t>
            </a:r>
          </a:p>
        </p:txBody>
      </p:sp>
      <p:sp>
        <p:nvSpPr>
          <p:cNvPr id="14345" name="Заголовок 1"/>
          <p:cNvSpPr txBox="1">
            <a:spLocks/>
          </p:cNvSpPr>
          <p:nvPr/>
        </p:nvSpPr>
        <p:spPr bwMode="auto">
          <a:xfrm>
            <a:off x="4284663" y="2492375"/>
            <a:ext cx="2303462" cy="1357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buFont typeface="Arial" pitchFamily="34" charset="0"/>
              <a:buNone/>
            </a:pPr>
            <a:r>
              <a:rPr lang="ru-RU" altLang="ru-RU" sz="2400" b="1">
                <a:latin typeface="Times New Roman" pitchFamily="18" charset="0"/>
                <a:cs typeface="Times New Roman" pitchFamily="18" charset="0"/>
              </a:rPr>
              <a:t>Социальные</a:t>
            </a:r>
          </a:p>
        </p:txBody>
      </p:sp>
      <p:sp>
        <p:nvSpPr>
          <p:cNvPr id="14346" name="Заголовок 1"/>
          <p:cNvSpPr txBox="1">
            <a:spLocks/>
          </p:cNvSpPr>
          <p:nvPr/>
        </p:nvSpPr>
        <p:spPr bwMode="auto">
          <a:xfrm>
            <a:off x="6659563" y="2924175"/>
            <a:ext cx="2357437" cy="1357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pitchFamily="34" charset="0"/>
              <a:buNone/>
            </a:pPr>
            <a:r>
              <a:rPr lang="ru-RU" altLang="ru-RU" sz="2400" b="1">
                <a:latin typeface="Times New Roman" pitchFamily="18" charset="0"/>
                <a:cs typeface="Times New Roman" pitchFamily="18" charset="0"/>
              </a:rPr>
              <a:t>Экологические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236649" y="1312676"/>
            <a:ext cx="4285987" cy="13862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755650" y="333375"/>
            <a:ext cx="77041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4800" b="1">
                <a:solidFill>
                  <a:srgbClr val="FF0000"/>
                </a:solidFill>
              </a:rPr>
              <a:t>Чрезвычайные ситуации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altLang="ru-RU" smtClean="0"/>
              <a:t>Классификация ЧС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388" y="1125538"/>
            <a:ext cx="8713787" cy="5543550"/>
          </a:xfrm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   </a:t>
            </a:r>
            <a:r>
              <a:rPr lang="ru-RU" sz="4200" b="1" u="sng" dirty="0" smtClean="0">
                <a:solidFill>
                  <a:srgbClr val="FF0000"/>
                </a:solidFill>
              </a:rPr>
              <a:t>По поражающему фактору</a:t>
            </a:r>
            <a:r>
              <a:rPr lang="ru-RU" sz="4200" u="sng" dirty="0" smtClean="0">
                <a:solidFill>
                  <a:srgbClr val="FF0000"/>
                </a:solidFill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200" b="1" dirty="0" smtClean="0"/>
              <a:t>        - </a:t>
            </a:r>
            <a:r>
              <a:rPr lang="ru-RU" sz="4200" b="1" i="1" dirty="0" smtClean="0"/>
              <a:t>динамические</a:t>
            </a:r>
            <a:r>
              <a:rPr lang="ru-RU" sz="4200" b="1" dirty="0" smtClean="0"/>
              <a:t> (механические)</a:t>
            </a:r>
            <a:endParaRPr lang="ru-RU" sz="42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200" b="1" i="1" dirty="0" smtClean="0"/>
              <a:t>        - термические</a:t>
            </a:r>
            <a:endParaRPr lang="ru-RU" sz="42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200" b="1" i="1" dirty="0" smtClean="0"/>
              <a:t>        - радиационные</a:t>
            </a:r>
            <a:endParaRPr lang="ru-RU" sz="42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200" b="1" dirty="0" smtClean="0"/>
              <a:t>        - </a:t>
            </a:r>
            <a:r>
              <a:rPr lang="ru-RU" sz="4200" b="1" i="1" dirty="0" smtClean="0"/>
              <a:t>химические</a:t>
            </a:r>
            <a:r>
              <a:rPr lang="ru-RU" sz="4200" b="1" dirty="0" smtClean="0"/>
              <a:t> </a:t>
            </a:r>
            <a:endParaRPr lang="ru-RU" sz="42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200" b="1" dirty="0" smtClean="0"/>
              <a:t>        - </a:t>
            </a:r>
            <a:r>
              <a:rPr lang="ru-RU" sz="4200" b="1" i="1" dirty="0" smtClean="0"/>
              <a:t>биологические</a:t>
            </a:r>
            <a:endParaRPr lang="ru-RU" sz="42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200" b="1" i="1" dirty="0" smtClean="0"/>
              <a:t>        -психогенные (психоэмоциональные)</a:t>
            </a:r>
            <a:endParaRPr lang="ru-RU" sz="42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u="sng" dirty="0" smtClean="0">
                <a:solidFill>
                  <a:srgbClr val="FF0000"/>
                </a:solidFill>
              </a:rPr>
              <a:t>По масштабу катастрофы различают</a:t>
            </a:r>
            <a:r>
              <a:rPr lang="ru-RU" sz="4500" b="1" dirty="0" smtClean="0"/>
              <a:t>:</a:t>
            </a:r>
            <a:endParaRPr lang="ru-RU" sz="4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i="1" dirty="0" smtClean="0"/>
              <a:t>        - локальные</a:t>
            </a:r>
            <a:endParaRPr lang="ru-RU" sz="4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i="1" dirty="0" smtClean="0"/>
              <a:t>        - муниципальные</a:t>
            </a:r>
            <a:endParaRPr lang="ru-RU" sz="4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i="1" dirty="0" smtClean="0"/>
              <a:t>        - межмуниципальные</a:t>
            </a:r>
            <a:endParaRPr lang="ru-RU" sz="4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i="1" dirty="0" smtClean="0"/>
              <a:t>        - региональные</a:t>
            </a:r>
            <a:endParaRPr lang="ru-RU" sz="4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i="1" dirty="0" smtClean="0"/>
              <a:t>        - межрегиональные</a:t>
            </a:r>
            <a:endParaRPr lang="ru-RU" sz="4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i="1" dirty="0" smtClean="0"/>
              <a:t>        - федеральные (государственные)</a:t>
            </a:r>
            <a:endParaRPr lang="ru-RU" sz="4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i="1" dirty="0" smtClean="0"/>
              <a:t>        - глобальные.</a:t>
            </a:r>
            <a:endParaRPr lang="ru-RU" sz="4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000" b="1" dirty="0" smtClean="0">
                <a:solidFill>
                  <a:srgbClr val="4706CA"/>
                </a:solidFill>
              </a:rPr>
              <a:t>                                     В этой связи различают катастрофы: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000" b="1" dirty="0" smtClean="0">
                <a:solidFill>
                  <a:srgbClr val="4706CA"/>
                </a:solidFill>
              </a:rPr>
              <a:t>                                    а) в большом городе;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000" b="1" dirty="0" smtClean="0">
                <a:solidFill>
                  <a:srgbClr val="4706CA"/>
                </a:solidFill>
              </a:rPr>
              <a:t>                                    б) в средних и малых населенных пунктах, узловых ЖД, райцентрах;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000" b="1" dirty="0" smtClean="0">
                <a:solidFill>
                  <a:srgbClr val="4706CA"/>
                </a:solidFill>
              </a:rPr>
              <a:t>                                    в) вне населенных пунктов или в селах.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b="1" dirty="0" smtClean="0"/>
              <a:t>Классификация ЧС</a:t>
            </a:r>
            <a:r>
              <a:rPr lang="ru-RU" altLang="ru-RU" b="1" dirty="0"/>
              <a:t> </a:t>
            </a:r>
            <a:r>
              <a:rPr lang="ru-RU" altLang="ru-RU" b="1" dirty="0" smtClean="0"/>
              <a:t>в </a:t>
            </a:r>
            <a:r>
              <a:rPr lang="ru-RU" altLang="ru-RU" b="1" dirty="0"/>
              <a:t>зависимости от количества пострадавших</a:t>
            </a:r>
            <a:endParaRPr lang="ru-RU" altLang="ru-RU" dirty="0" smtClean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altLang="ru-RU" dirty="0" smtClean="0"/>
              <a:t>- </a:t>
            </a:r>
            <a:r>
              <a:rPr lang="ru-RU" altLang="ru-RU" sz="3600" b="1" dirty="0" smtClean="0">
                <a:solidFill>
                  <a:srgbClr val="4706CA"/>
                </a:solidFill>
              </a:rPr>
              <a:t>Малые</a:t>
            </a:r>
            <a:r>
              <a:rPr lang="ru-RU" altLang="ru-RU" sz="3600" b="1" dirty="0" smtClean="0"/>
              <a:t> – от 3 до 100  раненых и погибших;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3600" b="1" dirty="0" smtClean="0"/>
              <a:t>- </a:t>
            </a:r>
            <a:r>
              <a:rPr lang="ru-RU" altLang="ru-RU" sz="3600" b="1" dirty="0" smtClean="0">
                <a:solidFill>
                  <a:srgbClr val="4706CA"/>
                </a:solidFill>
              </a:rPr>
              <a:t>Средние</a:t>
            </a:r>
            <a:r>
              <a:rPr lang="ru-RU" altLang="ru-RU" sz="3600" b="1" dirty="0" smtClean="0"/>
              <a:t> – от 101 до 1000;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3600" b="1" dirty="0" smtClean="0"/>
              <a:t>- </a:t>
            </a:r>
            <a:r>
              <a:rPr lang="ru-RU" altLang="ru-RU" sz="3600" b="1" dirty="0" smtClean="0">
                <a:solidFill>
                  <a:srgbClr val="4706CA"/>
                </a:solidFill>
              </a:rPr>
              <a:t>Большие</a:t>
            </a:r>
            <a:r>
              <a:rPr lang="ru-RU" altLang="ru-RU" sz="3600" b="1" dirty="0" smtClean="0"/>
              <a:t> – более 1000. </a:t>
            </a:r>
          </a:p>
          <a:p>
            <a:pPr eaLnBrk="1" hangingPunct="1"/>
            <a:r>
              <a:rPr lang="ru-RU" altLang="ru-RU" sz="3600" b="1" dirty="0" smtClean="0"/>
              <a:t>Чаще встречаются малые и средние катастрофы.</a:t>
            </a:r>
          </a:p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Стадии развития ЧС: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1</a:t>
            </a:r>
            <a:r>
              <a:rPr lang="ru-RU" b="1" dirty="0"/>
              <a:t>.</a:t>
            </a:r>
            <a:r>
              <a:rPr lang="ru-RU" dirty="0"/>
              <a:t> </a:t>
            </a:r>
            <a:r>
              <a:rPr lang="ru-RU" b="1" dirty="0"/>
              <a:t>Стадия зарождения</a:t>
            </a:r>
            <a:r>
              <a:rPr lang="ru-RU" dirty="0"/>
              <a:t> </a:t>
            </a:r>
            <a:r>
              <a:rPr lang="ru-RU" b="1" dirty="0" smtClean="0"/>
              <a:t>ЧС - </a:t>
            </a:r>
            <a:r>
              <a:rPr lang="ru-RU" dirty="0" smtClean="0"/>
              <a:t>накопление отклонений, создание предпосылок </a:t>
            </a:r>
            <a:r>
              <a:rPr lang="ru-RU" dirty="0"/>
              <a:t>для возникновения </a:t>
            </a:r>
            <a:r>
              <a:rPr lang="ru-RU" dirty="0" smtClean="0"/>
              <a:t>ЧС.</a:t>
            </a:r>
            <a:endParaRPr lang="ru-RU" dirty="0"/>
          </a:p>
          <a:p>
            <a:r>
              <a:rPr lang="ru-RU" b="1" dirty="0"/>
              <a:t>2. Стадия</a:t>
            </a:r>
            <a:r>
              <a:rPr lang="ru-RU" dirty="0"/>
              <a:t> </a:t>
            </a:r>
            <a:r>
              <a:rPr lang="ru-RU" b="1" dirty="0" smtClean="0"/>
              <a:t>инициирования</a:t>
            </a:r>
            <a:endParaRPr lang="ru-RU" dirty="0"/>
          </a:p>
          <a:p>
            <a:r>
              <a:rPr lang="ru-RU" b="1" dirty="0" smtClean="0"/>
              <a:t>3</a:t>
            </a:r>
            <a:r>
              <a:rPr lang="ru-RU" b="1" dirty="0"/>
              <a:t>. Стадия</a:t>
            </a:r>
            <a:r>
              <a:rPr lang="ru-RU" dirty="0"/>
              <a:t> </a:t>
            </a:r>
            <a:r>
              <a:rPr lang="ru-RU" b="1" i="1" dirty="0"/>
              <a:t>кульминации</a:t>
            </a:r>
            <a:r>
              <a:rPr lang="ru-RU" b="1" dirty="0"/>
              <a:t> - </a:t>
            </a:r>
            <a:r>
              <a:rPr lang="ru-RU" dirty="0" smtClean="0"/>
              <a:t>высвобождение </a:t>
            </a:r>
            <a:r>
              <a:rPr lang="ru-RU" dirty="0"/>
              <a:t>факторов риска (энергии или вещества), оказывающих наибольшее неблагоприятное воздействие на население и природную среду. </a:t>
            </a:r>
          </a:p>
          <a:p>
            <a:r>
              <a:rPr lang="ru-RU" b="1" dirty="0"/>
              <a:t>4. Стадия</a:t>
            </a:r>
            <a:r>
              <a:rPr lang="ru-RU" dirty="0"/>
              <a:t> </a:t>
            </a:r>
            <a:r>
              <a:rPr lang="ru-RU" b="1" dirty="0"/>
              <a:t>затухания</a:t>
            </a:r>
            <a:r>
              <a:rPr lang="ru-RU" dirty="0"/>
              <a:t> </a:t>
            </a:r>
            <a:r>
              <a:rPr lang="ru-RU" dirty="0" smtClean="0"/>
              <a:t>- стадия локализации ЧС.</a:t>
            </a:r>
            <a:endParaRPr lang="ru-RU" dirty="0"/>
          </a:p>
          <a:p>
            <a:r>
              <a:rPr lang="ru-RU" b="1" dirty="0" smtClean="0"/>
              <a:t>5. </a:t>
            </a:r>
            <a:r>
              <a:rPr lang="ru-RU" b="1" dirty="0"/>
              <a:t>Стадия ликвидации </a:t>
            </a:r>
            <a:r>
              <a:rPr lang="ru-RU" b="1" dirty="0" smtClean="0"/>
              <a:t>последствий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79863"/>
              </p:ext>
            </p:extLst>
          </p:nvPr>
        </p:nvGraphicFramePr>
        <p:xfrm>
          <a:off x="250825" y="476250"/>
          <a:ext cx="8497888" cy="6119813"/>
        </p:xfrm>
        <a:graphic>
          <a:graphicData uri="http://schemas.openxmlformats.org/drawingml/2006/table">
            <a:tbl>
              <a:tblPr/>
              <a:tblGrid>
                <a:gridCol w="1967966"/>
                <a:gridCol w="6529922"/>
              </a:tblGrid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Фазы развития ЧС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375" marR="17375" marT="17374" marB="173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Длительность фаз ЧС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375" marR="17375" marT="17374" marB="173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0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06CA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Фаза изоляции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706CA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375" marR="17375" marT="17374" marB="173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От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нескольких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часов до нескольких суток, в среднем – первые 3 часа (само- и взаимопомощь)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375" marR="17375" marT="17374" marB="173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0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06CA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Фаза спасения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706CA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375" marR="17375" marT="17374" marB="173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От нескольких часов до нескольких суток, в среднем – первые сутки (помощь пожарных, военных, полиции и др. спасателей)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375" marR="17375" marT="17374" marB="173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0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06CA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Фаза восстановления 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706CA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375" marR="17375" marT="17374" marB="173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Весь период лечения и реабилитации пострадавших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мед. помощь вне зоны бедствия)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7375" marR="17375" marT="17374" marB="173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9" name="Rectangle 1"/>
          <p:cNvSpPr>
            <a:spLocks noChangeArrowheads="1"/>
          </p:cNvSpPr>
          <p:nvPr/>
        </p:nvSpPr>
        <p:spPr bwMode="auto">
          <a:xfrm>
            <a:off x="3345544" y="43934"/>
            <a:ext cx="245291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50850" algn="ctr"/>
            <a:r>
              <a:rPr lang="ru-RU" altLang="ru-RU" b="1" dirty="0">
                <a:solidFill>
                  <a:srgbClr val="000000"/>
                </a:solidFill>
                <a:cs typeface="Times New Roman" pitchFamily="18" charset="0"/>
              </a:rPr>
              <a:t>Фазы развития </a:t>
            </a:r>
            <a:r>
              <a:rPr lang="ru-RU" altLang="ru-RU" b="1" dirty="0" smtClean="0">
                <a:solidFill>
                  <a:srgbClr val="000000"/>
                </a:solidFill>
                <a:cs typeface="Times New Roman" pitchFamily="18" charset="0"/>
              </a:rPr>
              <a:t>ЧС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b="1" smtClean="0"/>
              <a:t>Медико-тактическая характеристика (МТХ) очага катастрофы (ЧС)</a:t>
            </a:r>
            <a:endParaRPr lang="ru-RU" altLang="ru-RU" sz="36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825" y="1484313"/>
            <a:ext cx="8642350" cy="5113337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500" b="1" i="1" dirty="0"/>
              <a:t>Э</a:t>
            </a:r>
            <a:r>
              <a:rPr lang="ru-RU" sz="4500" b="1" i="1" dirty="0" smtClean="0"/>
              <a:t>то комплекс различных факторов, оказывающих отрицательное или положительное влияние на организацию медицинского обеспечения пострадавших.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4500" b="1" dirty="0" smtClean="0"/>
              <a:t>В основу характеристики берется: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dirty="0" smtClean="0"/>
              <a:t>1) оперативно-тактическая обстановка (масштаб, территория, город, село и т.д.);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dirty="0" smtClean="0"/>
              <a:t>2) медицинская обстановка;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dirty="0" smtClean="0"/>
              <a:t>3) климато-географическая обстановка.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4500" b="1" u="sng" dirty="0" smtClean="0"/>
              <a:t>Зона бедствия</a:t>
            </a:r>
            <a:r>
              <a:rPr lang="ru-RU" sz="4500" b="1" dirty="0" smtClean="0"/>
              <a:t> – это территория, на которой имеют место медико-санитарные последствия ЧС.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/>
          <a:lstStyle/>
          <a:p>
            <a:r>
              <a:rPr lang="ru-RU" sz="2000" b="1" smtClean="0"/>
              <a:t>Медицинская обстановка включает:</a:t>
            </a:r>
            <a:endParaRPr lang="ru-RU" sz="2000" smtClean="0"/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>
          <a:xfrm>
            <a:off x="214313" y="785813"/>
            <a:ext cx="8786812" cy="578643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ru-RU" sz="1800" b="1" dirty="0" smtClean="0">
                <a:solidFill>
                  <a:srgbClr val="4706CA"/>
                </a:solidFill>
              </a:rPr>
              <a:t>1. </a:t>
            </a:r>
            <a:r>
              <a:rPr lang="ru-RU" sz="1800" b="1" u="sng" dirty="0" smtClean="0">
                <a:solidFill>
                  <a:srgbClr val="4706CA"/>
                </a:solidFill>
              </a:rPr>
              <a:t>Характер санитарных потерь:</a:t>
            </a:r>
          </a:p>
          <a:p>
            <a:pPr>
              <a:buFont typeface="Arial" pitchFamily="34" charset="0"/>
              <a:buNone/>
            </a:pPr>
            <a:r>
              <a:rPr lang="ru-RU" sz="1800" b="1" i="1" dirty="0" smtClean="0"/>
              <a:t>- количественная характеристика (по зонам разрушения и по местонахождению);</a:t>
            </a:r>
            <a:endParaRPr lang="ru-RU" sz="1800" b="1" dirty="0" smtClean="0"/>
          </a:p>
          <a:p>
            <a:pPr>
              <a:buFont typeface="Arial" pitchFamily="34" charset="0"/>
              <a:buNone/>
            </a:pPr>
            <a:r>
              <a:rPr lang="ru-RU" sz="1800" b="1" i="1" dirty="0" smtClean="0"/>
              <a:t>- качественная характеристика или структура (вид, тяжесть, локализация травм).</a:t>
            </a:r>
            <a:endParaRPr lang="ru-RU" sz="1800" b="1" dirty="0" smtClean="0"/>
          </a:p>
          <a:p>
            <a:pPr>
              <a:buFont typeface="Arial" pitchFamily="34" charset="0"/>
              <a:buNone/>
            </a:pPr>
            <a:r>
              <a:rPr lang="ru-RU" sz="1800" b="1" i="1" dirty="0" smtClean="0">
                <a:solidFill>
                  <a:srgbClr val="4706CA"/>
                </a:solidFill>
              </a:rPr>
              <a:t>2</a:t>
            </a:r>
            <a:r>
              <a:rPr lang="ru-RU" sz="1800" b="1" i="1" u="sng" dirty="0" smtClean="0">
                <a:solidFill>
                  <a:srgbClr val="4706CA"/>
                </a:solidFill>
              </a:rPr>
              <a:t>. Степень выхода из строя сил и средств здравоохранения:</a:t>
            </a:r>
            <a:endParaRPr lang="ru-RU" sz="1800" b="1" u="sng" dirty="0" smtClean="0">
              <a:solidFill>
                <a:srgbClr val="4706CA"/>
              </a:solidFill>
            </a:endParaRPr>
          </a:p>
          <a:p>
            <a:pPr>
              <a:buFont typeface="Arial" pitchFamily="34" charset="0"/>
              <a:buNone/>
            </a:pPr>
            <a:r>
              <a:rPr lang="ru-RU" sz="1800" b="1" i="1" dirty="0" smtClean="0"/>
              <a:t>- лечебно-профилактических учреждений;</a:t>
            </a:r>
            <a:endParaRPr lang="ru-RU" sz="1800" b="1" dirty="0" smtClean="0"/>
          </a:p>
          <a:p>
            <a:pPr>
              <a:buFont typeface="Arial" pitchFamily="34" charset="0"/>
              <a:buNone/>
            </a:pPr>
            <a:r>
              <a:rPr lang="ru-RU" sz="1800" b="1" i="1" dirty="0" smtClean="0"/>
              <a:t>- медицинского имущества; медицинского персонала;</a:t>
            </a:r>
            <a:endParaRPr lang="ru-RU" sz="1800" b="1" dirty="0" smtClean="0"/>
          </a:p>
          <a:p>
            <a:pPr>
              <a:buFont typeface="Arial" pitchFamily="34" charset="0"/>
              <a:buNone/>
            </a:pPr>
            <a:r>
              <a:rPr lang="ru-RU" sz="1800" b="1" i="1" dirty="0" smtClean="0"/>
              <a:t>- зданий, путей эвакуации (дорог, мостов и т.д.).</a:t>
            </a:r>
            <a:endParaRPr lang="ru-RU" sz="1800" b="1" dirty="0" smtClean="0"/>
          </a:p>
          <a:p>
            <a:pPr>
              <a:buFont typeface="Arial" pitchFamily="34" charset="0"/>
              <a:buNone/>
            </a:pPr>
            <a:r>
              <a:rPr lang="ru-RU" sz="1800" b="1" i="1" dirty="0" smtClean="0">
                <a:solidFill>
                  <a:srgbClr val="4706CA"/>
                </a:solidFill>
              </a:rPr>
              <a:t>3</a:t>
            </a:r>
            <a:r>
              <a:rPr lang="ru-RU" sz="1800" b="1" i="1" u="sng" dirty="0" smtClean="0">
                <a:solidFill>
                  <a:srgbClr val="4706CA"/>
                </a:solidFill>
              </a:rPr>
              <a:t>. Организацию лечебно-эвакуационного обеспечения:</a:t>
            </a:r>
            <a:endParaRPr lang="ru-RU" sz="1800" b="1" u="sng" dirty="0" smtClean="0">
              <a:solidFill>
                <a:srgbClr val="4706CA"/>
              </a:solidFill>
            </a:endParaRPr>
          </a:p>
          <a:p>
            <a:pPr>
              <a:buFont typeface="Arial" pitchFamily="34" charset="0"/>
              <a:buNone/>
            </a:pPr>
            <a:r>
              <a:rPr lang="ru-RU" sz="1800" b="1" i="1" dirty="0" smtClean="0"/>
              <a:t>- вид, объем, сроки оказания медицинской помощи;</a:t>
            </a:r>
            <a:endParaRPr lang="ru-RU" sz="1800" b="1" dirty="0" smtClean="0"/>
          </a:p>
          <a:p>
            <a:pPr>
              <a:buFont typeface="Arial" pitchFamily="34" charset="0"/>
              <a:buNone/>
            </a:pPr>
            <a:r>
              <a:rPr lang="ru-RU" sz="1800" b="1" i="1" dirty="0" smtClean="0"/>
              <a:t>- потребность в силах и средствах здравоохранения;</a:t>
            </a:r>
            <a:endParaRPr lang="ru-RU" sz="1800" b="1" dirty="0" smtClean="0"/>
          </a:p>
          <a:p>
            <a:pPr>
              <a:buFont typeface="Arial" pitchFamily="34" charset="0"/>
              <a:buNone/>
            </a:pPr>
            <a:r>
              <a:rPr lang="ru-RU" sz="1800" b="1" i="1" dirty="0" smtClean="0"/>
              <a:t>- лечебно-эвакуационная характеристика пораженных.</a:t>
            </a:r>
            <a:endParaRPr lang="ru-RU" sz="1800" b="1" dirty="0" smtClean="0"/>
          </a:p>
          <a:p>
            <a:pPr>
              <a:buNone/>
            </a:pPr>
            <a:r>
              <a:rPr lang="ru-RU" sz="1800" b="1" i="1" dirty="0" smtClean="0"/>
              <a:t>- оценка </a:t>
            </a:r>
            <a:r>
              <a:rPr lang="ru-RU" sz="1800" b="1" i="1" dirty="0"/>
              <a:t>санитарно- эпидемиологической </a:t>
            </a:r>
            <a:r>
              <a:rPr lang="ru-RU" sz="1800" b="1" i="1" dirty="0" smtClean="0"/>
              <a:t>обстановки в очаге и за его границами;</a:t>
            </a:r>
            <a:endParaRPr lang="ru-RU" sz="1800" b="1" dirty="0" smtClean="0"/>
          </a:p>
          <a:p>
            <a:pPr>
              <a:buFont typeface="Arial" pitchFamily="34" charset="0"/>
              <a:buNone/>
            </a:pPr>
            <a:r>
              <a:rPr lang="ru-RU" sz="1800" b="1" i="1" dirty="0" smtClean="0">
                <a:solidFill>
                  <a:srgbClr val="4706CA"/>
                </a:solidFill>
              </a:rPr>
              <a:t>4. </a:t>
            </a:r>
            <a:r>
              <a:rPr lang="ru-RU" sz="1800" b="1" i="1" u="sng" dirty="0" smtClean="0">
                <a:solidFill>
                  <a:srgbClr val="4706CA"/>
                </a:solidFill>
              </a:rPr>
              <a:t>Морально-психологическое состояние населения:</a:t>
            </a:r>
            <a:endParaRPr lang="ru-RU" sz="1800" b="1" u="sng" dirty="0" smtClean="0">
              <a:solidFill>
                <a:srgbClr val="4706CA"/>
              </a:solidFill>
            </a:endParaRPr>
          </a:p>
          <a:p>
            <a:pPr>
              <a:buFont typeface="Arial" pitchFamily="34" charset="0"/>
              <a:buNone/>
            </a:pPr>
            <a:r>
              <a:rPr lang="ru-RU" sz="1800" b="1" i="1" dirty="0" smtClean="0"/>
              <a:t>- оценка психоэмоционального состояния населения;</a:t>
            </a:r>
            <a:endParaRPr lang="ru-RU" sz="1800" b="1" dirty="0" smtClean="0"/>
          </a:p>
          <a:p>
            <a:pPr>
              <a:buFont typeface="Arial" pitchFamily="34" charset="0"/>
              <a:buNone/>
            </a:pPr>
            <a:r>
              <a:rPr lang="ru-RU" sz="1800" b="1" i="1" dirty="0" smtClean="0"/>
              <a:t>- мероприятия по предупреждению паники, психоневрологического стресса и др.</a:t>
            </a:r>
            <a:endParaRPr lang="ru-RU" sz="1800" b="1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Классификация потерь среди населения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Autofit/>
          </a:bodyPr>
          <a:lstStyle/>
          <a:p>
            <a:r>
              <a:rPr lang="ru-RU" sz="2800" dirty="0" smtClean="0"/>
              <a:t>Выделяют</a:t>
            </a:r>
            <a:r>
              <a:rPr lang="ru-RU" sz="2800" dirty="0"/>
              <a:t> </a:t>
            </a:r>
            <a:r>
              <a:rPr lang="ru-RU" sz="2800" b="1" dirty="0"/>
              <a:t>общие (совокупные)</a:t>
            </a:r>
            <a:r>
              <a:rPr lang="ru-RU" sz="2800" dirty="0"/>
              <a:t> </a:t>
            </a:r>
            <a:r>
              <a:rPr lang="ru-RU" sz="2800" b="1" dirty="0"/>
              <a:t>потери</a:t>
            </a:r>
            <a:r>
              <a:rPr lang="ru-RU" sz="2800" dirty="0"/>
              <a:t> среди людей</a:t>
            </a:r>
            <a:r>
              <a:rPr lang="ru-RU" sz="2800" i="1" dirty="0"/>
              <a:t> </a:t>
            </a:r>
            <a:r>
              <a:rPr lang="ru-RU" sz="2800" dirty="0"/>
              <a:t>во время ЧС, которые подразделяются на:</a:t>
            </a:r>
          </a:p>
          <a:p>
            <a:pPr>
              <a:buNone/>
            </a:pPr>
            <a:r>
              <a:rPr lang="ru-RU" sz="2800" dirty="0"/>
              <a:t>-       </a:t>
            </a:r>
            <a:r>
              <a:rPr lang="ru-RU" sz="2800" b="1" dirty="0"/>
              <a:t>безвозвратные потери</a:t>
            </a:r>
            <a:r>
              <a:rPr lang="ru-RU" sz="2800" i="1" dirty="0"/>
              <a:t> </a:t>
            </a:r>
            <a:r>
              <a:rPr lang="ru-RU" sz="2800" dirty="0"/>
              <a:t>– это люди, погибшие в момент возникновения ЧС или умершие до поступления на первый этап мед эвакуации (в мед учреждение), а также пропавшие без вести.</a:t>
            </a:r>
          </a:p>
          <a:p>
            <a:pPr>
              <a:buNone/>
            </a:pPr>
            <a:r>
              <a:rPr lang="ru-RU" sz="2800" dirty="0"/>
              <a:t>-       </a:t>
            </a:r>
            <a:r>
              <a:rPr lang="ru-RU" sz="2800" b="1" dirty="0"/>
              <a:t>санитарные потери</a:t>
            </a:r>
            <a:r>
              <a:rPr lang="ru-RU" sz="2800" dirty="0"/>
              <a:t> – к ним относятся люди, пораженные и заболевшие во время ЧС или в результате ЧС, поступившие на этапы мед эвакуации, где они были зарегистрированы, и потерявшие работоспособность сроком на 1 сутки и более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720725"/>
          </a:xfrm>
        </p:spPr>
        <p:txBody>
          <a:bodyPr/>
          <a:lstStyle/>
          <a:p>
            <a:pPr eaLnBrk="1" hangingPunct="1"/>
            <a:r>
              <a:rPr lang="ru-RU" altLang="ru-RU" sz="3600" b="1" smtClean="0"/>
              <a:t>Структура санитарных потерь</a:t>
            </a:r>
            <a:endParaRPr lang="ru-RU" altLang="ru-RU" sz="36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850" y="1125538"/>
            <a:ext cx="8569325" cy="5399087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400" b="1" dirty="0" smtClean="0">
                <a:solidFill>
                  <a:srgbClr val="FF0000"/>
                </a:solidFill>
              </a:rPr>
              <a:t>Структура санитарных потерь</a:t>
            </a:r>
            <a:r>
              <a:rPr lang="ru-RU" sz="3400" b="1" dirty="0" smtClean="0"/>
              <a:t> - это распределение пораженных по степени тяжести поражений (крайне тяжелые, тяжелые, средней степени, легкие) и по характеру и локализации поражений (видам поражений).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3400" b="1" dirty="0" smtClean="0">
                <a:solidFill>
                  <a:srgbClr val="FF0000"/>
                </a:solidFill>
              </a:rPr>
              <a:t>Структура санитарных потерь: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b="1" dirty="0" smtClean="0"/>
              <a:t>1. </a:t>
            </a:r>
            <a:r>
              <a:rPr lang="ru-RU" sz="3400" b="1" u="sng" dirty="0" smtClean="0"/>
              <a:t>Высокая тяжесть поражения</a:t>
            </a:r>
            <a:r>
              <a:rPr lang="ru-RU" sz="3400" b="1" dirty="0" smtClean="0"/>
              <a:t>, реальная угроза для жизни - 25-30% тяжелопораженных. Среди пораженных от 20 до 30% составляют дети.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b="1" dirty="0" smtClean="0"/>
              <a:t>2. По локализации по частоте занимают: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b="1" dirty="0" smtClean="0"/>
              <a:t>             1 место - </a:t>
            </a:r>
            <a:r>
              <a:rPr lang="ru-RU" sz="3400" b="1" u="sng" dirty="0" smtClean="0"/>
              <a:t>черепно-мозговая травма</a:t>
            </a:r>
            <a:r>
              <a:rPr lang="ru-RU" sz="3400" b="1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b="1" dirty="0" smtClean="0"/>
              <a:t>             2 место - травмы конечностей;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b="1" dirty="0" smtClean="0"/>
              <a:t>             3 место - раны мягких тканей;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b="1" dirty="0" smtClean="0"/>
              <a:t>             4 место - травмы с синдромом длительного сдавления.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b="1" dirty="0" smtClean="0"/>
              <a:t>3. 70%-пораженные с </a:t>
            </a:r>
            <a:r>
              <a:rPr lang="ru-RU" sz="3400" b="1" u="sng" dirty="0" smtClean="0"/>
              <a:t>множественными и сочетанными травмами</a:t>
            </a:r>
            <a:r>
              <a:rPr lang="ru-RU" sz="3400" b="1" dirty="0" smtClean="0"/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673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Структура санитарных потерь</a:t>
            </a:r>
            <a:endParaRPr lang="ru-RU" alt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u="sng" dirty="0" smtClean="0"/>
              <a:t>4. Среди причин смерти: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ru-RU" b="1" dirty="0" smtClean="0"/>
              <a:t>на </a:t>
            </a:r>
            <a:r>
              <a:rPr lang="ru-RU" b="1" dirty="0" smtClean="0">
                <a:solidFill>
                  <a:srgbClr val="FF0000"/>
                </a:solidFill>
              </a:rPr>
              <a:t>первом месте </a:t>
            </a:r>
            <a:r>
              <a:rPr lang="ru-RU" b="1" dirty="0" smtClean="0"/>
              <a:t>- травма не совместимая с жизнью;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-   </a:t>
            </a:r>
            <a:r>
              <a:rPr lang="ru-RU" b="1" dirty="0" smtClean="0">
                <a:solidFill>
                  <a:srgbClr val="FF0000"/>
                </a:solidFill>
              </a:rPr>
              <a:t>несвоевременность</a:t>
            </a:r>
            <a:r>
              <a:rPr lang="ru-RU" b="1" dirty="0" smtClean="0"/>
              <a:t> оказания медицинской помощи, хотя и травма не смертельна: после тяжелой травмы через 1 час погибает 30%, а через 3 часа 60%.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5. </a:t>
            </a:r>
            <a:r>
              <a:rPr lang="ru-RU" b="1" u="sng" dirty="0" smtClean="0"/>
              <a:t>Специфической патологией </a:t>
            </a:r>
            <a:r>
              <a:rPr lang="ru-RU" b="1" dirty="0" smtClean="0"/>
              <a:t>поражения населения в экстремальных условиях являются </a:t>
            </a:r>
            <a:r>
              <a:rPr lang="ru-RU" b="1" dirty="0" smtClean="0">
                <a:solidFill>
                  <a:srgbClr val="FF0000"/>
                </a:solidFill>
              </a:rPr>
              <a:t>психоневрологические стрессы, шок, ступор</a:t>
            </a:r>
            <a:r>
              <a:rPr lang="ru-RU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altLang="ru-RU" smtClean="0"/>
              <a:t>Актуальность 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547211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Ежегодно в мире вследствие ЧС: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- умирает около 2 млн. человек;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- больше 200 млн. человек получают повреждения различного характера, а 10 млн. из них становятся инвалидами;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- каждые 2 минуты на дорогах мира гибнет 1 человек, каждые 5 секунд – 1 человек становится инвалидом из-за травмы;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- тонет около 200 судов, вследствие чего погибает до 150 тыс. человек (от штормов, столкновений, пожаров).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8674" name="Picture 2" descr="http://rpp.nashaucheba.ru/pars_docs/refs/136/135965/img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640960" cy="6192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738488" cy="33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 descr="http://images.webpark.ru/uploads52/081125/crash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88" y="3311352"/>
            <a:ext cx="4649936" cy="37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0" name="Picture 6" descr="http://www.g3x.ru/wallpapers/force_of_nature___tornado_3-1024x6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260648"/>
            <a:ext cx="4320480" cy="305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СТИХИЙНЫЕ БЕДСТВИЯ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1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/>
          </p:cNvSpPr>
          <p:nvPr>
            <p:ph idx="1"/>
          </p:nvPr>
        </p:nvSpPr>
        <p:spPr>
          <a:xfrm>
            <a:off x="5148263" y="260350"/>
            <a:ext cx="3744912" cy="58658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i="1" smtClean="0">
                <a:latin typeface="Times New Roman" pitchFamily="18" charset="0"/>
                <a:cs typeface="Times New Roman" pitchFamily="18" charset="0"/>
              </a:rPr>
              <a:t>Наибольшее распространение в мире имеют:</a:t>
            </a:r>
            <a:r>
              <a:rPr lang="ru-RU" altLang="ru-RU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тропические штормы – 34%,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altLang="ru-RU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наводнения – 32%,</a:t>
            </a:r>
            <a:r>
              <a:rPr lang="ru-RU" altLang="ru-RU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землетрясения – 13%,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altLang="ru-RU" smtClean="0">
                <a:latin typeface="Times New Roman" pitchFamily="18" charset="0"/>
                <a:cs typeface="Times New Roman" pitchFamily="18" charset="0"/>
              </a:rPr>
              <a:t>    засухи – 9%, остальные 12%.</a:t>
            </a:r>
          </a:p>
          <a:p>
            <a:pPr eaLnBrk="1" hangingPunct="1"/>
            <a:endParaRPr lang="ru-RU" altLang="ru-RU" smtClean="0"/>
          </a:p>
        </p:txBody>
      </p:sp>
      <p:pic>
        <p:nvPicPr>
          <p:cNvPr id="5123" name="Picture 5" descr="0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76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6" descr="b_400_400_16777215_00___images_articles_osipov_pic_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72008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47664" y="5903893"/>
            <a:ext cx="638450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1995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Нефтегорское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землетрясение: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более 2000 чел. погибших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Рисунок 7" descr="b_400_400_16777215_00___images_articles_osipov_pic_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0648"/>
            <a:ext cx="770485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5661248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2001 год: Заторное наводнение в Якутии: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 погибших, более 50 тыс. чел. пострадавших.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66122" y="5618365"/>
            <a:ext cx="66588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2002 год: Наводнение на юге России: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114 погибших, 335 тыс. чел. пострадавших.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Рисунок 8" descr="b_400_400_16777215_00___images_articles_osipov_pic_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8640"/>
            <a:ext cx="763284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930226"/>
          </a:xfrm>
        </p:spPr>
        <p:txBody>
          <a:bodyPr>
            <a:normAutofit fontScale="90000"/>
          </a:bodyPr>
          <a:lstStyle/>
          <a:p>
            <a:r>
              <a:rPr lang="ru-RU" sz="2700" b="1" u="sng" dirty="0"/>
              <a:t>Чрезвычайные ситуации природного характера (стихийные бедствия)</a:t>
            </a:r>
            <a:r>
              <a:rPr lang="ru-RU" sz="2700" dirty="0"/>
              <a:t> – это природные явления значительного масштаба, в результате которых возникает угроза жизни или здоровью людей, может произойти уничтожение материальных ценностей или будет нанесен вред окружающей среде.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4" name="Picture 2" descr="http://svit24.net/images/stories/articles/2014/Events/03-2014/06/lavin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1567" y="2276872"/>
            <a:ext cx="4652433" cy="4581128"/>
          </a:xfrm>
          <a:prstGeom prst="rect">
            <a:avLst/>
          </a:prstGeom>
          <a:noFill/>
        </p:spPr>
      </p:pic>
      <p:pic>
        <p:nvPicPr>
          <p:cNvPr id="5" name="Picture 2" descr="http://news22.ru/upload/iblock/dda/ddaaa8cf161ddef866c89e4b10e49f8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04865"/>
            <a:ext cx="4560441" cy="4653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55" name="Group 111"/>
          <p:cNvGraphicFramePr>
            <a:graphicFrameLocks noGrp="1"/>
          </p:cNvGraphicFramePr>
          <p:nvPr>
            <p:ph sz="half" idx="1"/>
          </p:nvPr>
        </p:nvGraphicFramePr>
        <p:xfrm>
          <a:off x="250825" y="1341438"/>
          <a:ext cx="8642350" cy="2497137"/>
        </p:xfrm>
        <a:graphic>
          <a:graphicData uri="http://schemas.openxmlformats.org/drawingml/2006/table">
            <a:tbl>
              <a:tblPr/>
              <a:tblGrid>
                <a:gridCol w="2881313"/>
                <a:gridCol w="5761037"/>
              </a:tblGrid>
              <a:tr h="4620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Космогенные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Магнитные бури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0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alibri" pitchFamily="34" charset="0"/>
                        </a:rPr>
                        <a:t>Геофизические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Землетрясения, извержения вулканов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</a:rPr>
                        <a:t>Морские гидрологические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Тропические циклоны (тайфуны), цунами, сильное волнение, колебание; напор льдов, дрейф льдов, обледенение судов и др.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9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</a:rPr>
                        <a:t>Гидрологические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Высокие уровни воды, половодья, дождевые паводки, заторы, зажоры,  ветровые нагоны, низкие уровни воды, повышение уровня грунтовых вод (подтопление)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462" name="Group 118"/>
          <p:cNvGraphicFramePr>
            <a:graphicFrameLocks noGrp="1"/>
          </p:cNvGraphicFramePr>
          <p:nvPr>
            <p:ph sz="half" idx="2"/>
          </p:nvPr>
        </p:nvGraphicFramePr>
        <p:xfrm>
          <a:off x="250825" y="3859213"/>
          <a:ext cx="8642350" cy="2767304"/>
        </p:xfrm>
        <a:graphic>
          <a:graphicData uri="http://schemas.openxmlformats.org/drawingml/2006/table">
            <a:tbl>
              <a:tblPr/>
              <a:tblGrid>
                <a:gridCol w="2881313"/>
                <a:gridCol w="5761037"/>
              </a:tblGrid>
              <a:tr h="6399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</a:rPr>
                        <a:t>Геологические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Оползни, сели, обвалы, склоновый смыв, эрозия, пыльные бури и др.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alibri" pitchFamily="34" charset="0"/>
                        </a:rPr>
                        <a:t>Метеорологические,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alibri" pitchFamily="34" charset="0"/>
                        </a:rPr>
                        <a:t>агрометеорологические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Бури, ураганы, смерчи (торнадо), шквалы вертикальные вихри, крупный град,  сильные: дождь, снегопад, гололёд, мороз, метель, жара, туман; засуха, суховей, заморозки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Природные пожары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Лесные, степных и хлебных массивов, торфяные, подземные горючих ископаемых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3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85" marB="45685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436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143000"/>
          </a:xfrm>
          <a:blipFill dpi="0" rotWithShape="1">
            <a:blip r:embed="rId2" cstate="print"/>
            <a:srcRect/>
            <a:stretch>
              <a:fillRect/>
            </a:stretch>
          </a:blipFill>
          <a:ln w="63500">
            <a:solidFill>
              <a:schemeClr val="tx2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smtClean="0">
                <a:solidFill>
                  <a:srgbClr val="FF3300"/>
                </a:solidFill>
              </a:rPr>
              <a:t>Природные ЧС</a:t>
            </a:r>
            <a:br>
              <a:rPr lang="ru-RU" sz="4000" b="1" smtClean="0">
                <a:solidFill>
                  <a:srgbClr val="FF3300"/>
                </a:solidFill>
              </a:rPr>
            </a:br>
            <a:r>
              <a:rPr lang="ru-RU" sz="4000" b="1" smtClean="0">
                <a:solidFill>
                  <a:srgbClr val="FF3300"/>
                </a:solidFill>
              </a:rPr>
              <a:t>(стихийные бедствия)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u="sng" dirty="0" smtClean="0"/>
              <a:t>Причины природных ЧС: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Picture 2" descr="F:\Тайфун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764704"/>
            <a:ext cx="6048672" cy="5328592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20072" y="1124744"/>
            <a:ext cx="3744416" cy="5400600"/>
          </a:xfrm>
          <a:solidFill>
            <a:schemeClr val="accent1"/>
          </a:solidFill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1. Процессы, идущие на поверхности и внутри Земли, а также на прилегающих к ней слоях атмосферы;</a:t>
            </a:r>
          </a:p>
          <a:p>
            <a:r>
              <a:rPr lang="ru-RU" b="1" dirty="0" smtClean="0">
                <a:solidFill>
                  <a:srgbClr val="FFFF00"/>
                </a:solidFill>
              </a:rPr>
              <a:t>2. Источники энергии – процессы реорганизации вещества, происходящие внутри Земли, физические и химические взаимодействия.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56895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http://www.syl.ru/misc/i/ai/70298/804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4"/>
            <a:ext cx="7128792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pic>
        <p:nvPicPr>
          <p:cNvPr id="3076" name="Picture 5" descr="4115060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одержимое 2"/>
          <p:cNvSpPr>
            <a:spLocks/>
          </p:cNvSpPr>
          <p:nvPr/>
        </p:nvSpPr>
        <p:spPr bwMode="auto">
          <a:xfrm>
            <a:off x="214313" y="1268413"/>
            <a:ext cx="8715375" cy="3240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ru-RU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Если в 60-х годах от ЧС природного и техногенного характера пострадал в среднем 1 человек из 62 проживающих на Земле, то в   90-х - уже 1 из 29, а в 2000-х 1 из 19. В мире установилась тенденция ежегодного роста в результате ЧС числа пострадавших на 8,6% и материальных потерь - на 10,4%.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uslide.ru/images/20/27024/736/img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8280920" cy="6192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rpp.nashaucheba.ru/pars_docs/refs/1/955/img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352928" cy="6525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Объем первой помощи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b="1" dirty="0" smtClean="0"/>
              <a:t>Извлечение </a:t>
            </a:r>
            <a:r>
              <a:rPr lang="ru-RU" b="1" dirty="0"/>
              <a:t>из-под обвалов</a:t>
            </a:r>
          </a:p>
          <a:p>
            <a:pPr lvl="0"/>
            <a:r>
              <a:rPr lang="ru-RU" b="1" dirty="0"/>
              <a:t>Тушение одежды</a:t>
            </a:r>
          </a:p>
          <a:p>
            <a:pPr lvl="0"/>
            <a:r>
              <a:rPr lang="ru-RU" b="1" dirty="0"/>
              <a:t>Устранение механической асфиксии</a:t>
            </a:r>
          </a:p>
          <a:p>
            <a:pPr lvl="0"/>
            <a:r>
              <a:rPr lang="ru-RU" b="1" dirty="0"/>
              <a:t>Временная остановка кровотечения</a:t>
            </a:r>
          </a:p>
          <a:p>
            <a:pPr lvl="0"/>
            <a:r>
              <a:rPr lang="ru-RU" b="1" dirty="0"/>
              <a:t>Надевание СИЗ</a:t>
            </a:r>
          </a:p>
          <a:p>
            <a:pPr lvl="0"/>
            <a:r>
              <a:rPr lang="ru-RU" b="1" dirty="0"/>
              <a:t>Введение антидотов</a:t>
            </a:r>
          </a:p>
          <a:p>
            <a:pPr lvl="0"/>
            <a:r>
              <a:rPr lang="ru-RU" b="1" dirty="0"/>
              <a:t>Введение обезболивающих средств</a:t>
            </a:r>
          </a:p>
          <a:p>
            <a:pPr lvl="0"/>
            <a:r>
              <a:rPr lang="ru-RU" b="1" dirty="0"/>
              <a:t>Иммобилизация</a:t>
            </a:r>
          </a:p>
          <a:p>
            <a:pPr lvl="0"/>
            <a:r>
              <a:rPr lang="ru-RU" b="1" dirty="0"/>
              <a:t>Специальная и санитарная обработка</a:t>
            </a:r>
          </a:p>
          <a:p>
            <a:pPr lvl="0"/>
            <a:r>
              <a:rPr lang="ru-RU" b="1" dirty="0"/>
              <a:t>Эвакуация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xfrm>
            <a:off x="4355976" y="274638"/>
            <a:ext cx="4330824" cy="85010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b="1" dirty="0" smtClean="0"/>
              <a:t>ЧС </a:t>
            </a:r>
            <a:br>
              <a:rPr lang="ru-RU" altLang="ru-RU" sz="3600" b="1" dirty="0" smtClean="0"/>
            </a:br>
            <a:r>
              <a:rPr lang="ru-RU" altLang="ru-RU" sz="3600" b="1" dirty="0" smtClean="0"/>
              <a:t>социального характера</a:t>
            </a:r>
            <a:endParaRPr lang="ru-RU" alt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816276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u="sng" dirty="0" smtClean="0"/>
              <a:t>ЧС социального происхождения </a:t>
            </a:r>
            <a:r>
              <a:rPr lang="ru-RU" b="1" i="1" dirty="0" smtClean="0"/>
              <a:t>-</a:t>
            </a:r>
            <a:r>
              <a:rPr lang="ru-RU" b="1" dirty="0" smtClean="0"/>
              <a:t> </a:t>
            </a:r>
            <a:r>
              <a:rPr lang="ru-RU" b="1" i="1" dirty="0" smtClean="0"/>
              <a:t>обстановка на определенной территории, сложившаяся в результате возникновения опасных противоречий и конфликтов в сфере социальных отношений, которые могут повлечь или повлекли за собой человеческие жертвы, ущерб здоровью людей или окружающей среде, значительные материальные потери или нарушение условий жизнедеятельности социума.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  <p:pic>
        <p:nvPicPr>
          <p:cNvPr id="43010" name="Picture 2" descr="http://www2.stihi.ru/pics/2013/09/16/62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396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altLang="ru-RU" sz="3200" b="1" smtClean="0"/>
              <a:t>Причина развития ЧС социального характера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413"/>
            <a:ext cx="8435975" cy="52562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u="sng" dirty="0" smtClean="0"/>
              <a:t>Основная причина </a:t>
            </a:r>
            <a:r>
              <a:rPr lang="ru-RU" b="1" i="1" dirty="0" smtClean="0"/>
              <a:t>– нарушение равновесия общественных отношений.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u="sng" dirty="0" smtClean="0"/>
              <a:t>Катализаторы развития ЧС </a:t>
            </a:r>
            <a:r>
              <a:rPr lang="ru-RU" b="1" i="1" dirty="0" smtClean="0"/>
              <a:t>– обстоятельства, вызывающие социальную напряженность: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dirty="0" smtClean="0"/>
              <a:t>– безработица, коррупция, криминал, массовые беспорядки, инфляция продовольственные проблемы, социально-бытовая неустроенность и другие.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0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sdb.su/uploads/posts/19.01.2012/3/image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7272808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ru-RU" altLang="ru-RU" sz="3200" b="1" smtClean="0"/>
              <a:t>Социальные ЧС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532765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u="sng" dirty="0" smtClean="0"/>
              <a:t>Средства, </a:t>
            </a:r>
            <a:r>
              <a:rPr lang="ru-RU" b="1" dirty="0" smtClean="0"/>
              <a:t>с помощью которых может быть создана ЧС социального характера, являются: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- искусственно вызванные экономические затруднения (инфляция, безработица, невыплаты зарплаты и т.д.);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- политические акции (убийства государственных деятелей, репрессии против оппозиции, национальных меньшинств и т.д.);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- военные провокации, террористические акции, информационная война.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Биолого-социальные ЧС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825" y="981075"/>
            <a:ext cx="8569325" cy="55435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dirty="0" smtClean="0"/>
              <a:t>Биолого-социальная чрезвычайная ситуация</a:t>
            </a:r>
            <a:r>
              <a:rPr lang="ru-RU" dirty="0" smtClean="0"/>
              <a:t> - состояние, при котором в результате возникновения источника биолого-социальной чрезвычайной ситуации на определенной территории нарушаются нормальные условия жизни и деятельности людей, возникает угроза жизни и здоровью людей, широкого распространения инфекционных болезней, потерь сельскохозяйственных животных и растений.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Источник биолого-социальной ЧС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825" y="1268413"/>
            <a:ext cx="8569325" cy="5184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dirty="0" smtClean="0"/>
              <a:t>Это особо опасная или широко распространенная инфекционная болезнь людей, сельскохозяйственных животных и растений, в результате которой на определенной территории произошла или может возникнуть биолого-социальная чрезвычайная ситуация.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7778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/>
              <a:t>ОСНОВНЫЕ ИСТОЧНИКИ </a:t>
            </a:r>
            <a:br>
              <a:rPr lang="ru-RU" sz="3600" b="1" dirty="0" smtClean="0"/>
            </a:br>
            <a:r>
              <a:rPr lang="ru-RU" sz="3600" b="1" dirty="0" smtClean="0"/>
              <a:t>БИОЛОГИЧЕСКОЙ УГРОЗЫ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388" y="1196975"/>
            <a:ext cx="8713787" cy="540067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dirty="0" smtClean="0">
                <a:solidFill>
                  <a:srgbClr val="FF0000"/>
                </a:solidFill>
              </a:rPr>
              <a:t>Эпидемии и вспышки особо опасных инфекций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/>
              <a:t>(чума, холера, ВИЧ, сибирская язва, гепатит, грипп, корь и др.).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dirty="0" smtClean="0">
                <a:solidFill>
                  <a:srgbClr val="FF0000"/>
                </a:solidFill>
              </a:rPr>
              <a:t>Эпизоотии</a:t>
            </a:r>
            <a:r>
              <a:rPr lang="ru-RU" b="1" dirty="0" smtClean="0"/>
              <a:t> (распространение инфекций среди животных) (ящур, классическая чума свиней, псевдочума птиц, бешенство и др.).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dirty="0" smtClean="0">
                <a:solidFill>
                  <a:srgbClr val="FF0000"/>
                </a:solidFill>
              </a:rPr>
              <a:t>Эпифитотии</a:t>
            </a:r>
            <a:r>
              <a:rPr lang="ru-RU" b="1" dirty="0" smtClean="0"/>
              <a:t> (размножение вредителей сельскохозяйственных растений) (стеблевая ржавчина пшеницы и ржи, колорадский жук и др.).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dirty="0" smtClean="0">
                <a:solidFill>
                  <a:srgbClr val="FF0000"/>
                </a:solidFill>
              </a:rPr>
              <a:t>Аварии и диверсии </a:t>
            </a:r>
            <a:r>
              <a:rPr lang="ru-RU" b="1" dirty="0" smtClean="0"/>
              <a:t>на биологически опасных объектах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dirty="0" smtClean="0">
                <a:solidFill>
                  <a:srgbClr val="FF0000"/>
                </a:solidFill>
              </a:rPr>
              <a:t>Естественные резервуары </a:t>
            </a:r>
            <a:r>
              <a:rPr lang="ru-RU" b="1" dirty="0" smtClean="0"/>
              <a:t>патогенных микроорганизмов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i="1" dirty="0" smtClean="0">
                <a:solidFill>
                  <a:srgbClr val="FF0000"/>
                </a:solidFill>
              </a:rPr>
              <a:t>Трансграничный перенос </a:t>
            </a:r>
            <a:r>
              <a:rPr lang="ru-RU" b="1" dirty="0" smtClean="0"/>
              <a:t>патогенных микроорганизмов, представителей флоры и фауны, опасных для экосистем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Биологический </a:t>
            </a:r>
            <a:r>
              <a:rPr lang="ru-RU" b="1" i="1" dirty="0" smtClean="0">
                <a:solidFill>
                  <a:srgbClr val="FF0000"/>
                </a:solidFill>
              </a:rPr>
              <a:t>терроризм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Заголовок 1"/>
          <p:cNvSpPr>
            <a:spLocks noGrp="1"/>
          </p:cNvSpPr>
          <p:nvPr>
            <p:ph type="title"/>
          </p:nvPr>
        </p:nvSpPr>
        <p:spPr>
          <a:xfrm>
            <a:off x="142875" y="357188"/>
            <a:ext cx="8715375" cy="1643062"/>
          </a:xfrm>
        </p:spPr>
        <p:txBody>
          <a:bodyPr rtlCol="0">
            <a:normAutofit fontScale="9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Чрезвычайная ситуация (ЧС)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обстановка на определенной территории, сложившаяся в результате аварии, опасного природного явления, катастрофы, стихийного или иного бедствия, которые могут повлечь или повлекли за собой человеческие жертвы, ущерб здоровью людей или окружающей природной среде, значительные материальные потери и нарушение условий жизнедеятельности людей</a:t>
            </a:r>
          </a:p>
        </p:txBody>
      </p:sp>
      <p:pic>
        <p:nvPicPr>
          <p:cNvPr id="9219" name="Picture 2" descr="F:\Тайфун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5750" y="2214563"/>
            <a:ext cx="8501063" cy="45005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type="body"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altLang="ru-RU" sz="2400" smtClean="0"/>
              <a:t>    </a:t>
            </a:r>
            <a:r>
              <a:rPr lang="ru-RU" altLang="ru-RU" sz="2400" b="1" u="sng" smtClean="0">
                <a:solidFill>
                  <a:srgbClr val="FF3300"/>
                </a:solidFill>
              </a:rPr>
              <a:t>Особо опасная инфекция</a:t>
            </a:r>
            <a:r>
              <a:rPr lang="ru-RU" altLang="ru-RU" sz="2400" smtClean="0"/>
              <a:t> – это состояние зараженности организма людей или животных, проявляющееся в виде инфекционной болезни, прогрессирующей во времени и пространстве и вызывающей тяжелые последствия для здоровья людей и сельскохозяйственных животных либо летальные исходы.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altLang="ru-RU" sz="2400" smtClean="0"/>
              <a:t>     </a:t>
            </a:r>
            <a:r>
              <a:rPr lang="ru-RU" altLang="ru-RU" sz="2400" b="1" u="sng" smtClean="0">
                <a:solidFill>
                  <a:srgbClr val="FF3300"/>
                </a:solidFill>
              </a:rPr>
              <a:t>Эпидемия </a:t>
            </a:r>
            <a:r>
              <a:rPr lang="ru-RU" altLang="ru-RU" sz="2400" smtClean="0"/>
              <a:t>– это массовое, прогрессирующее во времени и пространстве в пределах определенного региона распространение инфекционной болезни людей, значительно превышающее обычно регистрируемый на данной территории уровень заболеваемости.</a:t>
            </a:r>
          </a:p>
        </p:txBody>
      </p:sp>
      <p:pic>
        <p:nvPicPr>
          <p:cNvPr id="54275" name="Picture 5" descr="mikroorganizma_500x49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Rectangle 7"/>
          <p:cNvSpPr>
            <a:spLocks noGrp="1"/>
          </p:cNvSpPr>
          <p:nvPr>
            <p:ph type="title"/>
          </p:nvPr>
        </p:nvSpPr>
        <p:spPr>
          <a:xfrm>
            <a:off x="179388" y="115888"/>
            <a:ext cx="8964612" cy="865187"/>
          </a:xfrm>
          <a:noFill/>
        </p:spPr>
        <p:txBody>
          <a:bodyPr/>
          <a:lstStyle/>
          <a:p>
            <a:pPr eaLnBrk="1" hangingPunct="1"/>
            <a:r>
              <a:rPr lang="ru-RU" altLang="ru-RU" sz="4800" smtClean="0">
                <a:solidFill>
                  <a:srgbClr val="FF3300"/>
                </a:solidFill>
              </a:rPr>
              <a:t>Проявления биологических ЧС</a:t>
            </a:r>
            <a:r>
              <a:rPr lang="ru-RU" altLang="ru-RU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100" b="1" dirty="0" smtClean="0"/>
              <a:t>МЕДИКО-ТАКТИЧЕСКАЯ ХАРАКТЕРИСТИКА ЭПИДЕМИЧЕСКИХ ОЧАГОВ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825" y="1125538"/>
            <a:ext cx="8642350" cy="5472112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FF0000"/>
                </a:solidFill>
              </a:rPr>
              <a:t>Эпидемический очаг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 это территория, на которой в определенных границах времени и пространства произошли заболевания людей инфекционными болезня­ми, возникшие за короткий срок и принявшие массовый характер с угрозой дальнейшего распространения.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Эпидемические очаги имеют следующие характерные особенности: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- массовое заражение людей и формирование множественных очагов за счет</a:t>
            </a:r>
            <a:br>
              <a:rPr lang="ru-RU" dirty="0" smtClean="0"/>
            </a:br>
            <a:r>
              <a:rPr lang="ru-RU" dirty="0" smtClean="0"/>
              <a:t>активизации механизмов передачи возбудителей инфекций;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- отсутствие защиты населения от контакта с заразными больными в связи с</a:t>
            </a:r>
            <a:br>
              <a:rPr lang="ru-RU" dirty="0" smtClean="0"/>
            </a:br>
            <a:r>
              <a:rPr lang="ru-RU" dirty="0" smtClean="0"/>
              <a:t>несвоевременной изоляцией инфекционных больных.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/>
              <a:t>Причины, определяющие возникновение эпидемических очагов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5256212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Р</a:t>
            </a:r>
            <a:r>
              <a:rPr lang="ru-RU" b="1" dirty="0" smtClean="0"/>
              <a:t>азрушение коммунальных объектов (системы водоснабжения, канализации, отопления и др.).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 Резкое ухудшение санитарно-гигиенического состояния территории (разрушение промышленных предприятий, наличие трупов людей и животных, разлагающихся продуктов животного и растительного происхождения.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М</a:t>
            </a:r>
            <a:r>
              <a:rPr lang="ru-RU" b="1" dirty="0" smtClean="0"/>
              <a:t>ассовое размножение грызунов, появление эпизоотии среди них и активизация природных очагов.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И</a:t>
            </a:r>
            <a:r>
              <a:rPr lang="ru-RU" b="1" dirty="0" smtClean="0"/>
              <a:t>нтенсивные миграции людей</a:t>
            </a:r>
            <a:r>
              <a:rPr lang="ru-RU" b="1" dirty="0"/>
              <a:t>.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П</a:t>
            </a:r>
            <a:r>
              <a:rPr lang="ru-RU" b="1" dirty="0" smtClean="0"/>
              <a:t>овышение восприимчивости людей к инфекции.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Н</a:t>
            </a:r>
            <a:r>
              <a:rPr lang="ru-RU" b="1" dirty="0" smtClean="0"/>
              <a:t>арушение работы санитарно-эпидемиологических и лечебно-профилактических учреждений, ранее располагавшихся в зоне катастрофы.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b="1" smtClean="0"/>
              <a:t>Санитарные потери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 зонах ЧС, санитарные потери среди населения в очаге инфекционных заболеваний будут зависеть от своевременности и полноты проведения комплекса санитарно-гигиенических и противоэпидемических мероприятий.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Санитарные потери в очаге инфекционных заболеваний</a:t>
            </a:r>
            <a:r>
              <a:rPr lang="ru-RU" dirty="0" smtClean="0"/>
              <a:t> - это число заболевших людей вследствие распространения инфекции на этапе развития эпидемического процесса.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Для оценки санитарно-эпидемического состояния зоны ЧС проводится </a:t>
            </a:r>
            <a:r>
              <a:rPr lang="ru-RU" b="1" dirty="0" smtClean="0"/>
              <a:t>санитарно-эпидемиологическая разведка</a:t>
            </a:r>
            <a:r>
              <a:rPr lang="ru-RU" dirty="0" smtClean="0"/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Критерии санитарно-эпидемиологического состояния</a:t>
            </a:r>
          </a:p>
        </p:txBody>
      </p:sp>
      <p:sp>
        <p:nvSpPr>
          <p:cNvPr id="58371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altLang="ru-RU" sz="1800" b="1" u="sng" smtClean="0"/>
              <a:t>БЛАГОПОЛУЧНОЕ СОСТОЯНИЕ: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1800" b="1" smtClean="0"/>
              <a:t>1. Наличие обычного уровня инфекционных заболеваний.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1800" b="1" smtClean="0"/>
              <a:t>2. Отсутствие эпизоотии.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1800" b="1" smtClean="0"/>
              <a:t>3. Удовлетворительное санитарное состояние территорий, коммунальных и пищевых объектов.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1800" b="1" smtClean="0"/>
              <a:t>4. Отсутствие массовых инфекционных заболеваний в соседних районах.</a:t>
            </a:r>
          </a:p>
          <a:p>
            <a:pPr eaLnBrk="1" hangingPunct="1">
              <a:buFont typeface="Arial" pitchFamily="34" charset="0"/>
              <a:buNone/>
            </a:pPr>
            <a:endParaRPr lang="ru-RU" altLang="ru-RU" sz="1800" b="1" smtClean="0"/>
          </a:p>
          <a:p>
            <a:pPr eaLnBrk="1" hangingPunct="1"/>
            <a:r>
              <a:rPr lang="ru-RU" altLang="ru-RU" sz="1800" b="1" u="sng" smtClean="0"/>
              <a:t>НЕУСТОЙЧИВОЕ СОСТОЯНИЕ: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1800" b="1" smtClean="0"/>
              <a:t>1. Возникновение не регистрировавшихся ранее инфекционных заболеваний.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1800" b="1" smtClean="0"/>
              <a:t>2. Незначительное повышение уровня инфекционной заболеваемости.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1800" b="1" smtClean="0"/>
              <a:t>3. Возникновение групповых заболеваний.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1800" b="1" smtClean="0"/>
              <a:t>4. Удовлетворительное санитарное состояние территории, коммунальных и пищевых объектов.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1800" b="1" smtClean="0"/>
              <a:t>5. Наличие эпизоотии.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altLang="ru-RU" sz="1800" b="1" smtClean="0"/>
              <a:t>6. Расположение районов ЧС в непосредственной близости от очага опасных инфекционных заболеваний. </a:t>
            </a:r>
          </a:p>
          <a:p>
            <a:pPr eaLnBrk="1" hangingPunct="1"/>
            <a:endParaRPr lang="ru-RU" alt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 smtClean="0"/>
              <a:t>Критерии санитарно-эпидемиологического состояния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850" y="1600200"/>
            <a:ext cx="8569325" cy="499745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u="sng" dirty="0" smtClean="0"/>
              <a:t>НЕБЛАГОПОЛУЧНОЕ СОСТОЯНИЕ</a:t>
            </a:r>
            <a:r>
              <a:rPr lang="ru-RU" b="1" dirty="0" smtClean="0"/>
              <a:t>: 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1. Групповые опасные инфекционные заболевания.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2. Неудовлетворительное санитарное состояние территории, коммунальных и пищевых объектов.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3. Возникновение единичных заболеваний особо опасными инфекциями (чума, холера, лихорадки).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u="sng" dirty="0" smtClean="0"/>
              <a:t>ЧРЕЗВЫЧАЙНОЕ СОСТОЯНИЕ</a:t>
            </a:r>
            <a:r>
              <a:rPr lang="ru-RU" b="1" dirty="0" smtClean="0"/>
              <a:t>: 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1. Нарастание числа опасных инфекционных заболеваний в короткий срок.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2. Групповые заболевания особо опасными инфекциями.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3. Активизация природных очагов чумы, туляремии и появление заболеваний ими среди людей.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/>
              <a:t>Для предотвращения последствий биолого-социальной ЧС вводятся: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850" y="1125538"/>
            <a:ext cx="8496300" cy="5399087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>
                <a:solidFill>
                  <a:srgbClr val="FF3300"/>
                </a:solidFill>
              </a:rPr>
              <a:t>Обсервация</a:t>
            </a:r>
            <a:r>
              <a:rPr lang="ru-RU" dirty="0"/>
              <a:t> – </a:t>
            </a:r>
            <a:r>
              <a:rPr lang="ru-RU" b="1" dirty="0"/>
              <a:t>это режимно-ограничительные мероприятия</a:t>
            </a:r>
            <a:r>
              <a:rPr lang="ru-RU" dirty="0"/>
              <a:t>, предусматривающие наряду с усилением медицинского и ветеринарного наблюдения и проведением противоэпидемических, лечебно-профилактических и ветеринарно-санитарных мероприятий, </a:t>
            </a:r>
            <a:r>
              <a:rPr lang="ru-RU" b="1" dirty="0"/>
              <a:t>ограничение перемещения и передвижения людей или сельскохозяйственных животных во всех сопредельных с зоной карантина административно-территориальных образованиях</a:t>
            </a:r>
            <a:r>
              <a:rPr lang="ru-RU" dirty="0"/>
              <a:t>, которые создают зону обсервации. 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 </a:t>
            </a:r>
            <a:r>
              <a:rPr lang="ru-RU" dirty="0"/>
              <a:t>случае ухудшения эпидобстановки обсервацию заменяют </a:t>
            </a:r>
            <a:r>
              <a:rPr lang="ru-RU" dirty="0">
                <a:solidFill>
                  <a:srgbClr val="FF0000"/>
                </a:solidFill>
              </a:rPr>
              <a:t>карантином </a:t>
            </a:r>
            <a:endParaRPr lang="ru-RU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/>
          </p:cNvSpPr>
          <p:nvPr>
            <p:ph type="body" idx="1"/>
          </p:nvPr>
        </p:nvSpPr>
        <p:spPr>
          <a:xfrm>
            <a:off x="3132138" y="0"/>
            <a:ext cx="6011862" cy="659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 b="1" smtClean="0">
                <a:solidFill>
                  <a:srgbClr val="0000FF"/>
                </a:solidFill>
              </a:rPr>
              <a:t>Карантин</a:t>
            </a:r>
            <a:r>
              <a:rPr lang="ru-RU" altLang="ru-RU" sz="2400" smtClean="0">
                <a:solidFill>
                  <a:srgbClr val="0000FF"/>
                </a:solidFill>
              </a:rPr>
              <a:t> </a:t>
            </a:r>
            <a:r>
              <a:rPr lang="ru-RU" altLang="ru-RU" sz="2400" smtClean="0"/>
              <a:t>– это система режимно-ограничительных, с вооружённой охраной, мероприятий, направленных на предупреждение распространения инфекционной болезни и обеспечение локализации и ликвидации эпидемического очага.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smtClean="0">
                <a:solidFill>
                  <a:srgbClr val="0000FF"/>
                </a:solidFill>
              </a:rPr>
              <a:t>Карантин</a:t>
            </a:r>
            <a:r>
              <a:rPr lang="ru-RU" altLang="ru-RU" sz="2400" smtClean="0"/>
              <a:t> вводится в случае возникновения в воинской части единичных заболеваний особо опасными инфекциями или при появлении этих заболеваний в районе ее дислокации и угрозы заноса их в воинскую часть, а также при массовом распространении среди личного состава воинской части любых других контагиозных инфекционных заболеваний, угрожающих ее безопасности и боеготовности. </a:t>
            </a:r>
          </a:p>
        </p:txBody>
      </p:sp>
      <p:pic>
        <p:nvPicPr>
          <p:cNvPr id="61443" name="Picture 5" descr="x_b3ac3b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838"/>
            <a:ext cx="3419475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7" descr="b_2847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41947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214313" y="214313"/>
            <a:ext cx="8686800" cy="1928812"/>
          </a:xfrm>
        </p:spPr>
        <p:txBody>
          <a:bodyPr>
            <a:normAutofit/>
          </a:bodyPr>
          <a:lstStyle/>
          <a:p>
            <a:pPr algn="l"/>
            <a:r>
              <a:rPr lang="ru-RU" sz="2400" b="1" u="sng" dirty="0" smtClean="0">
                <a:solidFill>
                  <a:srgbClr val="FF0000"/>
                </a:solidFill>
              </a:rPr>
              <a:t>Чрезвычайная ситуация (ЧС)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smtClean="0"/>
              <a:t>– внешне неожиданная, внезапно возникающая обстановка при промышленных авариях и катастрофах, бедствиях.</a:t>
            </a:r>
            <a:br>
              <a:rPr lang="ru-RU" sz="2400" b="1" dirty="0" smtClean="0"/>
            </a:br>
            <a:r>
              <a:rPr lang="ru-RU" sz="2400" b="1" dirty="0" smtClean="0"/>
              <a:t/>
            </a:r>
            <a:br>
              <a:rPr lang="ru-RU" sz="2400" b="1" dirty="0" smtClean="0"/>
            </a:br>
            <a:endParaRPr lang="ru-RU" altLang="ru-RU" sz="2400" b="1" dirty="0" smtClean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214313" y="1628801"/>
            <a:ext cx="8715375" cy="5014888"/>
          </a:xfrm>
        </p:spPr>
        <p:txBody>
          <a:bodyPr/>
          <a:lstStyle/>
          <a:p>
            <a:pPr eaLnBrk="1" hangingPunct="1"/>
            <a:r>
              <a:rPr lang="ru-RU" altLang="ru-RU" sz="2800" b="1" dirty="0" smtClean="0">
                <a:solidFill>
                  <a:srgbClr val="FF0000"/>
                </a:solidFill>
              </a:rPr>
              <a:t>Катастрофа</a:t>
            </a:r>
            <a:r>
              <a:rPr lang="ru-RU" altLang="ru-RU" sz="2800" b="1" dirty="0" smtClean="0"/>
              <a:t> – внезапное, быстротечное событие, повлекшее за собой человеческие жертвы, ущерб здоровью, разрушение или уничтожение объектов, нанесшее серьезный ущерб окружающей среде.</a:t>
            </a:r>
          </a:p>
          <a:p>
            <a:r>
              <a:rPr lang="ru-RU" sz="2800" b="1" i="1" dirty="0"/>
              <a:t>Под </a:t>
            </a:r>
            <a:r>
              <a:rPr lang="ru-RU" sz="2800" b="1" i="1" u="sng" dirty="0">
                <a:solidFill>
                  <a:srgbClr val="FF0000"/>
                </a:solidFill>
              </a:rPr>
              <a:t>источником ЧС</a:t>
            </a:r>
            <a:r>
              <a:rPr lang="ru-RU" sz="2800" b="1" i="1" dirty="0">
                <a:solidFill>
                  <a:srgbClr val="FF0000"/>
                </a:solidFill>
              </a:rPr>
              <a:t> </a:t>
            </a:r>
            <a:r>
              <a:rPr lang="ru-RU" sz="2800" b="1" i="1" dirty="0"/>
              <a:t>понимают опасное природное явление, аварию или техногенное происшествие, широко распространенную инфекционную болезнь людей, животных или растений, а также применение современных средств поражения, в результате чего произошла или может произойти ЧС.</a:t>
            </a:r>
            <a:endParaRPr lang="ru-RU" sz="2800" dirty="0"/>
          </a:p>
          <a:p>
            <a:pPr eaLnBrk="1" hangingPunct="1"/>
            <a:endParaRPr lang="ru-RU" altLang="ru-R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611560" y="332656"/>
          <a:ext cx="7848872" cy="604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Документ" r:id="rId4" imgW="6801267" imgH="5166546" progId="Word.Document.12">
                  <p:embed/>
                </p:oleObj>
              </mc:Choice>
              <mc:Fallback>
                <p:oleObj name="Документ" r:id="rId4" imgW="6801267" imgH="5166546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2656"/>
                        <a:ext cx="7848872" cy="6048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899591" y="1124744"/>
          <a:ext cx="7416825" cy="53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Документ" r:id="rId4" imgW="7077768" imgH="5381833" progId="Word.Document.12">
                  <p:embed/>
                </p:oleObj>
              </mc:Choice>
              <mc:Fallback>
                <p:oleObj name="Документ" r:id="rId4" imgW="7077768" imgH="538183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1124744"/>
                        <a:ext cx="7416825" cy="5328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67544" y="0"/>
            <a:ext cx="79928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Основной поражающий фактор - это фактор,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вызывающий основные поражения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Классификация очагов поражения: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solidFill>
                  <a:srgbClr val="7030A0"/>
                </a:solidFill>
              </a:rPr>
              <a:t>П</a:t>
            </a:r>
            <a:r>
              <a:rPr lang="ru-RU" sz="4000" b="1" u="sng" dirty="0" smtClean="0">
                <a:solidFill>
                  <a:srgbClr val="7030A0"/>
                </a:solidFill>
              </a:rPr>
              <a:t>ростой</a:t>
            </a:r>
            <a:r>
              <a:rPr lang="ru-RU" sz="4000" b="1" u="sng" dirty="0">
                <a:solidFill>
                  <a:srgbClr val="7030A0"/>
                </a:solidFill>
              </a:rPr>
              <a:t> </a:t>
            </a:r>
            <a:r>
              <a:rPr lang="ru-RU" sz="4000" dirty="0"/>
              <a:t>– очаг поражения, возникший под воздействием одного поражающего </a:t>
            </a:r>
            <a:r>
              <a:rPr lang="ru-RU" sz="4000" dirty="0" smtClean="0"/>
              <a:t>фактора.</a:t>
            </a:r>
            <a:endParaRPr lang="ru-RU" sz="4000" dirty="0"/>
          </a:p>
          <a:p>
            <a:r>
              <a:rPr lang="ru-RU" sz="4000" u="sng" dirty="0">
                <a:solidFill>
                  <a:srgbClr val="7030A0"/>
                </a:solidFill>
              </a:rPr>
              <a:t>С</a:t>
            </a:r>
            <a:r>
              <a:rPr lang="ru-RU" sz="4000" b="1" u="sng" dirty="0" smtClean="0">
                <a:solidFill>
                  <a:srgbClr val="7030A0"/>
                </a:solidFill>
              </a:rPr>
              <a:t>ложный</a:t>
            </a:r>
            <a:r>
              <a:rPr lang="ru-RU" sz="4000" b="1" dirty="0"/>
              <a:t> </a:t>
            </a:r>
            <a:r>
              <a:rPr lang="ru-RU" sz="4000" dirty="0"/>
              <a:t>– очаг поражения, образовавшийся в результате действия нескольких поражающих </a:t>
            </a:r>
            <a:r>
              <a:rPr lang="ru-RU" sz="4000" dirty="0" smtClean="0"/>
              <a:t>факторов.</a:t>
            </a:r>
            <a:endParaRPr lang="ru-RU" sz="40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b="1" dirty="0" smtClean="0"/>
              <a:t>Поражающие факторы могут вызывать различные травмы разной степени тяжести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>
                <a:solidFill>
                  <a:srgbClr val="4706CA"/>
                </a:solidFill>
              </a:rPr>
              <a:t>Сочетанные </a:t>
            </a:r>
            <a:r>
              <a:rPr lang="ru-RU" b="1" dirty="0">
                <a:solidFill>
                  <a:srgbClr val="4706CA"/>
                </a:solidFill>
              </a:rPr>
              <a:t>травмы</a:t>
            </a:r>
            <a:r>
              <a:rPr lang="ru-RU" dirty="0">
                <a:solidFill>
                  <a:srgbClr val="4706CA"/>
                </a:solidFill>
              </a:rPr>
              <a:t> </a:t>
            </a:r>
            <a:r>
              <a:rPr lang="ru-RU" dirty="0"/>
              <a:t>- повреждения различных анато­мических областей (например, груди и живота), вызванные одним и тем же травмирующим агентом.</a:t>
            </a:r>
          </a:p>
          <a:p>
            <a:r>
              <a:rPr lang="ru-RU" b="1" dirty="0">
                <a:solidFill>
                  <a:srgbClr val="4706CA"/>
                </a:solidFill>
              </a:rPr>
              <a:t>Множественные травмы</a:t>
            </a:r>
            <a:r>
              <a:rPr lang="ru-RU" dirty="0">
                <a:solidFill>
                  <a:srgbClr val="4706CA"/>
                </a:solidFill>
              </a:rPr>
              <a:t> </a:t>
            </a:r>
            <a:r>
              <a:rPr lang="ru-RU" dirty="0"/>
              <a:t>– повреждения одной анатомической области в нескольких местах (например, переломы бедренной кости в двух местах).</a:t>
            </a:r>
          </a:p>
          <a:p>
            <a:r>
              <a:rPr lang="ru-RU" b="1" dirty="0">
                <a:solidFill>
                  <a:srgbClr val="4706CA"/>
                </a:solidFill>
              </a:rPr>
              <a:t>Комбинированные  травмы</a:t>
            </a:r>
            <a:r>
              <a:rPr lang="ru-RU" dirty="0">
                <a:solidFill>
                  <a:srgbClr val="4706CA"/>
                </a:solidFill>
              </a:rPr>
              <a:t> </a:t>
            </a:r>
            <a:r>
              <a:rPr lang="ru-RU" dirty="0"/>
              <a:t>– поражения двумя и более травмирующими агентами (например, механическая сила и ионизирующие излучения).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1868</Words>
  <Application>Microsoft Office PowerPoint</Application>
  <PresentationFormat>Экран (4:3)</PresentationFormat>
  <Paragraphs>225</Paragraphs>
  <Slides>47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Calibri</vt:lpstr>
      <vt:lpstr>Times New Roman</vt:lpstr>
      <vt:lpstr>Тема Office</vt:lpstr>
      <vt:lpstr>Документ</vt:lpstr>
      <vt:lpstr>Презентация PowerPoint</vt:lpstr>
      <vt:lpstr>Актуальность темы</vt:lpstr>
      <vt:lpstr>Презентация PowerPoint</vt:lpstr>
      <vt:lpstr>Чрезвычайная ситуация (ЧС) — обстановка на определенной территории, сложившаяся в результате аварии, опасного природного явления, катастрофы, стихийного или иного бедствия, которые могут повлечь или повлекли за собой человеческие жертвы, ущерб здоровью людей или окружающей природной среде, значительные материальные потери и нарушение условий жизнедеятельности людей</vt:lpstr>
      <vt:lpstr>Чрезвычайная ситуация (ЧС) – внешне неожиданная, внезапно возникающая обстановка при промышленных авариях и катастрофах, бедствиях.  </vt:lpstr>
      <vt:lpstr>Презентация PowerPoint</vt:lpstr>
      <vt:lpstr>Презентация PowerPoint</vt:lpstr>
      <vt:lpstr>Классификация очагов поражения: </vt:lpstr>
      <vt:lpstr>Поражающие факторы могут вызывать различные травмы разной степени тяжести </vt:lpstr>
      <vt:lpstr>Презентация PowerPoint</vt:lpstr>
      <vt:lpstr>Классификация ЧС</vt:lpstr>
      <vt:lpstr>Классификация ЧС в зависимости от количества пострадавших</vt:lpstr>
      <vt:lpstr>Стадии развития ЧС: </vt:lpstr>
      <vt:lpstr>Презентация PowerPoint</vt:lpstr>
      <vt:lpstr>Медико-тактическая характеристика (МТХ) очага катастрофы (ЧС)</vt:lpstr>
      <vt:lpstr>Медицинская обстановка включает:</vt:lpstr>
      <vt:lpstr>Классификация потерь среди населения </vt:lpstr>
      <vt:lpstr>Структура санитарных потерь</vt:lpstr>
      <vt:lpstr>Структура санитарных потерь</vt:lpstr>
      <vt:lpstr>Презентация PowerPoint</vt:lpstr>
      <vt:lpstr>СТИХИЙНЫЕ БЕДСТВИЯ</vt:lpstr>
      <vt:lpstr>Презентация PowerPoint</vt:lpstr>
      <vt:lpstr>Презентация PowerPoint</vt:lpstr>
      <vt:lpstr>Презентация PowerPoint</vt:lpstr>
      <vt:lpstr>Презентация PowerPoint</vt:lpstr>
      <vt:lpstr>Чрезвычайные ситуации природного характера (стихийные бедствия) – это природные явления значительного масштаба, в результате которых возникает угроза жизни или здоровью людей, может произойти уничтожение материальных ценностей или будет нанесен вред окружающей среде. </vt:lpstr>
      <vt:lpstr>Природные ЧС (стихийные бедствия)</vt:lpstr>
      <vt:lpstr>Причины природных ЧС: </vt:lpstr>
      <vt:lpstr>Презентация PowerPoint</vt:lpstr>
      <vt:lpstr>Презентация PowerPoint</vt:lpstr>
      <vt:lpstr>Презентация PowerPoint</vt:lpstr>
      <vt:lpstr>Объем первой помощи </vt:lpstr>
      <vt:lpstr>ЧС  социального характера</vt:lpstr>
      <vt:lpstr>Причина развития ЧС социального характера</vt:lpstr>
      <vt:lpstr>Презентация PowerPoint</vt:lpstr>
      <vt:lpstr>Социальные ЧС</vt:lpstr>
      <vt:lpstr>Биолого-социальные ЧС </vt:lpstr>
      <vt:lpstr>Источник биолого-социальной ЧС</vt:lpstr>
      <vt:lpstr>ОСНОВНЫЕ ИСТОЧНИКИ  БИОЛОГИЧЕСКОЙ УГРОЗЫ </vt:lpstr>
      <vt:lpstr>Проявления биологических ЧС </vt:lpstr>
      <vt:lpstr>МЕДИКО-ТАКТИЧЕСКАЯ ХАРАКТЕРИСТИКА ЭПИДЕМИЧЕСКИХ ОЧАГОВ </vt:lpstr>
      <vt:lpstr>Причины, определяющие возникновение эпидемических очагов </vt:lpstr>
      <vt:lpstr>Санитарные потери</vt:lpstr>
      <vt:lpstr>Критерии санитарно-эпидемиологического состояния</vt:lpstr>
      <vt:lpstr>Критерии санитарно-эпидемиологического состояния</vt:lpstr>
      <vt:lpstr>Для предотвращения последствий биолого-социальной ЧС вводятся: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чс</dc:title>
  <dc:creator>RePack by SPecialiST</dc:creator>
  <cp:lastModifiedBy>Учетная запись Майкрософт</cp:lastModifiedBy>
  <cp:revision>31</cp:revision>
  <dcterms:created xsi:type="dcterms:W3CDTF">2015-09-18T11:35:10Z</dcterms:created>
  <dcterms:modified xsi:type="dcterms:W3CDTF">2020-12-08T22:19:35Z</dcterms:modified>
</cp:coreProperties>
</file>