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1952" r:id="rId2"/>
    <p:sldId id="1881" r:id="rId3"/>
    <p:sldId id="1884" r:id="rId4"/>
    <p:sldId id="1917" r:id="rId5"/>
    <p:sldId id="1943" r:id="rId6"/>
    <p:sldId id="1951" r:id="rId7"/>
    <p:sldId id="1935" r:id="rId8"/>
    <p:sldId id="1939" r:id="rId9"/>
    <p:sldId id="1938" r:id="rId10"/>
    <p:sldId id="1937" r:id="rId11"/>
    <p:sldId id="1944" r:id="rId12"/>
    <p:sldId id="1940" r:id="rId13"/>
    <p:sldId id="2160" r:id="rId14"/>
    <p:sldId id="1903" r:id="rId15"/>
    <p:sldId id="1907" r:id="rId16"/>
    <p:sldId id="1908" r:id="rId17"/>
    <p:sldId id="1883" r:id="rId18"/>
    <p:sldId id="1895" r:id="rId19"/>
    <p:sldId id="1894" r:id="rId20"/>
    <p:sldId id="2161" r:id="rId21"/>
    <p:sldId id="1898" r:id="rId22"/>
    <p:sldId id="1899" r:id="rId23"/>
    <p:sldId id="1913" r:id="rId24"/>
    <p:sldId id="1910" r:id="rId25"/>
    <p:sldId id="1911" r:id="rId26"/>
    <p:sldId id="1912" r:id="rId27"/>
    <p:sldId id="1915" r:id="rId28"/>
    <p:sldId id="1916" r:id="rId29"/>
    <p:sldId id="2162" r:id="rId30"/>
    <p:sldId id="1896" r:id="rId31"/>
    <p:sldId id="1897" r:id="rId32"/>
    <p:sldId id="1900" r:id="rId33"/>
    <p:sldId id="1901" r:id="rId34"/>
    <p:sldId id="1902" r:id="rId35"/>
    <p:sldId id="2159" r:id="rId36"/>
    <p:sldId id="1946" r:id="rId37"/>
    <p:sldId id="1947" r:id="rId38"/>
    <p:sldId id="1948" r:id="rId39"/>
    <p:sldId id="1949" r:id="rId40"/>
    <p:sldId id="1950" r:id="rId41"/>
    <p:sldId id="1914" r:id="rId42"/>
    <p:sldId id="1904" r:id="rId43"/>
    <p:sldId id="1905" r:id="rId44"/>
    <p:sldId id="1906" r:id="rId45"/>
    <p:sldId id="1886" r:id="rId46"/>
    <p:sldId id="1941" r:id="rId47"/>
    <p:sldId id="1942" r:id="rId48"/>
    <p:sldId id="1920" r:id="rId49"/>
    <p:sldId id="2157" r:id="rId50"/>
    <p:sldId id="2158" r:id="rId51"/>
    <p:sldId id="262" r:id="rId52"/>
  </p:sldIdLst>
  <p:sldSz cx="12192000" cy="6858000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F13E843-EABB-6A4C-B52F-1C4887CFD6FE}">
          <p14:sldIdLst>
            <p14:sldId id="1952"/>
            <p14:sldId id="1881"/>
          </p14:sldIdLst>
        </p14:section>
        <p14:section name="Intro" id="{A5BF5EE9-496A-4C49-A9B4-A952BD1C9EDA}">
          <p14:sldIdLst>
            <p14:sldId id="1884"/>
            <p14:sldId id="1917"/>
            <p14:sldId id="1943"/>
          </p14:sldIdLst>
        </p14:section>
        <p14:section name="Crash Course" id="{CBF16182-B703-FE4C-9C29-94A5ED5FC8A2}">
          <p14:sldIdLst>
            <p14:sldId id="1951"/>
            <p14:sldId id="1935"/>
            <p14:sldId id="1939"/>
            <p14:sldId id="1938"/>
            <p14:sldId id="1937"/>
            <p14:sldId id="1944"/>
          </p14:sldIdLst>
        </p14:section>
        <p14:section name="Agenda" id="{13D090FF-D7E9-3A4F-8D68-41377FB41DC7}">
          <p14:sldIdLst>
            <p14:sldId id="1940"/>
          </p14:sldIdLst>
        </p14:section>
        <p14:section name="Features" id="{5ACDC27B-84B1-7046-A219-0D9208B068FD}">
          <p14:sldIdLst>
            <p14:sldId id="2160"/>
            <p14:sldId id="1903"/>
            <p14:sldId id="1907"/>
            <p14:sldId id="1908"/>
            <p14:sldId id="1883"/>
            <p14:sldId id="1895"/>
            <p14:sldId id="1894"/>
          </p14:sldIdLst>
        </p14:section>
        <p14:section name="Portability" id="{1B026CED-2590-6C4F-8A10-E1AFBAEE1191}">
          <p14:sldIdLst>
            <p14:sldId id="2161"/>
            <p14:sldId id="1898"/>
            <p14:sldId id="1899"/>
            <p14:sldId id="1913"/>
            <p14:sldId id="1910"/>
            <p14:sldId id="1911"/>
            <p14:sldId id="1912"/>
            <p14:sldId id="1915"/>
            <p14:sldId id="1916"/>
          </p14:sldIdLst>
        </p14:section>
        <p14:section name="Performance" id="{ED8D3C4E-243C-3B40-B95C-7EE454D35B25}">
          <p14:sldIdLst>
            <p14:sldId id="2162"/>
            <p14:sldId id="1896"/>
            <p14:sldId id="1897"/>
            <p14:sldId id="1900"/>
            <p14:sldId id="1901"/>
            <p14:sldId id="1902"/>
            <p14:sldId id="2159"/>
            <p14:sldId id="1946"/>
            <p14:sldId id="1947"/>
            <p14:sldId id="1948"/>
            <p14:sldId id="1949"/>
            <p14:sldId id="1950"/>
            <p14:sldId id="1914"/>
            <p14:sldId id="1904"/>
            <p14:sldId id="1905"/>
            <p14:sldId id="1906"/>
            <p14:sldId id="1886"/>
          </p14:sldIdLst>
        </p14:section>
        <p14:section name="Outro" id="{4FABCE6A-FF9C-F740-8457-08336E4DB0DF}">
          <p14:sldIdLst>
            <p14:sldId id="1941"/>
            <p14:sldId id="1942"/>
            <p14:sldId id="1920"/>
          </p14:sldIdLst>
        </p14:section>
        <p14:section name="Back Matter" id="{CAB7D3B9-751C-0541-A8FA-2DB8D1A760AB}">
          <p14:sldIdLst>
            <p14:sldId id="2157"/>
            <p14:sldId id="215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0884" autoAdjust="0"/>
  </p:normalViewPr>
  <p:slideViewPr>
    <p:cSldViewPr>
      <p:cViewPr varScale="1">
        <p:scale>
          <a:sx n="116" d="100"/>
          <a:sy n="116" d="100"/>
        </p:scale>
        <p:origin x="1136" y="184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7602" y="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2/1/24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for the deck’s top-level outline</a:t>
            </a:r>
          </a:p>
          <a:p>
            <a:r>
              <a:rPr lang="en-US" dirty="0"/>
              <a:t>Can also use it for a sub-outline within a topic with multiple parts, if/when we have any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77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" panose="020B0303030202060203" pitchFamily="34" charset="0"/>
              <a:buChar char=" "/>
              <a:tabLst/>
              <a:defRPr/>
            </a:pPr>
            <a:r>
              <a:rPr lang="en-US" dirty="0"/>
              <a:t>HAS_ENABLE_SDMA: when disabled communication occurs via kernel launch enabling faster transfers at the expense of being able to overlap communication and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42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6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" panose="020B0303030202060203" pitchFamily="34" charset="0"/>
              <a:buChar char=" "/>
              <a:tabLst/>
              <a:defRPr/>
            </a:pPr>
            <a:r>
              <a:rPr lang="en-US" dirty="0"/>
              <a:t>We can safely assume </a:t>
            </a:r>
            <a:r>
              <a:rPr lang="en-US" dirty="0" err="1"/>
              <a:t>gpuBody</a:t>
            </a:r>
            <a:r>
              <a:rPr lang="en-US" dirty="0"/>
              <a:t> is executed on a GPU locale, so we no longer have the 'if' statement here</a:t>
            </a:r>
          </a:p>
          <a:p>
            <a:endParaRPr lang="en-US" dirty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" panose="020B0303030202060203" pitchFamily="34" charset="0"/>
              <a:buChar char=" "/>
              <a:tabLst/>
              <a:defRPr/>
            </a:pPr>
            <a:r>
              <a:rPr lang="en-US" dirty="0"/>
              <a:t>We should be able to accomplish the same here, but our analysis doesn't currently account for virtual function calls. As such, we can not guarantee this function is on a CPU locale and still need to perform the check.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1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3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13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24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7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for the deck’s top-level outline</a:t>
            </a:r>
          </a:p>
          <a:p>
            <a:r>
              <a:rPr lang="en-US" dirty="0"/>
              <a:t>Can also use it for a sub-outline within a topic with multiple parts, if/when we have any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9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lack of signed hip operations compare https://sep5.readthedocs.io/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Programming_Guides</a:t>
            </a:r>
            <a:r>
              <a:rPr lang="en-US" dirty="0"/>
              <a:t>/</a:t>
            </a:r>
            <a:r>
              <a:rPr lang="en-US" dirty="0" err="1"/>
              <a:t>Kernel_language.html?highlight</a:t>
            </a:r>
            <a:r>
              <a:rPr lang="en-US" dirty="0"/>
              <a:t>=</a:t>
            </a:r>
            <a:r>
              <a:rPr lang="en-US" dirty="0" err="1"/>
              <a:t>atomicAdd#atomic-functions</a:t>
            </a:r>
            <a:r>
              <a:rPr lang="en-US" dirty="0"/>
              <a:t> and https://</a:t>
            </a:r>
            <a:r>
              <a:rPr lang="en-US" dirty="0" err="1"/>
              <a:t>docs.nvidia.com</a:t>
            </a:r>
            <a:r>
              <a:rPr lang="en-US" dirty="0"/>
              <a:t>/</a:t>
            </a:r>
            <a:r>
              <a:rPr lang="en-US" dirty="0" err="1"/>
              <a:t>cuda</a:t>
            </a:r>
            <a:r>
              <a:rPr lang="en-US" dirty="0"/>
              <a:t>/</a:t>
            </a:r>
            <a:r>
              <a:rPr lang="en-US" dirty="0" err="1"/>
              <a:t>cuda</a:t>
            </a:r>
            <a:r>
              <a:rPr lang="en-US" dirty="0"/>
              <a:t>-c-programming-guide/</a:t>
            </a:r>
            <a:r>
              <a:rPr lang="en-US" dirty="0" err="1"/>
              <a:t>index.html#atomicmax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ROCm</a:t>
            </a:r>
            <a:r>
              <a:rPr lang="en-US" dirty="0"/>
              <a:t>-Developer-Tools/HIP/issues/3340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1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8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2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for the deck’s top-level outline</a:t>
            </a:r>
          </a:p>
          <a:p>
            <a:r>
              <a:rPr lang="en-US" dirty="0"/>
              <a:t>Can also use it for a sub-outline within a topic with multiple parts, if/when we have any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PR: https://</a:t>
            </a:r>
            <a:r>
              <a:rPr lang="en-US" dirty="0" err="1"/>
              <a:t>github.com</a:t>
            </a:r>
            <a:r>
              <a:rPr lang="en-US" dirty="0"/>
              <a:t>/chapel-lang/chapel/pull/22791</a:t>
            </a:r>
          </a:p>
          <a:p>
            <a:endParaRPr lang="en-US" dirty="0"/>
          </a:p>
          <a:p>
            <a:r>
              <a:rPr lang="en-US" dirty="0"/>
              <a:t>For the lack of signed hip operations compare https://sep5.readthedocs.io/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Programming_Guides</a:t>
            </a:r>
            <a:r>
              <a:rPr lang="en-US" dirty="0"/>
              <a:t>/</a:t>
            </a:r>
            <a:r>
              <a:rPr lang="en-US" dirty="0" err="1"/>
              <a:t>Kernel_language.html?highlight</a:t>
            </a:r>
            <a:r>
              <a:rPr lang="en-US" dirty="0"/>
              <a:t>=</a:t>
            </a:r>
            <a:r>
              <a:rPr lang="en-US" dirty="0" err="1"/>
              <a:t>atomicAdd#atomic-functions</a:t>
            </a:r>
            <a:r>
              <a:rPr lang="en-US" dirty="0"/>
              <a:t> and https://</a:t>
            </a:r>
            <a:r>
              <a:rPr lang="en-US" dirty="0" err="1"/>
              <a:t>docs.nvidia.com</a:t>
            </a:r>
            <a:r>
              <a:rPr lang="en-US" dirty="0"/>
              <a:t>/</a:t>
            </a:r>
            <a:r>
              <a:rPr lang="en-US" dirty="0" err="1"/>
              <a:t>cuda</a:t>
            </a:r>
            <a:r>
              <a:rPr lang="en-US" dirty="0"/>
              <a:t>/</a:t>
            </a:r>
            <a:r>
              <a:rPr lang="en-US" dirty="0" err="1"/>
              <a:t>cuda</a:t>
            </a:r>
            <a:r>
              <a:rPr lang="en-US" dirty="0"/>
              <a:t>-c-programming-guide/</a:t>
            </a:r>
            <a:r>
              <a:rPr lang="en-US" dirty="0" err="1"/>
              <a:t>index.html#atomicmax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ROCm</a:t>
            </a:r>
            <a:r>
              <a:rPr lang="en-US" dirty="0"/>
              <a:t>-Developer-Tools/HIP/issues/3340</a:t>
            </a:r>
          </a:p>
          <a:p>
            <a:endParaRPr lang="en-US" dirty="0"/>
          </a:p>
          <a:p>
            <a:r>
              <a:rPr lang="en-US" dirty="0"/>
              <a:t>It got added: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ROCm</a:t>
            </a:r>
            <a:r>
              <a:rPr lang="en-US" dirty="0"/>
              <a:t>-Developer-Tools/</a:t>
            </a:r>
            <a:r>
              <a:rPr lang="en-US" dirty="0" err="1"/>
              <a:t>clr</a:t>
            </a:r>
            <a:r>
              <a:rPr lang="en-US" dirty="0"/>
              <a:t>/blob/5914ac3c6e9b3848023a7fa25e19e560b1c38541/</a:t>
            </a:r>
            <a:r>
              <a:rPr lang="en-US" dirty="0" err="1"/>
              <a:t>hipamd</a:t>
            </a:r>
            <a:r>
              <a:rPr lang="en-US" dirty="0"/>
              <a:t>/include/hip/</a:t>
            </a:r>
            <a:r>
              <a:rPr lang="en-US" dirty="0" err="1"/>
              <a:t>amd_detail</a:t>
            </a:r>
            <a:r>
              <a:rPr lang="en-US" dirty="0"/>
              <a:t>/amd_hip_atomic.h#L825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0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API in question: https://</a:t>
            </a:r>
            <a:r>
              <a:rPr lang="en-US" dirty="0" err="1"/>
              <a:t>github.com</a:t>
            </a:r>
            <a:r>
              <a:rPr lang="en-US" dirty="0"/>
              <a:t>/chapel-lang/chapel/pull/22375/files 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hipHostAlloc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-&gt;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hipHostMalloc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09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for the deck’s top-level outline</a:t>
            </a:r>
          </a:p>
          <a:p>
            <a:r>
              <a:rPr lang="en-US" dirty="0"/>
              <a:t>Can also use it for a sub-outline within a topic with multiple parts, if/when we have any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7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?sso=saml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6867C9-FAEA-4AB9-9E4F-5E469CDF0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7CBB38-1E71-4985-B7D1-ACBC191C50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  <p:extLst>
      <p:ext uri="{BB962C8B-B14F-4D97-AF65-F5344CB8AC3E}">
        <p14:creationId xmlns:p14="http://schemas.microsoft.com/office/powerpoint/2010/main" val="296974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>
            <a:noAutofit/>
          </a:bodyPr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 marL="594360" indent="0">
              <a:buClr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39775" indent="-127000">
              <a:buClrTx/>
              <a:tabLst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>
            <a:noAutofit/>
          </a:bodyPr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 marL="59436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39775" indent="-147638">
              <a:tabLst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818B02-6D3B-4B21-898C-712990E9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C4460-9D51-48F8-87F8-88E0DE4E45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19415EC-B287-40A3-A91D-E9356CAD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9B5C71F-50B9-4243-83A7-A7AFAEFD5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To change your section image, go to [View] -&gt; [Slide Master] 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MetricHPE" panose="020B0503030202060203" pitchFamily="34" charset="0"/>
                <a:hlinkClick r:id="rId5"/>
              </a:rPr>
              <a:t>here</a:t>
            </a:r>
            <a:r>
              <a:rPr lang="en-US" sz="1500" dirty="0">
                <a:latin typeface="MetricHPE" panose="020B05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607F37-173B-4A34-95FA-297523FEF6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67728E-6D0A-492B-89E6-39E224462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64B2CD-8FCB-4B30-B00B-A402E5693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9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85" r:id="rId8"/>
    <p:sldLayoutId id="2147483686" r:id="rId9"/>
    <p:sldLayoutId id="2147483666" r:id="rId10"/>
    <p:sldLayoutId id="214748368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57" r:id="rId25"/>
    <p:sldLayoutId id="2147483697" r:id="rId26"/>
    <p:sldLayoutId id="2147483676" r:id="rId27"/>
    <p:sldLayoutId id="2147483677" r:id="rId28"/>
    <p:sldLayoutId id="2147483678" r:id="rId29"/>
    <p:sldLayoutId id="2147483649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jpeg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pel-lang/chapel/issues/236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hapel-lang/chapel/issues/2362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hapel-lang/chapel/issues/18602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hapel-lang/chapel/issues/22783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image" Target="../media/image4.jpeg"/><Relationship Id="rId7" Type="http://schemas.openxmlformats.org/officeDocument/2006/relationships/slide" Target="slide2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slide" Target="slide20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slide" Target="slide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hapel-lang/chapel/issues/23480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image" Target="../media/image4.jpeg"/><Relationship Id="rId7" Type="http://schemas.openxmlformats.org/officeDocument/2006/relationships/slide" Target="slide3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6" Type="http://schemas.openxmlformats.org/officeDocument/2006/relationships/slide" Target="slide35.xml"/><Relationship Id="rId5" Type="http://schemas.openxmlformats.org/officeDocument/2006/relationships/slide" Target="slide32.xml"/><Relationship Id="rId4" Type="http://schemas.openxmlformats.org/officeDocument/2006/relationships/slide" Target="slide30.xml"/><Relationship Id="rId9" Type="http://schemas.openxmlformats.org/officeDocument/2006/relationships/slide" Target="slide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pel-lang/chapel/issues/2362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pel-lang/chapel/issues/221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pel-lang/chapel/blob/release/1.28/CHANGES.md" TargetMode="External"/><Relationship Id="rId2" Type="http://schemas.openxmlformats.org/officeDocument/2006/relationships/hyperlink" Target="https://github.com/chapel-lang/chapel/blob/release/1.32/CHANGES.md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8DE3-A546-27EC-C515-4A6C58AB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Chapel 1.31/1.32 Release Notes:</a:t>
            </a:r>
            <a:br>
              <a:rPr lang="en-US" dirty="0"/>
            </a:br>
            <a:r>
              <a:rPr lang="en-US" dirty="0"/>
              <a:t>GPU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CFBB3-78E4-6698-1753-758C85485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Chapel Team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D9F39-6C24-9D24-EF9F-46943030D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June 22, 2023 / September 28, 2023</a:t>
            </a:r>
          </a:p>
        </p:txBody>
      </p:sp>
    </p:spTree>
    <p:extLst>
      <p:ext uri="{BB962C8B-B14F-4D97-AF65-F5344CB8AC3E}">
        <p14:creationId xmlns:p14="http://schemas.microsoft.com/office/powerpoint/2010/main" val="21535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F5A3F-B623-37EB-EFE3-3AE2CDEFC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Vector Increment Example: Multiple GPUs on Multiple Locales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C846-B589-3909-17DA-530405B743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3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CpuVec</a:t>
            </a:r>
            <a:r>
              <a:rPr lang="en-US" dirty="0"/>
              <a:t>: [1..n] </a:t>
            </a:r>
            <a:r>
              <a:rPr lang="en-US" b="1" dirty="0"/>
              <a:t>int</a:t>
            </a:r>
            <a:r>
              <a:rPr lang="en-US" dirty="0"/>
              <a:t>;</a:t>
            </a:r>
          </a:p>
          <a:p>
            <a:pPr lvl="3"/>
            <a:r>
              <a:rPr lang="en-US" b="1" dirty="0" err="1"/>
              <a:t>coforall</a:t>
            </a:r>
            <a:r>
              <a:rPr lang="en-US" dirty="0"/>
              <a:t> loc </a:t>
            </a:r>
            <a:r>
              <a:rPr lang="en-US" b="1" dirty="0"/>
              <a:t>in</a:t>
            </a:r>
            <a:r>
              <a:rPr lang="en-US" dirty="0"/>
              <a:t> Locales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loc {</a:t>
            </a:r>
          </a:p>
          <a:p>
            <a:pPr lvl="3"/>
            <a:r>
              <a:rPr lang="en-US" dirty="0"/>
              <a:t>  </a:t>
            </a:r>
            <a:r>
              <a:rPr lang="en-US" b="1" dirty="0" err="1"/>
              <a:t>coforall</a:t>
            </a:r>
            <a:r>
              <a:rPr lang="en-US" dirty="0"/>
              <a:t> </a:t>
            </a:r>
            <a:r>
              <a:rPr lang="en-US" dirty="0" err="1"/>
              <a:t>gpu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here.gpus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gpu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</a:p>
          <a:p>
            <a:pPr lvl="3"/>
            <a:endParaRPr lang="en-US" b="1" dirty="0"/>
          </a:p>
          <a:p>
            <a:pPr lvl="3"/>
            <a:r>
              <a:rPr lang="en-US" b="1" dirty="0"/>
              <a:t>      const</a:t>
            </a:r>
            <a:r>
              <a:rPr lang="en-US" dirty="0"/>
              <a:t> </a:t>
            </a:r>
            <a:r>
              <a:rPr lang="en-US" dirty="0" err="1"/>
              <a:t>myChunk</a:t>
            </a:r>
            <a:r>
              <a:rPr lang="en-US" dirty="0"/>
              <a:t> = ...;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   </a:t>
            </a:r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GpuVec</a:t>
            </a:r>
            <a:r>
              <a:rPr lang="en-US" dirty="0"/>
              <a:t> = </a:t>
            </a:r>
            <a:r>
              <a:rPr lang="en-US" dirty="0" err="1"/>
              <a:t>CpuVec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GpuVec</a:t>
            </a:r>
            <a:r>
              <a:rPr lang="en-US" dirty="0"/>
              <a:t> += 1;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CpuVec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 = </a:t>
            </a:r>
            <a:r>
              <a:rPr lang="en-US" dirty="0" err="1"/>
              <a:t>GpuVec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  }</a:t>
            </a:r>
          </a:p>
          <a:p>
            <a:pPr lvl="3"/>
            <a:r>
              <a:rPr lang="en-US" dirty="0"/>
              <a:t>}</a:t>
            </a:r>
          </a:p>
          <a:p>
            <a:pPr lvl="3"/>
            <a:r>
              <a:rPr lang="en-US" dirty="0" err="1"/>
              <a:t>writeln</a:t>
            </a:r>
            <a:r>
              <a:rPr lang="en-US" dirty="0"/>
              <a:t>(</a:t>
            </a:r>
            <a:r>
              <a:rPr lang="en-US" dirty="0" err="1"/>
              <a:t>CpuVec</a:t>
            </a:r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75C94-0BB9-AF69-6C27-C6058FA866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917A90-3A0D-131C-892A-3025A8AE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F1CD8-27DF-6E90-2B8E-835CF1434288}"/>
              </a:ext>
            </a:extLst>
          </p:cNvPr>
          <p:cNvSpPr txBox="1"/>
          <p:nvPr/>
        </p:nvSpPr>
        <p:spPr>
          <a:xfrm>
            <a:off x="6781800" y="1397812"/>
            <a:ext cx="2286000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coforall</a:t>
            </a:r>
            <a:r>
              <a:rPr lang="en-US" dirty="0">
                <a:solidFill>
                  <a:schemeClr val="bg1"/>
                </a:solidFill>
              </a:rPr>
              <a:t>' over all locales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136C8C-D0B6-46B1-806B-1747C1A7FDB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34000" y="1614795"/>
            <a:ext cx="1447800" cy="21400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6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F5A3F-B623-37EB-EFE3-3AE2CDEFC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Vector Increment Example: Multiple GPUs using Multiple Tasks on Multiple Locales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C846-B589-3909-17DA-530405B743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3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CpuVec</a:t>
            </a:r>
            <a:r>
              <a:rPr lang="en-US" dirty="0"/>
              <a:t>: [1..n] </a:t>
            </a:r>
            <a:r>
              <a:rPr lang="en-US" b="1" dirty="0"/>
              <a:t>int</a:t>
            </a:r>
            <a:r>
              <a:rPr lang="en-US" dirty="0"/>
              <a:t>;</a:t>
            </a:r>
          </a:p>
          <a:p>
            <a:pPr lvl="3"/>
            <a:r>
              <a:rPr lang="en-US" b="1" dirty="0" err="1"/>
              <a:t>coforall</a:t>
            </a:r>
            <a:r>
              <a:rPr lang="en-US" dirty="0"/>
              <a:t> loc </a:t>
            </a:r>
            <a:r>
              <a:rPr lang="en-US" b="1" dirty="0"/>
              <a:t>in</a:t>
            </a:r>
            <a:r>
              <a:rPr lang="en-US" dirty="0"/>
              <a:t> Locales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loc {</a:t>
            </a:r>
          </a:p>
          <a:p>
            <a:pPr lvl="3"/>
            <a:r>
              <a:rPr lang="en-US" dirty="0"/>
              <a:t>  </a:t>
            </a:r>
            <a:r>
              <a:rPr lang="en-US" b="1" dirty="0" err="1"/>
              <a:t>coforall</a:t>
            </a:r>
            <a:r>
              <a:rPr lang="en-US" dirty="0"/>
              <a:t> </a:t>
            </a:r>
            <a:r>
              <a:rPr lang="en-US" dirty="0" err="1"/>
              <a:t>gpu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here.gpus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gpu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b="1" dirty="0" err="1"/>
              <a:t>coforall</a:t>
            </a:r>
            <a:r>
              <a:rPr lang="en-US" dirty="0"/>
              <a:t> </a:t>
            </a:r>
            <a:r>
              <a:rPr lang="en-US" dirty="0" err="1"/>
              <a:t>workerId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0..&lt;</a:t>
            </a:r>
            <a:r>
              <a:rPr lang="en-US" dirty="0" err="1"/>
              <a:t>numTasks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  </a:t>
            </a:r>
          </a:p>
          <a:p>
            <a:pPr lvl="3"/>
            <a:r>
              <a:rPr lang="en-US" b="1" dirty="0"/>
              <a:t>      const</a:t>
            </a:r>
            <a:r>
              <a:rPr lang="en-US" dirty="0"/>
              <a:t> </a:t>
            </a:r>
            <a:r>
              <a:rPr lang="en-US" dirty="0" err="1"/>
              <a:t>myChunk</a:t>
            </a:r>
            <a:r>
              <a:rPr lang="en-US" dirty="0"/>
              <a:t> = ...;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   </a:t>
            </a:r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GpuVec</a:t>
            </a:r>
            <a:r>
              <a:rPr lang="en-US" dirty="0"/>
              <a:t> = </a:t>
            </a:r>
            <a:r>
              <a:rPr lang="en-US" dirty="0" err="1"/>
              <a:t>CpuVec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GpuVec</a:t>
            </a:r>
            <a:r>
              <a:rPr lang="en-US" dirty="0"/>
              <a:t> += 1;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CpuVec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 = </a:t>
            </a:r>
            <a:r>
              <a:rPr lang="en-US" dirty="0" err="1"/>
              <a:t>GpuVec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    </a:t>
            </a:r>
          </a:p>
          <a:p>
            <a:pPr lvl="3"/>
            <a:r>
              <a:rPr lang="en-US" dirty="0"/>
              <a:t>    }</a:t>
            </a:r>
          </a:p>
          <a:p>
            <a:pPr lvl="3"/>
            <a:r>
              <a:rPr lang="en-US" dirty="0"/>
              <a:t>  }</a:t>
            </a:r>
          </a:p>
          <a:p>
            <a:pPr lvl="3"/>
            <a:r>
              <a:rPr lang="en-US" dirty="0"/>
              <a:t>}</a:t>
            </a:r>
          </a:p>
          <a:p>
            <a:pPr lvl="3"/>
            <a:r>
              <a:rPr lang="en-US" dirty="0" err="1"/>
              <a:t>writeln</a:t>
            </a:r>
            <a:r>
              <a:rPr lang="en-US" dirty="0"/>
              <a:t>(</a:t>
            </a:r>
            <a:r>
              <a:rPr lang="en-US" dirty="0" err="1"/>
              <a:t>CpuVec</a:t>
            </a:r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75C94-0BB9-AF69-6C27-C6058FA866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917A90-3A0D-131C-892A-3025A8AE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F1CD8-27DF-6E90-2B8E-835CF1434288}"/>
              </a:ext>
            </a:extLst>
          </p:cNvPr>
          <p:cNvSpPr txBox="1"/>
          <p:nvPr/>
        </p:nvSpPr>
        <p:spPr>
          <a:xfrm>
            <a:off x="7315200" y="1905000"/>
            <a:ext cx="2286000" cy="683264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coforall</a:t>
            </a:r>
            <a:r>
              <a:rPr lang="en-US" dirty="0">
                <a:solidFill>
                  <a:schemeClr val="bg1"/>
                </a:solidFill>
              </a:rPr>
              <a:t>' to create multiple tasks per GPU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136C8C-D0B6-46B1-806B-1747C1A7FDB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867400" y="2246632"/>
            <a:ext cx="1447800" cy="8935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B16D81-82F1-8EC7-0410-32A267687BB5}"/>
              </a:ext>
            </a:extLst>
          </p:cNvPr>
          <p:cNvSpPr txBox="1"/>
          <p:nvPr/>
        </p:nvSpPr>
        <p:spPr>
          <a:xfrm>
            <a:off x="6935745" y="3976735"/>
            <a:ext cx="3294492" cy="1062855"/>
          </a:xfrm>
          <a:prstGeom prst="rect">
            <a:avLst/>
          </a:prstGeom>
          <a:solidFill>
            <a:schemeClr val="accent2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2000" b="1" dirty="0"/>
              <a:t>This pattern has significantly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2000" b="1" dirty="0"/>
              <a:t>improved performance in 1.32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See the "Performance" part of this deck.</a:t>
            </a:r>
          </a:p>
        </p:txBody>
      </p:sp>
    </p:spTree>
    <p:extLst>
      <p:ext uri="{BB962C8B-B14F-4D97-AF65-F5344CB8AC3E}">
        <p14:creationId xmlns:p14="http://schemas.microsoft.com/office/powerpoint/2010/main" val="236946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 of Changes in 1.31 and 1.32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5966654" cy="47517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Performance:</a:t>
            </a:r>
          </a:p>
          <a:p>
            <a:pPr lvl="1"/>
            <a:r>
              <a:rPr lang="en-US" dirty="0"/>
              <a:t>Faster array access in kernels</a:t>
            </a:r>
          </a:p>
          <a:p>
            <a:pPr lvl="1"/>
            <a:r>
              <a:rPr lang="en-US" dirty="0"/>
              <a:t>Faster Math library calls</a:t>
            </a:r>
          </a:p>
          <a:p>
            <a:pPr lvl="1"/>
            <a:r>
              <a:rPr lang="en-US" dirty="0"/>
              <a:t>Faster multitasking on GPUs</a:t>
            </a:r>
          </a:p>
          <a:p>
            <a:pPr lvl="1"/>
            <a:r>
              <a:rPr lang="en-US" dirty="0"/>
              <a:t>Turned the faster memory strategy on by default</a:t>
            </a:r>
          </a:p>
          <a:p>
            <a:pPr lvl="1"/>
            <a:r>
              <a:rPr lang="en-US" dirty="0"/>
              <a:t>Peer-to-peer access features and exploration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Portability:</a:t>
            </a:r>
          </a:p>
          <a:p>
            <a:pPr lvl="1"/>
            <a:r>
              <a:rPr lang="en-US" dirty="0"/>
              <a:t>CPU-as-Device mode</a:t>
            </a:r>
          </a:p>
          <a:p>
            <a:pPr lvl="1"/>
            <a:r>
              <a:rPr lang="en-US" dirty="0"/>
              <a:t>AMD/NVIDIA feature and performance parity</a:t>
            </a:r>
          </a:p>
          <a:p>
            <a:pPr lvl="1"/>
            <a:r>
              <a:rPr lang="en-US" dirty="0"/>
              <a:t>Initial Intel exploration</a:t>
            </a:r>
          </a:p>
          <a:p>
            <a:pPr lvl="1"/>
            <a:r>
              <a:rPr lang="en-US" dirty="0"/>
              <a:t>CUDA 12/</a:t>
            </a:r>
            <a:r>
              <a:rPr lang="en-US" dirty="0" err="1"/>
              <a:t>ROCm</a:t>
            </a:r>
            <a:r>
              <a:rPr lang="en-US" dirty="0"/>
              <a:t> 5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B4FAC6-2082-AD32-7390-824C357F5470}"/>
              </a:ext>
            </a:extLst>
          </p:cNvPr>
          <p:cNvSpPr txBox="1">
            <a:spLocks/>
          </p:cNvSpPr>
          <p:nvPr/>
        </p:nvSpPr>
        <p:spPr>
          <a:xfrm>
            <a:off x="6096000" y="1344280"/>
            <a:ext cx="5814254" cy="475171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" panose="020B0303030202060203" pitchFamily="34" charset="0"/>
              <a:buNone/>
            </a:pPr>
            <a:r>
              <a:rPr lang="en-US" b="1" dirty="0"/>
              <a:t>New Features and Capabilities:</a:t>
            </a:r>
          </a:p>
          <a:p>
            <a:pPr lvl="1"/>
            <a:r>
              <a:rPr lang="en-US" dirty="0"/>
              <a:t>Standalone atomic functions</a:t>
            </a:r>
          </a:p>
          <a:p>
            <a:pPr lvl="1"/>
            <a:r>
              <a:rPr lang="en-US" dirty="0"/>
              <a:t>'--report-</a:t>
            </a:r>
            <a:r>
              <a:rPr lang="en-US" dirty="0" err="1"/>
              <a:t>gpu</a:t>
            </a:r>
            <a:r>
              <a:rPr lang="en-US" dirty="0"/>
              <a:t>' compiler flag</a:t>
            </a:r>
          </a:p>
          <a:p>
            <a:pPr lvl="1"/>
            <a:r>
              <a:rPr lang="en-US" dirty="0"/>
              <a:t>Ability to compile for multiple NVIDIA architectures</a:t>
            </a:r>
          </a:p>
          <a:p>
            <a:pPr lvl="1"/>
            <a:r>
              <a:rPr lang="en-US" dirty="0"/>
              <a:t>Improved debugging features:</a:t>
            </a:r>
          </a:p>
          <a:p>
            <a:pPr lvl="2"/>
            <a:r>
              <a:rPr lang="en-US" dirty="0"/>
              <a:t>Ability to inspect assembly for AMD GPUs</a:t>
            </a:r>
          </a:p>
          <a:p>
            <a:pPr lvl="2"/>
            <a:r>
              <a:rPr lang="en-US" dirty="0"/>
              <a:t>Improved auto-generated kernels' names</a:t>
            </a:r>
          </a:p>
          <a:p>
            <a:pPr lvl="2"/>
            <a:r>
              <a:rPr lang="en-US" dirty="0"/>
              <a:t>New loop attribute '@</a:t>
            </a:r>
            <a:r>
              <a:rPr lang="en-US" dirty="0" err="1"/>
              <a:t>assertOnGpu</a:t>
            </a:r>
            <a:r>
              <a:rPr lang="en-US" dirty="0"/>
              <a:t>'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0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6B850B-9558-2348-87F2-DEC2186E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F2AB9-14B1-6C46-84E2-5E4A59B39A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Atomic Operations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'--report-</a:t>
            </a:r>
            <a:r>
              <a:rPr lang="en-US" dirty="0" err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</a:t>
            </a:r>
            <a:r>
              <a:rPr lang="en-US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 flag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 Inspection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'@</a:t>
            </a:r>
            <a:r>
              <a:rPr lang="en-US" dirty="0" err="1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assertOnGpu</a:t>
            </a:r>
            <a:r>
              <a:rPr lang="en-US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 attribute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Multi-arch compilation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Improved Kernel Naming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8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48043-BC9A-9848-8A2C-E54AF3959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r>
              <a:rPr lang="en-US" dirty="0"/>
              <a:t> GPUs have support for atomic operations (add, compare-and-swap, etc.)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This Effort:</a:t>
            </a:r>
            <a:r>
              <a:rPr lang="en-US" dirty="0"/>
              <a:t> Added the following procedures for atomic operations to the GPU module:</a:t>
            </a:r>
          </a:p>
          <a:p>
            <a:pPr lvl="3"/>
            <a:r>
              <a:rPr lang="en-US" dirty="0" err="1"/>
              <a:t>gpuAtomicAdd</a:t>
            </a:r>
            <a:r>
              <a:rPr lang="en-US" dirty="0"/>
              <a:t>	</a:t>
            </a:r>
            <a:r>
              <a:rPr lang="en-US" dirty="0" err="1"/>
              <a:t>gpuAtomicMin</a:t>
            </a:r>
            <a:r>
              <a:rPr lang="en-US" dirty="0"/>
              <a:t>	</a:t>
            </a:r>
            <a:r>
              <a:rPr lang="en-US" dirty="0" err="1"/>
              <a:t>gpuAtomicDec</a:t>
            </a:r>
            <a:r>
              <a:rPr lang="en-US" dirty="0"/>
              <a:t>	</a:t>
            </a:r>
            <a:r>
              <a:rPr lang="en-US" dirty="0" err="1"/>
              <a:t>gpuAtomicXor</a:t>
            </a:r>
            <a:endParaRPr lang="en-US" dirty="0"/>
          </a:p>
          <a:p>
            <a:pPr lvl="3"/>
            <a:r>
              <a:rPr lang="en-US" dirty="0" err="1"/>
              <a:t>gpuAtomicSub</a:t>
            </a:r>
            <a:r>
              <a:rPr lang="en-US" dirty="0"/>
              <a:t>	</a:t>
            </a:r>
            <a:r>
              <a:rPr lang="en-US" dirty="0" err="1"/>
              <a:t>gpuAtomicMax</a:t>
            </a:r>
            <a:r>
              <a:rPr lang="en-US" dirty="0"/>
              <a:t>	</a:t>
            </a:r>
            <a:r>
              <a:rPr lang="en-US" dirty="0" err="1"/>
              <a:t>gpuAtomicAnd</a:t>
            </a:r>
            <a:r>
              <a:rPr lang="en-US" dirty="0"/>
              <a:t>	</a:t>
            </a:r>
            <a:r>
              <a:rPr lang="en-US" dirty="0" err="1"/>
              <a:t>gpuAtomicCAS</a:t>
            </a:r>
            <a:endParaRPr lang="en-US" dirty="0"/>
          </a:p>
          <a:p>
            <a:pPr lvl="3"/>
            <a:r>
              <a:rPr lang="en-US" dirty="0" err="1"/>
              <a:t>gpuAtomicExch</a:t>
            </a:r>
            <a:r>
              <a:rPr lang="en-US" dirty="0"/>
              <a:t>	</a:t>
            </a:r>
            <a:r>
              <a:rPr lang="en-US" dirty="0" err="1"/>
              <a:t>gpuAtomicInc</a:t>
            </a:r>
            <a:r>
              <a:rPr lang="en-US" dirty="0"/>
              <a:t>	</a:t>
            </a:r>
            <a:r>
              <a:rPr lang="en-US" dirty="0" err="1"/>
              <a:t>gpuAtomicOr</a:t>
            </a:r>
            <a:endParaRPr lang="en-US" dirty="0"/>
          </a:p>
          <a:p>
            <a:pPr lvl="3"/>
            <a:endParaRPr lang="en-US" b="1" dirty="0"/>
          </a:p>
          <a:p>
            <a:pPr marL="0" indent="0">
              <a:buNone/>
            </a:pPr>
            <a:r>
              <a:rPr lang="en-US" b="1" dirty="0"/>
              <a:t>Status: </a:t>
            </a:r>
            <a:r>
              <a:rPr lang="en-US" dirty="0"/>
              <a:t>Almost all operations are supported on NVIDIA and AMD GPUs</a:t>
            </a:r>
          </a:p>
          <a:p>
            <a:pPr lvl="1"/>
            <a:r>
              <a:rPr lang="en-US" dirty="0"/>
              <a:t>Caveat: 64-bit, signed, atomic 'min' and 'max' operations do not work when compiling for AMD</a:t>
            </a:r>
          </a:p>
          <a:p>
            <a:pPr lvl="2"/>
            <a:r>
              <a:rPr lang="en-US" dirty="0"/>
              <a:t>These operations are not supported in HIP version &lt; 5.7 (we currently support 4.0–5.4)</a:t>
            </a:r>
          </a:p>
          <a:p>
            <a:pPr lvl="2"/>
            <a:r>
              <a:rPr lang="en-US" dirty="0"/>
              <a:t>We produce a compile-time error if these are used and 'CHPL_GPU=</a:t>
            </a:r>
            <a:r>
              <a:rPr lang="en-US" dirty="0" err="1"/>
              <a:t>amd</a:t>
            </a:r>
            <a:r>
              <a:rPr lang="en-US" dirty="0"/>
              <a:t>' is 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Next Steps:</a:t>
            </a:r>
            <a:endParaRPr lang="en-US" dirty="0"/>
          </a:p>
          <a:p>
            <a:pPr lvl="1"/>
            <a:r>
              <a:rPr lang="en-US" dirty="0"/>
              <a:t>Allow using variables with Chapel's 'atomic' type and have them lower to these calls as appropriate (</a:t>
            </a:r>
            <a:r>
              <a:rPr lang="en-US" dirty="0">
                <a:hlinkClick r:id="rId3"/>
              </a:rPr>
              <a:t>#23619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Enable atomic min and max on AMD GPUs once we support HIP versions &gt;= 5.7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 on </a:t>
            </a:r>
            <a:r>
              <a:rPr lang="en-US" dirty="0" err="1"/>
              <a:t>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7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48043-BC9A-9848-8A2C-E54AF3959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5750" y="999161"/>
            <a:ext cx="11525249" cy="2685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r>
              <a:rPr lang="en-US" dirty="0"/>
              <a:t> Chapel generates kernels for all GPU-eligible loops</a:t>
            </a:r>
          </a:p>
          <a:p>
            <a:pPr lvl="1"/>
            <a:r>
              <a:rPr lang="en-US" dirty="0"/>
              <a:t>Users may want to know what loops are and are not GPU-eligible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assertOnGpu</a:t>
            </a:r>
            <a:r>
              <a:rPr lang="en-US" dirty="0"/>
              <a:t>' does a compile-time eligibility check, but needs to be applied manually to all loops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This Effort:</a:t>
            </a:r>
            <a:r>
              <a:rPr lang="en-US" dirty="0"/>
              <a:t> Added '--report-gpu' to </a:t>
            </a:r>
            <a:r>
              <a:rPr lang="en-US" dirty="0" err="1"/>
              <a:t>chpl</a:t>
            </a:r>
            <a:r>
              <a:rPr lang="en-US" dirty="0"/>
              <a:t> to dump loop eligibility information</a:t>
            </a:r>
          </a:p>
          <a:p>
            <a:pPr lvl="1"/>
            <a:r>
              <a:rPr lang="en-US" dirty="0"/>
              <a:t>We report on all loops that are order-independent and not already in a GPU kernel</a:t>
            </a:r>
            <a:endParaRPr lang="en-US" sz="1000" b="1" dirty="0"/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Impact:</a:t>
            </a:r>
            <a:r>
              <a:rPr lang="en-US" sz="2000" b="1" dirty="0"/>
              <a:t> </a:t>
            </a:r>
            <a:r>
              <a:rPr lang="en-US" sz="2000" dirty="0"/>
              <a:t>The following code produces the following output when compiled with '--report-gpu':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--report-gpu flag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98EA6-7639-7545-8104-14EF3745E0AE}"/>
              </a:ext>
            </a:extLst>
          </p:cNvPr>
          <p:cNvSpPr txBox="1"/>
          <p:nvPr/>
        </p:nvSpPr>
        <p:spPr>
          <a:xfrm>
            <a:off x="609600" y="3518785"/>
            <a:ext cx="6553200" cy="107721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0..10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callToExtern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0..10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*=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0..10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+= 2;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BEE7D-ACA8-D444-B846-BE70F4386C18}"/>
              </a:ext>
            </a:extLst>
          </p:cNvPr>
          <p:cNvSpPr txBox="1"/>
          <p:nvPr/>
        </p:nvSpPr>
        <p:spPr>
          <a:xfrm>
            <a:off x="5399464" y="3500497"/>
            <a:ext cx="6096000" cy="206210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GPU INELIGIBLE LOOPS: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foo.chpl:1</a:t>
            </a:r>
          </a:p>
          <a:p>
            <a:pPr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GPU ELIGIBLE LOOPS: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foo.chpl:2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foo.chpl:3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5C30BAC-B8B9-D21F-F85B-B2ADA8AED900}"/>
              </a:ext>
            </a:extLst>
          </p:cNvPr>
          <p:cNvSpPr txBox="1">
            <a:spLocks/>
          </p:cNvSpPr>
          <p:nvPr/>
        </p:nvSpPr>
        <p:spPr>
          <a:xfrm>
            <a:off x="285750" y="5512613"/>
            <a:ext cx="11525249" cy="398056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27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" panose="020B0303030202060203" pitchFamily="34" charset="0"/>
              <a:buNone/>
            </a:pPr>
            <a:r>
              <a:rPr lang="en-US" b="1" dirty="0"/>
              <a:t>Next Steps:  </a:t>
            </a:r>
            <a:r>
              <a:rPr lang="en-US" dirty="0"/>
              <a:t>Consider increasing the verbosity for when we report GPU-ineligibility (</a:t>
            </a:r>
            <a:r>
              <a:rPr lang="en-US" dirty="0">
                <a:hlinkClick r:id="rId4"/>
              </a:rPr>
              <a:t>#23620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709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48043-BC9A-9848-8A2C-E54AF3959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r>
              <a:rPr lang="en-US" dirty="0"/>
              <a:t> </a:t>
            </a:r>
            <a:r>
              <a:rPr lang="en-US" b="0" i="0" dirty="0">
                <a:effectLst/>
                <a:latin typeface="+mj-lt"/>
              </a:rPr>
              <a:t>--</a:t>
            </a:r>
            <a:r>
              <a:rPr lang="en-US" b="0" i="0" dirty="0" err="1">
                <a:effectLst/>
                <a:latin typeface="+mj-lt"/>
              </a:rPr>
              <a:t>savec</a:t>
            </a:r>
            <a:r>
              <a:rPr lang="en-US" b="0" i="0" dirty="0">
                <a:effectLst/>
                <a:latin typeface="+mj-lt"/>
              </a:rPr>
              <a:t> dumps code that can help users gain performance insights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When using the C backend, it saves C files</a:t>
            </a:r>
          </a:p>
          <a:p>
            <a:pPr lvl="1"/>
            <a:r>
              <a:rPr lang="en-US" dirty="0"/>
              <a:t>When using LLVM, it saves various </a:t>
            </a:r>
            <a:r>
              <a:rPr lang="en-US" dirty="0" err="1"/>
              <a:t>llvm</a:t>
            </a:r>
            <a:r>
              <a:rPr lang="en-US" dirty="0"/>
              <a:t>-related intermediate files</a:t>
            </a:r>
          </a:p>
          <a:p>
            <a:pPr lvl="2"/>
            <a:r>
              <a:rPr lang="en-US" dirty="0"/>
              <a:t>(the name "</a:t>
            </a:r>
            <a:r>
              <a:rPr lang="en-US" dirty="0" err="1"/>
              <a:t>savec</a:t>
            </a:r>
            <a:r>
              <a:rPr lang="en-US" dirty="0"/>
              <a:t>" needs to change, at least for LLVM, see </a:t>
            </a:r>
            <a:r>
              <a:rPr lang="en-US" dirty="0">
                <a:hlinkClick r:id="rId2"/>
              </a:rPr>
              <a:t>#18602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compiling for NVIDIA GPUs, it also stores a PTX assembly file</a:t>
            </a:r>
          </a:p>
          <a:p>
            <a:pPr lvl="2"/>
            <a:r>
              <a:rPr lang="en-US" dirty="0"/>
              <a:t>but previously we did not do this for AMD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This Effort:</a:t>
            </a:r>
            <a:r>
              <a:rPr lang="en-US" dirty="0"/>
              <a:t> Ensured --</a:t>
            </a:r>
            <a:r>
              <a:rPr lang="en-US" dirty="0" err="1"/>
              <a:t>savec</a:t>
            </a:r>
            <a:r>
              <a:rPr lang="en-US" dirty="0"/>
              <a:t> outputs GPU-related assembly for NVIDIA and AMD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Impact: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Regardless of GPU target, we output a '</a:t>
            </a:r>
            <a:r>
              <a:rPr lang="en-US" dirty="0" err="1">
                <a:effectLst/>
              </a:rPr>
              <a:t>chpl</a:t>
            </a:r>
            <a:r>
              <a:rPr lang="en-US" dirty="0">
                <a:effectLst/>
              </a:rPr>
              <a:t>__</a:t>
            </a:r>
            <a:r>
              <a:rPr lang="en-US" dirty="0" err="1">
                <a:effectLst/>
              </a:rPr>
              <a:t>gpu.s</a:t>
            </a:r>
            <a:r>
              <a:rPr lang="en-US" dirty="0">
                <a:effectLst/>
              </a:rPr>
              <a:t>'</a:t>
            </a:r>
          </a:p>
          <a:p>
            <a:pPr lvl="1"/>
            <a:r>
              <a:rPr lang="en-US" b="0" i="0" dirty="0">
                <a:effectLst/>
                <a:latin typeface="+mn-lt"/>
              </a:rPr>
              <a:t>In the generated assembly, kernels are named '</a:t>
            </a:r>
            <a:r>
              <a:rPr lang="en-US" dirty="0" err="1">
                <a:effectLst/>
                <a:latin typeface="+mn-lt"/>
              </a:rPr>
              <a:t>chpl_gpu_kernel</a:t>
            </a:r>
            <a:r>
              <a:rPr lang="en-US" dirty="0">
                <a:effectLst/>
                <a:latin typeface="+mn-lt"/>
              </a:rPr>
              <a:t>_&lt;</a:t>
            </a:r>
            <a:r>
              <a:rPr lang="en-US" dirty="0" err="1">
                <a:effectLst/>
                <a:latin typeface="+mn-lt"/>
              </a:rPr>
              <a:t>fileName</a:t>
            </a:r>
            <a:r>
              <a:rPr lang="en-US" dirty="0">
                <a:effectLst/>
                <a:latin typeface="+mn-lt"/>
              </a:rPr>
              <a:t>&gt;_line_&lt;num&gt;'</a:t>
            </a:r>
          </a:p>
          <a:p>
            <a:pPr lvl="1"/>
            <a:r>
              <a:rPr lang="en-US" dirty="0"/>
              <a:t>We now documented this in the technote and intend to support it going 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Emitting gpu assembly with --</a:t>
            </a:r>
            <a:r>
              <a:rPr lang="en-US" dirty="0" err="1"/>
              <a:t>savec</a:t>
            </a:r>
            <a:r>
              <a:rPr lang="en-US" dirty="0"/>
              <a:t> flag</a:t>
            </a:r>
          </a:p>
        </p:txBody>
      </p:sp>
    </p:spTree>
    <p:extLst>
      <p:ext uri="{BB962C8B-B14F-4D97-AF65-F5344CB8AC3E}">
        <p14:creationId xmlns:p14="http://schemas.microsoft.com/office/powerpoint/2010/main" val="321378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48043-BC9A-9848-8A2C-E54AF3959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endParaRPr lang="en-US" dirty="0"/>
          </a:p>
          <a:p>
            <a:pPr lvl="1"/>
            <a:r>
              <a:rPr lang="en-US" dirty="0"/>
              <a:t>Ensuring that loops were GPU-eligible was handled by a special '</a:t>
            </a:r>
            <a:r>
              <a:rPr lang="en-US" dirty="0" err="1"/>
              <a:t>assertOnGpu</a:t>
            </a:r>
            <a:r>
              <a:rPr lang="en-US" dirty="0"/>
              <a:t>( )' function</a:t>
            </a:r>
          </a:p>
          <a:p>
            <a:pPr lvl="1"/>
            <a:r>
              <a:rPr lang="en-US" dirty="0"/>
              <a:t>Calls to '</a:t>
            </a:r>
            <a:r>
              <a:rPr lang="en-US" dirty="0" err="1"/>
              <a:t>assertOnGpu</a:t>
            </a:r>
            <a:r>
              <a:rPr lang="en-US" dirty="0"/>
              <a:t>( )' were either compile-time or run-time depending on its position, which was unusual</a:t>
            </a:r>
          </a:p>
          <a:p>
            <a:pPr lvl="2"/>
            <a:r>
              <a:rPr lang="en-US" dirty="0"/>
              <a:t>If '</a:t>
            </a:r>
            <a:r>
              <a:rPr lang="en-US" dirty="0" err="1"/>
              <a:t>assertOnGpu</a:t>
            </a:r>
            <a:r>
              <a:rPr lang="en-US" dirty="0"/>
              <a:t>( )' was a top-level statement in an ineligible loop, compiler reported an error immediately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This Effort:</a:t>
            </a:r>
            <a:endParaRPr lang="en-US" dirty="0"/>
          </a:p>
          <a:p>
            <a:pPr lvl="1"/>
            <a:r>
              <a:rPr lang="en-US" dirty="0"/>
              <a:t>Use recently-added loop attributes to introduce '@</a:t>
            </a:r>
            <a:r>
              <a:rPr lang="en-US" dirty="0" err="1"/>
              <a:t>assertOnGpu</a:t>
            </a:r>
            <a:r>
              <a:rPr lang="en-US" dirty="0"/>
              <a:t>', which always performs a compile-time check</a:t>
            </a:r>
          </a:p>
          <a:p>
            <a:pPr lvl="1"/>
            <a:r>
              <a:rPr lang="en-US" dirty="0"/>
              <a:t>Precludes the need for differentiating function behavior </a:t>
            </a:r>
            <a:r>
              <a:rPr lang="en-US" i="1" dirty="0"/>
              <a:t>if it’s at the top level</a:t>
            </a:r>
            <a:endParaRPr lang="en-US" sz="1200" i="1" dirty="0"/>
          </a:p>
          <a:p>
            <a:pPr lvl="3">
              <a:spcBef>
                <a:spcPts val="1000"/>
              </a:spcBef>
            </a:pPr>
            <a:r>
              <a:rPr lang="en-US" dirty="0"/>
              <a:t>@</a:t>
            </a:r>
            <a:r>
              <a:rPr lang="en-US" dirty="0" err="1"/>
              <a:t>assertOnGpu</a:t>
            </a:r>
            <a:r>
              <a:rPr lang="en-US" dirty="0"/>
              <a:t> </a:t>
            </a:r>
          </a:p>
          <a:p>
            <a:pPr lvl="3"/>
            <a:r>
              <a:rPr lang="en-US" b="1" dirty="0"/>
              <a:t>foreach</a:t>
            </a:r>
            <a:r>
              <a:rPr lang="en-US" dirty="0"/>
              <a:t> a </a:t>
            </a:r>
            <a:r>
              <a:rPr lang="en-US" b="1" dirty="0"/>
              <a:t>in</a:t>
            </a:r>
            <a:r>
              <a:rPr lang="en-US" dirty="0"/>
              <a:t> A </a:t>
            </a:r>
            <a:r>
              <a:rPr lang="en-US" b="1" dirty="0"/>
              <a:t>do</a:t>
            </a:r>
            <a:r>
              <a:rPr lang="en-US" dirty="0"/>
              <a:t> a += 1;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Status:</a:t>
            </a:r>
            <a:endParaRPr lang="en-US" dirty="0"/>
          </a:p>
          <a:p>
            <a:pPr lvl="1"/>
            <a:r>
              <a:rPr lang="en-US" dirty="0"/>
              <a:t>'@</a:t>
            </a:r>
            <a:r>
              <a:rPr lang="en-US" dirty="0" err="1"/>
              <a:t>assertOnGpu</a:t>
            </a:r>
            <a:r>
              <a:rPr lang="en-US" dirty="0"/>
              <a:t>' is the preferred way to check GPU eligibility</a:t>
            </a:r>
          </a:p>
          <a:p>
            <a:pPr lvl="2"/>
            <a:r>
              <a:rPr lang="en-US" dirty="0"/>
              <a:t>the standalone '</a:t>
            </a:r>
            <a:r>
              <a:rPr lang="en-US" dirty="0" err="1"/>
              <a:t>assertOnGpu</a:t>
            </a:r>
            <a:r>
              <a:rPr lang="en-US" dirty="0"/>
              <a:t>' function  is deprecated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Next Steps:</a:t>
            </a:r>
            <a:endParaRPr lang="en-US" dirty="0"/>
          </a:p>
          <a:p>
            <a:pPr lvl="1"/>
            <a:r>
              <a:rPr lang="en-US" dirty="0"/>
              <a:t>Investigate if a runtime-only assertion (like '</a:t>
            </a:r>
            <a:r>
              <a:rPr lang="en-US" dirty="0" err="1"/>
              <a:t>assertOnGpu</a:t>
            </a:r>
            <a:r>
              <a:rPr lang="en-US" dirty="0"/>
              <a:t>()' not-at-top-level) is necessary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assert-On-</a:t>
            </a:r>
            <a:r>
              <a:rPr lang="en-US" dirty="0" err="1"/>
              <a:t>Gpu</a:t>
            </a:r>
            <a:r>
              <a:rPr lang="en-US" dirty="0"/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125222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48043-BC9A-9848-8A2C-E54AF3959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endParaRPr lang="en-US" dirty="0"/>
          </a:p>
          <a:p>
            <a:pPr lvl="1"/>
            <a:r>
              <a:rPr lang="en-US" dirty="0"/>
              <a:t>It’s common for GPU-enabled programs to embed multiple GPU binaries for different architectures</a:t>
            </a:r>
          </a:p>
          <a:p>
            <a:pPr lvl="2"/>
            <a:r>
              <a:rPr lang="en-US" dirty="0"/>
              <a:t>Enables a compiled program to run on devices with different GPU hardware</a:t>
            </a:r>
          </a:p>
          <a:p>
            <a:pPr lvl="2"/>
            <a:r>
              <a:rPr lang="en-US" dirty="0"/>
              <a:t>e.g., a cluster with different GPU nodes, or a laptop with dedicated and integrated GPU</a:t>
            </a:r>
          </a:p>
          <a:p>
            <a:pPr lvl="3"/>
            <a:endParaRPr lang="en-US" sz="1000" dirty="0"/>
          </a:p>
          <a:p>
            <a:pPr marL="0" indent="0">
              <a:buNone/>
            </a:pPr>
            <a:r>
              <a:rPr lang="en-US" b="1" dirty="0"/>
              <a:t>This Effort:</a:t>
            </a:r>
            <a:endParaRPr lang="en-US" dirty="0"/>
          </a:p>
          <a:p>
            <a:pPr lvl="1"/>
            <a:r>
              <a:rPr lang="en-US" dirty="0"/>
              <a:t>Added prototypical support for multi-architecture executables to Chapel’s GPU functionality</a:t>
            </a:r>
          </a:p>
          <a:p>
            <a:pPr lvl="3"/>
            <a:endParaRPr lang="en-US" sz="1000" dirty="0"/>
          </a:p>
          <a:p>
            <a:pPr marL="0" indent="0">
              <a:buNone/>
            </a:pPr>
            <a:r>
              <a:rPr lang="en-US" b="1" dirty="0"/>
              <a:t>Status:</a:t>
            </a:r>
            <a:endParaRPr lang="en-US" dirty="0"/>
          </a:p>
          <a:p>
            <a:pPr lvl="1"/>
            <a:r>
              <a:rPr lang="en-US" dirty="0"/>
              <a:t>Initial support for multi-architecture executables for NVIDIA</a:t>
            </a:r>
          </a:p>
          <a:p>
            <a:pPr lvl="2"/>
            <a:r>
              <a:rPr lang="en-US" dirty="0"/>
              <a:t>To access, pass comma-separated architectures to ‘--</a:t>
            </a:r>
            <a:r>
              <a:rPr lang="en-US" dirty="0" err="1"/>
              <a:t>gpu</a:t>
            </a:r>
            <a:r>
              <a:rPr lang="en-US" dirty="0"/>
              <a:t>-arch’</a:t>
            </a:r>
          </a:p>
          <a:p>
            <a:pPr lvl="3"/>
            <a:r>
              <a:rPr lang="en-US" dirty="0"/>
              <a:t> &gt; </a:t>
            </a:r>
            <a:r>
              <a:rPr lang="en-US" b="1" dirty="0" err="1"/>
              <a:t>chpl</a:t>
            </a:r>
            <a:r>
              <a:rPr lang="en-US" b="1" dirty="0"/>
              <a:t> --</a:t>
            </a:r>
            <a:r>
              <a:rPr lang="en-US" b="1" dirty="0" err="1"/>
              <a:t>gpu</a:t>
            </a:r>
            <a:r>
              <a:rPr lang="en-US" b="1" dirty="0"/>
              <a:t>-arch sm_70,sm_80</a:t>
            </a:r>
          </a:p>
          <a:p>
            <a:pPr lvl="1"/>
            <a:r>
              <a:rPr lang="en-US" dirty="0"/>
              <a:t>Current approach relies on using the lowest-common version of PTX for named architectures</a:t>
            </a:r>
          </a:p>
          <a:p>
            <a:pPr lvl="2"/>
            <a:r>
              <a:rPr lang="en-US" dirty="0"/>
              <a:t>with additional effort, could specialize PTX per architecture</a:t>
            </a:r>
          </a:p>
          <a:p>
            <a:pPr lvl="3"/>
            <a:endParaRPr lang="en-US" sz="1000" dirty="0"/>
          </a:p>
          <a:p>
            <a:pPr marL="0" indent="0">
              <a:buNone/>
            </a:pPr>
            <a:r>
              <a:rPr lang="en-US" b="1" dirty="0"/>
              <a:t>Next Steps:</a:t>
            </a:r>
            <a:endParaRPr lang="en-US" dirty="0"/>
          </a:p>
          <a:p>
            <a:pPr lvl="1"/>
            <a:r>
              <a:rPr lang="en-US" dirty="0"/>
              <a:t>Investigate additional specialization for architectures and multi-vendor support (</a:t>
            </a:r>
            <a:r>
              <a:rPr lang="en-US" dirty="0">
                <a:hlinkClick r:id="rId2"/>
              </a:rPr>
              <a:t>#22783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Multi-Architecture GPU Executables</a:t>
            </a:r>
          </a:p>
        </p:txBody>
      </p:sp>
    </p:spTree>
    <p:extLst>
      <p:ext uri="{BB962C8B-B14F-4D97-AF65-F5344CB8AC3E}">
        <p14:creationId xmlns:p14="http://schemas.microsoft.com/office/powerpoint/2010/main" val="3524039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48043-BC9A-9848-8A2C-E54AF3959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endParaRPr lang="en-US" dirty="0"/>
          </a:p>
          <a:p>
            <a:pPr lvl="1"/>
            <a:r>
              <a:rPr lang="en-US" dirty="0"/>
              <a:t>Chapel generates GPU kernels by translating loops into procedures (named '</a:t>
            </a:r>
            <a:r>
              <a:rPr lang="en-US" dirty="0" err="1"/>
              <a:t>chpl_gpu_kernel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If multiple kernels are present, the built-in mangling appended '_1', '_2', and more</a:t>
            </a:r>
          </a:p>
          <a:p>
            <a:pPr lvl="1"/>
            <a:r>
              <a:rPr lang="en-US" dirty="0"/>
              <a:t>However, 'chpl_gpu_kernel_1' isn’t very descriptive, and doesn’t make for easy debugging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This Effort:</a:t>
            </a:r>
            <a:endParaRPr lang="en-US" dirty="0"/>
          </a:p>
          <a:p>
            <a:pPr lvl="1"/>
            <a:r>
              <a:rPr lang="en-US" dirty="0"/>
              <a:t>Change the GPU kernel naming policy to include the filename and line number. e.g.,</a:t>
            </a:r>
          </a:p>
          <a:p>
            <a:pPr lvl="3"/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chpl_gpu_kernel_fileName_line_13</a:t>
            </a:r>
            <a:endParaRPr lang="en-US" dirty="0"/>
          </a:p>
          <a:p>
            <a:pPr lvl="3"/>
            <a:r>
              <a:rPr lang="en-US" dirty="0"/>
              <a:t>chpl_gpu_kernel_fileName_line_37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Status:</a:t>
            </a:r>
            <a:endParaRPr lang="en-US" dirty="0"/>
          </a:p>
          <a:p>
            <a:pPr lvl="1"/>
            <a:r>
              <a:rPr lang="en-US" dirty="0"/>
              <a:t>Kernel naming changes are available in 1.32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Kernel Naming</a:t>
            </a:r>
          </a:p>
        </p:txBody>
      </p:sp>
    </p:spTree>
    <p:extLst>
      <p:ext uri="{BB962C8B-B14F-4D97-AF65-F5344CB8AC3E}">
        <p14:creationId xmlns:p14="http://schemas.microsoft.com/office/powerpoint/2010/main" val="286132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6B850B-9558-2348-87F2-DEC2186E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GPU Support 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F2AB9-14B1-6C46-84E2-5E4A59B39A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Background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Portability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77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6B850B-9558-2348-87F2-DEC2186E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Portability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F2AB9-14B1-6C46-84E2-5E4A59B39A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AMD/NVIDIA Parity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 Explorations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CPU-as-Device mode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 12/</a:t>
            </a:r>
            <a:r>
              <a:rPr lang="en-US" dirty="0" err="1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ROCm</a:t>
            </a:r>
            <a:r>
              <a:rPr lang="en-US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5 support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4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Background:</a:t>
            </a:r>
            <a:r>
              <a:rPr lang="en-US" dirty="0"/>
              <a:t> In 1.30, some Chapel code was not portable across AMD and NVIDIA GPUs</a:t>
            </a:r>
          </a:p>
          <a:p>
            <a:pPr lvl="1"/>
            <a:r>
              <a:rPr lang="en-US" dirty="0"/>
              <a:t>Specifically, using the 64-bit versions of these functions caused compile-time failures when building for AMD:</a:t>
            </a:r>
            <a:br>
              <a:rPr lang="en-US" dirty="0"/>
            </a:br>
            <a:endParaRPr lang="en-US" dirty="0"/>
          </a:p>
          <a:p>
            <a:pPr lvl="3"/>
            <a:r>
              <a:rPr lang="en-US" dirty="0" err="1"/>
              <a:t>acos</a:t>
            </a:r>
            <a:r>
              <a:rPr lang="en-US" dirty="0"/>
              <a:t>     </a:t>
            </a:r>
            <a:r>
              <a:rPr lang="en-US" dirty="0" err="1"/>
              <a:t>acosh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/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atan2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atanh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erf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ldexp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log1p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tan       tanh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tgamma</a:t>
            </a:r>
            <a:endParaRPr lang="en-US" dirty="0"/>
          </a:p>
          <a:p>
            <a:pPr marL="0" indent="0">
              <a:buFont typeface="" panose="020B0303030202060203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This Effort:</a:t>
            </a:r>
            <a:r>
              <a:rPr lang="en-US" dirty="0"/>
              <a:t> Fixed a bug causing us to erroneously link to the wrong version of these math functions</a:t>
            </a:r>
          </a:p>
          <a:p>
            <a:pPr marL="0" indent="0">
              <a:buFont typeface="" panose="020B0303030202060203" pitchFamily="34" charset="0"/>
              <a:buNone/>
            </a:pPr>
            <a:endParaRPr lang="en-US" dirty="0"/>
          </a:p>
          <a:p>
            <a:pPr marL="0" indent="0">
              <a:buFont typeface="" panose="020B0303030202060203" pitchFamily="34" charset="0"/>
              <a:buNone/>
            </a:pPr>
            <a:r>
              <a:rPr lang="en-US" b="1" dirty="0"/>
              <a:t>Status: </a:t>
            </a:r>
            <a:r>
              <a:rPr lang="en-US" dirty="0"/>
              <a:t>We now support the same math functions for NVIDIA and AMD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architecture Feature Parity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EED8B7-4586-CD4D-B3DE-044883EFE4A9}"/>
              </a:ext>
            </a:extLst>
          </p:cNvPr>
          <p:cNvSpPr txBox="1">
            <a:spLocks/>
          </p:cNvSpPr>
          <p:nvPr/>
        </p:nvSpPr>
        <p:spPr>
          <a:xfrm>
            <a:off x="281746" y="1344281"/>
            <a:ext cx="11529254" cy="475171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8287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49AB96-52D6-7440-9613-DA05DF7A6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362200"/>
            <a:ext cx="7315200" cy="4389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architecture performance Parity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16B62FF-F3C0-1E4A-98CB-CDDF24F69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5750" y="999161"/>
            <a:ext cx="11525249" cy="18964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Background:</a:t>
            </a:r>
            <a:r>
              <a:rPr lang="en-US" dirty="0"/>
              <a:t> 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n 1.30, HPCC-Stream was competitive with CUDA on NVIDIA but not with HIP on AMD</a:t>
            </a: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228600" lvl="1" indent="0">
              <a:buNone/>
            </a:pPr>
            <a:endParaRPr lang="en-US" dirty="0"/>
          </a:p>
          <a:p>
            <a:pPr marL="0" indent="0">
              <a:buFont typeface="" panose="020B0303030202060203" pitchFamily="34" charset="0"/>
              <a:buNone/>
            </a:pPr>
            <a:r>
              <a:rPr lang="en-US" b="1" dirty="0"/>
              <a:t>This Effort:</a:t>
            </a:r>
            <a:r>
              <a:rPr lang="en-US" dirty="0"/>
              <a:t> Updated runtime to avoid calling a deprecated HIP API</a:t>
            </a:r>
          </a:p>
          <a:p>
            <a:pPr marL="0" indent="0">
              <a:buFont typeface="" panose="020B0303030202060203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Impact:</a:t>
            </a:r>
            <a:r>
              <a:rPr lang="en-US" dirty="0"/>
              <a:t> Stream now performs competitively to C+HIP on AMD </a:t>
            </a:r>
          </a:p>
        </p:txBody>
      </p:sp>
    </p:spTree>
    <p:extLst>
      <p:ext uri="{BB962C8B-B14F-4D97-AF65-F5344CB8AC3E}">
        <p14:creationId xmlns:p14="http://schemas.microsoft.com/office/powerpoint/2010/main" val="404708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48043-BC9A-9848-8A2C-E54AF3959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Chapel supports targeting NVIDIA and AMD GPUs; but Intel GPUs are not supported, yet</a:t>
            </a:r>
          </a:p>
          <a:p>
            <a:pPr lvl="2"/>
            <a:r>
              <a:rPr lang="en-US" dirty="0"/>
              <a:t>LLVM does not support targeting Intel GPUs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This Effort:</a:t>
            </a:r>
            <a:endParaRPr lang="en-US" dirty="0"/>
          </a:p>
          <a:p>
            <a:pPr lvl="1"/>
            <a:r>
              <a:rPr lang="en-US" dirty="0"/>
              <a:t>We investigated Intel's LLVM-based '</a:t>
            </a:r>
            <a:r>
              <a:rPr lang="en-US" dirty="0" err="1"/>
              <a:t>dpc</a:t>
            </a:r>
            <a:r>
              <a:rPr lang="en-US" dirty="0"/>
              <a:t>++' compiler</a:t>
            </a:r>
          </a:p>
          <a:p>
            <a:pPr lvl="2"/>
            <a:r>
              <a:rPr lang="en-US" dirty="0"/>
              <a:t>Discovered that default builds may not be suitable for use as the system LLVM</a:t>
            </a:r>
          </a:p>
          <a:p>
            <a:pPr lvl="2"/>
            <a:r>
              <a:rPr lang="en-US" dirty="0"/>
              <a:t>Headers and some tools are missing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Next Steps:</a:t>
            </a:r>
            <a:endParaRPr lang="en-US" dirty="0"/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Allow Chapel to be built with Intel's LLVM as the system LLVM</a:t>
            </a:r>
          </a:p>
          <a:p>
            <a:pPr lvl="2"/>
            <a:r>
              <a:rPr lang="en-US" dirty="0">
                <a:solidFill>
                  <a:srgbClr val="1D1C1D"/>
                </a:solidFill>
                <a:latin typeface="Slack-Lato"/>
              </a:rPr>
              <a:t>Create </a:t>
            </a:r>
            <a:r>
              <a:rPr lang="en-US" dirty="0"/>
              <a:t>documentation for it for advanced users</a:t>
            </a:r>
          </a:p>
          <a:p>
            <a:pPr lvl="1"/>
            <a:r>
              <a:rPr lang="en-US" dirty="0"/>
              <a:t>Implement a runtime layer for Intel GPUs based on </a:t>
            </a:r>
            <a:r>
              <a:rPr lang="en-US" dirty="0" err="1"/>
              <a:t>oneAPI</a:t>
            </a:r>
            <a:r>
              <a:rPr lang="en-US" dirty="0"/>
              <a:t> Level Zero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Intel GPUs</a:t>
            </a:r>
          </a:p>
        </p:txBody>
      </p:sp>
    </p:spTree>
    <p:extLst>
      <p:ext uri="{BB962C8B-B14F-4D97-AF65-F5344CB8AC3E}">
        <p14:creationId xmlns:p14="http://schemas.microsoft.com/office/powerpoint/2010/main" val="360731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This Effort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endParaRPr lang="en-US" dirty="0"/>
          </a:p>
          <a:p>
            <a:pPr lvl="1"/>
            <a:r>
              <a:rPr lang="en-US" dirty="0"/>
              <a:t>Chapel's GPU support required the runtime to be built with CUDA or HIP as a dependency</a:t>
            </a:r>
          </a:p>
          <a:p>
            <a:pPr lvl="2"/>
            <a:r>
              <a:rPr lang="en-US" dirty="0"/>
              <a:t>This meant that even simple development must be done on a system with actual GPUs</a:t>
            </a:r>
          </a:p>
          <a:p>
            <a:pPr lvl="1"/>
            <a:r>
              <a:rPr lang="en-US" dirty="0"/>
              <a:t>Being able to start HPC-oriented development on a personal computer is an important part of productivity</a:t>
            </a:r>
          </a:p>
          <a:p>
            <a:pPr lvl="2"/>
            <a:r>
              <a:rPr lang="en-US" dirty="0"/>
              <a:t>e.g., Chapel also allows </a:t>
            </a:r>
            <a:r>
              <a:rPr lang="en-US" dirty="0" err="1"/>
              <a:t>multilocale</a:t>
            </a:r>
            <a:r>
              <a:rPr lang="en-US" dirty="0"/>
              <a:t> development on a personal computer</a:t>
            </a:r>
          </a:p>
          <a:p>
            <a:pPr marL="411480" lvl="2" indent="0">
              <a:buNone/>
            </a:pPr>
            <a:endParaRPr lang="en-US" dirty="0"/>
          </a:p>
          <a:p>
            <a:pPr marL="411480" lvl="2" indent="0">
              <a:buNone/>
            </a:pPr>
            <a:r>
              <a:rPr lang="en-US" dirty="0"/>
              <a:t>	 </a:t>
            </a:r>
          </a:p>
          <a:p>
            <a:pPr marL="0" indent="0">
              <a:buNone/>
            </a:pPr>
            <a:r>
              <a:rPr lang="en-US" b="1" dirty="0"/>
              <a:t>This Effort: </a:t>
            </a:r>
            <a:r>
              <a:rPr lang="en-US" dirty="0"/>
              <a:t>Chapel now has a </a:t>
            </a:r>
            <a:r>
              <a:rPr lang="en-US" i="1" dirty="0" err="1"/>
              <a:t>cpu</a:t>
            </a:r>
            <a:r>
              <a:rPr lang="en-US" i="1" dirty="0"/>
              <a:t>-as-device</a:t>
            </a:r>
            <a:r>
              <a:rPr lang="en-US" dirty="0"/>
              <a:t> mode for GPU programming without GPUs</a:t>
            </a:r>
          </a:p>
          <a:p>
            <a:pPr lvl="1"/>
            <a:r>
              <a:rPr lang="en-US" dirty="0"/>
              <a:t>No CUDA/HIP dependencies, no need for actual GPUs</a:t>
            </a:r>
          </a:p>
          <a:p>
            <a:pPr lvl="1"/>
            <a:r>
              <a:rPr lang="en-US" dirty="0"/>
              <a:t>To enable this mode:</a:t>
            </a:r>
          </a:p>
          <a:p>
            <a:pPr lvl="3"/>
            <a:endParaRPr lang="en-US" b="1" dirty="0"/>
          </a:p>
          <a:p>
            <a:pPr lvl="3"/>
            <a:r>
              <a:rPr lang="en-US" b="1" dirty="0"/>
              <a:t>&gt; export</a:t>
            </a:r>
            <a:r>
              <a:rPr lang="en-US" dirty="0"/>
              <a:t> CHPL_LOCALE_MODEL=</a:t>
            </a:r>
            <a:r>
              <a:rPr lang="en-US" dirty="0" err="1"/>
              <a:t>gpu</a:t>
            </a:r>
            <a:r>
              <a:rPr lang="en-US" dirty="0"/>
              <a:t>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# required for GPU support in general</a:t>
            </a:r>
          </a:p>
          <a:p>
            <a:pPr lvl="3"/>
            <a:r>
              <a:rPr lang="en-US" b="1" dirty="0"/>
              <a:t>&gt; export</a:t>
            </a:r>
            <a:r>
              <a:rPr lang="en-US" dirty="0"/>
              <a:t> CHPL_GPU=</a:t>
            </a:r>
            <a:r>
              <a:rPr lang="en-US" dirty="0" err="1"/>
              <a:t>cpu</a:t>
            </a:r>
            <a:r>
              <a:rPr lang="en-US" dirty="0"/>
              <a:t>         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# mandatory to enable </a:t>
            </a:r>
            <a:r>
              <a:rPr lang="en-US" i="1" dirty="0" err="1">
                <a:solidFill>
                  <a:schemeClr val="accent1"/>
                </a:solidFill>
                <a:latin typeface="+mn-lt"/>
              </a:rPr>
              <a:t>cpu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-as-device mode. i.e., will never be set automatically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CPU-as-Device Mode</a:t>
            </a:r>
          </a:p>
        </p:txBody>
      </p:sp>
    </p:spTree>
    <p:extLst>
      <p:ext uri="{BB962C8B-B14F-4D97-AF65-F5344CB8AC3E}">
        <p14:creationId xmlns:p14="http://schemas.microsoft.com/office/powerpoint/2010/main" val="2169410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Compiler works similarly, but the original loop will always execute</a:t>
            </a:r>
          </a:p>
          <a:p>
            <a:r>
              <a:rPr lang="en-US" sz="2000" dirty="0"/>
              <a:t>Runtime's calls bump up diagnostic counters as appropriate, redirect to other parts of the runtime</a:t>
            </a:r>
          </a:p>
          <a:p>
            <a:pPr lvl="1"/>
            <a:r>
              <a:rPr lang="en-US" sz="1800" dirty="0"/>
              <a:t>i.e., </a:t>
            </a:r>
            <a:r>
              <a:rPr lang="en-US" sz="1800" dirty="0" err="1"/>
              <a:t>GpuDiagnostics</a:t>
            </a:r>
            <a:r>
              <a:rPr lang="en-US" sz="1800" dirty="0"/>
              <a:t> can be used normally in most cases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'@</a:t>
            </a:r>
            <a:r>
              <a:rPr lang="en-US" sz="2000" dirty="0" err="1"/>
              <a:t>assertOnGpu</a:t>
            </a:r>
            <a:r>
              <a:rPr lang="en-US" sz="2000" dirty="0"/>
              <a:t>' on a loop generates:</a:t>
            </a:r>
          </a:p>
          <a:p>
            <a:pPr lvl="1"/>
            <a:r>
              <a:rPr lang="en-US" sz="1800" dirty="0"/>
              <a:t>Compiler error: if the loop is not GPU-eligible</a:t>
            </a:r>
          </a:p>
          <a:p>
            <a:pPr lvl="1"/>
            <a:r>
              <a:rPr lang="en-US" sz="1800" dirty="0"/>
              <a:t>Runtime warning: if the loop is run on a non-GPU locale</a:t>
            </a:r>
          </a:p>
          <a:p>
            <a:pPr lvl="2"/>
            <a:r>
              <a:rPr lang="en-US" sz="1600" dirty="0"/>
              <a:t>The warning can be disabled by setting the 'CHPL_GPU_NO_CPU_MODE_WARNING' environment variable</a:t>
            </a:r>
          </a:p>
          <a:p>
            <a:pPr lvl="2"/>
            <a:endParaRPr lang="en-US" sz="1600" dirty="0"/>
          </a:p>
          <a:p>
            <a:pPr lvl="3"/>
            <a:endParaRPr lang="en-US" b="1" dirty="0"/>
          </a:p>
          <a:p>
            <a:pPr lvl="3"/>
            <a:endParaRPr lang="en-US" b="1" dirty="0"/>
          </a:p>
          <a:p>
            <a:pPr lvl="3"/>
            <a:endParaRPr lang="en-US" b="1" dirty="0"/>
          </a:p>
          <a:p>
            <a:pPr lvl="3"/>
            <a:endParaRPr lang="en-US" b="1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CPU-as-Device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1D7E5-CD87-DE70-1946-55C71B8D8A32}"/>
              </a:ext>
            </a:extLst>
          </p:cNvPr>
          <p:cNvSpPr txBox="1"/>
          <p:nvPr/>
        </p:nvSpPr>
        <p:spPr>
          <a:xfrm>
            <a:off x="4506528" y="2802436"/>
            <a:ext cx="3079689" cy="164327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on_gpu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launch_kernel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1..n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84831-ACDA-7A4D-FA28-625BE9678F6F}"/>
              </a:ext>
            </a:extLst>
          </p:cNvPr>
          <p:cNvSpPr txBox="1"/>
          <p:nvPr/>
        </p:nvSpPr>
        <p:spPr>
          <a:xfrm>
            <a:off x="590036" y="2545613"/>
            <a:ext cx="2941831" cy="7386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1..n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DFCD0A-F471-0D8F-A879-3F700CE6D21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3022346" y="2322883"/>
            <a:ext cx="435862" cy="2358650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C6C3AA-3C54-7E40-243B-4AEBE7A1BD5D}"/>
              </a:ext>
            </a:extLst>
          </p:cNvPr>
          <p:cNvSpPr txBox="1"/>
          <p:nvPr/>
        </p:nvSpPr>
        <p:spPr>
          <a:xfrm>
            <a:off x="2209800" y="3352861"/>
            <a:ext cx="1752600" cy="812705"/>
          </a:xfrm>
          <a:prstGeom prst="round2DiagRect">
            <a:avLst>
              <a:gd name="adj1" fmla="val 38706"/>
              <a:gd name="adj2" fmla="val 0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Translates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into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B3FA3629-10A1-2107-AA91-7B2026EB3683}"/>
              </a:ext>
            </a:extLst>
          </p:cNvPr>
          <p:cNvSpPr/>
          <p:nvPr/>
        </p:nvSpPr>
        <p:spPr bwMode="ltGray">
          <a:xfrm>
            <a:off x="8099104" y="2382468"/>
            <a:ext cx="3616639" cy="1503731"/>
          </a:xfrm>
          <a:prstGeom prst="accentCallout2">
            <a:avLst>
              <a:gd name="adj1" fmla="val 19360"/>
              <a:gd name="adj2" fmla="val -2599"/>
              <a:gd name="adj3" fmla="val 19360"/>
              <a:gd name="adj4" fmla="val -7805"/>
              <a:gd name="adj5" fmla="val 54143"/>
              <a:gd name="adj6" fmla="val -35198"/>
            </a:avLst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Runtime code: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launch_kernel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 {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num_launches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54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5AD8E6-5499-CAF8-2F3D-9BA5112C8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CD0E1-1490-FC46-924B-F3BC15E8EA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plan to address some behavior differences we observed</a:t>
            </a:r>
          </a:p>
          <a:p>
            <a:pPr lvl="1"/>
            <a:r>
              <a:rPr lang="en-US" dirty="0"/>
              <a:t>Nested GPU-eligible loops cause </a:t>
            </a:r>
            <a:r>
              <a:rPr lang="en-US" dirty="0" err="1"/>
              <a:t>GpuDiagnostics</a:t>
            </a:r>
            <a:r>
              <a:rPr lang="en-US" dirty="0"/>
              <a:t> to register more kernel launches than expected</a:t>
            </a:r>
          </a:p>
          <a:p>
            <a:pPr lvl="1"/>
            <a:r>
              <a:rPr lang="en-US" dirty="0"/>
              <a:t>Argument passing and outer variable usage details are not captured in this mode</a:t>
            </a:r>
          </a:p>
          <a:p>
            <a:pPr lvl="2"/>
            <a:r>
              <a:rPr lang="en-US" dirty="0"/>
              <a:t>We were unable to reproduce some actual GPU bugs in this mode</a:t>
            </a:r>
          </a:p>
          <a:p>
            <a:pPr lvl="1"/>
            <a:r>
              <a:rPr lang="en-US" dirty="0"/>
              <a:t>The generated kernel is discarded while generating the final code</a:t>
            </a:r>
          </a:p>
          <a:p>
            <a:pPr lvl="2"/>
            <a:r>
              <a:rPr lang="en-US" dirty="0"/>
              <a:t>There's no generated kernel code that is very useful for advanced debugging during development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AFA3D-B242-40E4-2296-356A4B7EC6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4D692B-D135-719D-D4C5-221ADED4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CPU-as-Device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667D0-A567-C9FD-14E6-8B2A309EB0E3}"/>
              </a:ext>
            </a:extLst>
          </p:cNvPr>
          <p:cNvSpPr txBox="1"/>
          <p:nvPr/>
        </p:nvSpPr>
        <p:spPr>
          <a:xfrm>
            <a:off x="4325772" y="3887731"/>
            <a:ext cx="3217547" cy="22444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on_gpu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launch_kernel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600" i="1" dirty="0">
                <a:solidFill>
                  <a:schemeClr val="accent1"/>
                </a:solidFill>
                <a:cs typeface="Courier New" panose="02070309020205020404" pitchFamily="49" charset="0"/>
              </a:rPr>
              <a:t>// need 'else' now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1..n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foo();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417D7-04FD-2B82-822F-435BFEF05BCB}"/>
              </a:ext>
            </a:extLst>
          </p:cNvPr>
          <p:cNvSpPr txBox="1"/>
          <p:nvPr/>
        </p:nvSpPr>
        <p:spPr>
          <a:xfrm>
            <a:off x="409280" y="3630908"/>
            <a:ext cx="2941831" cy="7386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1..n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11B34CD-76BA-8388-1BC7-176B80DEAC0B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841590" y="3408178"/>
            <a:ext cx="435862" cy="2358650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456007-246B-F384-8D6D-EEBD600959A3}"/>
              </a:ext>
            </a:extLst>
          </p:cNvPr>
          <p:cNvSpPr txBox="1"/>
          <p:nvPr/>
        </p:nvSpPr>
        <p:spPr>
          <a:xfrm>
            <a:off x="2029044" y="4438156"/>
            <a:ext cx="1752600" cy="947682"/>
          </a:xfrm>
          <a:prstGeom prst="round2DiagRect">
            <a:avLst>
              <a:gd name="adj1" fmla="val 38706"/>
              <a:gd name="adj2" fmla="val 0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Will translate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into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95796E49-82DB-9E56-FE2C-40EF77F1002D}"/>
              </a:ext>
            </a:extLst>
          </p:cNvPr>
          <p:cNvSpPr/>
          <p:nvPr/>
        </p:nvSpPr>
        <p:spPr bwMode="ltGray">
          <a:xfrm>
            <a:off x="7918348" y="3467763"/>
            <a:ext cx="3968852" cy="2685905"/>
          </a:xfrm>
          <a:prstGeom prst="accentCallout2">
            <a:avLst>
              <a:gd name="adj1" fmla="val 19360"/>
              <a:gd name="adj2" fmla="val -2599"/>
              <a:gd name="adj3" fmla="val 19360"/>
              <a:gd name="adj4" fmla="val -7805"/>
              <a:gd name="adj5" fmla="val 29488"/>
              <a:gd name="adj6" fmla="val -30882"/>
            </a:avLst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Runtime code: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launch_kernel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 {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num_launches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call_kernel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(kernel,     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...);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01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48043-BC9A-9848-8A2C-E54AF3959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Chapel supported CUDA 11.x and 10.x with some limitations</a:t>
            </a:r>
          </a:p>
          <a:p>
            <a:pPr lvl="1"/>
            <a:r>
              <a:rPr lang="en-US" dirty="0"/>
              <a:t>CUDA 12.x was not supported before</a:t>
            </a:r>
          </a:p>
          <a:p>
            <a:pPr lvl="2"/>
            <a:r>
              <a:rPr lang="en-US" dirty="0"/>
              <a:t>Main blocker: LLVM/Clang 15 (highest version Chapel supports) does not support CUDA 12.x </a:t>
            </a:r>
          </a:p>
          <a:p>
            <a:pPr lvl="2"/>
            <a:r>
              <a:rPr lang="en-US" dirty="0"/>
              <a:t>Noted by multiple users</a:t>
            </a:r>
          </a:p>
          <a:p>
            <a:pPr lvl="1"/>
            <a:r>
              <a:rPr lang="en-US" dirty="0"/>
              <a:t>LLVM/Clang 16 supports CUDA 12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This Effort: </a:t>
            </a:r>
          </a:p>
          <a:p>
            <a:pPr lvl="1"/>
            <a:r>
              <a:rPr lang="en-US" dirty="0"/>
              <a:t>We patched our bundled LLVM (version 15) to support CUDA 12</a:t>
            </a:r>
          </a:p>
          <a:p>
            <a:pPr lvl="1"/>
            <a:r>
              <a:rPr lang="en-US" dirty="0"/>
              <a:t>Unsupported versions generate an error while building Chapel</a:t>
            </a:r>
          </a:p>
          <a:p>
            <a:pPr marL="0" lvl="1" indent="0">
              <a:buNone/>
            </a:pPr>
            <a:r>
              <a:rPr lang="en-US" sz="2200" b="1" dirty="0"/>
              <a:t>Status: </a:t>
            </a:r>
          </a:p>
          <a:p>
            <a:pPr lvl="1"/>
            <a:r>
              <a:rPr lang="en-US" dirty="0"/>
              <a:t>CUDA 12 is now supported only when using the bundled LLVM</a:t>
            </a:r>
          </a:p>
          <a:p>
            <a:pPr marL="0" indent="0">
              <a:buNone/>
            </a:pPr>
            <a:r>
              <a:rPr lang="en-US" b="1" dirty="0"/>
              <a:t>Next Steps:</a:t>
            </a:r>
            <a:endParaRPr lang="en-US" dirty="0"/>
          </a:p>
          <a:p>
            <a:pPr lvl="1"/>
            <a:r>
              <a:rPr lang="en-US" dirty="0"/>
              <a:t>Complete LLVM 16 upgrade to enable CUDA 12 support with system LLVM too</a:t>
            </a:r>
          </a:p>
          <a:p>
            <a:pPr lvl="1"/>
            <a:r>
              <a:rPr lang="en-US" dirty="0"/>
              <a:t>Consider dropping CUDA 10.x support</a:t>
            </a:r>
          </a:p>
          <a:p>
            <a:pPr lvl="2"/>
            <a:r>
              <a:rPr lang="en-US" dirty="0"/>
              <a:t>Should be a documentation change only: we do not maintain any code to support 10.x specifically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12.x Support</a:t>
            </a:r>
          </a:p>
        </p:txBody>
      </p:sp>
    </p:spTree>
    <p:extLst>
      <p:ext uri="{BB962C8B-B14F-4D97-AF65-F5344CB8AC3E}">
        <p14:creationId xmlns:p14="http://schemas.microsoft.com/office/powerpoint/2010/main" val="22033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48043-BC9A-9848-8A2C-E54AF3959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Chapel supported </a:t>
            </a:r>
            <a:r>
              <a:rPr lang="en-US" dirty="0" err="1"/>
              <a:t>ROCm</a:t>
            </a:r>
            <a:r>
              <a:rPr lang="en-US" dirty="0"/>
              <a:t> 4.x</a:t>
            </a:r>
          </a:p>
          <a:p>
            <a:pPr lvl="1"/>
            <a:r>
              <a:rPr lang="en-US" dirty="0" err="1"/>
              <a:t>ROCm</a:t>
            </a:r>
            <a:r>
              <a:rPr lang="en-US" dirty="0"/>
              <a:t> 5.x was not tested before</a:t>
            </a:r>
          </a:p>
          <a:p>
            <a:pPr marL="0" lvl="1" indent="0">
              <a:buNone/>
            </a:pPr>
            <a:r>
              <a:rPr lang="en-US" sz="2200" b="1" dirty="0"/>
              <a:t>Status: </a:t>
            </a:r>
          </a:p>
          <a:p>
            <a:pPr lvl="1"/>
            <a:r>
              <a:rPr lang="en-US" dirty="0"/>
              <a:t>Unsupported versions generate an error while building Chapel</a:t>
            </a:r>
            <a:endParaRPr lang="en-US" sz="2200" dirty="0"/>
          </a:p>
          <a:p>
            <a:pPr lvl="1"/>
            <a:r>
              <a:rPr lang="en-US" b="1" dirty="0"/>
              <a:t>5.0, 5.1: </a:t>
            </a:r>
            <a:r>
              <a:rPr lang="en-US" dirty="0"/>
              <a:t>Fully supported</a:t>
            </a:r>
          </a:p>
          <a:p>
            <a:pPr lvl="1"/>
            <a:r>
              <a:rPr lang="en-US" b="1" dirty="0"/>
              <a:t>5.2-5.4: </a:t>
            </a:r>
            <a:r>
              <a:rPr lang="en-US" dirty="0"/>
              <a:t>Supported, but deprecation warnings from clang are expected</a:t>
            </a:r>
          </a:p>
          <a:p>
            <a:pPr lvl="2"/>
            <a:r>
              <a:rPr lang="en-US" dirty="0"/>
              <a:t>The way the compiler uses a clang tool to bundle device and host binaries is deprecated</a:t>
            </a:r>
          </a:p>
          <a:p>
            <a:pPr lvl="2"/>
            <a:r>
              <a:rPr lang="en-US" dirty="0"/>
              <a:t>We plan to fix this soon</a:t>
            </a:r>
          </a:p>
          <a:p>
            <a:pPr lvl="1"/>
            <a:r>
              <a:rPr lang="en-US" b="1" dirty="0"/>
              <a:t>5.5+: </a:t>
            </a:r>
            <a:r>
              <a:rPr lang="en-US" dirty="0"/>
              <a:t>Not supported</a:t>
            </a:r>
          </a:p>
          <a:p>
            <a:pPr lvl="2"/>
            <a:r>
              <a:rPr lang="en-US" dirty="0"/>
              <a:t>These versions require LLVM 16</a:t>
            </a:r>
          </a:p>
          <a:p>
            <a:pPr lvl="2"/>
            <a:r>
              <a:rPr lang="en-US" dirty="0"/>
              <a:t>There may be a way to use LLVM 15, or patch it similarly to LLVM 16</a:t>
            </a:r>
          </a:p>
          <a:p>
            <a:pPr lvl="2"/>
            <a:r>
              <a:rPr lang="en-US" dirty="0"/>
              <a:t>For now, we are waiting on the LLVM 16 upgrade</a:t>
            </a:r>
          </a:p>
          <a:p>
            <a:pPr lvl="1"/>
            <a:r>
              <a:rPr lang="en-US" b="1" dirty="0"/>
              <a:t>5.7+: </a:t>
            </a:r>
            <a:r>
              <a:rPr lang="en-US" dirty="0"/>
              <a:t>Not supported, but required for 64-bit, signed '</a:t>
            </a:r>
            <a:r>
              <a:rPr lang="en-US" dirty="0" err="1"/>
              <a:t>gpuAtomicMax</a:t>
            </a:r>
            <a:r>
              <a:rPr lang="en-US" dirty="0"/>
              <a:t>' and '</a:t>
            </a:r>
            <a:r>
              <a:rPr lang="en-US" dirty="0" err="1"/>
              <a:t>gpuAtomicMin</a:t>
            </a:r>
            <a:r>
              <a:rPr lang="en-US" dirty="0"/>
              <a:t>' support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#23480 </a:t>
            </a:r>
            <a:r>
              <a:rPr lang="en-US" dirty="0"/>
              <a:t>for the most up-to-date status of </a:t>
            </a:r>
            <a:r>
              <a:rPr lang="en-US" dirty="0" err="1"/>
              <a:t>ROCm</a:t>
            </a:r>
            <a:r>
              <a:rPr lang="en-US" dirty="0"/>
              <a:t> 5.x support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ROCM 5.x Support</a:t>
            </a:r>
          </a:p>
        </p:txBody>
      </p:sp>
    </p:spTree>
    <p:extLst>
      <p:ext uri="{BB962C8B-B14F-4D97-AF65-F5344CB8AC3E}">
        <p14:creationId xmlns:p14="http://schemas.microsoft.com/office/powerpoint/2010/main" val="3225700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6B850B-9558-2348-87F2-DEC2186E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F2AB9-14B1-6C46-84E2-5E4A59B39A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Faster Array Access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Peer-to-Peer Access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Array-On-Device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 Parallelism with GPUs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Faster Math Library Calls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 Specialization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94A8CD-E6DD-2A4E-BAF6-E7C88E03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9" y="2743510"/>
            <a:ext cx="6488961" cy="1485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4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This Effort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endParaRPr lang="en-US" dirty="0"/>
          </a:p>
          <a:p>
            <a:pPr lvl="1"/>
            <a:r>
              <a:rPr lang="en-US" dirty="0"/>
              <a:t>Arrays have two layers of indirection to get to underlying data</a:t>
            </a:r>
          </a:p>
          <a:p>
            <a:pPr lvl="1"/>
            <a:r>
              <a:rPr lang="en-US" dirty="0"/>
              <a:t>Loop Invariant Code Motion (LICM) is an optimization that moves code from inside to outside a loop </a:t>
            </a:r>
          </a:p>
          <a:p>
            <a:pPr lvl="2"/>
            <a:r>
              <a:rPr lang="en-US" dirty="0"/>
              <a:t>Helps avoid repetitive computations that always have the same value (e.g., 1+1).</a:t>
            </a:r>
          </a:p>
          <a:p>
            <a:pPr lvl="2"/>
            <a:r>
              <a:rPr lang="en-US" dirty="0"/>
              <a:t>Can be used to move array metadata access, too</a:t>
            </a:r>
          </a:p>
          <a:p>
            <a:pPr lvl="1"/>
            <a:r>
              <a:rPr lang="en-US" dirty="0"/>
              <a:t>Chapel’s LICM optimization is conservative; arrays passed by reference are not considered “constant”</a:t>
            </a:r>
          </a:p>
          <a:p>
            <a:pPr lvl="3"/>
            <a:endParaRPr lang="en-US" sz="1000" dirty="0"/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copyArray</a:t>
            </a:r>
            <a:r>
              <a:rPr lang="en-US" sz="1400" dirty="0"/>
              <a:t>(</a:t>
            </a:r>
            <a:r>
              <a:rPr lang="en-US" sz="1400" b="1" dirty="0"/>
              <a:t>ref</a:t>
            </a:r>
            <a:r>
              <a:rPr lang="en-US" sz="1400" dirty="0"/>
              <a:t> A: [?D] </a:t>
            </a:r>
            <a:r>
              <a:rPr lang="en-US" sz="1400" b="1" dirty="0"/>
              <a:t>int</a:t>
            </a:r>
            <a:r>
              <a:rPr lang="en-US" sz="1400" dirty="0"/>
              <a:t>, </a:t>
            </a:r>
            <a:r>
              <a:rPr lang="en-US" sz="1400" b="1" dirty="0"/>
              <a:t>ref</a:t>
            </a:r>
            <a:r>
              <a:rPr lang="en-US" sz="1400" dirty="0"/>
              <a:t> B: [D] </a:t>
            </a:r>
            <a:r>
              <a:rPr lang="en-US" sz="1400" b="1" dirty="0"/>
              <a:t>int</a:t>
            </a:r>
            <a:r>
              <a:rPr lang="en-US" sz="1400" dirty="0"/>
              <a:t>) {</a:t>
            </a:r>
          </a:p>
          <a:p>
            <a:pPr lvl="3"/>
            <a:r>
              <a:rPr lang="en-US" sz="1400" dirty="0"/>
              <a:t>  </a:t>
            </a:r>
            <a:r>
              <a:rPr lang="en-US" sz="1400" b="1" dirty="0"/>
              <a:t>foreach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</a:t>
            </a:r>
            <a:r>
              <a:rPr lang="en-US" sz="1400" dirty="0" err="1"/>
              <a:t>A.</a:t>
            </a:r>
            <a:r>
              <a:rPr lang="en-US" sz="1400" b="1" dirty="0" err="1"/>
              <a:t>domain</a:t>
            </a:r>
            <a:r>
              <a:rPr lang="en-US" sz="1400" dirty="0"/>
              <a:t> </a:t>
            </a:r>
            <a:r>
              <a:rPr lang="en-US" sz="1400" b="1" dirty="0"/>
              <a:t>do</a:t>
            </a:r>
            <a:r>
              <a:rPr lang="en-US" sz="1400" dirty="0"/>
              <a:t> B[</a:t>
            </a:r>
            <a:r>
              <a:rPr lang="en-US" sz="1400" dirty="0" err="1"/>
              <a:t>i</a:t>
            </a:r>
            <a:r>
              <a:rPr lang="en-US" sz="1400" dirty="0"/>
              <a:t>] = A[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lvl="3"/>
            <a:r>
              <a:rPr lang="en-US" sz="1400" dirty="0"/>
              <a:t>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This Effort:</a:t>
            </a:r>
            <a:endParaRPr lang="en-US" dirty="0"/>
          </a:p>
          <a:p>
            <a:pPr lvl="1"/>
            <a:r>
              <a:rPr lang="en-US" dirty="0"/>
              <a:t>Arrays passed by reference to GPU kernels won’t be changed from outside</a:t>
            </a:r>
          </a:p>
          <a:p>
            <a:pPr lvl="2"/>
            <a:r>
              <a:rPr lang="en-US" dirty="0"/>
              <a:t>Relax LICM rules to match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Array Access in Kernels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F9FCF77-2074-D275-A831-5F233B52DBC8}"/>
              </a:ext>
            </a:extLst>
          </p:cNvPr>
          <p:cNvSpPr/>
          <p:nvPr/>
        </p:nvSpPr>
        <p:spPr>
          <a:xfrm rot="5400000">
            <a:off x="4325656" y="3522944"/>
            <a:ext cx="239604" cy="1270916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7E77F-04D3-AC39-C5BC-F49B939E98D0}"/>
              </a:ext>
            </a:extLst>
          </p:cNvPr>
          <p:cNvSpPr txBox="1"/>
          <p:nvPr/>
        </p:nvSpPr>
        <p:spPr>
          <a:xfrm>
            <a:off x="2648555" y="4397867"/>
            <a:ext cx="3593805" cy="5375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Result: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4 metadata accesses </a:t>
            </a:r>
            <a:r>
              <a:rPr lang="en-US" i="1" dirty="0"/>
              <a:t>per iteration!</a:t>
            </a:r>
          </a:p>
        </p:txBody>
      </p:sp>
    </p:spTree>
    <p:extLst>
      <p:ext uri="{BB962C8B-B14F-4D97-AF65-F5344CB8AC3E}">
        <p14:creationId xmlns:p14="http://schemas.microsoft.com/office/powerpoint/2010/main" val="2625742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C54A61E-BC67-02C1-7698-E9EA3135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55539"/>
            <a:ext cx="5369526" cy="230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dirty="0"/>
              <a:t>Performance improvements across multiple benchmarks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Array Access in Kernels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F9FCF77-2074-D275-A831-5F233B52DBC8}"/>
              </a:ext>
            </a:extLst>
          </p:cNvPr>
          <p:cNvSpPr/>
          <p:nvPr/>
        </p:nvSpPr>
        <p:spPr>
          <a:xfrm rot="5400000">
            <a:off x="4179296" y="1904000"/>
            <a:ext cx="239604" cy="1270916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7E77F-04D3-AC39-C5BC-F49B939E98D0}"/>
              </a:ext>
            </a:extLst>
          </p:cNvPr>
          <p:cNvSpPr txBox="1"/>
          <p:nvPr/>
        </p:nvSpPr>
        <p:spPr>
          <a:xfrm>
            <a:off x="2502195" y="2778923"/>
            <a:ext cx="3593805" cy="34527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4 metadata accesses </a:t>
            </a:r>
            <a:r>
              <a:rPr lang="en-US" i="1" dirty="0"/>
              <a:t>total!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24E90-EF8D-9A9C-6609-45962A05F77E}"/>
              </a:ext>
            </a:extLst>
          </p:cNvPr>
          <p:cNvSpPr txBox="1"/>
          <p:nvPr/>
        </p:nvSpPr>
        <p:spPr>
          <a:xfrm>
            <a:off x="698030" y="1828800"/>
            <a:ext cx="5369526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A: [?D]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int, ref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[D]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sz="1400" dirty="0" err="1"/>
          </a:p>
        </p:txBody>
      </p:sp>
      <p:pic>
        <p:nvPicPr>
          <p:cNvPr id="10" name="Picture 9" descr="A graph of a number of months&#10;&#10;Description automatically generated with medium confidence">
            <a:extLst>
              <a:ext uri="{FF2B5EF4-FFF2-40B4-BE49-F238E27FC236}">
                <a16:creationId xmlns:a16="http://schemas.microsoft.com/office/drawing/2014/main" id="{5948F5A5-1290-5E23-6C82-6FDF3501C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27" y="3319981"/>
            <a:ext cx="4995829" cy="24712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301099-D4A4-A2BF-0ADE-8017B9C69B4A}"/>
              </a:ext>
            </a:extLst>
          </p:cNvPr>
          <p:cNvCxnSpPr>
            <a:cxnSpLocks/>
          </p:cNvCxnSpPr>
          <p:nvPr/>
        </p:nvCxnSpPr>
        <p:spPr>
          <a:xfrm>
            <a:off x="4854593" y="4191000"/>
            <a:ext cx="848729" cy="4284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562263-FA11-CF5F-1C42-DAE1C7452FC9}"/>
              </a:ext>
            </a:extLst>
          </p:cNvPr>
          <p:cNvCxnSpPr>
            <a:cxnSpLocks/>
          </p:cNvCxnSpPr>
          <p:nvPr/>
        </p:nvCxnSpPr>
        <p:spPr>
          <a:xfrm flipV="1">
            <a:off x="9753600" y="4114800"/>
            <a:ext cx="1066800" cy="4407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74AD87-C4C2-079E-A218-84B555DC55E1}"/>
              </a:ext>
            </a:extLst>
          </p:cNvPr>
          <p:cNvSpPr txBox="1"/>
          <p:nvPr/>
        </p:nvSpPr>
        <p:spPr>
          <a:xfrm>
            <a:off x="8077200" y="4266422"/>
            <a:ext cx="1723549" cy="679160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>
                <a:solidFill>
                  <a:schemeClr val="bg1"/>
                </a:solidFill>
              </a:rPr>
              <a:t>2.1x faster 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>
                <a:solidFill>
                  <a:schemeClr val="bg1"/>
                </a:solidFill>
              </a:rPr>
              <a:t>SHOC Triad kernel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A5AABB-75ED-B044-ECF0-189B8ED462AC}"/>
              </a:ext>
            </a:extLst>
          </p:cNvPr>
          <p:cNvSpPr txBox="1"/>
          <p:nvPr/>
        </p:nvSpPr>
        <p:spPr>
          <a:xfrm>
            <a:off x="3376219" y="3887054"/>
            <a:ext cx="1627369" cy="679160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>
                <a:solidFill>
                  <a:schemeClr val="bg1"/>
                </a:solidFill>
              </a:rPr>
              <a:t>1.25x faster 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>
                <a:solidFill>
                  <a:schemeClr val="bg1"/>
                </a:solidFill>
              </a:rPr>
              <a:t>SHOC Sort kernel</a:t>
            </a:r>
          </a:p>
        </p:txBody>
      </p:sp>
    </p:spTree>
    <p:extLst>
      <p:ext uri="{BB962C8B-B14F-4D97-AF65-F5344CB8AC3E}">
        <p14:creationId xmlns:p14="http://schemas.microsoft.com/office/powerpoint/2010/main" val="420024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B3DD-A5D8-AF4A-BB83-AA6C5E011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This Effort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7C47DA-7B16-E04D-9213-D62D3FD75D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Background:</a:t>
            </a:r>
            <a:endParaRPr lang="en-US" dirty="0"/>
          </a:p>
          <a:p>
            <a:pPr lvl="1"/>
            <a:r>
              <a:rPr lang="en-US" dirty="0"/>
              <a:t>GPUs can communicate directly with one other</a:t>
            </a:r>
          </a:p>
          <a:p>
            <a:pPr lvl="2"/>
            <a:r>
              <a:rPr lang="en-US" dirty="0"/>
              <a:t>Can be through PCIe or communication links such as </a:t>
            </a:r>
            <a:r>
              <a:rPr lang="en-US" dirty="0" err="1"/>
              <a:t>NVLink</a:t>
            </a:r>
            <a:r>
              <a:rPr lang="en-US" dirty="0"/>
              <a:t> or Infinity Fabric</a:t>
            </a:r>
          </a:p>
          <a:p>
            <a:pPr lvl="1"/>
            <a:r>
              <a:rPr lang="en-US" dirty="0"/>
              <a:t>Previously, Chapel's GPU runtime would not enable peer-to-peer communication</a:t>
            </a:r>
            <a:endParaRPr lang="en-US" sz="10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This Effort:</a:t>
            </a:r>
            <a:r>
              <a:rPr lang="en-US" dirty="0"/>
              <a:t> Create a way to enable peer-to-peer communication</a:t>
            </a:r>
          </a:p>
          <a:p>
            <a:pPr lvl="1"/>
            <a:r>
              <a:rPr lang="en-US" dirty="0"/>
              <a:t>Added the 'enableGpuP2P' config constant to 'GPU' module</a:t>
            </a:r>
          </a:p>
          <a:p>
            <a:pPr lvl="2"/>
            <a:r>
              <a:rPr lang="en-US" dirty="0"/>
              <a:t>To use, run your Chapel program with '--enableGpuP2P=true'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32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access</a:t>
            </a:r>
          </a:p>
        </p:txBody>
      </p:sp>
    </p:spTree>
    <p:extLst>
      <p:ext uri="{BB962C8B-B14F-4D97-AF65-F5344CB8AC3E}">
        <p14:creationId xmlns:p14="http://schemas.microsoft.com/office/powerpoint/2010/main" val="1763607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B3DD-A5D8-AF4A-BB83-AA6C5E011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access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7F7F12A-C02C-5640-9A0A-E31A8DB8D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79043"/>
              </p:ext>
            </p:extLst>
          </p:nvPr>
        </p:nvGraphicFramePr>
        <p:xfrm>
          <a:off x="1803301" y="3851806"/>
          <a:ext cx="36576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56562195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34096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1976899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905577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49853070"/>
                    </a:ext>
                  </a:extLst>
                </a:gridCol>
              </a:tblGrid>
              <a:tr h="3008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824718"/>
                  </a:ext>
                </a:extLst>
              </a:tr>
              <a:tr h="30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9745384"/>
                  </a:ext>
                </a:extLst>
              </a:tr>
              <a:tr h="30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3193704"/>
                  </a:ext>
                </a:extLst>
              </a:tr>
              <a:tr h="30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5727141"/>
                  </a:ext>
                </a:extLst>
              </a:tr>
              <a:tr h="30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39179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18F607E-AB2F-3640-BC65-8497938EA340}"/>
              </a:ext>
            </a:extLst>
          </p:cNvPr>
          <p:cNvSpPr txBox="1"/>
          <p:nvPr/>
        </p:nvSpPr>
        <p:spPr>
          <a:xfrm>
            <a:off x="1775227" y="3150966"/>
            <a:ext cx="3737336" cy="7622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2000" b="1" dirty="0"/>
              <a:t>Throughput (GiB/s)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enableGpuP2P=false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41337844-7219-1F4E-A879-D796FC5EB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82939"/>
              </p:ext>
            </p:extLst>
          </p:nvPr>
        </p:nvGraphicFramePr>
        <p:xfrm>
          <a:off x="6400800" y="3851806"/>
          <a:ext cx="36576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56562195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34096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1976899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905577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49853070"/>
                    </a:ext>
                  </a:extLst>
                </a:gridCol>
              </a:tblGrid>
              <a:tr h="3008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86824718"/>
                  </a:ext>
                </a:extLst>
              </a:tr>
              <a:tr h="30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9745384"/>
                  </a:ext>
                </a:extLst>
              </a:tr>
              <a:tr h="30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3193704"/>
                  </a:ext>
                </a:extLst>
              </a:tr>
              <a:tr h="30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5727141"/>
                  </a:ext>
                </a:extLst>
              </a:tr>
              <a:tr h="30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391793"/>
                  </a:ext>
                </a:extLst>
              </a:tr>
            </a:tbl>
          </a:graphicData>
        </a:graphic>
      </p:graphicFrame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B1CB61-3248-B742-8D23-261796239C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14751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Impact:</a:t>
            </a:r>
            <a:r>
              <a:rPr lang="en-US" dirty="0"/>
              <a:t> On NVIDIA, we see close to 6x throughput improvement in GPU-to-GPU transfers</a:t>
            </a:r>
          </a:p>
          <a:p>
            <a:pPr lvl="1"/>
            <a:r>
              <a:rPr lang="en-US" dirty="0"/>
              <a:t>Tables measure 8 GiB transfers on a system with 4 NVIDIA A100-SXM4 GPUs</a:t>
            </a:r>
          </a:p>
          <a:p>
            <a:pPr lvl="1"/>
            <a:r>
              <a:rPr lang="en-US" dirty="0"/>
              <a:t>Row and column correspond to source and destination GPU</a:t>
            </a:r>
          </a:p>
          <a:p>
            <a:pPr lvl="1"/>
            <a:r>
              <a:rPr lang="en-US" dirty="0"/>
              <a:t>Each transfer was performed individually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AA90E-0264-9233-E6AB-60DD3303E623}"/>
              </a:ext>
            </a:extLst>
          </p:cNvPr>
          <p:cNvSpPr txBox="1"/>
          <p:nvPr/>
        </p:nvSpPr>
        <p:spPr>
          <a:xfrm>
            <a:off x="6360932" y="3150966"/>
            <a:ext cx="3737336" cy="7622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2000" b="1" dirty="0"/>
              <a:t>Throughput (GiB/s)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enableGpuP2P=true</a:t>
            </a:r>
          </a:p>
        </p:txBody>
      </p:sp>
    </p:spTree>
    <p:extLst>
      <p:ext uri="{BB962C8B-B14F-4D97-AF65-F5344CB8AC3E}">
        <p14:creationId xmlns:p14="http://schemas.microsoft.com/office/powerpoint/2010/main" val="4274200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B9BEDF-6F43-984B-9B4F-A2003DF486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Status and Next Steps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BB76D5-5D55-BF4E-A1E7-30874AE4B5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Status: </a:t>
            </a:r>
            <a:r>
              <a:rPr lang="en-US" dirty="0"/>
              <a:t>While NVIDIA GPUs benefit from '--enableGpuP2P', AMD GPUs do not</a:t>
            </a:r>
          </a:p>
          <a:p>
            <a:pPr lvl="1"/>
            <a:r>
              <a:rPr lang="en-US" dirty="0"/>
              <a:t>We have observed that AMD conducts peer-to-peer transfers by default</a:t>
            </a:r>
          </a:p>
          <a:p>
            <a:pPr lvl="2"/>
            <a:r>
              <a:rPr lang="en-US" dirty="0"/>
              <a:t> On Frontier we see ~10–47 GiB/s transfers in our benchmark regardless of how '--enableGpuP2P' is set</a:t>
            </a:r>
          </a:p>
          <a:p>
            <a:pPr lvl="1"/>
            <a:r>
              <a:rPr lang="en-US" dirty="0"/>
              <a:t>With AMD, setting 'HSA_ENABLE_SDMA=0' adjusts GPU-to-GPU transfers for higher throughput</a:t>
            </a:r>
          </a:p>
          <a:p>
            <a:pPr lvl="2"/>
            <a:r>
              <a:rPr lang="en-US" dirty="0"/>
              <a:t> We observed up to 160 GiB/s transfer rates on Frontier with this setting</a:t>
            </a:r>
          </a:p>
          <a:p>
            <a:pPr lvl="2"/>
            <a:endParaRPr lang="en-US" sz="1000" dirty="0"/>
          </a:p>
          <a:p>
            <a:pPr marL="0" indent="0">
              <a:buNone/>
            </a:pPr>
            <a:r>
              <a:rPr lang="en-US" b="1" dirty="0"/>
              <a:t>Next Steps:</a:t>
            </a:r>
            <a:endParaRPr lang="en-US" dirty="0"/>
          </a:p>
          <a:p>
            <a:pPr lvl="1"/>
            <a:r>
              <a:rPr lang="en-US" dirty="0"/>
              <a:t>Find non-artificial benchmarks using peer-to-peer communication</a:t>
            </a:r>
          </a:p>
          <a:p>
            <a:pPr lvl="1"/>
            <a:r>
              <a:rPr lang="en-US" dirty="0"/>
              <a:t>Further investigate peer-to-peer performance with AMD GPUs and Infinity Fabric</a:t>
            </a:r>
          </a:p>
          <a:p>
            <a:pPr lvl="2"/>
            <a:r>
              <a:rPr lang="en-US" dirty="0">
                <a:solidFill>
                  <a:srgbClr val="1D1C1D"/>
                </a:solidFill>
                <a:latin typeface="+mn-lt"/>
              </a:rPr>
              <a:t>D</a:t>
            </a:r>
            <a:r>
              <a:rPr lang="en-US" b="0" i="0" dirty="0">
                <a:solidFill>
                  <a:srgbClr val="1D1C1D"/>
                </a:solidFill>
                <a:effectLst/>
                <a:latin typeface="+mn-lt"/>
              </a:rPr>
              <a:t>etermine if we want Chapel to adjust 'HSA_ENABLE_SDMA'</a:t>
            </a:r>
          </a:p>
          <a:p>
            <a:pPr lvl="1"/>
            <a:r>
              <a:rPr lang="en-US" dirty="0">
                <a:latin typeface="+mn-lt"/>
              </a:rPr>
              <a:t>Determine if we should allow turning on/off peer-to-peer access on an individual GPU level (</a:t>
            </a:r>
            <a:r>
              <a:rPr lang="en-US" dirty="0">
                <a:latin typeface="+mn-lt"/>
                <a:hlinkClick r:id="rId3"/>
              </a:rPr>
              <a:t>#23621</a:t>
            </a:r>
            <a:r>
              <a:rPr lang="en-US" dirty="0">
                <a:latin typeface="+mn-lt"/>
              </a:rPr>
              <a:t>)</a:t>
            </a:r>
          </a:p>
          <a:p>
            <a:pPr lvl="2"/>
            <a:r>
              <a:rPr lang="en-US" dirty="0">
                <a:latin typeface="+mn-lt"/>
              </a:rPr>
              <a:t>Or allow specifying peer-to-peer communication on an individual put/get basis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34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access</a:t>
            </a:r>
          </a:p>
        </p:txBody>
      </p:sp>
    </p:spTree>
    <p:extLst>
      <p:ext uri="{BB962C8B-B14F-4D97-AF65-F5344CB8AC3E}">
        <p14:creationId xmlns:p14="http://schemas.microsoft.com/office/powerpoint/2010/main" val="1896478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35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Array-On-Device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8D93E2-0EF0-6668-3C29-50F79ADDBDBD}"/>
              </a:ext>
            </a:extLst>
          </p:cNvPr>
          <p:cNvSpPr/>
          <p:nvPr/>
        </p:nvSpPr>
        <p:spPr bwMode="ltGray">
          <a:xfrm>
            <a:off x="10697511" y="3426738"/>
            <a:ext cx="780007" cy="387288"/>
          </a:xfrm>
          <a:prstGeom prst="rect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5F373-6567-76B6-69EE-F9D0E83CF0BF}"/>
              </a:ext>
            </a:extLst>
          </p:cNvPr>
          <p:cNvSpPr/>
          <p:nvPr/>
        </p:nvSpPr>
        <p:spPr bwMode="ltGray">
          <a:xfrm>
            <a:off x="10697511" y="3021649"/>
            <a:ext cx="780007" cy="387288"/>
          </a:xfrm>
          <a:prstGeom prst="rect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C780F22B-9967-7559-FB49-A8829E584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56489"/>
              </p:ext>
            </p:extLst>
          </p:nvPr>
        </p:nvGraphicFramePr>
        <p:xfrm>
          <a:off x="9033827" y="2358909"/>
          <a:ext cx="2743518" cy="14645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01591940"/>
                    </a:ext>
                  </a:extLst>
                </a:gridCol>
                <a:gridCol w="1371918">
                  <a:extLst>
                    <a:ext uri="{9D8B030D-6E8A-4147-A177-3AD203B41FA5}">
                      <a16:colId xmlns:a16="http://schemas.microsoft.com/office/drawing/2014/main" val="3422254365"/>
                    </a:ext>
                  </a:extLst>
                </a:gridCol>
              </a:tblGrid>
              <a:tr h="412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Unified</a:t>
                      </a:r>
                    </a:p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 on</a:t>
                      </a:r>
                    </a:p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76007"/>
                  </a:ext>
                </a:extLst>
              </a:tr>
              <a:tr h="412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777492"/>
                  </a:ext>
                </a:extLst>
              </a:tr>
              <a:tr h="412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5424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3D41FB5-8F5C-D52B-7201-D16F51C111F5}"/>
              </a:ext>
            </a:extLst>
          </p:cNvPr>
          <p:cNvSpPr/>
          <p:nvPr/>
        </p:nvSpPr>
        <p:spPr bwMode="ltGray">
          <a:xfrm>
            <a:off x="10697511" y="3021649"/>
            <a:ext cx="780007" cy="387288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18.16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BCA57-D4D8-4750-1762-ACA4281F3310}"/>
              </a:ext>
            </a:extLst>
          </p:cNvPr>
          <p:cNvSpPr txBox="1"/>
          <p:nvPr/>
        </p:nvSpPr>
        <p:spPr>
          <a:xfrm>
            <a:off x="5690123" y="1984713"/>
            <a:ext cx="2265365" cy="734560"/>
          </a:xfrm>
          <a:prstGeom prst="rect">
            <a:avLst/>
          </a:prstGeom>
          <a:solidFill>
            <a:schemeClr val="accent2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Significantly improved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CPU array initialization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10E8A7-9653-F444-B8C3-ADF672405A22}"/>
              </a:ext>
            </a:extLst>
          </p:cNvPr>
          <p:cNvSpPr/>
          <p:nvPr/>
        </p:nvSpPr>
        <p:spPr bwMode="ltGray">
          <a:xfrm>
            <a:off x="10697511" y="5053912"/>
            <a:ext cx="829860" cy="794024"/>
          </a:xfrm>
          <a:prstGeom prst="rect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540CC80C-6223-56BF-15F8-4A083EB5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24513"/>
              </p:ext>
            </p:extLst>
          </p:nvPr>
        </p:nvGraphicFramePr>
        <p:xfrm>
          <a:off x="9033827" y="4401884"/>
          <a:ext cx="2743518" cy="14645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01591940"/>
                    </a:ext>
                  </a:extLst>
                </a:gridCol>
                <a:gridCol w="1371918">
                  <a:extLst>
                    <a:ext uri="{9D8B030D-6E8A-4147-A177-3AD203B41FA5}">
                      <a16:colId xmlns:a16="http://schemas.microsoft.com/office/drawing/2014/main" val="3422254365"/>
                    </a:ext>
                  </a:extLst>
                </a:gridCol>
              </a:tblGrid>
              <a:tr h="412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Unified</a:t>
                      </a:r>
                    </a:p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 on</a:t>
                      </a:r>
                    </a:p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76007"/>
                  </a:ext>
                </a:extLst>
              </a:tr>
              <a:tr h="412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777492"/>
                  </a:ext>
                </a:extLst>
              </a:tr>
              <a:tr h="412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28181"/>
                  </a:ext>
                </a:extLst>
              </a:tr>
            </a:tbl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B819393-1164-891A-0CBA-8FE65B754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0200" y="2978826"/>
            <a:ext cx="3909254" cy="35551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[1..n]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.gpus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 {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[1..n]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B5BB0-29D1-659A-F80D-916DF4D45AAC}"/>
              </a:ext>
            </a:extLst>
          </p:cNvPr>
          <p:cNvSpPr txBox="1"/>
          <p:nvPr/>
        </p:nvSpPr>
        <p:spPr>
          <a:xfrm>
            <a:off x="9801585" y="1559482"/>
            <a:ext cx="1285929" cy="7899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2400" b="1" dirty="0"/>
              <a:t>Time (s)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(RTX A2000)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8C3813-5501-18C1-7877-DB7A0732B506}"/>
              </a:ext>
            </a:extLst>
          </p:cNvPr>
          <p:cNvCxnSpPr>
            <a:cxnSpLocks/>
          </p:cNvCxnSpPr>
          <p:nvPr/>
        </p:nvCxnSpPr>
        <p:spPr>
          <a:xfrm>
            <a:off x="8014983" y="5248928"/>
            <a:ext cx="8382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8557BA-0C59-F074-66D9-0CBA316BD938}"/>
              </a:ext>
            </a:extLst>
          </p:cNvPr>
          <p:cNvCxnSpPr>
            <a:cxnSpLocks/>
          </p:cNvCxnSpPr>
          <p:nvPr/>
        </p:nvCxnSpPr>
        <p:spPr>
          <a:xfrm>
            <a:off x="8014983" y="5587326"/>
            <a:ext cx="980833" cy="577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5C6683-6454-F57C-ED47-2EBD13C8FBF8}"/>
              </a:ext>
            </a:extLst>
          </p:cNvPr>
          <p:cNvCxnSpPr>
            <a:cxnSpLocks/>
          </p:cNvCxnSpPr>
          <p:nvPr/>
        </p:nvCxnSpPr>
        <p:spPr>
          <a:xfrm>
            <a:off x="8608865" y="3215293"/>
            <a:ext cx="3869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C63D03-198A-B642-C4C9-1ED139448B0A}"/>
              </a:ext>
            </a:extLst>
          </p:cNvPr>
          <p:cNvCxnSpPr>
            <a:cxnSpLocks/>
          </p:cNvCxnSpPr>
          <p:nvPr/>
        </p:nvCxnSpPr>
        <p:spPr>
          <a:xfrm flipV="1">
            <a:off x="8113623" y="3578333"/>
            <a:ext cx="739560" cy="2356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3D1EF39-74BC-68AC-7EA3-3B61FCAFDB26}"/>
              </a:ext>
            </a:extLst>
          </p:cNvPr>
          <p:cNvSpPr txBox="1">
            <a:spLocks/>
          </p:cNvSpPr>
          <p:nvPr/>
        </p:nvSpPr>
        <p:spPr>
          <a:xfrm>
            <a:off x="281746" y="990600"/>
            <a:ext cx="5128454" cy="475171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" panose="020B0303030202060203" pitchFamily="34" charset="0"/>
              <a:buNone/>
            </a:pPr>
            <a:r>
              <a:rPr lang="en-US" b="1" dirty="0"/>
              <a:t>Background: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array_on_device</a:t>
            </a:r>
            <a:r>
              <a:rPr lang="en-US" dirty="0"/>
              <a:t>' is a memory strategy</a:t>
            </a:r>
          </a:p>
          <a:p>
            <a:pPr lvl="2"/>
            <a:r>
              <a:rPr lang="en-US" dirty="0"/>
              <a:t>Faster data transfers and GPU array initialization</a:t>
            </a:r>
          </a:p>
          <a:p>
            <a:pPr lvl="2"/>
            <a:r>
              <a:rPr lang="en-US" dirty="0"/>
              <a:t>However, CPU array initialization was sub-optimal</a:t>
            </a:r>
          </a:p>
          <a:p>
            <a:pPr marL="0" indent="0">
              <a:buFont typeface="" panose="020B0303030202060203" pitchFamily="34" charset="0"/>
              <a:buNone/>
            </a:pPr>
            <a:endParaRPr lang="en-US" b="1" dirty="0"/>
          </a:p>
          <a:p>
            <a:pPr marL="0" indent="0">
              <a:buFont typeface="" panose="020B0303030202060203" pitchFamily="34" charset="0"/>
              <a:buNone/>
            </a:pPr>
            <a:r>
              <a:rPr lang="en-US" b="1" dirty="0"/>
              <a:t>This Effort:</a:t>
            </a:r>
            <a:endParaRPr lang="en-US" dirty="0"/>
          </a:p>
          <a:p>
            <a:pPr lvl="1"/>
            <a:r>
              <a:rPr lang="en-US" dirty="0"/>
              <a:t>Significantly improved performance</a:t>
            </a:r>
          </a:p>
          <a:p>
            <a:pPr lvl="2"/>
            <a:r>
              <a:rPr lang="en-US" dirty="0"/>
              <a:t>Implemented GPU-aware GET/PUT calls</a:t>
            </a:r>
          </a:p>
          <a:p>
            <a:pPr lvl="2"/>
            <a:r>
              <a:rPr lang="en-US" dirty="0"/>
              <a:t>This will also help GPU-driven communication</a:t>
            </a:r>
          </a:p>
          <a:p>
            <a:pPr marL="0" indent="0">
              <a:buFont typeface="" panose="020B0303030202060203" pitchFamily="34" charset="0"/>
              <a:buNone/>
            </a:pPr>
            <a:endParaRPr lang="en-US" b="1" dirty="0"/>
          </a:p>
          <a:p>
            <a:pPr marL="0" indent="0">
              <a:buFont typeface="" panose="020B0303030202060203" pitchFamily="34" charset="0"/>
              <a:buNone/>
            </a:pPr>
            <a:r>
              <a:rPr lang="en-US" b="1" dirty="0"/>
              <a:t>Status:</a:t>
            </a:r>
            <a:endParaRPr lang="en-US" dirty="0"/>
          </a:p>
          <a:p>
            <a:pPr lvl="1"/>
            <a:r>
              <a:rPr lang="en-US" dirty="0"/>
              <a:t>'</a:t>
            </a:r>
            <a:r>
              <a:rPr lang="en-US" dirty="0" err="1"/>
              <a:t>array_on_device</a:t>
            </a:r>
            <a:r>
              <a:rPr lang="en-US" dirty="0"/>
              <a:t>' performs better</a:t>
            </a:r>
          </a:p>
          <a:p>
            <a:pPr lvl="2"/>
            <a:r>
              <a:rPr lang="en-US" dirty="0"/>
              <a:t>1.2x – 14x improvements in nightly testing</a:t>
            </a:r>
          </a:p>
          <a:p>
            <a:pPr lvl="1"/>
            <a:r>
              <a:rPr lang="en-US" dirty="0"/>
              <a:t>It is the default memory strategy as of 1.32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345F3-CF11-8CEB-5DA4-FFBD725C23E2}"/>
              </a:ext>
            </a:extLst>
          </p:cNvPr>
          <p:cNvSpPr txBox="1"/>
          <p:nvPr/>
        </p:nvSpPr>
        <p:spPr>
          <a:xfrm>
            <a:off x="6624577" y="990600"/>
            <a:ext cx="2340705" cy="734560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Performance in previous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release was lacking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E94A27-8DDC-6ACF-2C3B-E4F13B60439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794930" y="1725160"/>
            <a:ext cx="2776912" cy="135650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9AD9C-9EC8-9CE9-C1EF-F39BC8D6050E}"/>
              </a:ext>
            </a:extLst>
          </p:cNvPr>
          <p:cNvCxnSpPr>
            <a:cxnSpLocks/>
          </p:cNvCxnSpPr>
          <p:nvPr/>
        </p:nvCxnSpPr>
        <p:spPr>
          <a:xfrm>
            <a:off x="8014983" y="2349442"/>
            <a:ext cx="2556859" cy="88056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2" grpId="0" uiExpand="1" build="allAtOnce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5F8EA5-8333-ED6E-DA3D-BE88ED04EBF7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>
            <a:off x="6096000" y="3876370"/>
            <a:ext cx="1610597" cy="19418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7082EA-DA86-5049-92E9-8A8E425965EC}"/>
              </a:ext>
            </a:extLst>
          </p:cNvPr>
          <p:cNvSpPr/>
          <p:nvPr/>
        </p:nvSpPr>
        <p:spPr bwMode="ltGray">
          <a:xfrm>
            <a:off x="6651294" y="990600"/>
            <a:ext cx="5235905" cy="2907293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CCC6E5-3C4E-5979-33D5-8EB2AEE94F20}"/>
              </a:ext>
            </a:extLst>
          </p:cNvPr>
          <p:cNvSpPr/>
          <p:nvPr/>
        </p:nvSpPr>
        <p:spPr bwMode="ltGray">
          <a:xfrm>
            <a:off x="6990525" y="1358760"/>
            <a:ext cx="4588696" cy="990600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2CF1FB3-95A0-CD2D-D0E9-C2158AB4F31B}"/>
              </a:ext>
            </a:extLst>
          </p:cNvPr>
          <p:cNvSpPr txBox="1">
            <a:spLocks/>
          </p:cNvSpPr>
          <p:nvPr/>
        </p:nvSpPr>
        <p:spPr>
          <a:xfrm>
            <a:off x="6377746" y="1005928"/>
            <a:ext cx="5814254" cy="2806840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27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3"/>
            <a:r>
              <a:rPr lang="en-US" sz="1800" b="1" dirty="0"/>
              <a:t>on</a:t>
            </a:r>
            <a:r>
              <a:rPr lang="en-US" sz="1800" dirty="0"/>
              <a:t> </a:t>
            </a:r>
            <a:r>
              <a:rPr lang="en-US" sz="1800" b="1" dirty="0" err="1"/>
              <a:t>here</a:t>
            </a:r>
            <a:r>
              <a:rPr lang="en-US" sz="1800" dirty="0" err="1"/>
              <a:t>.gpus</a:t>
            </a:r>
            <a:r>
              <a:rPr lang="en-US" sz="1800" dirty="0"/>
              <a:t>[0] {</a:t>
            </a:r>
          </a:p>
          <a:p>
            <a:pPr marL="365760" lvl="3"/>
            <a:r>
              <a:rPr lang="en-US" sz="1800" dirty="0"/>
              <a:t>  </a:t>
            </a:r>
            <a:r>
              <a:rPr lang="en-US" sz="1800" b="1" dirty="0"/>
              <a:t>begin</a:t>
            </a:r>
            <a:r>
              <a:rPr lang="en-US" sz="1800" dirty="0"/>
              <a:t> {</a:t>
            </a:r>
          </a:p>
          <a:p>
            <a:pPr marL="365760" lvl="3"/>
            <a:r>
              <a:rPr lang="en-US" sz="1800" dirty="0"/>
              <a:t>    gpuData2 = cpuData2;</a:t>
            </a:r>
          </a:p>
          <a:p>
            <a:pPr marL="365760" lvl="3"/>
            <a:r>
              <a:rPr lang="en-US" sz="1800" dirty="0"/>
              <a:t>    data2Copied.writeEF(</a:t>
            </a:r>
            <a:r>
              <a:rPr lang="en-US" sz="1800" b="1" dirty="0"/>
              <a:t>true</a:t>
            </a:r>
            <a:r>
              <a:rPr lang="en-US" sz="1800" dirty="0"/>
              <a:t>);  }</a:t>
            </a:r>
          </a:p>
          <a:p>
            <a:pPr marL="365760" lvl="3">
              <a:spcBef>
                <a:spcPts val="1600"/>
              </a:spcBef>
            </a:pPr>
            <a:r>
              <a:rPr lang="en-US" sz="1800" dirty="0"/>
              <a:t>  </a:t>
            </a:r>
            <a:r>
              <a:rPr lang="en-US" sz="1800" b="1" dirty="0"/>
              <a:t>foreach</a:t>
            </a:r>
            <a:r>
              <a:rPr lang="en-US" sz="1800" dirty="0"/>
              <a:t> d </a:t>
            </a:r>
            <a:r>
              <a:rPr lang="en-US" sz="1800" b="1" dirty="0"/>
              <a:t>in</a:t>
            </a:r>
            <a:r>
              <a:rPr lang="en-US" sz="1800" dirty="0"/>
              <a:t> gpuData1 </a:t>
            </a:r>
            <a:r>
              <a:rPr lang="en-US" sz="1800" b="1" dirty="0"/>
              <a:t>do</a:t>
            </a:r>
            <a:r>
              <a:rPr lang="en-US" sz="1800" dirty="0"/>
              <a:t> foo(d);</a:t>
            </a:r>
          </a:p>
          <a:p>
            <a:pPr marL="365760" lvl="3">
              <a:spcBef>
                <a:spcPts val="1600"/>
              </a:spcBef>
            </a:pPr>
            <a:r>
              <a:rPr lang="en-US" sz="1800" dirty="0"/>
              <a:t>  </a:t>
            </a:r>
            <a:r>
              <a:rPr lang="en-US" sz="1800" b="1" dirty="0"/>
              <a:t>if</a:t>
            </a:r>
            <a:r>
              <a:rPr lang="en-US" sz="1800" dirty="0"/>
              <a:t> data2Copied.readFE() </a:t>
            </a:r>
            <a:r>
              <a:rPr lang="en-US" sz="1800" b="1" dirty="0"/>
              <a:t>then</a:t>
            </a:r>
          </a:p>
          <a:p>
            <a:pPr marL="365760" lvl="3"/>
            <a:r>
              <a:rPr lang="en-US" sz="1800" dirty="0"/>
              <a:t>    </a:t>
            </a:r>
            <a:r>
              <a:rPr lang="en-US" sz="1800" b="1" dirty="0"/>
              <a:t>foreach</a:t>
            </a:r>
            <a:r>
              <a:rPr lang="en-US" sz="1800" dirty="0"/>
              <a:t> d </a:t>
            </a:r>
            <a:r>
              <a:rPr lang="en-US" sz="1800" b="1" dirty="0"/>
              <a:t>in</a:t>
            </a:r>
            <a:r>
              <a:rPr lang="en-US" sz="1800" dirty="0"/>
              <a:t> gpuData2 </a:t>
            </a:r>
            <a:r>
              <a:rPr lang="en-US" sz="1800" b="1" dirty="0"/>
              <a:t>do</a:t>
            </a:r>
            <a:r>
              <a:rPr lang="en-US" sz="1800" dirty="0"/>
              <a:t> bar(d);</a:t>
            </a:r>
          </a:p>
          <a:p>
            <a:pPr marL="365760" lvl="3"/>
            <a:r>
              <a:rPr lang="en-US" sz="1800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8F0C88-94C4-CCDB-9EA9-731B4B1B1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D7A46-8BB5-15E1-1A5E-D7F65B1444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746" y="1344282"/>
            <a:ext cx="5814254" cy="1911014"/>
          </a:xfrm>
        </p:spPr>
        <p:txBody>
          <a:bodyPr/>
          <a:lstStyle/>
          <a:p>
            <a:r>
              <a:rPr lang="en-US" dirty="0"/>
              <a:t>Communication and computation overlap is:</a:t>
            </a:r>
          </a:p>
          <a:p>
            <a:pPr lvl="1"/>
            <a:r>
              <a:rPr lang="en-US" dirty="0"/>
              <a:t>An optimization to make use of different HW units</a:t>
            </a:r>
          </a:p>
          <a:p>
            <a:pPr lvl="1"/>
            <a:r>
              <a:rPr lang="en-US" dirty="0"/>
              <a:t>An important technique in GPU programming</a:t>
            </a:r>
          </a:p>
          <a:p>
            <a:pPr>
              <a:spcBef>
                <a:spcPts val="1000"/>
              </a:spcBef>
            </a:pPr>
            <a:r>
              <a:rPr lang="en-US" dirty="0"/>
              <a:t>Chapel tasks are a natural way to achieve overlap</a:t>
            </a:r>
          </a:p>
          <a:p>
            <a:pPr lvl="1"/>
            <a:r>
              <a:rPr lang="en-US" dirty="0"/>
              <a:t>However, before 1.32 task starvation prevented that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297B-9B54-D4CA-30A9-E76231D7DC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9447DD-75DD-E71E-4B9A-8BE7F53F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Task Starvation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7AF9DC-6CB6-C8F2-6B13-1760AA9E54F4}"/>
              </a:ext>
            </a:extLst>
          </p:cNvPr>
          <p:cNvSpPr/>
          <p:nvPr/>
        </p:nvSpPr>
        <p:spPr bwMode="ltGray">
          <a:xfrm>
            <a:off x="6995160" y="4177368"/>
            <a:ext cx="4588696" cy="21050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977A7-7CF6-724B-9D3C-B4F3BAA5BDC6}"/>
              </a:ext>
            </a:extLst>
          </p:cNvPr>
          <p:cNvSpPr txBox="1"/>
          <p:nvPr/>
        </p:nvSpPr>
        <p:spPr>
          <a:xfrm>
            <a:off x="7109917" y="4001768"/>
            <a:ext cx="677430" cy="3416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txBody>
          <a:bodyPr wrap="none" lIns="45720" tIns="45720" rIns="4572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Core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DA9F7E-F2C0-F93E-15E9-7668C6EBB7F6}"/>
              </a:ext>
            </a:extLst>
          </p:cNvPr>
          <p:cNvSpPr/>
          <p:nvPr/>
        </p:nvSpPr>
        <p:spPr bwMode="ltGray">
          <a:xfrm>
            <a:off x="7448632" y="4505659"/>
            <a:ext cx="3995928" cy="16937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258A9-FFE5-4D7B-0308-2ADC46295971}"/>
              </a:ext>
            </a:extLst>
          </p:cNvPr>
          <p:cNvSpPr txBox="1"/>
          <p:nvPr/>
        </p:nvSpPr>
        <p:spPr>
          <a:xfrm>
            <a:off x="7848600" y="4343400"/>
            <a:ext cx="962764" cy="3416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txBody>
          <a:bodyPr wrap="none" lIns="45720" tIns="45720" rIns="4572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 err="1"/>
              <a:t>pthread</a:t>
            </a:r>
            <a:r>
              <a:rPr lang="en-US" dirty="0"/>
              <a:t>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593DA-7259-5D0E-FDE1-0D9AE3C3FD36}"/>
              </a:ext>
            </a:extLst>
          </p:cNvPr>
          <p:cNvSpPr/>
          <p:nvPr/>
        </p:nvSpPr>
        <p:spPr bwMode="ltGray">
          <a:xfrm>
            <a:off x="7593162" y="4835950"/>
            <a:ext cx="3781151" cy="126474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574DB-A361-758F-9EBA-1C77138FE9CB}"/>
              </a:ext>
            </a:extLst>
          </p:cNvPr>
          <p:cNvSpPr txBox="1"/>
          <p:nvPr/>
        </p:nvSpPr>
        <p:spPr>
          <a:xfrm>
            <a:off x="8914719" y="4597556"/>
            <a:ext cx="1063753" cy="3416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txBody>
          <a:bodyPr wrap="none" lIns="45720" tIns="45720" rIns="4572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task queue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5B10BC-0E08-23FE-AFD0-298012B7027D}"/>
              </a:ext>
            </a:extLst>
          </p:cNvPr>
          <p:cNvSpPr/>
          <p:nvPr/>
        </p:nvSpPr>
        <p:spPr bwMode="ltGray">
          <a:xfrm>
            <a:off x="7708413" y="4980233"/>
            <a:ext cx="3532557" cy="449966"/>
          </a:xfrm>
          <a:prstGeom prst="roundRect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i="1" dirty="0">
                <a:solidFill>
                  <a:schemeClr val="tx1"/>
                </a:solidFill>
              </a:rPr>
              <a:t>will sched. child tasks on core </a:t>
            </a:r>
            <a:r>
              <a:rPr lang="en-US" b="1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F810060-D0EC-8803-5820-5F2339A922C6}"/>
              </a:ext>
            </a:extLst>
          </p:cNvPr>
          <p:cNvSpPr/>
          <p:nvPr/>
        </p:nvSpPr>
        <p:spPr bwMode="ltGray">
          <a:xfrm>
            <a:off x="7706597" y="5589380"/>
            <a:ext cx="3532557" cy="457653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i="1" dirty="0">
                <a:solidFill>
                  <a:schemeClr val="tx1"/>
                </a:solidFill>
              </a:rPr>
              <a:t>will sched. child tasks on core </a:t>
            </a:r>
            <a:r>
              <a:rPr lang="en-US" b="1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1DBFC3D-8CEC-E4FC-4DF2-FB57F2A4E8F0}"/>
              </a:ext>
            </a:extLst>
          </p:cNvPr>
          <p:cNvSpPr/>
          <p:nvPr/>
        </p:nvSpPr>
        <p:spPr bwMode="ltGray">
          <a:xfrm>
            <a:off x="7743537" y="4976390"/>
            <a:ext cx="3459320" cy="457652"/>
          </a:xfrm>
          <a:prstGeom prst="roundRect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i="1" dirty="0">
                <a:solidFill>
                  <a:schemeClr val="tx1"/>
                </a:solidFill>
              </a:rPr>
              <a:t>will sched. child tasks on core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C1D50769-8891-A8D9-4078-EC0C8FCF2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551" y="4970170"/>
            <a:ext cx="453081" cy="4530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76E38F-0F18-E2C9-C097-1581ADB7C6B2}"/>
              </a:ext>
            </a:extLst>
          </p:cNvPr>
          <p:cNvSpPr txBox="1"/>
          <p:nvPr/>
        </p:nvSpPr>
        <p:spPr>
          <a:xfrm>
            <a:off x="1996809" y="5398612"/>
            <a:ext cx="4338047" cy="734560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Task-private counter determines 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core on which child tasks will be scheduled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4A5CE0-293E-627E-CED1-6ADB998C24A6}"/>
              </a:ext>
            </a:extLst>
          </p:cNvPr>
          <p:cNvSpPr/>
          <p:nvPr/>
        </p:nvSpPr>
        <p:spPr bwMode="ltGray">
          <a:xfrm>
            <a:off x="10668000" y="4939188"/>
            <a:ext cx="228600" cy="57453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726839-D72C-47D0-E221-CE75075A9088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096000" y="2405430"/>
            <a:ext cx="884747" cy="14709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094818-4C3C-2F4C-CD1E-BF83CF906027}"/>
              </a:ext>
            </a:extLst>
          </p:cNvPr>
          <p:cNvSpPr txBox="1"/>
          <p:nvPr/>
        </p:nvSpPr>
        <p:spPr>
          <a:xfrm>
            <a:off x="905051" y="4495800"/>
            <a:ext cx="5192213" cy="817660"/>
          </a:xfrm>
          <a:prstGeom prst="rect">
            <a:avLst/>
          </a:prstGeom>
          <a:solidFill>
            <a:schemeClr val="accent6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... which will happen only when it hits sync variable read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2400" b="1" i="1" dirty="0"/>
              <a:t>Result: </a:t>
            </a:r>
            <a:r>
              <a:rPr lang="en-US" sz="2400" i="1" dirty="0"/>
              <a:t>No Overlap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3BD5A3-4AD1-9045-C280-6FDE16FD019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097264" y="3340448"/>
            <a:ext cx="967995" cy="156418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786-F756-2482-4523-40F41F168861}"/>
              </a:ext>
            </a:extLst>
          </p:cNvPr>
          <p:cNvSpPr txBox="1">
            <a:spLocks/>
          </p:cNvSpPr>
          <p:nvPr/>
        </p:nvSpPr>
        <p:spPr>
          <a:xfrm>
            <a:off x="281746" y="3255990"/>
            <a:ext cx="5814254" cy="1240760"/>
          </a:xfrm>
          <a:prstGeom prst="rect">
            <a:avLst/>
          </a:prstGeom>
          <a:solidFill>
            <a:schemeClr val="accent6"/>
          </a:solidFill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This copy in 'begin' must wait b/c:</a:t>
            </a:r>
          </a:p>
          <a:p>
            <a:pPr lvl="1"/>
            <a:r>
              <a:rPr lang="en-US" dirty="0"/>
              <a:t>it got scheduled behind the parent task</a:t>
            </a:r>
          </a:p>
          <a:p>
            <a:pPr lvl="1"/>
            <a:r>
              <a:rPr lang="en-US" dirty="0"/>
              <a:t>current scheduler does not allow task stealing</a:t>
            </a:r>
          </a:p>
        </p:txBody>
      </p:sp>
    </p:spTree>
    <p:extLst>
      <p:ext uri="{BB962C8B-B14F-4D97-AF65-F5344CB8AC3E}">
        <p14:creationId xmlns:p14="http://schemas.microsoft.com/office/powerpoint/2010/main" val="52917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/>
      <p:bldP spid="3" grpId="0" uiExpand="1" build="p" bldLvl="2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0" grpId="1" animBg="1"/>
      <p:bldP spid="20" grpId="2" animBg="1"/>
      <p:bldP spid="27" grpId="0" animBg="1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1DBFC3D-8CEC-E4FC-4DF2-FB57F2A4E8F0}"/>
              </a:ext>
            </a:extLst>
          </p:cNvPr>
          <p:cNvSpPr/>
          <p:nvPr/>
        </p:nvSpPr>
        <p:spPr bwMode="ltGray">
          <a:xfrm>
            <a:off x="7743537" y="4976390"/>
            <a:ext cx="3459320" cy="457652"/>
          </a:xfrm>
          <a:prstGeom prst="roundRect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i="1" dirty="0">
                <a:solidFill>
                  <a:schemeClr val="tx1"/>
                </a:solidFill>
              </a:rPr>
              <a:t>will sched. child tasks on core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7082EA-DA86-5049-92E9-8A8E425965EC}"/>
              </a:ext>
            </a:extLst>
          </p:cNvPr>
          <p:cNvSpPr/>
          <p:nvPr/>
        </p:nvSpPr>
        <p:spPr bwMode="ltGray">
          <a:xfrm>
            <a:off x="6651294" y="990600"/>
            <a:ext cx="5235905" cy="2907293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CCC6E5-3C4E-5979-33D5-8EB2AEE94F20}"/>
              </a:ext>
            </a:extLst>
          </p:cNvPr>
          <p:cNvSpPr/>
          <p:nvPr/>
        </p:nvSpPr>
        <p:spPr bwMode="ltGray">
          <a:xfrm>
            <a:off x="6990525" y="1358760"/>
            <a:ext cx="4588696" cy="990600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2CF1FB3-95A0-CD2D-D0E9-C2158AB4F31B}"/>
              </a:ext>
            </a:extLst>
          </p:cNvPr>
          <p:cNvSpPr txBox="1">
            <a:spLocks/>
          </p:cNvSpPr>
          <p:nvPr/>
        </p:nvSpPr>
        <p:spPr>
          <a:xfrm>
            <a:off x="6377746" y="1005928"/>
            <a:ext cx="5814254" cy="2806840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27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3"/>
            <a:r>
              <a:rPr lang="en-US" sz="1800" b="1" dirty="0"/>
              <a:t>on</a:t>
            </a:r>
            <a:r>
              <a:rPr lang="en-US" sz="1800" dirty="0"/>
              <a:t> </a:t>
            </a:r>
            <a:r>
              <a:rPr lang="en-US" sz="1800" b="1" dirty="0" err="1"/>
              <a:t>here</a:t>
            </a:r>
            <a:r>
              <a:rPr lang="en-US" sz="1800" dirty="0" err="1"/>
              <a:t>.gpus</a:t>
            </a:r>
            <a:r>
              <a:rPr lang="en-US" sz="1800" dirty="0"/>
              <a:t>[0] {</a:t>
            </a:r>
          </a:p>
          <a:p>
            <a:pPr marL="365760" lvl="3"/>
            <a:r>
              <a:rPr lang="en-US" sz="1800" dirty="0"/>
              <a:t>  </a:t>
            </a:r>
            <a:r>
              <a:rPr lang="en-US" sz="1800" b="1" dirty="0"/>
              <a:t>begin</a:t>
            </a:r>
            <a:r>
              <a:rPr lang="en-US" sz="1800" dirty="0"/>
              <a:t> {</a:t>
            </a:r>
          </a:p>
          <a:p>
            <a:pPr marL="365760" lvl="3"/>
            <a:r>
              <a:rPr lang="en-US" sz="1800" dirty="0"/>
              <a:t>    gpuData2 = cpuData2;</a:t>
            </a:r>
          </a:p>
          <a:p>
            <a:pPr marL="365760" lvl="3"/>
            <a:r>
              <a:rPr lang="en-US" sz="1800" dirty="0"/>
              <a:t>    data2Copied.writeEF(</a:t>
            </a:r>
            <a:r>
              <a:rPr lang="en-US" sz="1800" b="1" dirty="0"/>
              <a:t>true</a:t>
            </a:r>
            <a:r>
              <a:rPr lang="en-US" sz="1800" dirty="0"/>
              <a:t>);  }</a:t>
            </a:r>
          </a:p>
          <a:p>
            <a:pPr marL="365760" lvl="3">
              <a:spcBef>
                <a:spcPts val="1600"/>
              </a:spcBef>
            </a:pPr>
            <a:r>
              <a:rPr lang="en-US" sz="1800" dirty="0"/>
              <a:t>  </a:t>
            </a:r>
            <a:r>
              <a:rPr lang="en-US" sz="1800" b="1" dirty="0"/>
              <a:t>foreach</a:t>
            </a:r>
            <a:r>
              <a:rPr lang="en-US" sz="1800" dirty="0"/>
              <a:t> d </a:t>
            </a:r>
            <a:r>
              <a:rPr lang="en-US" sz="1800" b="1" dirty="0"/>
              <a:t>in</a:t>
            </a:r>
            <a:r>
              <a:rPr lang="en-US" sz="1800" dirty="0"/>
              <a:t> gpuData1 </a:t>
            </a:r>
            <a:r>
              <a:rPr lang="en-US" sz="1800" b="1" dirty="0"/>
              <a:t>do</a:t>
            </a:r>
            <a:r>
              <a:rPr lang="en-US" sz="1800" dirty="0"/>
              <a:t> foo(d);</a:t>
            </a:r>
          </a:p>
          <a:p>
            <a:pPr marL="365760" lvl="3">
              <a:spcBef>
                <a:spcPts val="1600"/>
              </a:spcBef>
            </a:pPr>
            <a:r>
              <a:rPr lang="en-US" sz="1800" dirty="0"/>
              <a:t>  </a:t>
            </a:r>
            <a:r>
              <a:rPr lang="en-US" sz="1800" b="1" dirty="0"/>
              <a:t>if</a:t>
            </a:r>
            <a:r>
              <a:rPr lang="en-US" sz="1800" dirty="0"/>
              <a:t> data2Copied.readFE() </a:t>
            </a:r>
            <a:r>
              <a:rPr lang="en-US" sz="1800" b="1" dirty="0"/>
              <a:t>then</a:t>
            </a:r>
          </a:p>
          <a:p>
            <a:pPr marL="365760" lvl="3"/>
            <a:r>
              <a:rPr lang="en-US" sz="1800" dirty="0"/>
              <a:t>    </a:t>
            </a:r>
            <a:r>
              <a:rPr lang="en-US" sz="1800" b="1" dirty="0"/>
              <a:t>foreach</a:t>
            </a:r>
            <a:r>
              <a:rPr lang="en-US" sz="1800" dirty="0"/>
              <a:t> d </a:t>
            </a:r>
            <a:r>
              <a:rPr lang="en-US" sz="1800" b="1" dirty="0"/>
              <a:t>in</a:t>
            </a:r>
            <a:r>
              <a:rPr lang="en-US" sz="1800" dirty="0"/>
              <a:t> gpuData2 </a:t>
            </a:r>
            <a:r>
              <a:rPr lang="en-US" sz="1800" b="1" dirty="0"/>
              <a:t>do</a:t>
            </a:r>
            <a:r>
              <a:rPr lang="en-US" sz="1800" dirty="0"/>
              <a:t> bar(d);</a:t>
            </a:r>
          </a:p>
          <a:p>
            <a:pPr marL="365760" lvl="3"/>
            <a:r>
              <a:rPr lang="en-US" sz="1800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8F0C88-94C4-CCDB-9EA9-731B4B1B1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Effort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D7A46-8BB5-15E1-1A5E-D7F65B1444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6096000" cy="4751719"/>
          </a:xfrm>
        </p:spPr>
        <p:txBody>
          <a:bodyPr/>
          <a:lstStyle/>
          <a:p>
            <a:r>
              <a:rPr lang="en-US" dirty="0"/>
              <a:t>With 1.32, a task yields right after launching a kernel</a:t>
            </a:r>
          </a:p>
          <a:p>
            <a:pPr lvl="1"/>
            <a:r>
              <a:rPr lang="en-US" dirty="0"/>
              <a:t>In non-contentious cases, cost is not observable</a:t>
            </a:r>
          </a:p>
          <a:p>
            <a:pPr lvl="1"/>
            <a:r>
              <a:rPr lang="en-US" dirty="0"/>
              <a:t>If tasks contend for a core, allows overlap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297B-9B54-D4CA-30A9-E76231D7DC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9447DD-75DD-E71E-4B9A-8BE7F53F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Task Starvation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7AF9DC-6CB6-C8F2-6B13-1760AA9E54F4}"/>
              </a:ext>
            </a:extLst>
          </p:cNvPr>
          <p:cNvSpPr/>
          <p:nvPr/>
        </p:nvSpPr>
        <p:spPr bwMode="ltGray">
          <a:xfrm>
            <a:off x="6995160" y="4177368"/>
            <a:ext cx="4588696" cy="21050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977A7-7CF6-724B-9D3C-B4F3BAA5BDC6}"/>
              </a:ext>
            </a:extLst>
          </p:cNvPr>
          <p:cNvSpPr txBox="1"/>
          <p:nvPr/>
        </p:nvSpPr>
        <p:spPr>
          <a:xfrm>
            <a:off x="7109917" y="4001768"/>
            <a:ext cx="677430" cy="3416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txBody>
          <a:bodyPr wrap="none" lIns="45720" tIns="45720" rIns="4572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Core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DA9F7E-F2C0-F93E-15E9-7668C6EBB7F6}"/>
              </a:ext>
            </a:extLst>
          </p:cNvPr>
          <p:cNvSpPr/>
          <p:nvPr/>
        </p:nvSpPr>
        <p:spPr bwMode="ltGray">
          <a:xfrm>
            <a:off x="7448632" y="4505659"/>
            <a:ext cx="3995928" cy="16937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258A9-FFE5-4D7B-0308-2ADC46295971}"/>
              </a:ext>
            </a:extLst>
          </p:cNvPr>
          <p:cNvSpPr txBox="1"/>
          <p:nvPr/>
        </p:nvSpPr>
        <p:spPr>
          <a:xfrm>
            <a:off x="7848600" y="4343400"/>
            <a:ext cx="962764" cy="3416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txBody>
          <a:bodyPr wrap="none" lIns="45720" tIns="45720" rIns="4572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 err="1"/>
              <a:t>pthread</a:t>
            </a:r>
            <a:r>
              <a:rPr lang="en-US" dirty="0"/>
              <a:t>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593DA-7259-5D0E-FDE1-0D9AE3C3FD36}"/>
              </a:ext>
            </a:extLst>
          </p:cNvPr>
          <p:cNvSpPr/>
          <p:nvPr/>
        </p:nvSpPr>
        <p:spPr bwMode="ltGray">
          <a:xfrm>
            <a:off x="7593162" y="4835950"/>
            <a:ext cx="3781151" cy="126474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574DB-A361-758F-9EBA-1C77138FE9CB}"/>
              </a:ext>
            </a:extLst>
          </p:cNvPr>
          <p:cNvSpPr txBox="1"/>
          <p:nvPr/>
        </p:nvSpPr>
        <p:spPr>
          <a:xfrm>
            <a:off x="8914719" y="4597556"/>
            <a:ext cx="1063753" cy="3416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txBody>
          <a:bodyPr wrap="none" lIns="45720" tIns="45720" rIns="4572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task queue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F810060-D0EC-8803-5820-5F2339A922C6}"/>
              </a:ext>
            </a:extLst>
          </p:cNvPr>
          <p:cNvSpPr/>
          <p:nvPr/>
        </p:nvSpPr>
        <p:spPr bwMode="ltGray">
          <a:xfrm>
            <a:off x="7706597" y="5589380"/>
            <a:ext cx="3532557" cy="457653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i="1" dirty="0">
                <a:solidFill>
                  <a:schemeClr val="tx1"/>
                </a:solidFill>
              </a:rPr>
              <a:t>will sched. child tasks on core </a:t>
            </a:r>
            <a:r>
              <a:rPr lang="en-US" b="1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C1D50769-8891-A8D9-4078-EC0C8FCF2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551" y="4970170"/>
            <a:ext cx="453081" cy="4530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2E4F77-DB2F-18BF-229D-DD9D1EAD471D}"/>
              </a:ext>
            </a:extLst>
          </p:cNvPr>
          <p:cNvSpPr txBox="1"/>
          <p:nvPr/>
        </p:nvSpPr>
        <p:spPr>
          <a:xfrm>
            <a:off x="1320399" y="2995035"/>
            <a:ext cx="4725974" cy="817660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The parent task will yield after launching the kernel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Result: </a:t>
            </a:r>
            <a:r>
              <a:rPr lang="en-US" sz="2400" i="1" dirty="0">
                <a:solidFill>
                  <a:schemeClr val="bg1"/>
                </a:solidFill>
              </a:rPr>
              <a:t>Overlap!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272719-8903-BB13-1A55-8528CBBDDDB4}"/>
              </a:ext>
            </a:extLst>
          </p:cNvPr>
          <p:cNvCxnSpPr>
            <a:stCxn id="22" idx="3"/>
          </p:cNvCxnSpPr>
          <p:nvPr/>
        </p:nvCxnSpPr>
        <p:spPr>
          <a:xfrm flipV="1">
            <a:off x="6046373" y="2590800"/>
            <a:ext cx="1063544" cy="8130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1CC224-D9E8-7FD1-F193-2DDE42C6DBFB}"/>
              </a:ext>
            </a:extLst>
          </p:cNvPr>
          <p:cNvSpPr txBox="1"/>
          <p:nvPr/>
        </p:nvSpPr>
        <p:spPr>
          <a:xfrm>
            <a:off x="2281219" y="4835950"/>
            <a:ext cx="2941831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The copy in 'begin' can execute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14D31-79B0-AC2A-4670-74DFA2A1B82C}"/>
              </a:ext>
            </a:extLst>
          </p:cNvPr>
          <p:cNvSpPr txBox="1"/>
          <p:nvPr/>
        </p:nvSpPr>
        <p:spPr>
          <a:xfrm>
            <a:off x="2250415" y="5559894"/>
            <a:ext cx="3103734" cy="734560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The main task waits in the queue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while GPU kernel is executing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EC60A4-D243-11E1-174F-CA5647858B73}"/>
              </a:ext>
            </a:extLst>
          </p:cNvPr>
          <p:cNvCxnSpPr>
            <a:stCxn id="14" idx="3"/>
          </p:cNvCxnSpPr>
          <p:nvPr/>
        </p:nvCxnSpPr>
        <p:spPr>
          <a:xfrm>
            <a:off x="5223050" y="5052933"/>
            <a:ext cx="1636951" cy="14377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09EA8A-A46D-46C0-378B-7A1558276BD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354149" y="5852072"/>
            <a:ext cx="1483704" cy="7510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-0.02252 0.025 C -0.0276 0.03032 -0.03034 0.03819 -0.03034 0.04653 C -0.03034 0.05578 -0.0276 0.06342 -0.02252 0.06875 L -3.125E-6 0.09398 " pathEditMode="relative" rAng="5400000" ptsTypes="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469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463 L 0.02253 -0.02014 C 0.02761 -0.02546 0.03034 -0.0331 0.03034 -0.04144 C 0.03034 -0.05069 0.02761 -0.0581 0.02253 -0.06343 L -2.70833E-6 -0.08843 " pathEditMode="relative" rAng="16200000" ptsTypes="AAA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46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22" grpId="0" animBg="1"/>
      <p:bldP spid="14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CF571-41F5-76DD-DE89-6A3ACEA090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3423" y="1344281"/>
            <a:ext cx="6507359" cy="4502750"/>
          </a:xfrm>
        </p:spPr>
        <p:txBody>
          <a:bodyPr/>
          <a:lstStyle/>
          <a:p>
            <a:pPr lvl="3"/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b="1" dirty="0" err="1"/>
              <a:t>here</a:t>
            </a:r>
            <a:r>
              <a:rPr lang="en-US" dirty="0" err="1"/>
              <a:t>.gpus</a:t>
            </a:r>
            <a:r>
              <a:rPr lang="en-US" dirty="0"/>
              <a:t>[0] {</a:t>
            </a:r>
          </a:p>
          <a:p>
            <a:pPr lvl="3"/>
            <a:r>
              <a:rPr lang="en-US" b="1" dirty="0"/>
              <a:t> </a:t>
            </a:r>
            <a:r>
              <a:rPr lang="en-US" b="1" dirty="0" err="1"/>
              <a:t>coforall</a:t>
            </a:r>
            <a:r>
              <a:rPr lang="en-US" dirty="0"/>
              <a:t> worker </a:t>
            </a:r>
            <a:r>
              <a:rPr lang="en-US" b="1" dirty="0"/>
              <a:t>in</a:t>
            </a:r>
            <a:r>
              <a:rPr lang="en-US" dirty="0"/>
              <a:t> 0..#numWorkers {</a:t>
            </a:r>
          </a:p>
          <a:p>
            <a:pPr lvl="3"/>
            <a:r>
              <a:rPr lang="en-US" dirty="0"/>
              <a:t>  </a:t>
            </a:r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DevIn</a:t>
            </a:r>
            <a:r>
              <a:rPr lang="en-US" dirty="0"/>
              <a:t>, </a:t>
            </a:r>
            <a:r>
              <a:rPr lang="en-US" dirty="0" err="1"/>
              <a:t>DevOut</a:t>
            </a:r>
            <a:r>
              <a:rPr lang="en-US" dirty="0"/>
              <a:t>: [0..#tSize] </a:t>
            </a:r>
            <a:r>
              <a:rPr lang="en-US" b="1" dirty="0"/>
              <a:t>real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b="1" dirty="0"/>
              <a:t>true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dynamically pick the next chunk</a:t>
            </a:r>
          </a:p>
          <a:p>
            <a:pPr lvl="3"/>
            <a:r>
              <a:rPr lang="en-US" dirty="0"/>
              <a:t>  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myChunkId</a:t>
            </a:r>
            <a:r>
              <a:rPr lang="en-US" dirty="0"/>
              <a:t> = </a:t>
            </a:r>
            <a:r>
              <a:rPr lang="en-US" dirty="0" err="1"/>
              <a:t>curChunk.fetchAdd</a:t>
            </a:r>
            <a:r>
              <a:rPr lang="en-US" dirty="0"/>
              <a:t>(1);</a:t>
            </a:r>
          </a:p>
          <a:p>
            <a:pPr lvl="3"/>
            <a:r>
              <a:rPr lang="en-US" dirty="0"/>
              <a:t>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myChunkId</a:t>
            </a:r>
            <a:r>
              <a:rPr lang="en-US" dirty="0"/>
              <a:t> &gt;= </a:t>
            </a:r>
            <a:r>
              <a:rPr lang="en-US" dirty="0" err="1"/>
              <a:t>numChunks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myChunk</a:t>
            </a:r>
            <a:r>
              <a:rPr lang="en-US" dirty="0"/>
              <a:t> = </a:t>
            </a:r>
            <a:r>
              <a:rPr lang="en-US" dirty="0" err="1"/>
              <a:t>myChunkId</a:t>
            </a:r>
            <a:r>
              <a:rPr lang="en-US" dirty="0"/>
              <a:t>*</a:t>
            </a:r>
            <a:r>
              <a:rPr lang="en-US" dirty="0" err="1"/>
              <a:t>tSize</a:t>
            </a:r>
            <a:r>
              <a:rPr lang="en-US" dirty="0"/>
              <a:t>..#</a:t>
            </a:r>
            <a:r>
              <a:rPr lang="en-US" dirty="0" err="1"/>
              <a:t>tSize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</a:t>
            </a:r>
            <a:r>
              <a:rPr lang="en-US" dirty="0" err="1"/>
              <a:t>DevIn</a:t>
            </a:r>
            <a:r>
              <a:rPr lang="en-US" dirty="0"/>
              <a:t> = </a:t>
            </a:r>
            <a:r>
              <a:rPr lang="en-US" dirty="0" err="1"/>
              <a:t>HostIn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];  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copy in</a:t>
            </a:r>
          </a:p>
          <a:p>
            <a:pPr lvl="3"/>
            <a:r>
              <a:rPr lang="en-US" dirty="0"/>
              <a:t>   kernel(</a:t>
            </a:r>
            <a:r>
              <a:rPr lang="en-US" dirty="0" err="1"/>
              <a:t>DevIn</a:t>
            </a:r>
            <a:r>
              <a:rPr lang="en-US" dirty="0"/>
              <a:t>, </a:t>
            </a:r>
            <a:r>
              <a:rPr lang="en-US" dirty="0" err="1"/>
              <a:t>DevOut</a:t>
            </a:r>
            <a:r>
              <a:rPr lang="en-US" dirty="0"/>
              <a:t>);    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kernel</a:t>
            </a:r>
          </a:p>
          <a:p>
            <a:pPr lvl="3"/>
            <a:r>
              <a:rPr lang="en-US" dirty="0"/>
              <a:t>   </a:t>
            </a:r>
            <a:r>
              <a:rPr lang="en-US" dirty="0" err="1"/>
              <a:t>HostOut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 = </a:t>
            </a:r>
            <a:r>
              <a:rPr lang="en-US" dirty="0" err="1"/>
              <a:t>DevOut</a:t>
            </a:r>
            <a:r>
              <a:rPr lang="en-US" dirty="0"/>
              <a:t>;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copy out</a:t>
            </a:r>
          </a:p>
          <a:p>
            <a:pPr lvl="3"/>
            <a:r>
              <a:rPr lang="en-US" i="1" dirty="0">
                <a:solidFill>
                  <a:schemeClr val="accent1"/>
                </a:solidFill>
                <a:latin typeface="+mn-lt"/>
              </a:rPr>
              <a:t>     </a:t>
            </a:r>
            <a:r>
              <a:rPr lang="en-US" dirty="0"/>
              <a:t>}</a:t>
            </a:r>
          </a:p>
          <a:p>
            <a:pPr lvl="3"/>
            <a:r>
              <a:rPr lang="en-US" dirty="0"/>
              <a:t> }</a:t>
            </a:r>
          </a:p>
          <a:p>
            <a:pPr lvl="3"/>
            <a:r>
              <a:rPr lang="en-US" dirty="0"/>
              <a:t>}</a:t>
            </a:r>
          </a:p>
          <a:p>
            <a:pPr lvl="3"/>
            <a:endParaRPr lang="en-US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CDEF3CB-26B6-CFCC-A90F-856913BE9EE1}"/>
              </a:ext>
            </a:extLst>
          </p:cNvPr>
          <p:cNvSpPr txBox="1">
            <a:spLocks/>
          </p:cNvSpPr>
          <p:nvPr/>
        </p:nvSpPr>
        <p:spPr>
          <a:xfrm>
            <a:off x="281746" y="1344280"/>
            <a:ext cx="5814254" cy="4761691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overlap communication/computation on a GPU:</a:t>
            </a:r>
          </a:p>
          <a:p>
            <a:pPr lvl="1"/>
            <a:r>
              <a:rPr lang="en-US" dirty="0"/>
              <a:t>Data can be split into chunks</a:t>
            </a:r>
          </a:p>
          <a:p>
            <a:pPr lvl="1"/>
            <a:r>
              <a:rPr lang="en-US" dirty="0"/>
              <a:t>Multiple </a:t>
            </a:r>
            <a:r>
              <a:rPr lang="en-US" i="1" dirty="0"/>
              <a:t>CUDA/HIP</a:t>
            </a:r>
            <a:r>
              <a:rPr lang="en-US" dirty="0"/>
              <a:t> </a:t>
            </a:r>
            <a:r>
              <a:rPr lang="en-US" i="1" dirty="0"/>
              <a:t>streams</a:t>
            </a:r>
            <a:r>
              <a:rPr lang="en-US" dirty="0"/>
              <a:t> do </a:t>
            </a:r>
            <a:r>
              <a:rPr lang="en-US" dirty="0" err="1"/>
              <a:t>copy+kernel</a:t>
            </a:r>
            <a:r>
              <a:rPr lang="en-US" dirty="0"/>
              <a:t> launch</a:t>
            </a:r>
          </a:p>
          <a:p>
            <a:pPr lvl="1"/>
            <a:r>
              <a:rPr lang="en-US" dirty="0"/>
              <a:t>GPU driver can interleave copies with launches</a:t>
            </a:r>
          </a:p>
          <a:p>
            <a:pPr lvl="2"/>
            <a:r>
              <a:rPr lang="en-US" dirty="0"/>
              <a:t>But they must come from different GPU streams</a:t>
            </a:r>
          </a:p>
          <a:p>
            <a:pPr>
              <a:spcBef>
                <a:spcPts val="1600"/>
              </a:spcBef>
            </a:pPr>
            <a:r>
              <a:rPr lang="en-US" dirty="0"/>
              <a:t>One way of doing that in Chapel is:</a:t>
            </a:r>
          </a:p>
          <a:p>
            <a:pPr lvl="1"/>
            <a:r>
              <a:rPr lang="en-US" dirty="0"/>
              <a:t>Create multiple worker tasks per GPU</a:t>
            </a:r>
          </a:p>
          <a:p>
            <a:pPr lvl="1"/>
            <a:r>
              <a:rPr lang="en-US" dirty="0"/>
              <a:t>Have each of them run a loop</a:t>
            </a:r>
          </a:p>
          <a:p>
            <a:pPr lvl="1"/>
            <a:r>
              <a:rPr lang="en-US" dirty="0"/>
              <a:t>While picking the next chunk dynamically</a:t>
            </a:r>
          </a:p>
          <a:p>
            <a:pPr lvl="1"/>
            <a:r>
              <a:rPr lang="en-US" dirty="0"/>
              <a:t>Until all the chunks are processed</a:t>
            </a:r>
          </a:p>
          <a:p>
            <a:pPr>
              <a:spcBef>
                <a:spcPts val="1600"/>
              </a:spcBef>
            </a:pPr>
            <a:r>
              <a:rPr lang="en-US" dirty="0"/>
              <a:t>Before 1.32, this would perform worse</a:t>
            </a:r>
          </a:p>
          <a:p>
            <a:pPr lvl="1"/>
            <a:r>
              <a:rPr lang="en-US" dirty="0"/>
              <a:t>Non-overlapped version is faster</a:t>
            </a:r>
          </a:p>
          <a:p>
            <a:pPr lvl="1"/>
            <a:r>
              <a:rPr lang="en-US" dirty="0"/>
              <a:t>Regardless of per-task size and/or number of tasks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28059-63B2-A45F-D09E-21AAEF9A2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C3C2-2C8A-304A-9FF7-3D3E0B7E352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94E86D-7030-0012-FB38-5A013E0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Task-Parallel GPU Operations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F99D5B-16F7-D5B4-FE8D-6CE2890F58E8}"/>
              </a:ext>
            </a:extLst>
          </p:cNvPr>
          <p:cNvCxnSpPr>
            <a:cxnSpLocks/>
          </p:cNvCxnSpPr>
          <p:nvPr/>
        </p:nvCxnSpPr>
        <p:spPr>
          <a:xfrm>
            <a:off x="762000" y="3810000"/>
            <a:ext cx="3657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5276C9-38BD-41E0-0B2C-AA1727C24731}"/>
              </a:ext>
            </a:extLst>
          </p:cNvPr>
          <p:cNvCxnSpPr>
            <a:cxnSpLocks/>
          </p:cNvCxnSpPr>
          <p:nvPr/>
        </p:nvCxnSpPr>
        <p:spPr>
          <a:xfrm>
            <a:off x="6400800" y="1905000"/>
            <a:ext cx="4419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F861F1-F941-7F64-C36E-850EFD6BD046}"/>
              </a:ext>
            </a:extLst>
          </p:cNvPr>
          <p:cNvCxnSpPr>
            <a:cxnSpLocks/>
          </p:cNvCxnSpPr>
          <p:nvPr/>
        </p:nvCxnSpPr>
        <p:spPr>
          <a:xfrm>
            <a:off x="6490905" y="2743200"/>
            <a:ext cx="158629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CD11CE-DBC1-B29D-9F41-6F45B8130A95}"/>
              </a:ext>
            </a:extLst>
          </p:cNvPr>
          <p:cNvCxnSpPr>
            <a:cxnSpLocks/>
          </p:cNvCxnSpPr>
          <p:nvPr/>
        </p:nvCxnSpPr>
        <p:spPr>
          <a:xfrm>
            <a:off x="762000" y="4191000"/>
            <a:ext cx="29718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0B5D9F-A261-B5ED-E8EA-CCDE451E59E0}"/>
              </a:ext>
            </a:extLst>
          </p:cNvPr>
          <p:cNvCxnSpPr>
            <a:cxnSpLocks/>
          </p:cNvCxnSpPr>
          <p:nvPr/>
        </p:nvCxnSpPr>
        <p:spPr>
          <a:xfrm>
            <a:off x="762000" y="4495800"/>
            <a:ext cx="40807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80B8F8-44E6-DAA0-0A8D-C5C3C4EA7B55}"/>
              </a:ext>
            </a:extLst>
          </p:cNvPr>
          <p:cNvCxnSpPr>
            <a:cxnSpLocks/>
          </p:cNvCxnSpPr>
          <p:nvPr/>
        </p:nvCxnSpPr>
        <p:spPr>
          <a:xfrm>
            <a:off x="6629400" y="3276600"/>
            <a:ext cx="48006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C104C1-C554-F636-D425-1374A32C333B}"/>
              </a:ext>
            </a:extLst>
          </p:cNvPr>
          <p:cNvCxnSpPr>
            <a:cxnSpLocks/>
          </p:cNvCxnSpPr>
          <p:nvPr/>
        </p:nvCxnSpPr>
        <p:spPr>
          <a:xfrm>
            <a:off x="6629400" y="3581400"/>
            <a:ext cx="48006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F0F112-56E4-3124-771F-3291B04B33C6}"/>
              </a:ext>
            </a:extLst>
          </p:cNvPr>
          <p:cNvCxnSpPr>
            <a:cxnSpLocks/>
          </p:cNvCxnSpPr>
          <p:nvPr/>
        </p:nvCxnSpPr>
        <p:spPr>
          <a:xfrm>
            <a:off x="724494" y="4800600"/>
            <a:ext cx="335343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42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BDADCE4-A312-7273-25A1-DF21B3EE85A8}"/>
              </a:ext>
            </a:extLst>
          </p:cNvPr>
          <p:cNvSpPr txBox="1"/>
          <p:nvPr/>
        </p:nvSpPr>
        <p:spPr>
          <a:xfrm>
            <a:off x="457200" y="4702668"/>
            <a:ext cx="3805850" cy="433965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/>
              <a:t>Results in completely sequential order: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CDEF3CB-26B6-CFCC-A90F-856913BE9EE1}"/>
              </a:ext>
            </a:extLst>
          </p:cNvPr>
          <p:cNvSpPr txBox="1">
            <a:spLocks/>
          </p:cNvSpPr>
          <p:nvPr/>
        </p:nvSpPr>
        <p:spPr>
          <a:xfrm>
            <a:off x="281746" y="1344281"/>
            <a:ext cx="5814254" cy="4549528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Previously, Chapel used the default GPU stream</a:t>
            </a:r>
          </a:p>
          <a:p>
            <a:pPr lvl="1"/>
            <a:r>
              <a:rPr lang="en-US" dirty="0"/>
              <a:t>i.e., GPU operations from parallel tasks got serialized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28059-63B2-A45F-D09E-21AAEF9A2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CF571-41F5-76DD-DE89-6A3ACEA090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3423" y="1344281"/>
            <a:ext cx="6507359" cy="4502750"/>
          </a:xfrm>
        </p:spPr>
        <p:txBody>
          <a:bodyPr/>
          <a:lstStyle/>
          <a:p>
            <a:pPr lvl="3"/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b="1" dirty="0" err="1"/>
              <a:t>here</a:t>
            </a:r>
            <a:r>
              <a:rPr lang="en-US" dirty="0" err="1"/>
              <a:t>.gpus</a:t>
            </a:r>
            <a:r>
              <a:rPr lang="en-US" dirty="0"/>
              <a:t>[0] {</a:t>
            </a:r>
          </a:p>
          <a:p>
            <a:pPr lvl="3"/>
            <a:r>
              <a:rPr lang="en-US" b="1" dirty="0"/>
              <a:t> </a:t>
            </a:r>
            <a:r>
              <a:rPr lang="en-US" b="1" dirty="0" err="1"/>
              <a:t>coforall</a:t>
            </a:r>
            <a:r>
              <a:rPr lang="en-US" dirty="0"/>
              <a:t> worker </a:t>
            </a:r>
            <a:r>
              <a:rPr lang="en-US" b="1" dirty="0"/>
              <a:t>in</a:t>
            </a:r>
            <a:r>
              <a:rPr lang="en-US" dirty="0"/>
              <a:t> 0..#numWorkers {</a:t>
            </a:r>
          </a:p>
          <a:p>
            <a:pPr lvl="3"/>
            <a:r>
              <a:rPr lang="en-US" dirty="0"/>
              <a:t>  </a:t>
            </a:r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DevIn</a:t>
            </a:r>
            <a:r>
              <a:rPr lang="en-US" dirty="0"/>
              <a:t>, </a:t>
            </a:r>
            <a:r>
              <a:rPr lang="en-US" dirty="0" err="1"/>
              <a:t>DevOut</a:t>
            </a:r>
            <a:r>
              <a:rPr lang="en-US" dirty="0"/>
              <a:t>: [0..#tSize] </a:t>
            </a:r>
            <a:r>
              <a:rPr lang="en-US" b="1" dirty="0"/>
              <a:t>real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b="1" dirty="0"/>
              <a:t>true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dynamically pick the next chunk</a:t>
            </a:r>
          </a:p>
          <a:p>
            <a:pPr lvl="3"/>
            <a:r>
              <a:rPr lang="en-US" dirty="0"/>
              <a:t>  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myChunkId</a:t>
            </a:r>
            <a:r>
              <a:rPr lang="en-US" dirty="0"/>
              <a:t> = </a:t>
            </a:r>
            <a:r>
              <a:rPr lang="en-US" dirty="0" err="1"/>
              <a:t>curChunk.fetchAdd</a:t>
            </a:r>
            <a:r>
              <a:rPr lang="en-US" dirty="0"/>
              <a:t>(1);</a:t>
            </a:r>
          </a:p>
          <a:p>
            <a:pPr lvl="3"/>
            <a:r>
              <a:rPr lang="en-US" dirty="0"/>
              <a:t>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myChunkId</a:t>
            </a:r>
            <a:r>
              <a:rPr lang="en-US" dirty="0"/>
              <a:t> &gt;= </a:t>
            </a:r>
            <a:r>
              <a:rPr lang="en-US" dirty="0" err="1"/>
              <a:t>numChunks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myChunk</a:t>
            </a:r>
            <a:r>
              <a:rPr lang="en-US" dirty="0"/>
              <a:t> = </a:t>
            </a:r>
            <a:r>
              <a:rPr lang="en-US" dirty="0" err="1"/>
              <a:t>myChunkId</a:t>
            </a:r>
            <a:r>
              <a:rPr lang="en-US" dirty="0"/>
              <a:t>*</a:t>
            </a:r>
            <a:r>
              <a:rPr lang="en-US" dirty="0" err="1"/>
              <a:t>tSize</a:t>
            </a:r>
            <a:r>
              <a:rPr lang="en-US" dirty="0"/>
              <a:t>..#</a:t>
            </a:r>
            <a:r>
              <a:rPr lang="en-US" dirty="0" err="1"/>
              <a:t>tSize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</a:t>
            </a:r>
            <a:r>
              <a:rPr lang="en-US" dirty="0" err="1"/>
              <a:t>DevIn</a:t>
            </a:r>
            <a:r>
              <a:rPr lang="en-US" dirty="0"/>
              <a:t> = </a:t>
            </a:r>
            <a:r>
              <a:rPr lang="en-US" dirty="0" err="1"/>
              <a:t>HostIn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];  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copy in</a:t>
            </a:r>
          </a:p>
          <a:p>
            <a:pPr lvl="3"/>
            <a:r>
              <a:rPr lang="en-US" dirty="0"/>
              <a:t>   kernel(</a:t>
            </a:r>
            <a:r>
              <a:rPr lang="en-US" dirty="0" err="1"/>
              <a:t>DevIn</a:t>
            </a:r>
            <a:r>
              <a:rPr lang="en-US" dirty="0"/>
              <a:t>, </a:t>
            </a:r>
            <a:r>
              <a:rPr lang="en-US" dirty="0" err="1"/>
              <a:t>DevOut</a:t>
            </a:r>
            <a:r>
              <a:rPr lang="en-US" dirty="0"/>
              <a:t>);    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kernel</a:t>
            </a:r>
          </a:p>
          <a:p>
            <a:pPr lvl="3"/>
            <a:r>
              <a:rPr lang="en-US" dirty="0"/>
              <a:t>   </a:t>
            </a:r>
            <a:r>
              <a:rPr lang="en-US" dirty="0" err="1"/>
              <a:t>HostOut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 = </a:t>
            </a:r>
            <a:r>
              <a:rPr lang="en-US" dirty="0" err="1"/>
              <a:t>DevOut</a:t>
            </a:r>
            <a:r>
              <a:rPr lang="en-US" dirty="0"/>
              <a:t>;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copy out</a:t>
            </a:r>
          </a:p>
          <a:p>
            <a:pPr lvl="3"/>
            <a:r>
              <a:rPr lang="en-US" i="1" dirty="0">
                <a:solidFill>
                  <a:schemeClr val="accent1"/>
                </a:solidFill>
                <a:latin typeface="+mn-lt"/>
              </a:rPr>
              <a:t>     </a:t>
            </a:r>
            <a:r>
              <a:rPr lang="en-US" dirty="0"/>
              <a:t>}</a:t>
            </a:r>
          </a:p>
          <a:p>
            <a:pPr lvl="3"/>
            <a:r>
              <a:rPr lang="en-US" dirty="0"/>
              <a:t> }</a:t>
            </a:r>
          </a:p>
          <a:p>
            <a:pPr lvl="3"/>
            <a:r>
              <a:rPr lang="en-US" dirty="0"/>
              <a:t>}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C3C2-2C8A-304A-9FF7-3D3E0B7E352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39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94E86D-7030-0012-FB38-5A013E0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Task-Parallel GPU 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7656D-7ECE-D88C-058B-3F2552317552}"/>
              </a:ext>
            </a:extLst>
          </p:cNvPr>
          <p:cNvSpPr/>
          <p:nvPr/>
        </p:nvSpPr>
        <p:spPr bwMode="ltGray">
          <a:xfrm>
            <a:off x="434146" y="2466112"/>
            <a:ext cx="1091440" cy="6079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F3CFA-926A-6AF4-C8B2-0E06D53A49B9}"/>
              </a:ext>
            </a:extLst>
          </p:cNvPr>
          <p:cNvSpPr txBox="1"/>
          <p:nvPr/>
        </p:nvSpPr>
        <p:spPr>
          <a:xfrm>
            <a:off x="684898" y="2237095"/>
            <a:ext cx="611706" cy="313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txBody>
          <a:bodyPr wrap="none" lIns="45720" tIns="45720" rIns="45720" bIns="4572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Core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FF7BE-6A74-FE28-166A-2C42743A59F6}"/>
              </a:ext>
            </a:extLst>
          </p:cNvPr>
          <p:cNvSpPr/>
          <p:nvPr/>
        </p:nvSpPr>
        <p:spPr bwMode="ltGray">
          <a:xfrm>
            <a:off x="516592" y="2633984"/>
            <a:ext cx="938589" cy="394013"/>
          </a:xfrm>
          <a:prstGeom prst="rect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worker=0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7E01EA-AE8B-11A3-132F-2700EB88BD3B}"/>
              </a:ext>
            </a:extLst>
          </p:cNvPr>
          <p:cNvSpPr/>
          <p:nvPr/>
        </p:nvSpPr>
        <p:spPr bwMode="ltGray">
          <a:xfrm>
            <a:off x="4703064" y="2466112"/>
            <a:ext cx="1088136" cy="6079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5749F-58E3-3B32-6E23-57E6F1B39F81}"/>
              </a:ext>
            </a:extLst>
          </p:cNvPr>
          <p:cNvSpPr txBox="1"/>
          <p:nvPr/>
        </p:nvSpPr>
        <p:spPr>
          <a:xfrm>
            <a:off x="4948029" y="2237095"/>
            <a:ext cx="611706" cy="313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txBody>
          <a:bodyPr wrap="none" lIns="45720" tIns="45720" rIns="45720" bIns="4572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Core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65B591-7292-736E-6886-5CD3CAD1BDD0}"/>
              </a:ext>
            </a:extLst>
          </p:cNvPr>
          <p:cNvSpPr/>
          <p:nvPr/>
        </p:nvSpPr>
        <p:spPr bwMode="ltGray">
          <a:xfrm>
            <a:off x="4771026" y="2609602"/>
            <a:ext cx="941832" cy="406316"/>
          </a:xfrm>
          <a:prstGeom prst="rect">
            <a:avLst/>
          </a:prstGeom>
          <a:solidFill>
            <a:schemeClr val="accent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worker=1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2D564D-5A27-BA83-11A8-C7CDEC34752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5181599"/>
          <a:ext cx="5280854" cy="98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154">
                  <a:extLst>
                    <a:ext uri="{9D8B030D-6E8A-4147-A177-3AD203B41FA5}">
                      <a16:colId xmlns:a16="http://schemas.microsoft.com/office/drawing/2014/main" val="3881524414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2723534899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3134842691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2730836104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3064054548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2728713555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3977552702"/>
                    </a:ext>
                  </a:extLst>
                </a:gridCol>
              </a:tblGrid>
              <a:tr h="275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ops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t3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t4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t5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86490404"/>
                  </a:ext>
                </a:extLst>
              </a:tr>
              <a:tr h="2758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xfer</a:t>
                      </a:r>
                    </a:p>
                  </a:txBody>
                  <a:tcPr marL="27432" marR="27432" marT="27432" marB="274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 marL="27432" marR="27432" marT="27432" marB="2743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 marL="27432" marR="27432" marT="27432" marB="27432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 marL="27432" marR="27432" marT="27432" marB="2743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 marL="27432" marR="27432" marT="27432" marB="27432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21830"/>
                  </a:ext>
                </a:extLst>
              </a:tr>
              <a:tr h="2758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exec</a:t>
                      </a:r>
                    </a:p>
                  </a:txBody>
                  <a:tcPr marL="27432" marR="27432" marT="27432" marB="274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</a:t>
                      </a:r>
                    </a:p>
                  </a:txBody>
                  <a:tcPr marL="27432" marR="27432" marT="27432" marB="2743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</a:t>
                      </a:r>
                    </a:p>
                  </a:txBody>
                  <a:tcPr marL="27432" marR="27432" marT="27432" marB="27432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66009958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A78958-E58F-FF55-0237-67D2196C64D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55181" y="2830991"/>
            <a:ext cx="1509979" cy="677307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28FB3F-13B2-EE91-75BD-2A9B112D137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139297" y="2812760"/>
            <a:ext cx="1631729" cy="695538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072EB0-D512-8D12-B60F-88412785A7DD}"/>
              </a:ext>
            </a:extLst>
          </p:cNvPr>
          <p:cNvGrpSpPr/>
          <p:nvPr/>
        </p:nvGrpSpPr>
        <p:grpSpPr>
          <a:xfrm>
            <a:off x="5063001" y="4747635"/>
            <a:ext cx="575799" cy="433965"/>
            <a:chOff x="1054342" y="4532768"/>
            <a:chExt cx="575799" cy="43396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7C324B4-F465-6922-A908-8E3933310AFB}"/>
                </a:ext>
              </a:extLst>
            </p:cNvPr>
            <p:cNvCxnSpPr>
              <a:cxnSpLocks/>
            </p:cNvCxnSpPr>
            <p:nvPr/>
          </p:nvCxnSpPr>
          <p:spPr>
            <a:xfrm>
              <a:off x="1132086" y="4876800"/>
              <a:ext cx="49805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340D6E-EAFB-7F72-1B6D-81562134402A}"/>
                </a:ext>
              </a:extLst>
            </p:cNvPr>
            <p:cNvSpPr txBox="1"/>
            <p:nvPr/>
          </p:nvSpPr>
          <p:spPr>
            <a:xfrm>
              <a:off x="1054342" y="4532768"/>
              <a:ext cx="575799" cy="433965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vert="horz" wrap="none" lIns="91440" tIns="91440" rIns="91440" bIns="9144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time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61C93EE-C6EB-4305-0A74-1F6D8C096801}"/>
              </a:ext>
            </a:extLst>
          </p:cNvPr>
          <p:cNvSpPr txBox="1"/>
          <p:nvPr/>
        </p:nvSpPr>
        <p:spPr>
          <a:xfrm>
            <a:off x="2398697" y="2268900"/>
            <a:ext cx="1204177" cy="6791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/>
              <a:t>Default GPU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/>
              <a:t>Stream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99E47F-6973-996D-5A3F-B61976F86681}"/>
              </a:ext>
            </a:extLst>
          </p:cNvPr>
          <p:cNvCxnSpPr>
            <a:cxnSpLocks/>
          </p:cNvCxnSpPr>
          <p:nvPr/>
        </p:nvCxnSpPr>
        <p:spPr>
          <a:xfrm>
            <a:off x="3048000" y="2891760"/>
            <a:ext cx="0" cy="1200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C55752-0D0A-E2FC-6108-F94C549CDF4D}"/>
              </a:ext>
            </a:extLst>
          </p:cNvPr>
          <p:cNvSpPr txBox="1"/>
          <p:nvPr/>
        </p:nvSpPr>
        <p:spPr>
          <a:xfrm>
            <a:off x="3435638" y="2996534"/>
            <a:ext cx="602793" cy="258532"/>
          </a:xfrm>
          <a:prstGeom prst="rect">
            <a:avLst/>
          </a:prstGeom>
          <a:solidFill>
            <a:schemeClr val="accent6"/>
          </a:solidFill>
          <a:ln w="57150">
            <a:noFill/>
            <a:miter lim="800000"/>
          </a:ln>
        </p:spPr>
        <p:txBody>
          <a:bodyPr wrap="none" lIns="18288" tIns="18288" rIns="18288" bIns="1828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copy 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6028D-D382-7632-6F54-CA617A684B86}"/>
              </a:ext>
            </a:extLst>
          </p:cNvPr>
          <p:cNvSpPr txBox="1"/>
          <p:nvPr/>
        </p:nvSpPr>
        <p:spPr>
          <a:xfrm>
            <a:off x="2752559" y="3650051"/>
            <a:ext cx="602793" cy="258532"/>
          </a:xfrm>
          <a:prstGeom prst="rect">
            <a:avLst/>
          </a:prstGeom>
          <a:solidFill>
            <a:schemeClr val="accent2"/>
          </a:solidFill>
          <a:ln w="57150">
            <a:noFill/>
            <a:miter lim="800000"/>
          </a:ln>
        </p:spPr>
        <p:txBody>
          <a:bodyPr wrap="none" lIns="18288" tIns="18288" rIns="18288" bIns="1828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copy 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684C63-D799-46C2-B695-1AD0D6911A11}"/>
              </a:ext>
            </a:extLst>
          </p:cNvPr>
          <p:cNvSpPr txBox="1"/>
          <p:nvPr/>
        </p:nvSpPr>
        <p:spPr>
          <a:xfrm>
            <a:off x="1652986" y="2830990"/>
            <a:ext cx="721416" cy="258532"/>
          </a:xfrm>
          <a:prstGeom prst="rect">
            <a:avLst/>
          </a:prstGeom>
          <a:solidFill>
            <a:schemeClr val="accent2"/>
          </a:solidFill>
          <a:ln w="57150">
            <a:noFill/>
            <a:miter lim="800000"/>
          </a:ln>
        </p:spPr>
        <p:txBody>
          <a:bodyPr wrap="none" lIns="18288" tIns="18288" rIns="18288" bIns="1828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copy 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D6D1EB-1389-02BC-0EEF-BB8CF547215C}"/>
              </a:ext>
            </a:extLst>
          </p:cNvPr>
          <p:cNvSpPr txBox="1"/>
          <p:nvPr/>
        </p:nvSpPr>
        <p:spPr>
          <a:xfrm>
            <a:off x="4100476" y="2715887"/>
            <a:ext cx="524246" cy="258532"/>
          </a:xfrm>
          <a:prstGeom prst="rect">
            <a:avLst/>
          </a:prstGeom>
          <a:solidFill>
            <a:schemeClr val="accent6"/>
          </a:solidFill>
          <a:ln w="57150">
            <a:noFill/>
            <a:miter lim="800000"/>
          </a:ln>
        </p:spPr>
        <p:txBody>
          <a:bodyPr wrap="none" lIns="18288" tIns="18288" rIns="18288" bIns="1828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kernel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8FC56-AA80-AF89-1A2F-BEFC0E7F82D3}"/>
              </a:ext>
            </a:extLst>
          </p:cNvPr>
          <p:cNvSpPr txBox="1"/>
          <p:nvPr/>
        </p:nvSpPr>
        <p:spPr>
          <a:xfrm>
            <a:off x="2319610" y="3140643"/>
            <a:ext cx="524246" cy="258532"/>
          </a:xfrm>
          <a:prstGeom prst="rect">
            <a:avLst/>
          </a:prstGeom>
          <a:solidFill>
            <a:schemeClr val="accent2"/>
          </a:solidFill>
          <a:ln w="57150">
            <a:noFill/>
            <a:miter lim="800000"/>
          </a:ln>
        </p:spPr>
        <p:txBody>
          <a:bodyPr wrap="none" lIns="18288" tIns="18288" rIns="18288" bIns="1828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kernel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FF0AC7-C0C3-4FA9-F5B1-75281143FD83}"/>
              </a:ext>
            </a:extLst>
          </p:cNvPr>
          <p:cNvSpPr txBox="1"/>
          <p:nvPr/>
        </p:nvSpPr>
        <p:spPr>
          <a:xfrm>
            <a:off x="1641344" y="4114800"/>
            <a:ext cx="2854445" cy="433965"/>
          </a:xfrm>
          <a:prstGeom prst="rect">
            <a:avLst/>
          </a:prstGeom>
          <a:solidFill>
            <a:schemeClr val="tx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GPU Driver</a:t>
            </a:r>
          </a:p>
        </p:txBody>
      </p:sp>
    </p:spTree>
    <p:extLst>
      <p:ext uri="{BB962C8B-B14F-4D97-AF65-F5344CB8AC3E}">
        <p14:creationId xmlns:p14="http://schemas.microsoft.com/office/powerpoint/2010/main" val="33669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" grpId="0" animBg="1"/>
      <p:bldP spid="9" grpId="0" animBg="1"/>
      <p:bldP spid="12" grpId="0" animBg="1"/>
      <p:bldP spid="13" grpId="0" animBg="1"/>
      <p:bldP spid="16" grpId="0" animBg="1"/>
      <p:bldP spid="19" grpId="0" animBg="1"/>
      <p:bldP spid="36" grpId="0"/>
      <p:bldP spid="38" grpId="0" animBg="1"/>
      <p:bldP spid="39" grpId="0" animBg="1"/>
      <p:bldP spid="40" grpId="0" animBg="1"/>
      <p:bldP spid="45" grpId="0" animBg="1"/>
      <p:bldP spid="46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are adding native GPU support to Chapel</a:t>
            </a:r>
          </a:p>
          <a:p>
            <a:pPr lvl="1"/>
            <a:r>
              <a:rPr lang="en-US" dirty="0"/>
              <a:t>A highly desired feature, given the potential to be a clean and portable way of programming GPUs</a:t>
            </a:r>
          </a:p>
          <a:p>
            <a:pPr lvl="1"/>
            <a:r>
              <a:rPr lang="en-US" dirty="0"/>
              <a:t>GPUs are more and more common in supercomputers</a:t>
            </a:r>
          </a:p>
          <a:p>
            <a:pPr lvl="2"/>
            <a:r>
              <a:rPr lang="en-US" dirty="0"/>
              <a:t>Over 95% of the compute capability on Frontier (currently #1 on the top-500) comes from its GPUs</a:t>
            </a:r>
            <a:endParaRPr lang="en-US" sz="1400" dirty="0"/>
          </a:p>
          <a:p>
            <a:r>
              <a:rPr lang="en-US" dirty="0"/>
              <a:t>In earlier releases, we’ve…</a:t>
            </a:r>
          </a:p>
          <a:p>
            <a:pPr marL="228600" lvl="1" indent="0">
              <a:buNone/>
            </a:pPr>
            <a:r>
              <a:rPr lang="en-US" dirty="0"/>
              <a:t>…moved from an idea (</a:t>
            </a:r>
            <a:r>
              <a:rPr lang="en-US" b="1" dirty="0"/>
              <a:t>1.23</a:t>
            </a:r>
            <a:r>
              <a:rPr lang="en-US" dirty="0"/>
              <a:t>), to a demo (</a:t>
            </a:r>
            <a:r>
              <a:rPr lang="en-US" b="1" dirty="0"/>
              <a:t>1.24</a:t>
            </a:r>
            <a:r>
              <a:rPr lang="en-US" dirty="0"/>
              <a:t>), to a user-accessible feature on NVIDIA GPUs (</a:t>
            </a:r>
            <a:r>
              <a:rPr lang="en-US" b="1" dirty="0"/>
              <a:t>1.25</a:t>
            </a:r>
            <a:r>
              <a:rPr lang="en-US" dirty="0"/>
              <a:t>), …</a:t>
            </a:r>
          </a:p>
          <a:p>
            <a:pPr marL="228600" lvl="1" indent="0">
              <a:buNone/>
            </a:pPr>
            <a:r>
              <a:rPr lang="en-US" dirty="0"/>
              <a:t>…to being able to drive multiple GPUs on one locale (</a:t>
            </a:r>
            <a:r>
              <a:rPr lang="en-US" b="1" dirty="0"/>
              <a:t>1.26</a:t>
            </a:r>
            <a:r>
              <a:rPr lang="en-US" dirty="0"/>
              <a:t>), and then multiple locales (</a:t>
            </a:r>
            <a:r>
              <a:rPr lang="en-US" b="1" dirty="0"/>
              <a:t>1.27</a:t>
            </a:r>
            <a:r>
              <a:rPr lang="en-US" dirty="0"/>
              <a:t>).</a:t>
            </a:r>
            <a:endParaRPr lang="en-US" sz="1000" b="1" i="1" dirty="0"/>
          </a:p>
          <a:p>
            <a:pPr marL="182880" lvl="1"/>
            <a:r>
              <a:rPr lang="en-US" sz="2200" dirty="0"/>
              <a:t>We started to focus on performance and portability during </a:t>
            </a:r>
            <a:r>
              <a:rPr lang="en-US" sz="2200" b="1" dirty="0"/>
              <a:t>1.29</a:t>
            </a:r>
            <a:r>
              <a:rPr lang="en-US" sz="2200" dirty="0"/>
              <a:t> / </a:t>
            </a:r>
            <a:r>
              <a:rPr lang="en-US" sz="2200" b="1" dirty="0"/>
              <a:t>1.30</a:t>
            </a:r>
          </a:p>
          <a:p>
            <a:pPr marL="182880" lvl="1"/>
            <a:endParaRPr lang="en-US" sz="2200" b="1" dirty="0"/>
          </a:p>
          <a:p>
            <a:pPr marL="182880" lvl="1"/>
            <a:r>
              <a:rPr lang="en-US" sz="2200" b="1" dirty="0"/>
              <a:t>1.31 </a:t>
            </a:r>
            <a:r>
              <a:rPr lang="en-US" sz="2200" dirty="0"/>
              <a:t>/</a:t>
            </a:r>
            <a:r>
              <a:rPr lang="en-US" sz="2200" b="1" dirty="0"/>
              <a:t> 1.32</a:t>
            </a:r>
            <a:r>
              <a:rPr lang="en-US" sz="2200" dirty="0"/>
              <a:t>: continued push on performance and portability, responded to uptick in user requests</a:t>
            </a:r>
          </a:p>
          <a:p>
            <a:pPr marL="320040" lvl="2"/>
            <a:r>
              <a:rPr lang="en-US" sz="2000" b="1" dirty="0"/>
              <a:t>Performance:</a:t>
            </a:r>
            <a:r>
              <a:rPr lang="en-US" sz="2000" dirty="0"/>
              <a:t> optimizations impacting many benchmarks, ability to use Chapel tasks with GPUs</a:t>
            </a:r>
          </a:p>
          <a:p>
            <a:pPr marL="320040" lvl="2"/>
            <a:r>
              <a:rPr lang="en-US" sz="2000" b="1" dirty="0"/>
              <a:t>Portability:</a:t>
            </a:r>
            <a:r>
              <a:rPr lang="en-US" sz="2000" dirty="0"/>
              <a:t> AMD/NVIDIA parity, initial support for CUDA 12/</a:t>
            </a:r>
            <a:r>
              <a:rPr lang="en-US" sz="2000" dirty="0" err="1"/>
              <a:t>ROCm</a:t>
            </a:r>
            <a:r>
              <a:rPr lang="en-US" sz="2000" dirty="0"/>
              <a:t> 5, new </a:t>
            </a:r>
            <a:r>
              <a:rPr lang="en-US" sz="2000" dirty="0" err="1"/>
              <a:t>cpu</a:t>
            </a:r>
            <a:r>
              <a:rPr lang="en-US" sz="2000" dirty="0"/>
              <a:t>-as-device mode </a:t>
            </a:r>
          </a:p>
          <a:p>
            <a:pPr marL="320040" lvl="2"/>
            <a:r>
              <a:rPr lang="en-US" sz="2000" b="1" dirty="0"/>
              <a:t>Community: </a:t>
            </a:r>
            <a:r>
              <a:rPr lang="en-US" sz="2000" dirty="0"/>
              <a:t>new users trying out GPU support, significant increase in GitHub interactions</a:t>
            </a:r>
          </a:p>
          <a:p>
            <a:pPr marL="320040" lvl="2"/>
            <a:r>
              <a:rPr lang="en-US" sz="2000" dirty="0"/>
              <a:t>Also new features for users and capabilities for developers</a:t>
            </a:r>
          </a:p>
          <a:p>
            <a:pPr marL="365760" lvl="3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3224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CDEF3CB-26B6-CFCC-A90F-856913BE9EE1}"/>
              </a:ext>
            </a:extLst>
          </p:cNvPr>
          <p:cNvSpPr txBox="1">
            <a:spLocks/>
          </p:cNvSpPr>
          <p:nvPr/>
        </p:nvSpPr>
        <p:spPr>
          <a:xfrm>
            <a:off x="281746" y="1344282"/>
            <a:ext cx="5814254" cy="1076468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This Effort: </a:t>
            </a:r>
            <a:r>
              <a:rPr lang="en-US" dirty="0"/>
              <a:t>Per-task, per-device streams</a:t>
            </a:r>
          </a:p>
          <a:p>
            <a:pPr lvl="1"/>
            <a:r>
              <a:rPr lang="en-US" dirty="0"/>
              <a:t>Each worker task will have its own GPU stream</a:t>
            </a:r>
          </a:p>
          <a:p>
            <a:pPr marL="0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228059-63B2-A45F-D09E-21AAEF9A2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Effort and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CF571-41F5-76DD-DE89-6A3ACEA090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3423" y="1344281"/>
            <a:ext cx="6507359" cy="4502750"/>
          </a:xfrm>
        </p:spPr>
        <p:txBody>
          <a:bodyPr/>
          <a:lstStyle/>
          <a:p>
            <a:pPr lvl="3"/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b="1" dirty="0" err="1"/>
              <a:t>here</a:t>
            </a:r>
            <a:r>
              <a:rPr lang="en-US" dirty="0" err="1"/>
              <a:t>.gpus</a:t>
            </a:r>
            <a:r>
              <a:rPr lang="en-US" dirty="0"/>
              <a:t>[0] {</a:t>
            </a:r>
          </a:p>
          <a:p>
            <a:pPr lvl="3"/>
            <a:r>
              <a:rPr lang="en-US" b="1" dirty="0"/>
              <a:t> </a:t>
            </a:r>
            <a:r>
              <a:rPr lang="en-US" b="1" dirty="0" err="1"/>
              <a:t>coforall</a:t>
            </a:r>
            <a:r>
              <a:rPr lang="en-US" dirty="0"/>
              <a:t> worker </a:t>
            </a:r>
            <a:r>
              <a:rPr lang="en-US" b="1" dirty="0"/>
              <a:t>in</a:t>
            </a:r>
            <a:r>
              <a:rPr lang="en-US" dirty="0"/>
              <a:t> 0..#numWorkers {</a:t>
            </a:r>
          </a:p>
          <a:p>
            <a:pPr lvl="3"/>
            <a:r>
              <a:rPr lang="en-US" dirty="0"/>
              <a:t>  </a:t>
            </a:r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DevIn</a:t>
            </a:r>
            <a:r>
              <a:rPr lang="en-US" dirty="0"/>
              <a:t>, </a:t>
            </a:r>
            <a:r>
              <a:rPr lang="en-US" dirty="0" err="1"/>
              <a:t>DevOut</a:t>
            </a:r>
            <a:r>
              <a:rPr lang="en-US" dirty="0"/>
              <a:t>: [0..#tSize] </a:t>
            </a:r>
            <a:r>
              <a:rPr lang="en-US" b="1" dirty="0"/>
              <a:t>real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b="1" dirty="0"/>
              <a:t>true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dynamically pick the next chunk</a:t>
            </a:r>
          </a:p>
          <a:p>
            <a:pPr lvl="3"/>
            <a:r>
              <a:rPr lang="en-US" dirty="0"/>
              <a:t>  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myChunkId</a:t>
            </a:r>
            <a:r>
              <a:rPr lang="en-US" dirty="0"/>
              <a:t> = </a:t>
            </a:r>
            <a:r>
              <a:rPr lang="en-US" dirty="0" err="1"/>
              <a:t>curChunk.fetchAdd</a:t>
            </a:r>
            <a:r>
              <a:rPr lang="en-US" dirty="0"/>
              <a:t>(1);</a:t>
            </a:r>
          </a:p>
          <a:p>
            <a:pPr lvl="3"/>
            <a:r>
              <a:rPr lang="en-US" dirty="0"/>
              <a:t>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myChunkId</a:t>
            </a:r>
            <a:r>
              <a:rPr lang="en-US" dirty="0"/>
              <a:t> &gt;= </a:t>
            </a:r>
            <a:r>
              <a:rPr lang="en-US" dirty="0" err="1"/>
              <a:t>numChunks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myChunk</a:t>
            </a:r>
            <a:r>
              <a:rPr lang="en-US" dirty="0"/>
              <a:t> = </a:t>
            </a:r>
            <a:r>
              <a:rPr lang="en-US" dirty="0" err="1"/>
              <a:t>myChunkId</a:t>
            </a:r>
            <a:r>
              <a:rPr lang="en-US" dirty="0"/>
              <a:t>*</a:t>
            </a:r>
            <a:r>
              <a:rPr lang="en-US" dirty="0" err="1"/>
              <a:t>tSize</a:t>
            </a:r>
            <a:r>
              <a:rPr lang="en-US" dirty="0"/>
              <a:t>..#</a:t>
            </a:r>
            <a:r>
              <a:rPr lang="en-US" dirty="0" err="1"/>
              <a:t>tSize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</a:t>
            </a:r>
            <a:r>
              <a:rPr lang="en-US" dirty="0" err="1"/>
              <a:t>DevIn</a:t>
            </a:r>
            <a:r>
              <a:rPr lang="en-US" dirty="0"/>
              <a:t> = </a:t>
            </a:r>
            <a:r>
              <a:rPr lang="en-US" dirty="0" err="1"/>
              <a:t>HostIn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];  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copy in</a:t>
            </a:r>
          </a:p>
          <a:p>
            <a:pPr lvl="3"/>
            <a:r>
              <a:rPr lang="en-US" dirty="0"/>
              <a:t>   kernel(</a:t>
            </a:r>
            <a:r>
              <a:rPr lang="en-US" dirty="0" err="1"/>
              <a:t>DevIn</a:t>
            </a:r>
            <a:r>
              <a:rPr lang="en-US" dirty="0"/>
              <a:t>, </a:t>
            </a:r>
            <a:r>
              <a:rPr lang="en-US" dirty="0" err="1"/>
              <a:t>DevOut</a:t>
            </a:r>
            <a:r>
              <a:rPr lang="en-US" dirty="0"/>
              <a:t>);    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kernel</a:t>
            </a:r>
          </a:p>
          <a:p>
            <a:pPr lvl="3"/>
            <a:r>
              <a:rPr lang="en-US" dirty="0"/>
              <a:t>   </a:t>
            </a:r>
            <a:r>
              <a:rPr lang="en-US" dirty="0" err="1"/>
              <a:t>HostOut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 = </a:t>
            </a:r>
            <a:r>
              <a:rPr lang="en-US" dirty="0" err="1"/>
              <a:t>DevOut</a:t>
            </a:r>
            <a:r>
              <a:rPr lang="en-US" dirty="0"/>
              <a:t>; 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// copy out</a:t>
            </a:r>
          </a:p>
          <a:p>
            <a:pPr lvl="3"/>
            <a:r>
              <a:rPr lang="en-US" i="1" dirty="0">
                <a:solidFill>
                  <a:schemeClr val="accent1"/>
                </a:solidFill>
                <a:latin typeface="+mn-lt"/>
              </a:rPr>
              <a:t>     </a:t>
            </a:r>
            <a:r>
              <a:rPr lang="en-US" dirty="0"/>
              <a:t>}</a:t>
            </a:r>
          </a:p>
          <a:p>
            <a:pPr lvl="3"/>
            <a:r>
              <a:rPr lang="en-US" dirty="0"/>
              <a:t> }</a:t>
            </a:r>
          </a:p>
          <a:p>
            <a:pPr lvl="3"/>
            <a:r>
              <a:rPr lang="en-US" dirty="0"/>
              <a:t>}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C3C2-2C8A-304A-9FF7-3D3E0B7E352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40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94E86D-7030-0012-FB38-5A013E0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Task-Parallel GPU Operations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CDE827-2F45-9560-C443-C5A02A65356C}"/>
              </a:ext>
            </a:extLst>
          </p:cNvPr>
          <p:cNvCxnSpPr>
            <a:cxnSpLocks/>
          </p:cNvCxnSpPr>
          <p:nvPr/>
        </p:nvCxnSpPr>
        <p:spPr>
          <a:xfrm>
            <a:off x="1402035" y="2793150"/>
            <a:ext cx="1071021" cy="331050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C7C489-B73D-BAFA-BD81-65B5E27CB381}"/>
              </a:ext>
            </a:extLst>
          </p:cNvPr>
          <p:cNvCxnSpPr>
            <a:cxnSpLocks/>
          </p:cNvCxnSpPr>
          <p:nvPr/>
        </p:nvCxnSpPr>
        <p:spPr>
          <a:xfrm flipH="1">
            <a:off x="3682890" y="2793150"/>
            <a:ext cx="1088136" cy="258532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B52C7C-769A-F37B-A851-EDED8A3246F4}"/>
              </a:ext>
            </a:extLst>
          </p:cNvPr>
          <p:cNvSpPr txBox="1"/>
          <p:nvPr/>
        </p:nvSpPr>
        <p:spPr>
          <a:xfrm>
            <a:off x="2411236" y="2286000"/>
            <a:ext cx="1298753" cy="6791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/>
              <a:t>Per-task GPU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/>
              <a:t>Streams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E6CBAB2-2826-78D4-9B1F-C9235ECA404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5181599"/>
          <a:ext cx="5280854" cy="98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154">
                  <a:extLst>
                    <a:ext uri="{9D8B030D-6E8A-4147-A177-3AD203B41FA5}">
                      <a16:colId xmlns:a16="http://schemas.microsoft.com/office/drawing/2014/main" val="3881524414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2723534899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3134842691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2730836104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3064054548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2728713555"/>
                    </a:ext>
                  </a:extLst>
                </a:gridCol>
                <a:gridCol w="769950">
                  <a:extLst>
                    <a:ext uri="{9D8B030D-6E8A-4147-A177-3AD203B41FA5}">
                      <a16:colId xmlns:a16="http://schemas.microsoft.com/office/drawing/2014/main" val="3977552702"/>
                    </a:ext>
                  </a:extLst>
                </a:gridCol>
              </a:tblGrid>
              <a:tr h="275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ops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t3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t4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t5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86490404"/>
                  </a:ext>
                </a:extLst>
              </a:tr>
              <a:tr h="2758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xfer</a:t>
                      </a:r>
                    </a:p>
                  </a:txBody>
                  <a:tcPr marL="27432" marR="27432" marT="27432" marB="274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 marL="27432" marR="27432" marT="27432" marB="2743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 marL="27432" marR="27432" marT="27432" marB="27432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 marL="27432" marR="27432" marT="27432" marB="2743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 marL="27432" marR="27432" marT="27432" marB="27432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7432" marR="27432" marT="27432" marB="274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7432" marR="27432" marT="27432" marB="274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421830"/>
                  </a:ext>
                </a:extLst>
              </a:tr>
              <a:tr h="2758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exec</a:t>
                      </a:r>
                    </a:p>
                  </a:txBody>
                  <a:tcPr marL="27432" marR="27432" marT="27432" marB="274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</a:t>
                      </a:r>
                    </a:p>
                  </a:txBody>
                  <a:tcPr marL="27432" marR="27432" marT="27432" marB="2743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</a:t>
                      </a:r>
                    </a:p>
                  </a:txBody>
                  <a:tcPr marL="27432" marR="27432" marT="27432" marB="27432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7432" marR="27432" marT="27432" marB="274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6600995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53C448A-BBD0-7BF7-8A13-7EE1D9A21417}"/>
              </a:ext>
            </a:extLst>
          </p:cNvPr>
          <p:cNvSpPr txBox="1"/>
          <p:nvPr/>
        </p:nvSpPr>
        <p:spPr>
          <a:xfrm>
            <a:off x="457200" y="4702668"/>
            <a:ext cx="2356735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b="1" dirty="0">
                <a:solidFill>
                  <a:schemeClr val="bg1"/>
                </a:solidFill>
              </a:rPr>
              <a:t>Enables better overlap: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48749D-B462-2D6F-20AA-C2ADD0E62D84}"/>
              </a:ext>
            </a:extLst>
          </p:cNvPr>
          <p:cNvGrpSpPr/>
          <p:nvPr/>
        </p:nvGrpSpPr>
        <p:grpSpPr>
          <a:xfrm>
            <a:off x="5063001" y="4747635"/>
            <a:ext cx="575799" cy="433965"/>
            <a:chOff x="1054342" y="4532768"/>
            <a:chExt cx="575799" cy="43396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5934560-46A5-0D7A-DDFA-A2CF29E70253}"/>
                </a:ext>
              </a:extLst>
            </p:cNvPr>
            <p:cNvCxnSpPr>
              <a:cxnSpLocks/>
            </p:cNvCxnSpPr>
            <p:nvPr/>
          </p:nvCxnSpPr>
          <p:spPr>
            <a:xfrm>
              <a:off x="1132086" y="4876800"/>
              <a:ext cx="49805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742A52-C6B8-03B9-6373-778952757577}"/>
                </a:ext>
              </a:extLst>
            </p:cNvPr>
            <p:cNvSpPr txBox="1"/>
            <p:nvPr/>
          </p:nvSpPr>
          <p:spPr>
            <a:xfrm>
              <a:off x="1054342" y="4532768"/>
              <a:ext cx="575799" cy="433965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vert="horz" wrap="none" lIns="91440" tIns="91440" rIns="91440" bIns="9144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time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094983-2EE1-73BA-5CB7-61B27FDE48D7}"/>
              </a:ext>
            </a:extLst>
          </p:cNvPr>
          <p:cNvCxnSpPr>
            <a:cxnSpLocks/>
          </p:cNvCxnSpPr>
          <p:nvPr/>
        </p:nvCxnSpPr>
        <p:spPr>
          <a:xfrm>
            <a:off x="3618198" y="2914688"/>
            <a:ext cx="0" cy="1200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8C1F46-E726-570C-E4B4-C1E0B9D88B6A}"/>
              </a:ext>
            </a:extLst>
          </p:cNvPr>
          <p:cNvSpPr txBox="1"/>
          <p:nvPr/>
        </p:nvSpPr>
        <p:spPr>
          <a:xfrm>
            <a:off x="1641344" y="4114800"/>
            <a:ext cx="2854445" cy="433965"/>
          </a:xfrm>
          <a:prstGeom prst="rect">
            <a:avLst/>
          </a:prstGeom>
          <a:solidFill>
            <a:schemeClr val="tx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GPU Driver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40E7A7-2FFD-D6B0-F7E5-E7C0D2DA7638}"/>
              </a:ext>
            </a:extLst>
          </p:cNvPr>
          <p:cNvCxnSpPr>
            <a:cxnSpLocks/>
          </p:cNvCxnSpPr>
          <p:nvPr/>
        </p:nvCxnSpPr>
        <p:spPr>
          <a:xfrm>
            <a:off x="2551398" y="2896960"/>
            <a:ext cx="0" cy="12001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2FBC54B-021F-3FD2-88B8-A0DD91AA1478}"/>
              </a:ext>
            </a:extLst>
          </p:cNvPr>
          <p:cNvSpPr txBox="1"/>
          <p:nvPr/>
        </p:nvSpPr>
        <p:spPr>
          <a:xfrm>
            <a:off x="3283407" y="3429000"/>
            <a:ext cx="602793" cy="258532"/>
          </a:xfrm>
          <a:prstGeom prst="rect">
            <a:avLst/>
          </a:prstGeom>
          <a:solidFill>
            <a:schemeClr val="accent6"/>
          </a:solidFill>
          <a:ln w="57150">
            <a:noFill/>
            <a:miter lim="800000"/>
          </a:ln>
        </p:spPr>
        <p:txBody>
          <a:bodyPr wrap="none" lIns="18288" tIns="18288" rIns="18288" bIns="1828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copy 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654C3-B4E0-3738-82CE-7E9E231009AC}"/>
              </a:ext>
            </a:extLst>
          </p:cNvPr>
          <p:cNvSpPr txBox="1"/>
          <p:nvPr/>
        </p:nvSpPr>
        <p:spPr>
          <a:xfrm>
            <a:off x="2250001" y="3682037"/>
            <a:ext cx="602793" cy="258532"/>
          </a:xfrm>
          <a:prstGeom prst="rect">
            <a:avLst/>
          </a:prstGeom>
          <a:solidFill>
            <a:schemeClr val="accent2"/>
          </a:solidFill>
          <a:ln w="57150">
            <a:noFill/>
            <a:miter lim="800000"/>
          </a:ln>
        </p:spPr>
        <p:txBody>
          <a:bodyPr wrap="none" lIns="18288" tIns="18288" rIns="18288" bIns="1828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copy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5919C3-5E87-40E4-1DBF-1833F982E9C6}"/>
              </a:ext>
            </a:extLst>
          </p:cNvPr>
          <p:cNvSpPr txBox="1"/>
          <p:nvPr/>
        </p:nvSpPr>
        <p:spPr>
          <a:xfrm>
            <a:off x="2289274" y="3305826"/>
            <a:ext cx="524246" cy="258532"/>
          </a:xfrm>
          <a:prstGeom prst="rect">
            <a:avLst/>
          </a:prstGeom>
          <a:solidFill>
            <a:schemeClr val="accent2"/>
          </a:solidFill>
          <a:ln w="57150">
            <a:noFill/>
            <a:miter lim="800000"/>
          </a:ln>
        </p:spPr>
        <p:txBody>
          <a:bodyPr wrap="none" lIns="18288" tIns="18288" rIns="18288" bIns="1828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kernel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AF25DA-D611-8A50-8272-9E333C31DEA8}"/>
              </a:ext>
            </a:extLst>
          </p:cNvPr>
          <p:cNvSpPr txBox="1"/>
          <p:nvPr/>
        </p:nvSpPr>
        <p:spPr>
          <a:xfrm>
            <a:off x="3879692" y="2815504"/>
            <a:ext cx="524246" cy="258532"/>
          </a:xfrm>
          <a:prstGeom prst="rect">
            <a:avLst/>
          </a:prstGeom>
          <a:solidFill>
            <a:schemeClr val="accent6"/>
          </a:solidFill>
          <a:ln w="57150">
            <a:noFill/>
            <a:miter lim="800000"/>
          </a:ln>
        </p:spPr>
        <p:txBody>
          <a:bodyPr wrap="none" lIns="18288" tIns="18288" rIns="18288" bIns="1828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kernel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A68D90-F34F-D740-B6FD-18428DA2ECB4}"/>
              </a:ext>
            </a:extLst>
          </p:cNvPr>
          <p:cNvSpPr txBox="1"/>
          <p:nvPr/>
        </p:nvSpPr>
        <p:spPr>
          <a:xfrm>
            <a:off x="1611749" y="2757035"/>
            <a:ext cx="721416" cy="258532"/>
          </a:xfrm>
          <a:prstGeom prst="rect">
            <a:avLst/>
          </a:prstGeom>
          <a:solidFill>
            <a:schemeClr val="accent2"/>
          </a:solidFill>
          <a:ln w="57150">
            <a:noFill/>
            <a:miter lim="800000"/>
          </a:ln>
        </p:spPr>
        <p:txBody>
          <a:bodyPr wrap="none" lIns="18288" tIns="18288" rIns="18288" bIns="1828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copy out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265FBB-EB62-F1DD-342B-934A1F0195E1}"/>
              </a:ext>
            </a:extLst>
          </p:cNvPr>
          <p:cNvSpPr/>
          <p:nvPr/>
        </p:nvSpPr>
        <p:spPr bwMode="ltGray">
          <a:xfrm>
            <a:off x="434146" y="2466112"/>
            <a:ext cx="1091440" cy="6079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9BB0EB-5D67-76D9-0899-09BE86ADF655}"/>
              </a:ext>
            </a:extLst>
          </p:cNvPr>
          <p:cNvSpPr txBox="1"/>
          <p:nvPr/>
        </p:nvSpPr>
        <p:spPr>
          <a:xfrm>
            <a:off x="684898" y="2237095"/>
            <a:ext cx="611706" cy="313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txBody>
          <a:bodyPr wrap="none" lIns="45720" tIns="45720" rIns="45720" bIns="4572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Core 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BB89E2-90C1-F36C-BAE5-6BA8CF75D6EA}"/>
              </a:ext>
            </a:extLst>
          </p:cNvPr>
          <p:cNvSpPr/>
          <p:nvPr/>
        </p:nvSpPr>
        <p:spPr bwMode="ltGray">
          <a:xfrm>
            <a:off x="516592" y="2633984"/>
            <a:ext cx="938589" cy="394013"/>
          </a:xfrm>
          <a:prstGeom prst="rect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worker=0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78C814-4436-77A1-374C-AB38A1AE5B72}"/>
              </a:ext>
            </a:extLst>
          </p:cNvPr>
          <p:cNvSpPr/>
          <p:nvPr/>
        </p:nvSpPr>
        <p:spPr bwMode="ltGray">
          <a:xfrm>
            <a:off x="4703064" y="2466112"/>
            <a:ext cx="1088136" cy="6079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C31565-6577-E582-D878-55CF1E9888C6}"/>
              </a:ext>
            </a:extLst>
          </p:cNvPr>
          <p:cNvSpPr txBox="1"/>
          <p:nvPr/>
        </p:nvSpPr>
        <p:spPr>
          <a:xfrm>
            <a:off x="4948029" y="2237095"/>
            <a:ext cx="611706" cy="313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txBody>
          <a:bodyPr wrap="none" lIns="45720" tIns="45720" rIns="45720" bIns="4572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Core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100117-0D0D-5048-5687-1909EEB03CE6}"/>
              </a:ext>
            </a:extLst>
          </p:cNvPr>
          <p:cNvSpPr/>
          <p:nvPr/>
        </p:nvSpPr>
        <p:spPr bwMode="ltGray">
          <a:xfrm>
            <a:off x="4771026" y="2609602"/>
            <a:ext cx="941832" cy="406316"/>
          </a:xfrm>
          <a:prstGeom prst="rect">
            <a:avLst/>
          </a:prstGeom>
          <a:solidFill>
            <a:schemeClr val="accent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worker=1</a:t>
            </a:r>
          </a:p>
        </p:txBody>
      </p:sp>
    </p:spTree>
    <p:extLst>
      <p:ext uri="{BB962C8B-B14F-4D97-AF65-F5344CB8AC3E}">
        <p14:creationId xmlns:p14="http://schemas.microsoft.com/office/powerpoint/2010/main" val="3544521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48043-BC9A-9848-8A2C-E54AF39598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  <a:r>
              <a:rPr lang="en-US" dirty="0"/>
              <a:t> Math library calls like 'sqrt' were unexpectedly slower compared to CUDA/HIP</a:t>
            </a:r>
          </a:p>
          <a:p>
            <a:pPr lvl="1"/>
            <a:r>
              <a:rPr lang="en-US" dirty="0"/>
              <a:t>Reported by a user (</a:t>
            </a:r>
            <a:r>
              <a:rPr lang="en-US" dirty="0">
                <a:hlinkClick r:id="rId3"/>
              </a:rPr>
              <a:t>#22112</a:t>
            </a:r>
            <a:r>
              <a:rPr lang="en-US" dirty="0"/>
              <a:t>)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This Effort:</a:t>
            </a:r>
            <a:r>
              <a:rPr lang="en-US" dirty="0"/>
              <a:t> The performance issue is fixed in 1.32</a:t>
            </a:r>
          </a:p>
          <a:p>
            <a:pPr lvl="1"/>
            <a:r>
              <a:rPr lang="en-US" dirty="0"/>
              <a:t>The compiler was generating calls that were wrapped in some helper functions that should have been </a:t>
            </a:r>
            <a:r>
              <a:rPr lang="en-US" dirty="0" err="1"/>
              <a:t>inlined</a:t>
            </a:r>
            <a:endParaRPr lang="en-US" dirty="0"/>
          </a:p>
          <a:p>
            <a:pPr lvl="1"/>
            <a:r>
              <a:rPr lang="en-US" dirty="0"/>
              <a:t>The root issue was the ordering of device library linkage </a:t>
            </a:r>
            <a:r>
              <a:rPr lang="en-US" dirty="0" err="1"/>
              <a:t>w.r.t.</a:t>
            </a:r>
            <a:r>
              <a:rPr lang="en-US" dirty="0"/>
              <a:t> the LLVM optimization pipeline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Impact: </a:t>
            </a:r>
            <a:r>
              <a:rPr lang="en-US" dirty="0"/>
              <a:t>Math library functions perform on-par with CUDA/HIP</a:t>
            </a:r>
          </a:p>
          <a:p>
            <a:pPr lvl="1"/>
            <a:r>
              <a:rPr lang="en-US" dirty="0"/>
              <a:t>Two mini-applications benefitted from this optimization</a:t>
            </a:r>
          </a:p>
          <a:p>
            <a:pPr lvl="1"/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41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Math Library Calls In Kernels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8C6850-F9EF-C099-6B20-ECE1AA93C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2333"/>
              </p:ext>
            </p:extLst>
          </p:nvPr>
        </p:nvGraphicFramePr>
        <p:xfrm>
          <a:off x="3886200" y="3886200"/>
          <a:ext cx="3936999" cy="1889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00651359"/>
                    </a:ext>
                  </a:extLst>
                </a:gridCol>
                <a:gridCol w="1329266">
                  <a:extLst>
                    <a:ext uri="{9D8B030D-6E8A-4147-A177-3AD203B41FA5}">
                      <a16:colId xmlns:a16="http://schemas.microsoft.com/office/drawing/2014/main" val="2800462824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83800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Speedup</a:t>
                      </a: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A100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AMD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MI250X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coral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1.80x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1.25x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/>
                        <a:t>miniBUDE</a:t>
                      </a:r>
                      <a:r>
                        <a:rPr lang="en-US" sz="2000" dirty="0"/>
                        <a:t>*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1.82x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1.92x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167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5C00A9-A4EE-3EB5-B531-806FCA3B69F2}"/>
              </a:ext>
            </a:extLst>
          </p:cNvPr>
          <p:cNvSpPr txBox="1"/>
          <p:nvPr/>
        </p:nvSpPr>
        <p:spPr>
          <a:xfrm>
            <a:off x="3555832" y="6019800"/>
            <a:ext cx="4597734" cy="3785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* 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xianghao</a:t>
            </a:r>
            <a:r>
              <a:rPr lang="en-US" sz="1400" dirty="0"/>
              <a:t>-wang/</a:t>
            </a:r>
            <a:r>
              <a:rPr lang="en-US" sz="1400" dirty="0" err="1"/>
              <a:t>miniBUDE</a:t>
            </a:r>
            <a:r>
              <a:rPr lang="en-US" sz="1400" dirty="0"/>
              <a:t>/tree/benchmark</a:t>
            </a:r>
          </a:p>
        </p:txBody>
      </p:sp>
    </p:spTree>
    <p:extLst>
      <p:ext uri="{BB962C8B-B14F-4D97-AF65-F5344CB8AC3E}">
        <p14:creationId xmlns:p14="http://schemas.microsoft.com/office/powerpoint/2010/main" val="1285233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6C4E24-D768-2841-BDC6-95FA206FF6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1670171"/>
          </a:xfrm>
        </p:spPr>
        <p:txBody>
          <a:bodyPr/>
          <a:lstStyle/>
          <a:p>
            <a:r>
              <a:rPr lang="en-US" dirty="0"/>
              <a:t>GPU-eligible loops exhibit different behavior depending on if you are on a GPU locale or not</a:t>
            </a:r>
          </a:p>
          <a:p>
            <a:pPr lvl="1"/>
            <a:r>
              <a:rPr lang="en-US" dirty="0"/>
              <a:t>Namely, if we are on a GPU locale then we do a kernel launch</a:t>
            </a:r>
          </a:p>
          <a:p>
            <a:r>
              <a:rPr lang="en-US" dirty="0"/>
              <a:t>Checking to see if we are on a GPU adds overhead at every eligible loop</a:t>
            </a:r>
          </a:p>
          <a:p>
            <a:pPr lvl="1"/>
            <a:r>
              <a:rPr lang="en-US" dirty="0"/>
              <a:t>Note the repeated execution of the 'if' statement in this example: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42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Specialization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A7D37-D17B-7B4D-8F9D-466432CD66E6}"/>
              </a:ext>
            </a:extLst>
          </p:cNvPr>
          <p:cNvSpPr txBox="1"/>
          <p:nvPr/>
        </p:nvSpPr>
        <p:spPr>
          <a:xfrm>
            <a:off x="304800" y="3200400"/>
            <a:ext cx="4876800" cy="107721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0..&lt;N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0..&lt;P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CBD54-59DE-7649-96E2-45AC1276BE08}"/>
              </a:ext>
            </a:extLst>
          </p:cNvPr>
          <p:cNvSpPr txBox="1"/>
          <p:nvPr/>
        </p:nvSpPr>
        <p:spPr>
          <a:xfrm>
            <a:off x="5638800" y="3230761"/>
            <a:ext cx="6247038" cy="255454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1" indent="-50292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0..&lt;N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is_gpu_locale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gpu_kernel_launch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extractedLoopFunc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0..&lt;P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96DA2-09D9-FD4E-B767-C839006CA848}"/>
              </a:ext>
            </a:extLst>
          </p:cNvPr>
          <p:cNvSpPr txBox="1"/>
          <p:nvPr/>
        </p:nvSpPr>
        <p:spPr>
          <a:xfrm>
            <a:off x="6705600" y="2819400"/>
            <a:ext cx="2741456" cy="44089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u="sng" dirty="0"/>
              <a:t>The compiler "lowers" this to: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A494C-9D9A-FE46-8DF8-DFFDD7D8DA4B}"/>
              </a:ext>
            </a:extLst>
          </p:cNvPr>
          <p:cNvSpPr txBox="1"/>
          <p:nvPr/>
        </p:nvSpPr>
        <p:spPr>
          <a:xfrm>
            <a:off x="381000" y="2819400"/>
            <a:ext cx="1394934" cy="44089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u="sng" dirty="0"/>
              <a:t>Original code: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21200D-0F21-C549-BE31-16B8FC55E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72AB5B-68CF-C7C1-9788-ADA25ECAAA00}"/>
              </a:ext>
            </a:extLst>
          </p:cNvPr>
          <p:cNvSpPr txBox="1"/>
          <p:nvPr/>
        </p:nvSpPr>
        <p:spPr>
          <a:xfrm>
            <a:off x="573620" y="4214235"/>
            <a:ext cx="4455067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body of 'on' statement is outlined into a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D8F21-7D3B-CCF3-FA19-2A8439C9E639}"/>
              </a:ext>
            </a:extLst>
          </p:cNvPr>
          <p:cNvCxnSpPr>
            <a:cxnSpLocks/>
          </p:cNvCxnSpPr>
          <p:nvPr/>
        </p:nvCxnSpPr>
        <p:spPr>
          <a:xfrm flipV="1">
            <a:off x="4953000" y="3931672"/>
            <a:ext cx="685800" cy="4339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8FDB1-A85B-8771-6642-C71BFA6E9513}"/>
              </a:ext>
            </a:extLst>
          </p:cNvPr>
          <p:cNvSpPr txBox="1"/>
          <p:nvPr/>
        </p:nvSpPr>
        <p:spPr>
          <a:xfrm>
            <a:off x="689911" y="4806059"/>
            <a:ext cx="4720289" cy="1015663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0" lvl="1" indent="-502920" algn="ctr"/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since the 'foreach' loop is GPU-eligible, we insert a runtime check to see if we are on a GPU locale. If so, launch it as a kernel.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0A288-FB6C-CBC0-A189-733904041485}"/>
              </a:ext>
            </a:extLst>
          </p:cNvPr>
          <p:cNvCxnSpPr>
            <a:cxnSpLocks/>
          </p:cNvCxnSpPr>
          <p:nvPr/>
        </p:nvCxnSpPr>
        <p:spPr>
          <a:xfrm flipV="1">
            <a:off x="5360573" y="4858489"/>
            <a:ext cx="735427" cy="3797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95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80429-DA5C-ED4A-8DC3-A3A3D4408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Effort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5E2967-8B74-4446-A619-D741FD9299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Clone functions reachable from 'on' statements into ”GPU-specialized" and "non-GPU-specialized" copies</a:t>
            </a:r>
          </a:p>
          <a:p>
            <a:pPr lvl="1"/>
            <a:r>
              <a:rPr lang="en-US" dirty="0"/>
              <a:t>Rewrite calls in GPU-specialized functions to call other specialized functions</a:t>
            </a:r>
          </a:p>
          <a:p>
            <a:pPr lvl="1"/>
            <a:r>
              <a:rPr lang="en-US" dirty="0"/>
              <a:t>Perform a runtime check to see if you are on a GPU in the 'on' statement; if so, call the cloned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43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Specialization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A7D37-D17B-7B4D-8F9D-466432CD66E6}"/>
              </a:ext>
            </a:extLst>
          </p:cNvPr>
          <p:cNvSpPr txBox="1"/>
          <p:nvPr/>
        </p:nvSpPr>
        <p:spPr>
          <a:xfrm>
            <a:off x="304800" y="2667000"/>
            <a:ext cx="4876800" cy="107721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0..&lt;N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0..&lt;P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CBD54-59DE-7649-96E2-45AC1276BE08}"/>
              </a:ext>
            </a:extLst>
          </p:cNvPr>
          <p:cNvSpPr txBox="1"/>
          <p:nvPr/>
        </p:nvSpPr>
        <p:spPr>
          <a:xfrm>
            <a:off x="5257800" y="2708225"/>
            <a:ext cx="6094638" cy="36163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is_gpu_locale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(loc)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onGpuBody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-502920"/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50292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50292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onGpuBody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0..&lt;N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gpu_kernel_launch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extractedLoopFunc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50292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5029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0..&lt;N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current_sub_locale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gpu_kernel_launch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extractedLoopFunc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lvl="1" indent="-50292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0..&lt;P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D856BE5-C89A-5C41-A4EC-EDEA9FA39FAD}"/>
              </a:ext>
            </a:extLst>
          </p:cNvPr>
          <p:cNvSpPr/>
          <p:nvPr/>
        </p:nvSpPr>
        <p:spPr bwMode="ltGray">
          <a:xfrm>
            <a:off x="4038600" y="2743200"/>
            <a:ext cx="990600" cy="533400"/>
          </a:xfrm>
          <a:prstGeom prst="rightArrow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Lowers 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5FDCD-DA84-1B77-3486-E2FDA4C60F35}"/>
              </a:ext>
            </a:extLst>
          </p:cNvPr>
          <p:cNvSpPr txBox="1"/>
          <p:nvPr/>
        </p:nvSpPr>
        <p:spPr>
          <a:xfrm>
            <a:off x="381000" y="3820418"/>
            <a:ext cx="4455067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this specialization can avoid the runtime check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DD4C35-21C2-6A62-C6BB-E450BBAF168D}"/>
              </a:ext>
            </a:extLst>
          </p:cNvPr>
          <p:cNvCxnSpPr>
            <a:cxnSpLocks/>
          </p:cNvCxnSpPr>
          <p:nvPr/>
        </p:nvCxnSpPr>
        <p:spPr>
          <a:xfrm>
            <a:off x="4760380" y="3971819"/>
            <a:ext cx="3718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4A475D-F8A5-EA0D-DC3E-E83984147278}"/>
              </a:ext>
            </a:extLst>
          </p:cNvPr>
          <p:cNvSpPr txBox="1"/>
          <p:nvPr/>
        </p:nvSpPr>
        <p:spPr>
          <a:xfrm>
            <a:off x="554022" y="4827254"/>
            <a:ext cx="4455068" cy="103515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in theory this could too, but we don't currently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account for virtual function calls,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so we still do it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348327-2F2C-70BC-65F0-2960D504BA77}"/>
              </a:ext>
            </a:extLst>
          </p:cNvPr>
          <p:cNvCxnSpPr>
            <a:cxnSpLocks/>
          </p:cNvCxnSpPr>
          <p:nvPr/>
        </p:nvCxnSpPr>
        <p:spPr>
          <a:xfrm>
            <a:off x="4946305" y="4953000"/>
            <a:ext cx="3718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48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21BF6-2B8A-B241-8B16-03A69A9ED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Impact and Status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7F4041-618B-BE4A-8D13-3D1D03150F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Impact: </a:t>
            </a:r>
            <a:r>
              <a:rPr lang="en-US" dirty="0"/>
              <a:t>Current limitations prevent us from improving performance</a:t>
            </a:r>
          </a:p>
          <a:p>
            <a:pPr lvl="1"/>
            <a:r>
              <a:rPr lang="en-US" dirty="0"/>
              <a:t>In an unsafe version, we see a 3x performance improvement</a:t>
            </a:r>
          </a:p>
          <a:p>
            <a:pPr lvl="2"/>
            <a:r>
              <a:rPr lang="en-US" dirty="0"/>
              <a:t> Unsafe because it does not rewrite virtual function calls in GPU-specialized functions to call GPU-specialized clones</a:t>
            </a:r>
          </a:p>
          <a:p>
            <a:pPr lvl="1"/>
            <a:r>
              <a:rPr lang="en-US" dirty="0"/>
              <a:t>In our current safe version of the transform, we do not see a performance improvement</a:t>
            </a:r>
          </a:p>
          <a:p>
            <a:pPr lvl="2"/>
            <a:r>
              <a:rPr lang="en-US" dirty="0"/>
              <a:t> Safe because we do not remove 'if' statements from non-GPU-specialized functions</a:t>
            </a:r>
          </a:p>
          <a:p>
            <a:pPr lvl="1"/>
            <a:r>
              <a:rPr lang="en-US" dirty="0"/>
              <a:t>Adding extra functions also increases compile time (~30% longer in some cases)</a:t>
            </a:r>
          </a:p>
          <a:p>
            <a:pPr marL="41148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Status</a:t>
            </a:r>
            <a:r>
              <a:rPr lang="en-US" dirty="0"/>
              <a:t>: The transform is considered experimental and may be beneficial in the future</a:t>
            </a:r>
          </a:p>
          <a:p>
            <a:pPr lvl="1"/>
            <a:r>
              <a:rPr lang="en-US" dirty="0"/>
              <a:t>It can optionally be turned on by passing '--</a:t>
            </a:r>
            <a:r>
              <a:rPr lang="en-US" dirty="0" err="1"/>
              <a:t>gpu</a:t>
            </a:r>
            <a:r>
              <a:rPr lang="en-US" dirty="0"/>
              <a:t>-specialization' to '</a:t>
            </a:r>
            <a:r>
              <a:rPr lang="en-US" dirty="0" err="1"/>
              <a:t>chpl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Aside from removing a per-eligible-loop runtime check, the transform may prove useful for other optimizations:</a:t>
            </a:r>
          </a:p>
          <a:p>
            <a:pPr lvl="2"/>
            <a:r>
              <a:rPr lang="en-US" dirty="0"/>
              <a:t> specializing reductions on GPU locales</a:t>
            </a:r>
          </a:p>
          <a:p>
            <a:pPr lvl="2"/>
            <a:r>
              <a:rPr lang="en-US" dirty="0"/>
              <a:t> less aggressive wide pointer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44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1670892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28B3B9-B35E-3947-8D19-17231044C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8622DD-B919-7D4D-BEF8-D92CD8171E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2160919"/>
          </a:xfrm>
        </p:spPr>
        <p:txBody>
          <a:bodyPr/>
          <a:lstStyle/>
          <a:p>
            <a:r>
              <a:rPr lang="en-US" dirty="0"/>
              <a:t>Study more benchmarks, examining overhead from using the GPU locale model on non-GPU bound code</a:t>
            </a:r>
          </a:p>
          <a:p>
            <a:r>
              <a:rPr lang="en-US" dirty="0"/>
              <a:t>Make the transform cognizant of virtual function calls</a:t>
            </a:r>
          </a:p>
          <a:p>
            <a:r>
              <a:rPr lang="en-US" dirty="0"/>
              <a:t>Avoid overspecialization when unnecessary</a:t>
            </a:r>
          </a:p>
          <a:p>
            <a:r>
              <a:rPr lang="en-US" dirty="0"/>
              <a:t>Explore other kinds of specialization that may not add as much compile-time overhead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9D8F-A8B7-8E46-8314-09883E6EC6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45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83499-77E6-5D47-975E-46AEAC7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701854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94A8CD-E6DD-2A4E-BAF6-E7C88E03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9" y="2743510"/>
            <a:ext cx="6488961" cy="1485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&amp; Next Steps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00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1B14F5-3991-7E0D-A2EC-47EF9312A3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Summary: Highlights from 1.31 and 1.32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A73D0-9D55-33BF-D120-F52883AE7E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Performance:</a:t>
            </a:r>
          </a:p>
          <a:p>
            <a:pPr lvl="1"/>
            <a:r>
              <a:rPr lang="en-US" dirty="0"/>
              <a:t>Faster default memory strategy: 1.2x – 14x improvement on several benchmarks</a:t>
            </a:r>
          </a:p>
          <a:p>
            <a:pPr lvl="1"/>
            <a:r>
              <a:rPr lang="en-US" dirty="0"/>
              <a:t>Faster array access in kernels: 1.1x – 2x improvement on several benchmarks</a:t>
            </a:r>
          </a:p>
          <a:p>
            <a:pPr lvl="1"/>
            <a:r>
              <a:rPr lang="en-US" dirty="0"/>
              <a:t>Faster Math library calls: 1.3x – 1.9x improvement on two applications</a:t>
            </a:r>
          </a:p>
          <a:p>
            <a:pPr lvl="1"/>
            <a:r>
              <a:rPr lang="en-US" dirty="0"/>
              <a:t>Can reach peak peer-to-peer bandwidth on Frontier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Portability:</a:t>
            </a:r>
          </a:p>
          <a:p>
            <a:pPr lvl="1"/>
            <a:r>
              <a:rPr lang="en-US" dirty="0"/>
              <a:t>Feature and performance parity between NVIDIA and AMD targets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CPU-as-Device mode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pPr lvl="1"/>
            <a:r>
              <a:rPr lang="en-US" dirty="0"/>
              <a:t>Atomic operations</a:t>
            </a:r>
          </a:p>
          <a:p>
            <a:pPr lvl="1"/>
            <a:r>
              <a:rPr lang="en-US" dirty="0"/>
              <a:t>Ability to compile for multiple NVIDIA architectures</a:t>
            </a:r>
          </a:p>
          <a:p>
            <a:pPr lvl="1"/>
            <a:r>
              <a:rPr lang="en-US" dirty="0"/>
              <a:t>Increased introspection through: '--report-</a:t>
            </a:r>
            <a:r>
              <a:rPr lang="en-US" dirty="0" err="1"/>
              <a:t>gpu</a:t>
            </a:r>
            <a:r>
              <a:rPr lang="en-US" dirty="0"/>
              <a:t>', '--</a:t>
            </a:r>
            <a:r>
              <a:rPr lang="en-US" dirty="0" err="1"/>
              <a:t>savec</a:t>
            </a:r>
            <a:r>
              <a:rPr lang="en-US" dirty="0"/>
              <a:t>' on AMD and improved kernel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8E4C0-FEE8-E402-CDEB-17A306D8AE0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A8BFF3-CE82-38BC-C00C-F37E290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</a:t>
            </a:r>
          </a:p>
        </p:txBody>
      </p:sp>
    </p:spTree>
    <p:extLst>
      <p:ext uri="{BB962C8B-B14F-4D97-AF65-F5344CB8AC3E}">
        <p14:creationId xmlns:p14="http://schemas.microsoft.com/office/powerpoint/2010/main" val="2754842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7132CA-BAFD-5FCA-6360-6A2F691DD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Proposed Next Steps for 1.33 and 1.34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8B65-91FD-7C86-C099-F56AA9ADE1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67529" y="1344281"/>
            <a:ext cx="5748214" cy="47517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Portability:</a:t>
            </a:r>
          </a:p>
          <a:p>
            <a:pPr lvl="1"/>
            <a:r>
              <a:rPr lang="en-US" dirty="0"/>
              <a:t>Improve </a:t>
            </a:r>
            <a:r>
              <a:rPr lang="en-US" dirty="0" err="1"/>
              <a:t>cpu</a:t>
            </a:r>
            <a:r>
              <a:rPr lang="en-US" dirty="0"/>
              <a:t>-as-device behavior parity</a:t>
            </a:r>
          </a:p>
          <a:p>
            <a:pPr lvl="1"/>
            <a:r>
              <a:rPr lang="en-US" dirty="0"/>
              <a:t>Improve CUDA 12/</a:t>
            </a:r>
            <a:r>
              <a:rPr lang="en-US" dirty="0" err="1"/>
              <a:t>ROCm</a:t>
            </a:r>
            <a:r>
              <a:rPr lang="en-US" dirty="0"/>
              <a:t> 5 support with LLVM 16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Explorations:</a:t>
            </a:r>
          </a:p>
          <a:p>
            <a:pPr lvl="1"/>
            <a:r>
              <a:rPr lang="en-US" dirty="0"/>
              <a:t>Try using </a:t>
            </a:r>
            <a:r>
              <a:rPr lang="en-US" dirty="0" err="1"/>
              <a:t>dpc</a:t>
            </a:r>
            <a:r>
              <a:rPr lang="en-US" dirty="0"/>
              <a:t>++ as the system LLVM for Intel GPUs</a:t>
            </a:r>
          </a:p>
          <a:p>
            <a:pPr lvl="1"/>
            <a:r>
              <a:rPr lang="en-US" dirty="0"/>
              <a:t>Start working on GPU-driven communication</a:t>
            </a:r>
          </a:p>
          <a:p>
            <a:pPr lvl="1"/>
            <a:r>
              <a:rPr lang="en-US" dirty="0"/>
              <a:t>Investigate launching multidimensional grids</a:t>
            </a:r>
          </a:p>
          <a:p>
            <a:pPr lvl="1"/>
            <a:r>
              <a:rPr lang="en-US" dirty="0"/>
              <a:t>Start improving CPU/GPU portability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E3BF3-1A87-C2D9-1408-6509EEEAD54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48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DAA232-C253-60E1-11B8-273334A2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142323-9B04-6A27-F7D7-FB85EC4E7D33}"/>
              </a:ext>
            </a:extLst>
          </p:cNvPr>
          <p:cNvSpPr txBox="1">
            <a:spLocks/>
          </p:cNvSpPr>
          <p:nvPr/>
        </p:nvSpPr>
        <p:spPr>
          <a:xfrm>
            <a:off x="281746" y="1344281"/>
            <a:ext cx="5943600" cy="475171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" panose="020B0303030202060203" pitchFamily="34" charset="0"/>
              <a:buNone/>
            </a:pPr>
            <a:r>
              <a:rPr lang="en-US" b="1" dirty="0"/>
              <a:t>Features:</a:t>
            </a:r>
          </a:p>
          <a:p>
            <a:pPr lvl="1"/>
            <a:r>
              <a:rPr lang="en-US" dirty="0"/>
              <a:t>Foreach intents and better shadowing</a:t>
            </a:r>
            <a:endParaRPr lang="en-US" b="1" dirty="0"/>
          </a:p>
          <a:p>
            <a:pPr lvl="1"/>
            <a:r>
              <a:rPr lang="en-US" dirty="0"/>
              <a:t>Warp-/wavefront-level functions</a:t>
            </a:r>
          </a:p>
          <a:p>
            <a:pPr lvl="2"/>
            <a:r>
              <a:rPr lang="en-US" dirty="0"/>
              <a:t>warp-synchronization</a:t>
            </a:r>
          </a:p>
          <a:p>
            <a:pPr lvl="2"/>
            <a:r>
              <a:rPr lang="en-US" dirty="0"/>
              <a:t>data shuffle</a:t>
            </a:r>
          </a:p>
          <a:p>
            <a:pPr lvl="1"/>
            <a:r>
              <a:rPr lang="en-US" dirty="0"/>
              <a:t>Initial support for basic whole-array reductions</a:t>
            </a:r>
          </a:p>
          <a:p>
            <a:pPr lvl="1"/>
            <a:r>
              <a:rPr lang="en-US" dirty="0"/>
              <a:t>Prototype syntax for advanced </a:t>
            </a:r>
            <a:r>
              <a:rPr lang="en-US" dirty="0" err="1"/>
              <a:t>forall</a:t>
            </a:r>
            <a:r>
              <a:rPr lang="en-US" dirty="0"/>
              <a:t> features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Performance:</a:t>
            </a:r>
          </a:p>
          <a:p>
            <a:pPr lvl="1"/>
            <a:r>
              <a:rPr lang="en-US" dirty="0"/>
              <a:t>Continue investigating low-performance cases</a:t>
            </a:r>
            <a:endParaRPr lang="en-US" b="1" dirty="0"/>
          </a:p>
          <a:p>
            <a:pPr lvl="1"/>
            <a:r>
              <a:rPr lang="en-US" dirty="0"/>
              <a:t>Investigate non-GPU execution performance</a:t>
            </a:r>
          </a:p>
          <a:p>
            <a:pPr lvl="1"/>
            <a:r>
              <a:rPr lang="en-US" dirty="0"/>
              <a:t>Outer-loop vectorization for CPU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23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94A8CD-E6DD-2A4E-BAF6-E7C88E03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9" y="2743510"/>
            <a:ext cx="6488961" cy="1485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Other GPU Improvements</a:t>
            </a:r>
          </a:p>
        </p:txBody>
      </p:sp>
    </p:spTree>
    <p:extLst>
      <p:ext uri="{BB962C8B-B14F-4D97-AF65-F5344CB8AC3E}">
        <p14:creationId xmlns:p14="http://schemas.microsoft.com/office/powerpoint/2010/main" val="277155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31F79D-DD69-293D-B340-7C66367BD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3914" y="1209093"/>
            <a:ext cx="4572000" cy="480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F4D38D-8227-678D-9EC8-A5AD3E599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6016" y="1207008"/>
            <a:ext cx="4572000" cy="48006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C29CA-0641-400C-BB56-DFDB4B57B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GitHub Activity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18D8-9EDA-E668-5DC4-0DB48905DE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6156772" cy="4751719"/>
          </a:xfrm>
        </p:spPr>
        <p:txBody>
          <a:bodyPr/>
          <a:lstStyle/>
          <a:p>
            <a:r>
              <a:rPr lang="en-US" dirty="0"/>
              <a:t>GPU support has started to receive attention</a:t>
            </a:r>
          </a:p>
          <a:p>
            <a:endParaRPr lang="en-US" dirty="0"/>
          </a:p>
          <a:p>
            <a:r>
              <a:rPr lang="en-US" dirty="0"/>
              <a:t>Before 1.30:</a:t>
            </a:r>
          </a:p>
          <a:p>
            <a:pPr lvl="1"/>
            <a:r>
              <a:rPr lang="en-US" b="1" dirty="0"/>
              <a:t>2 user-reported issues </a:t>
            </a:r>
            <a:r>
              <a:rPr lang="en-US" dirty="0"/>
              <a:t>were opened</a:t>
            </a:r>
          </a:p>
          <a:p>
            <a:r>
              <a:rPr lang="en-US" dirty="0"/>
              <a:t>Between 1.30 and 1.32:</a:t>
            </a:r>
          </a:p>
          <a:p>
            <a:pPr lvl="1"/>
            <a:r>
              <a:rPr lang="en-US" dirty="0"/>
              <a:t>we had </a:t>
            </a:r>
            <a:r>
              <a:rPr lang="en-US" b="1" dirty="0"/>
              <a:t>21 user-reported issues</a:t>
            </a:r>
          </a:p>
          <a:p>
            <a:pPr lvl="1"/>
            <a:endParaRPr lang="en-US" b="1" dirty="0"/>
          </a:p>
          <a:p>
            <a:r>
              <a:rPr lang="en-US" dirty="0"/>
              <a:t>During 1.31/1.32, we prioritized resolving user issues</a:t>
            </a:r>
          </a:p>
          <a:p>
            <a:pPr lvl="1"/>
            <a:r>
              <a:rPr lang="en-US" dirty="0"/>
              <a:t>we closed </a:t>
            </a:r>
            <a:r>
              <a:rPr lang="en-US" b="1" dirty="0"/>
              <a:t>27 total issues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14</a:t>
            </a:r>
            <a:r>
              <a:rPr lang="en-US" dirty="0"/>
              <a:t> of them were reported by users</a:t>
            </a:r>
          </a:p>
          <a:p>
            <a:pPr lvl="1"/>
            <a:endParaRPr lang="en-US" dirty="0"/>
          </a:p>
          <a:p>
            <a:r>
              <a:rPr lang="en-US" dirty="0"/>
              <a:t>We also started to report issues publicly ourselves</a:t>
            </a:r>
          </a:p>
          <a:p>
            <a:pPr lvl="1"/>
            <a:r>
              <a:rPr lang="en-US" dirty="0"/>
              <a:t>... while migrating internal discussions to the public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D58BD-F346-3537-12B1-654E4A001D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2380EC-1121-0445-828D-14D45602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</a:t>
            </a:r>
          </a:p>
        </p:txBody>
      </p:sp>
    </p:spTree>
    <p:extLst>
      <p:ext uri="{BB962C8B-B14F-4D97-AF65-F5344CB8AC3E}">
        <p14:creationId xmlns:p14="http://schemas.microsoft.com/office/powerpoint/2010/main" val="357145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0CAB33-200C-5243-A065-F832AFBAC8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For a more complete list of GPU support changes and improvements </a:t>
            </a:r>
            <a:r>
              <a:rPr lang="en-US" dirty="0"/>
              <a:t>in the 1.31 and 1.32 releases</a:t>
            </a:r>
            <a:r>
              <a:rPr lang="en-US" sz="2400" dirty="0"/>
              <a:t>, refer to the following sections in the </a:t>
            </a:r>
            <a:r>
              <a:rPr lang="en-US" sz="2400" dirty="0" err="1">
                <a:solidFill>
                  <a:srgbClr val="006FBF"/>
                </a:solidFill>
                <a:hlinkClick r:id="rId2"/>
              </a:rPr>
              <a:t>CHANGES</a:t>
            </a:r>
            <a:r>
              <a:rPr lang="en-US" sz="2400" dirty="0" err="1">
                <a:solidFill>
                  <a:srgbClr val="006FBF"/>
                </a:solidFill>
                <a:hlinkClick r:id="rId3"/>
              </a:rPr>
              <a:t>.md</a:t>
            </a:r>
            <a:r>
              <a:rPr lang="en-US" sz="2400" dirty="0"/>
              <a:t> file: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‘GPU Computing’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‘Bug Fixes for GPU Computing’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B2653-9AA1-9747-9F6D-A8CD60EDFD1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50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6C872-C68D-5D4E-BF74-F21E2A7D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GPU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1371999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https://chapel-lang.org</a:t>
            </a:r>
          </a:p>
          <a:p>
            <a:r>
              <a:rPr lang="en-US" dirty="0">
                <a:solidFill>
                  <a:schemeClr val="bg1"/>
                </a:solidFill>
              </a:rPr>
              <a:t>@ChapelLanguage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7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94A8CD-E6DD-2A4E-BAF6-E7C88E03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9" y="2743510"/>
            <a:ext cx="6488961" cy="1485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Crash Course in GPU Programming Using Chapel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3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F5A3F-B623-37EB-EFE3-3AE2CDEFC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Vector Increment Example: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C846-B589-3909-17DA-530405B743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b="1" dirty="0"/>
              <a:t>  on</a:t>
            </a:r>
            <a:r>
              <a:rPr lang="en-US" dirty="0"/>
              <a:t> </a:t>
            </a:r>
            <a:r>
              <a:rPr lang="en-US" dirty="0" err="1"/>
              <a:t>here.gpus</a:t>
            </a:r>
            <a:r>
              <a:rPr lang="en-US" dirty="0"/>
              <a:t>[0] {</a:t>
            </a:r>
          </a:p>
          <a:p>
            <a:pPr lvl="3"/>
            <a:r>
              <a:rPr lang="en-US" dirty="0"/>
              <a:t>    </a:t>
            </a:r>
            <a:r>
              <a:rPr lang="en-US" b="1" dirty="0"/>
              <a:t> 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    </a:t>
            </a:r>
          </a:p>
          <a:p>
            <a:pPr lvl="3"/>
            <a:endParaRPr lang="en-US" b="1" dirty="0"/>
          </a:p>
          <a:p>
            <a:pPr lvl="3"/>
            <a:r>
              <a:rPr lang="en-US" b="1" dirty="0"/>
              <a:t>      var</a:t>
            </a:r>
            <a:r>
              <a:rPr lang="en-US" dirty="0"/>
              <a:t> </a:t>
            </a:r>
            <a:r>
              <a:rPr lang="en-US" dirty="0" err="1"/>
              <a:t>GpuVec</a:t>
            </a:r>
            <a:r>
              <a:rPr lang="en-US" dirty="0"/>
              <a:t>: [1..n] </a:t>
            </a:r>
            <a:r>
              <a:rPr lang="en-US" b="1" dirty="0"/>
              <a:t>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GpuVec</a:t>
            </a:r>
            <a:r>
              <a:rPr lang="en-US" dirty="0"/>
              <a:t> += 1;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writeln</a:t>
            </a:r>
            <a:r>
              <a:rPr lang="en-US" dirty="0"/>
              <a:t>(</a:t>
            </a:r>
            <a:r>
              <a:rPr lang="en-US" dirty="0" err="1"/>
              <a:t>GpuVec</a:t>
            </a:r>
            <a:r>
              <a:rPr lang="en-US" dirty="0"/>
              <a:t>);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}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75C94-0BB9-AF69-6C27-C6058FA866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917A90-3A0D-131C-892A-3025A8AE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1C72F-FEF3-82BA-2584-FEA95F8FC52D}"/>
              </a:ext>
            </a:extLst>
          </p:cNvPr>
          <p:cNvSpPr txBox="1"/>
          <p:nvPr/>
        </p:nvSpPr>
        <p:spPr>
          <a:xfrm>
            <a:off x="4734890" y="1784110"/>
            <a:ext cx="2722220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'on' statement targets a 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8FC5E-53FC-7D7E-F3CC-CF094C29EB36}"/>
              </a:ext>
            </a:extLst>
          </p:cNvPr>
          <p:cNvSpPr txBox="1"/>
          <p:nvPr/>
        </p:nvSpPr>
        <p:spPr>
          <a:xfrm>
            <a:off x="5789401" y="3121264"/>
            <a:ext cx="4493538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array data will be allocated on the targeted GPU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FB929-1D42-D789-654E-A09637F908DB}"/>
              </a:ext>
            </a:extLst>
          </p:cNvPr>
          <p:cNvSpPr txBox="1"/>
          <p:nvPr/>
        </p:nvSpPr>
        <p:spPr>
          <a:xfrm>
            <a:off x="5561775" y="3766198"/>
            <a:ext cx="4721164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data-parallel operations will launch as a GPU kernel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FBAB8-2788-65F1-B4B2-D2A3959B0388}"/>
              </a:ext>
            </a:extLst>
          </p:cNvPr>
          <p:cNvCxnSpPr>
            <a:stCxn id="6" idx="1"/>
          </p:cNvCxnSpPr>
          <p:nvPr/>
        </p:nvCxnSpPr>
        <p:spPr>
          <a:xfrm flipH="1">
            <a:off x="3505200" y="2001093"/>
            <a:ext cx="1229690" cy="922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5B0F8A-B957-92BC-AF21-1A336A68269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615543" y="3338247"/>
            <a:ext cx="1173858" cy="908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31FF3C-97A1-CF81-F524-8A1E6BE1F3F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472543" y="3766198"/>
            <a:ext cx="2089232" cy="21698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1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F5A3F-B623-37EB-EFE3-3AE2CDEFC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Vector Increment Example: Data Offload via Bulk Array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C846-B589-3909-17DA-530405B743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3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CpuVec</a:t>
            </a:r>
            <a:r>
              <a:rPr lang="en-US" dirty="0"/>
              <a:t>: [1..n] </a:t>
            </a:r>
            <a:r>
              <a:rPr lang="en-US" b="1" dirty="0"/>
              <a:t>int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  on</a:t>
            </a:r>
            <a:r>
              <a:rPr lang="en-US" dirty="0"/>
              <a:t> </a:t>
            </a:r>
            <a:r>
              <a:rPr lang="en-US" dirty="0" err="1"/>
              <a:t>here.gpus</a:t>
            </a:r>
            <a:r>
              <a:rPr lang="en-US" dirty="0"/>
              <a:t>[0] {</a:t>
            </a:r>
          </a:p>
          <a:p>
            <a:pPr lvl="3"/>
            <a:r>
              <a:rPr lang="en-US" dirty="0"/>
              <a:t>    </a:t>
            </a:r>
            <a:r>
              <a:rPr lang="en-US" b="1" dirty="0"/>
              <a:t> 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    </a:t>
            </a:r>
          </a:p>
          <a:p>
            <a:pPr lvl="3"/>
            <a:r>
              <a:rPr lang="en-US" b="1" dirty="0"/>
              <a:t>      </a:t>
            </a:r>
          </a:p>
          <a:p>
            <a:pPr lvl="3"/>
            <a:r>
              <a:rPr lang="en-US" b="1" dirty="0"/>
              <a:t>      var</a:t>
            </a:r>
            <a:r>
              <a:rPr lang="en-US" dirty="0"/>
              <a:t> </a:t>
            </a:r>
            <a:r>
              <a:rPr lang="en-US" dirty="0" err="1"/>
              <a:t>GpuVec</a:t>
            </a:r>
            <a:r>
              <a:rPr lang="en-US" dirty="0"/>
              <a:t> = </a:t>
            </a:r>
            <a:r>
              <a:rPr lang="en-US" dirty="0" err="1"/>
              <a:t>CpuVec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GpuVec</a:t>
            </a:r>
            <a:r>
              <a:rPr lang="en-US" dirty="0"/>
              <a:t> += 1;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CpuVec</a:t>
            </a:r>
            <a:r>
              <a:rPr lang="en-US" dirty="0"/>
              <a:t> = </a:t>
            </a:r>
            <a:r>
              <a:rPr lang="en-US" dirty="0" err="1"/>
              <a:t>GpuVec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  }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writeln</a:t>
            </a:r>
            <a:r>
              <a:rPr lang="en-US" dirty="0"/>
              <a:t>(</a:t>
            </a:r>
            <a:r>
              <a:rPr lang="en-US" dirty="0" err="1"/>
              <a:t>CpuVec</a:t>
            </a:r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75C94-0BB9-AF69-6C27-C6058FA866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917A90-3A0D-131C-892A-3025A8AE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EE651-8F2C-C8B6-D965-14107B41FEDE}"/>
              </a:ext>
            </a:extLst>
          </p:cNvPr>
          <p:cNvSpPr txBox="1"/>
          <p:nvPr/>
        </p:nvSpPr>
        <p:spPr>
          <a:xfrm>
            <a:off x="5120412" y="3124200"/>
            <a:ext cx="1951175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host-to-device copy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894282-2DC4-A7E8-5D13-BCDE7B98441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191000" y="3341183"/>
            <a:ext cx="929412" cy="11920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C653B2-03EE-24C2-E28A-77246CFD1B39}"/>
              </a:ext>
            </a:extLst>
          </p:cNvPr>
          <p:cNvSpPr txBox="1"/>
          <p:nvPr/>
        </p:nvSpPr>
        <p:spPr>
          <a:xfrm>
            <a:off x="5120412" y="3905655"/>
            <a:ext cx="1951175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device-to-host copy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8AF7E-E3A9-7FD1-14A7-7DA60E22BB4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825012" y="4011459"/>
            <a:ext cx="1295400" cy="11117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5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F5A3F-B623-37EB-EFE3-3AE2CDEFC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Vector Increment Example: Multiple GPUs via '</a:t>
            </a:r>
            <a:r>
              <a:rPr lang="en-US" dirty="0" err="1"/>
              <a:t>coforall</a:t>
            </a:r>
            <a:r>
              <a:rPr lang="en-US" dirty="0"/>
              <a:t>'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C846-B589-3909-17DA-530405B743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3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CpuVec</a:t>
            </a:r>
            <a:r>
              <a:rPr lang="en-US" dirty="0"/>
              <a:t>: [1..n] </a:t>
            </a:r>
            <a:r>
              <a:rPr lang="en-US" b="1" dirty="0"/>
              <a:t>int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</a:t>
            </a:r>
            <a:r>
              <a:rPr lang="en-US" b="1" dirty="0" err="1"/>
              <a:t>coforall</a:t>
            </a:r>
            <a:r>
              <a:rPr lang="en-US" dirty="0"/>
              <a:t> </a:t>
            </a:r>
            <a:r>
              <a:rPr lang="en-US" dirty="0" err="1"/>
              <a:t>gpu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here.gpus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gpu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   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myChunk</a:t>
            </a:r>
            <a:r>
              <a:rPr lang="en-US" dirty="0"/>
              <a:t> = ...;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   </a:t>
            </a:r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GpuVec</a:t>
            </a:r>
            <a:r>
              <a:rPr lang="en-US" dirty="0"/>
              <a:t> = </a:t>
            </a:r>
            <a:r>
              <a:rPr lang="en-US" dirty="0" err="1"/>
              <a:t>CpuVec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GpuVec</a:t>
            </a:r>
            <a:r>
              <a:rPr lang="en-US" dirty="0"/>
              <a:t> += 1;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CpuVec</a:t>
            </a:r>
            <a:r>
              <a:rPr lang="en-US" dirty="0"/>
              <a:t>[</a:t>
            </a:r>
            <a:r>
              <a:rPr lang="en-US" dirty="0" err="1"/>
              <a:t>myChunk</a:t>
            </a:r>
            <a:r>
              <a:rPr lang="en-US" dirty="0"/>
              <a:t>] = </a:t>
            </a:r>
            <a:r>
              <a:rPr lang="en-US" dirty="0" err="1"/>
              <a:t>GpuVec</a:t>
            </a:r>
            <a:r>
              <a:rPr lang="en-US" dirty="0"/>
              <a:t>;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  }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writeln</a:t>
            </a:r>
            <a:r>
              <a:rPr lang="en-US" dirty="0"/>
              <a:t>(</a:t>
            </a:r>
            <a:r>
              <a:rPr lang="en-US" dirty="0" err="1"/>
              <a:t>CpuVec</a:t>
            </a:r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75C94-0BB9-AF69-6C27-C6058FA866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917A90-3A0D-131C-892A-3025A8AE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1519E-6D2A-8637-C7F2-67C7D647B607}"/>
              </a:ext>
            </a:extLst>
          </p:cNvPr>
          <p:cNvSpPr txBox="1"/>
          <p:nvPr/>
        </p:nvSpPr>
        <p:spPr>
          <a:xfrm>
            <a:off x="6400800" y="1420510"/>
            <a:ext cx="3505200" cy="433965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coforall</a:t>
            </a:r>
            <a:r>
              <a:rPr lang="en-US" dirty="0">
                <a:solidFill>
                  <a:schemeClr val="bg1"/>
                </a:solidFill>
              </a:rPr>
              <a:t>' creates a task per local GPU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A1C147-10B1-23AD-C0C0-7B2776F7906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953000" y="1637493"/>
            <a:ext cx="1447800" cy="2675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CFC7F3-5339-803F-7588-ACE29B0807D1}"/>
              </a:ext>
            </a:extLst>
          </p:cNvPr>
          <p:cNvSpPr txBox="1"/>
          <p:nvPr/>
        </p:nvSpPr>
        <p:spPr>
          <a:xfrm>
            <a:off x="6400800" y="3425890"/>
            <a:ext cx="2743200" cy="734560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a slice of the data is copied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solidFill>
                  <a:schemeClr val="bg1"/>
                </a:solidFill>
              </a:rPr>
              <a:t>between host and device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B5F596-C185-F5B4-A639-39C9DC7426C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410200" y="3425890"/>
            <a:ext cx="990600" cy="3672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E57F19-815E-D2D0-E2B2-EB7C896000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53000" y="3793170"/>
            <a:ext cx="1447800" cy="1926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12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E01CEC0A-754E-4C29-9093-6C5C4E8C7284}" vid="{C4F1D16E-1AE6-4310-A166-1D00B7EABDC5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HPE_Standard_Metric_16x9_080117</Template>
  <TotalTime>6950</TotalTime>
  <Words>5614</Words>
  <Application>Microsoft Macintosh PowerPoint</Application>
  <PresentationFormat>Widescreen</PresentationFormat>
  <Paragraphs>972</Paragraphs>
  <Slides>51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Courier New</vt:lpstr>
      <vt:lpstr>MetricHPE</vt:lpstr>
      <vt:lpstr>MetricHPE Black</vt:lpstr>
      <vt:lpstr>Slack-Lato</vt:lpstr>
      <vt:lpstr>ui-monospace</vt:lpstr>
      <vt:lpstr>HPE_Standard_Metric_16x9_080117</vt:lpstr>
      <vt:lpstr>Chapel 1.31/1.32 Release Notes: GPU Support</vt:lpstr>
      <vt:lpstr>GPU Support Outline</vt:lpstr>
      <vt:lpstr>Background  </vt:lpstr>
      <vt:lpstr>GPU Support</vt:lpstr>
      <vt:lpstr>GPU Support</vt:lpstr>
      <vt:lpstr>Crash Course in GPU Programming Using Chapel  </vt:lpstr>
      <vt:lpstr>GPU Support</vt:lpstr>
      <vt:lpstr>GPU Support</vt:lpstr>
      <vt:lpstr>GPU Support</vt:lpstr>
      <vt:lpstr>GPU Support</vt:lpstr>
      <vt:lpstr>GPU Support</vt:lpstr>
      <vt:lpstr>GPU Support</vt:lpstr>
      <vt:lpstr>Features</vt:lpstr>
      <vt:lpstr>Atomic operations on gpu</vt:lpstr>
      <vt:lpstr>--report-gpu flag</vt:lpstr>
      <vt:lpstr>Emitting gpu assembly with --savec flag</vt:lpstr>
      <vt:lpstr>assert-On-Gpu Attribute</vt:lpstr>
      <vt:lpstr>Multi-Architecture GPU Executables</vt:lpstr>
      <vt:lpstr>GPU Kernel Naming</vt:lpstr>
      <vt:lpstr>Portability</vt:lpstr>
      <vt:lpstr>GPU architecture Feature Parity</vt:lpstr>
      <vt:lpstr>Gpu architecture performance Parity</vt:lpstr>
      <vt:lpstr>Targeting Intel GPUs</vt:lpstr>
      <vt:lpstr>CPU-as-Device Mode</vt:lpstr>
      <vt:lpstr>CPU-as-Device Mode</vt:lpstr>
      <vt:lpstr>CPU-as-Device Mode</vt:lpstr>
      <vt:lpstr>CUDA 12.x Support</vt:lpstr>
      <vt:lpstr>ROCM 5.x Support</vt:lpstr>
      <vt:lpstr>Performance</vt:lpstr>
      <vt:lpstr>Faster Array Access in Kernels</vt:lpstr>
      <vt:lpstr>Faster Array Access in Kernels</vt:lpstr>
      <vt:lpstr>Peer-to-peer access</vt:lpstr>
      <vt:lpstr>Peer-to-peer access</vt:lpstr>
      <vt:lpstr>Peer-to-peer access</vt:lpstr>
      <vt:lpstr>Array-On-Device</vt:lpstr>
      <vt:lpstr>Avoiding Task Starvation</vt:lpstr>
      <vt:lpstr>Avoiding Task Starvation</vt:lpstr>
      <vt:lpstr>Task-Parallel GPU Operations</vt:lpstr>
      <vt:lpstr>Task-Parallel GPU Operations</vt:lpstr>
      <vt:lpstr>Task-Parallel GPU Operations</vt:lpstr>
      <vt:lpstr>Faster Math Library Calls In Kernels</vt:lpstr>
      <vt:lpstr>GPU Specialization</vt:lpstr>
      <vt:lpstr>GPU Specialization</vt:lpstr>
      <vt:lpstr>GPU Specialization</vt:lpstr>
      <vt:lpstr>GPU Specialization</vt:lpstr>
      <vt:lpstr>Summary &amp; Next Steps  </vt:lpstr>
      <vt:lpstr>GPU Support</vt:lpstr>
      <vt:lpstr>GPU Support</vt:lpstr>
      <vt:lpstr>Other GPU Improvements</vt:lpstr>
      <vt:lpstr>other GPU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guidelines for PowerPoint presentations</dc:title>
  <dc:creator>Brad Chamberlain</dc:creator>
  <cp:lastModifiedBy>Kayraklioglu, Engin</cp:lastModifiedBy>
  <cp:revision>172</cp:revision>
  <dcterms:created xsi:type="dcterms:W3CDTF">2020-09-26T01:43:33Z</dcterms:created>
  <dcterms:modified xsi:type="dcterms:W3CDTF">2024-02-01T20:07:02Z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