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0" d="100"/>
          <a:sy n="120" d="100"/>
        </p:scale>
        <p:origin x="-23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7C66F-4E2C-44E2-80F1-62DC042190F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BACE37-F83A-4792-866F-AC9669366350}">
      <dgm:prSet phldrT="[Текст]" custT="1"/>
      <dgm:spPr/>
      <dgm:t>
        <a:bodyPr/>
        <a:lstStyle/>
        <a:p>
          <a:r>
            <a:rPr lang="ru-RU" sz="800" dirty="0"/>
            <a:t>Журналы </a:t>
          </a:r>
        </a:p>
        <a:p>
          <a:r>
            <a:rPr lang="ru-RU" sz="800" dirty="0"/>
            <a:t>Библиотека ведущих профессиональных изданий по охране труда</a:t>
          </a:r>
        </a:p>
      </dgm:t>
    </dgm:pt>
    <dgm:pt modelId="{9CE7789B-3CE4-47C3-9D70-68B44075527A}" type="parTrans" cxnId="{23A8D306-04BE-4F2D-AFA0-4B3F1C8C2358}">
      <dgm:prSet/>
      <dgm:spPr/>
      <dgm:t>
        <a:bodyPr/>
        <a:lstStyle/>
        <a:p>
          <a:endParaRPr lang="ru-RU"/>
        </a:p>
      </dgm:t>
    </dgm:pt>
    <dgm:pt modelId="{E3A8B455-7D83-4F35-BF12-2D722956C4C7}" type="sibTrans" cxnId="{23A8D306-04BE-4F2D-AFA0-4B3F1C8C2358}">
      <dgm:prSet/>
      <dgm:spPr/>
      <dgm:t>
        <a:bodyPr/>
        <a:lstStyle/>
        <a:p>
          <a:endParaRPr lang="ru-RU"/>
        </a:p>
      </dgm:t>
    </dgm:pt>
    <dgm:pt modelId="{CE84F49A-9BB6-45C0-A2F5-01F6C3ADEFB8}">
      <dgm:prSet phldrT="[Текст]" custT="1"/>
      <dgm:spPr/>
      <dgm:t>
        <a:bodyPr/>
        <a:lstStyle/>
        <a:p>
          <a:r>
            <a:rPr lang="ru-RU" sz="800" dirty="0"/>
            <a:t>Шаблоны </a:t>
          </a:r>
        </a:p>
        <a:p>
          <a:r>
            <a:rPr lang="ru-RU" sz="800" dirty="0"/>
            <a:t>Образцы положений, инструкций, журналов, наряд- допусков, предписаний.</a:t>
          </a:r>
        </a:p>
      </dgm:t>
    </dgm:pt>
    <dgm:pt modelId="{18EB95AF-E3B3-4BB0-A0BA-80AB6472BD22}" type="parTrans" cxnId="{4B420BE5-560E-4AAC-99CA-34277D60AA2D}">
      <dgm:prSet/>
      <dgm:spPr/>
      <dgm:t>
        <a:bodyPr/>
        <a:lstStyle/>
        <a:p>
          <a:endParaRPr lang="ru-RU"/>
        </a:p>
      </dgm:t>
    </dgm:pt>
    <dgm:pt modelId="{D29A2AC6-F192-4909-881C-5397859F0A93}" type="sibTrans" cxnId="{4B420BE5-560E-4AAC-99CA-34277D60AA2D}">
      <dgm:prSet/>
      <dgm:spPr/>
      <dgm:t>
        <a:bodyPr/>
        <a:lstStyle/>
        <a:p>
          <a:endParaRPr lang="ru-RU"/>
        </a:p>
      </dgm:t>
    </dgm:pt>
    <dgm:pt modelId="{0449564B-99E9-4DAD-8123-75F45948503F}">
      <dgm:prSet phldrT="[Текст]" custT="1"/>
      <dgm:spPr/>
      <dgm:t>
        <a:bodyPr/>
        <a:lstStyle/>
        <a:p>
          <a:r>
            <a:rPr lang="ru-RU" sz="800" dirty="0"/>
            <a:t>Правовая база </a:t>
          </a:r>
        </a:p>
        <a:p>
          <a:r>
            <a:rPr lang="ru-RU" sz="800" dirty="0"/>
            <a:t>Все нормативные документы с возможностью поиска по номеру, дате, региону и т. д.</a:t>
          </a:r>
        </a:p>
      </dgm:t>
    </dgm:pt>
    <dgm:pt modelId="{0E08D80D-309C-424A-9117-0EA0707C2F14}" type="parTrans" cxnId="{AB494A68-473F-442A-94A4-02D904266DFF}">
      <dgm:prSet/>
      <dgm:spPr/>
      <dgm:t>
        <a:bodyPr/>
        <a:lstStyle/>
        <a:p>
          <a:endParaRPr lang="ru-RU"/>
        </a:p>
      </dgm:t>
    </dgm:pt>
    <dgm:pt modelId="{E2E0E065-5D4D-4A2A-A71F-0F028F7F9E0D}" type="sibTrans" cxnId="{AB494A68-473F-442A-94A4-02D904266DFF}">
      <dgm:prSet/>
      <dgm:spPr/>
      <dgm:t>
        <a:bodyPr/>
        <a:lstStyle/>
        <a:p>
          <a:endParaRPr lang="ru-RU"/>
        </a:p>
      </dgm:t>
    </dgm:pt>
    <dgm:pt modelId="{06DFA94A-DDE2-4A06-8317-E0FD86980863}">
      <dgm:prSet phldrT="[Текст]" custT="1"/>
      <dgm:spPr/>
      <dgm:t>
        <a:bodyPr/>
        <a:lstStyle/>
        <a:p>
          <a:r>
            <a:rPr lang="ru-RU" sz="800" dirty="0"/>
            <a:t>Справочники </a:t>
          </a:r>
        </a:p>
        <a:p>
          <a:r>
            <a:rPr lang="ru-RU" sz="800" dirty="0"/>
            <a:t>Таблицы по изменениям законодательства, график отчетности по охране труда, производственный календарь, полезные адреса и телефоны</a:t>
          </a:r>
          <a:r>
            <a:rPr lang="ru-RU" sz="700" dirty="0"/>
            <a:t>. </a:t>
          </a:r>
        </a:p>
      </dgm:t>
    </dgm:pt>
    <dgm:pt modelId="{C82E6006-12A3-4A27-ACE4-A70CD6468825}" type="parTrans" cxnId="{737298DB-87CD-46CD-937B-A79415F13952}">
      <dgm:prSet/>
      <dgm:spPr/>
      <dgm:t>
        <a:bodyPr/>
        <a:lstStyle/>
        <a:p>
          <a:endParaRPr lang="ru-RU"/>
        </a:p>
      </dgm:t>
    </dgm:pt>
    <dgm:pt modelId="{C51FAD08-8D29-4D52-874C-E8C4D48853D2}" type="sibTrans" cxnId="{737298DB-87CD-46CD-937B-A79415F13952}">
      <dgm:prSet/>
      <dgm:spPr/>
      <dgm:t>
        <a:bodyPr/>
        <a:lstStyle/>
        <a:p>
          <a:endParaRPr lang="ru-RU"/>
        </a:p>
      </dgm:t>
    </dgm:pt>
    <dgm:pt modelId="{735E1F02-5B0F-446A-97CE-0B74BC725FBF}">
      <dgm:prSet phldrT="[Текст]" custT="1"/>
      <dgm:spPr/>
      <dgm:t>
        <a:bodyPr/>
        <a:lstStyle/>
        <a:p>
          <a:r>
            <a:rPr lang="ru-RU" sz="800" dirty="0"/>
            <a:t>Рекомендации </a:t>
          </a:r>
        </a:p>
        <a:p>
          <a:r>
            <a:rPr lang="ru-RU" sz="800" dirty="0"/>
            <a:t>Более 2,5 тысяч готовых и актуальных практических решений со ссылками на нормативные документы, шаблоны и примеры материалов. </a:t>
          </a:r>
        </a:p>
      </dgm:t>
    </dgm:pt>
    <dgm:pt modelId="{E996663D-E031-4047-A849-AEC828D5461F}" type="parTrans" cxnId="{6FEA2D0A-6975-49D9-A218-42C10CB3D364}">
      <dgm:prSet/>
      <dgm:spPr/>
      <dgm:t>
        <a:bodyPr/>
        <a:lstStyle/>
        <a:p>
          <a:endParaRPr lang="ru-RU"/>
        </a:p>
      </dgm:t>
    </dgm:pt>
    <dgm:pt modelId="{C6C3FFB1-E743-46B7-8431-60899BE3F515}" type="sibTrans" cxnId="{6FEA2D0A-6975-49D9-A218-42C10CB3D364}">
      <dgm:prSet/>
      <dgm:spPr/>
      <dgm:t>
        <a:bodyPr/>
        <a:lstStyle/>
        <a:p>
          <a:endParaRPr lang="ru-RU"/>
        </a:p>
      </dgm:t>
    </dgm:pt>
    <dgm:pt modelId="{9A4B09B0-B5F3-4599-8BE9-B843B83322C6}">
      <dgm:prSet custT="1"/>
      <dgm:spPr/>
      <dgm:t>
        <a:bodyPr/>
        <a:lstStyle/>
        <a:p>
          <a:r>
            <a:rPr lang="ru-RU" sz="800" dirty="0"/>
            <a:t>Сервисы </a:t>
          </a:r>
        </a:p>
        <a:p>
          <a:r>
            <a:rPr lang="ru-RU" sz="800" dirty="0"/>
            <a:t>Тестировщик для самопроверки знаний сотрудников по охране труда, расчетчики коэффициента травматизма и производительности приточной вентиляции.</a:t>
          </a:r>
        </a:p>
      </dgm:t>
    </dgm:pt>
    <dgm:pt modelId="{352A7FAB-CD82-4317-B13B-08EAE5B0936B}" type="parTrans" cxnId="{7B96D91A-544A-4EE9-9C67-670B6560ECF5}">
      <dgm:prSet/>
      <dgm:spPr/>
      <dgm:t>
        <a:bodyPr/>
        <a:lstStyle/>
        <a:p>
          <a:endParaRPr lang="ru-RU"/>
        </a:p>
      </dgm:t>
    </dgm:pt>
    <dgm:pt modelId="{8ACDECF4-B323-47C6-B9A0-D40F1F88B669}" type="sibTrans" cxnId="{7B96D91A-544A-4EE9-9C67-670B6560ECF5}">
      <dgm:prSet/>
      <dgm:spPr/>
      <dgm:t>
        <a:bodyPr/>
        <a:lstStyle/>
        <a:p>
          <a:endParaRPr lang="ru-RU"/>
        </a:p>
      </dgm:t>
    </dgm:pt>
    <dgm:pt modelId="{A2C5A1E3-8BEC-4F45-8F05-FC4D0233B2FE}" type="pres">
      <dgm:prSet presAssocID="{AD37C66F-4E2C-44E2-80F1-62DC042190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24426A1-444D-46EB-BA6B-D85D7EDB42AC}" type="pres">
      <dgm:prSet presAssocID="{2EBACE37-F83A-4792-866F-AC966936635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E7DB5D-F8B9-4775-AAEF-6524AFCA8D01}" type="pres">
      <dgm:prSet presAssocID="{2EBACE37-F83A-4792-866F-AC9669366350}" presName="spNode" presStyleCnt="0"/>
      <dgm:spPr/>
    </dgm:pt>
    <dgm:pt modelId="{3C3ED2C0-BE37-4FA6-8229-2A870FB470C0}" type="pres">
      <dgm:prSet presAssocID="{E3A8B455-7D83-4F35-BF12-2D722956C4C7}" presName="sibTrans" presStyleLbl="sibTrans1D1" presStyleIdx="0" presStyleCnt="6"/>
      <dgm:spPr/>
      <dgm:t>
        <a:bodyPr/>
        <a:lstStyle/>
        <a:p>
          <a:endParaRPr lang="ru-RU"/>
        </a:p>
      </dgm:t>
    </dgm:pt>
    <dgm:pt modelId="{2A0661FA-8B47-4AB0-8C0D-296D075E615F}" type="pres">
      <dgm:prSet presAssocID="{CE84F49A-9BB6-45C0-A2F5-01F6C3ADEFB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EBBFB-892C-4A79-82C2-0D3E8F63E174}" type="pres">
      <dgm:prSet presAssocID="{CE84F49A-9BB6-45C0-A2F5-01F6C3ADEFB8}" presName="spNode" presStyleCnt="0"/>
      <dgm:spPr/>
    </dgm:pt>
    <dgm:pt modelId="{400391C1-DB8A-4760-AF88-D171F5CFCEC1}" type="pres">
      <dgm:prSet presAssocID="{D29A2AC6-F192-4909-881C-5397859F0A93}" presName="sibTrans" presStyleLbl="sibTrans1D1" presStyleIdx="1" presStyleCnt="6"/>
      <dgm:spPr/>
      <dgm:t>
        <a:bodyPr/>
        <a:lstStyle/>
        <a:p>
          <a:endParaRPr lang="ru-RU"/>
        </a:p>
      </dgm:t>
    </dgm:pt>
    <dgm:pt modelId="{D8AA8889-D419-4FA1-A294-2F8E575615E1}" type="pres">
      <dgm:prSet presAssocID="{0449564B-99E9-4DAD-8123-75F45948503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2F9F16-05CD-4A97-85D5-5470174A62FE}" type="pres">
      <dgm:prSet presAssocID="{0449564B-99E9-4DAD-8123-75F45948503F}" presName="spNode" presStyleCnt="0"/>
      <dgm:spPr/>
    </dgm:pt>
    <dgm:pt modelId="{4DC4A827-4DED-4971-80F8-6AD1A0E11AF1}" type="pres">
      <dgm:prSet presAssocID="{E2E0E065-5D4D-4A2A-A71F-0F028F7F9E0D}" presName="sibTrans" presStyleLbl="sibTrans1D1" presStyleIdx="2" presStyleCnt="6"/>
      <dgm:spPr/>
      <dgm:t>
        <a:bodyPr/>
        <a:lstStyle/>
        <a:p>
          <a:endParaRPr lang="ru-RU"/>
        </a:p>
      </dgm:t>
    </dgm:pt>
    <dgm:pt modelId="{8FB79C6D-309F-42AB-89F9-7611F2C2F658}" type="pres">
      <dgm:prSet presAssocID="{06DFA94A-DDE2-4A06-8317-E0FD869808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E1312-0F71-4531-A5A5-CB7094CAC347}" type="pres">
      <dgm:prSet presAssocID="{06DFA94A-DDE2-4A06-8317-E0FD86980863}" presName="spNode" presStyleCnt="0"/>
      <dgm:spPr/>
    </dgm:pt>
    <dgm:pt modelId="{CC8A0C91-476B-4D31-A742-3740F264F44D}" type="pres">
      <dgm:prSet presAssocID="{C51FAD08-8D29-4D52-874C-E8C4D48853D2}" presName="sibTrans" presStyleLbl="sibTrans1D1" presStyleIdx="3" presStyleCnt="6"/>
      <dgm:spPr/>
      <dgm:t>
        <a:bodyPr/>
        <a:lstStyle/>
        <a:p>
          <a:endParaRPr lang="ru-RU"/>
        </a:p>
      </dgm:t>
    </dgm:pt>
    <dgm:pt modelId="{3D69B2FE-6701-4BD1-A4EE-8629B001FA3A}" type="pres">
      <dgm:prSet presAssocID="{735E1F02-5B0F-446A-97CE-0B74BC725FB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589663-6ECA-45DF-B165-5FC8FB9C9821}" type="pres">
      <dgm:prSet presAssocID="{735E1F02-5B0F-446A-97CE-0B74BC725FBF}" presName="spNode" presStyleCnt="0"/>
      <dgm:spPr/>
    </dgm:pt>
    <dgm:pt modelId="{F931D821-CD0D-40C7-B2C0-48D1FB2A9C5E}" type="pres">
      <dgm:prSet presAssocID="{C6C3FFB1-E743-46B7-8431-60899BE3F515}" presName="sibTrans" presStyleLbl="sibTrans1D1" presStyleIdx="4" presStyleCnt="6"/>
      <dgm:spPr/>
      <dgm:t>
        <a:bodyPr/>
        <a:lstStyle/>
        <a:p>
          <a:endParaRPr lang="ru-RU"/>
        </a:p>
      </dgm:t>
    </dgm:pt>
    <dgm:pt modelId="{C7F65CE1-58DD-42AC-B01A-1AFFC4CE3086}" type="pres">
      <dgm:prSet presAssocID="{9A4B09B0-B5F3-4599-8BE9-B843B83322C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5A247E-1839-4CF9-B472-10A4BDEA7572}" type="pres">
      <dgm:prSet presAssocID="{9A4B09B0-B5F3-4599-8BE9-B843B83322C6}" presName="spNode" presStyleCnt="0"/>
      <dgm:spPr/>
    </dgm:pt>
    <dgm:pt modelId="{E3B4BBF4-3B65-4472-B706-E9563F678DC8}" type="pres">
      <dgm:prSet presAssocID="{8ACDECF4-B323-47C6-B9A0-D40F1F88B669}" presName="sibTrans" presStyleLbl="sibTrans1D1" presStyleIdx="5" presStyleCnt="6"/>
      <dgm:spPr/>
      <dgm:t>
        <a:bodyPr/>
        <a:lstStyle/>
        <a:p>
          <a:endParaRPr lang="ru-RU"/>
        </a:p>
      </dgm:t>
    </dgm:pt>
  </dgm:ptLst>
  <dgm:cxnLst>
    <dgm:cxn modelId="{AB494A68-473F-442A-94A4-02D904266DFF}" srcId="{AD37C66F-4E2C-44E2-80F1-62DC042190FE}" destId="{0449564B-99E9-4DAD-8123-75F45948503F}" srcOrd="2" destOrd="0" parTransId="{0E08D80D-309C-424A-9117-0EA0707C2F14}" sibTransId="{E2E0E065-5D4D-4A2A-A71F-0F028F7F9E0D}"/>
    <dgm:cxn modelId="{52B614E9-AD28-4EBE-8470-FF123C34D480}" type="presOf" srcId="{8ACDECF4-B323-47C6-B9A0-D40F1F88B669}" destId="{E3B4BBF4-3B65-4472-B706-E9563F678DC8}" srcOrd="0" destOrd="0" presId="urn:microsoft.com/office/officeart/2005/8/layout/cycle6"/>
    <dgm:cxn modelId="{7C878B87-835E-4342-9F00-BF91C561EAA0}" type="presOf" srcId="{C51FAD08-8D29-4D52-874C-E8C4D48853D2}" destId="{CC8A0C91-476B-4D31-A742-3740F264F44D}" srcOrd="0" destOrd="0" presId="urn:microsoft.com/office/officeart/2005/8/layout/cycle6"/>
    <dgm:cxn modelId="{366BF054-80B2-4EED-A784-44FB4455FA25}" type="presOf" srcId="{E3A8B455-7D83-4F35-BF12-2D722956C4C7}" destId="{3C3ED2C0-BE37-4FA6-8229-2A870FB470C0}" srcOrd="0" destOrd="0" presId="urn:microsoft.com/office/officeart/2005/8/layout/cycle6"/>
    <dgm:cxn modelId="{5E2C78CA-733A-4573-B549-E320E7DAA962}" type="presOf" srcId="{AD37C66F-4E2C-44E2-80F1-62DC042190FE}" destId="{A2C5A1E3-8BEC-4F45-8F05-FC4D0233B2FE}" srcOrd="0" destOrd="0" presId="urn:microsoft.com/office/officeart/2005/8/layout/cycle6"/>
    <dgm:cxn modelId="{C573E2B5-3834-491A-BD53-E889B5C1A44E}" type="presOf" srcId="{C6C3FFB1-E743-46B7-8431-60899BE3F515}" destId="{F931D821-CD0D-40C7-B2C0-48D1FB2A9C5E}" srcOrd="0" destOrd="0" presId="urn:microsoft.com/office/officeart/2005/8/layout/cycle6"/>
    <dgm:cxn modelId="{774F2D24-9F9F-4936-B2FE-16F99DE89EDB}" type="presOf" srcId="{735E1F02-5B0F-446A-97CE-0B74BC725FBF}" destId="{3D69B2FE-6701-4BD1-A4EE-8629B001FA3A}" srcOrd="0" destOrd="0" presId="urn:microsoft.com/office/officeart/2005/8/layout/cycle6"/>
    <dgm:cxn modelId="{22255F6D-775B-4E9E-B00A-E29359DCA9F7}" type="presOf" srcId="{2EBACE37-F83A-4792-866F-AC9669366350}" destId="{424426A1-444D-46EB-BA6B-D85D7EDB42AC}" srcOrd="0" destOrd="0" presId="urn:microsoft.com/office/officeart/2005/8/layout/cycle6"/>
    <dgm:cxn modelId="{7F6560A9-4CFA-470B-B052-D5CF1C12F4AB}" type="presOf" srcId="{E2E0E065-5D4D-4A2A-A71F-0F028F7F9E0D}" destId="{4DC4A827-4DED-4971-80F8-6AD1A0E11AF1}" srcOrd="0" destOrd="0" presId="urn:microsoft.com/office/officeart/2005/8/layout/cycle6"/>
    <dgm:cxn modelId="{23A8D306-04BE-4F2D-AFA0-4B3F1C8C2358}" srcId="{AD37C66F-4E2C-44E2-80F1-62DC042190FE}" destId="{2EBACE37-F83A-4792-866F-AC9669366350}" srcOrd="0" destOrd="0" parTransId="{9CE7789B-3CE4-47C3-9D70-68B44075527A}" sibTransId="{E3A8B455-7D83-4F35-BF12-2D722956C4C7}"/>
    <dgm:cxn modelId="{361037B2-B897-4E2F-8572-2CEBC65E941C}" type="presOf" srcId="{0449564B-99E9-4DAD-8123-75F45948503F}" destId="{D8AA8889-D419-4FA1-A294-2F8E575615E1}" srcOrd="0" destOrd="0" presId="urn:microsoft.com/office/officeart/2005/8/layout/cycle6"/>
    <dgm:cxn modelId="{7B96D91A-544A-4EE9-9C67-670B6560ECF5}" srcId="{AD37C66F-4E2C-44E2-80F1-62DC042190FE}" destId="{9A4B09B0-B5F3-4599-8BE9-B843B83322C6}" srcOrd="5" destOrd="0" parTransId="{352A7FAB-CD82-4317-B13B-08EAE5B0936B}" sibTransId="{8ACDECF4-B323-47C6-B9A0-D40F1F88B669}"/>
    <dgm:cxn modelId="{2A4B541A-F207-4E6A-BDD8-A55730362B0C}" type="presOf" srcId="{D29A2AC6-F192-4909-881C-5397859F0A93}" destId="{400391C1-DB8A-4760-AF88-D171F5CFCEC1}" srcOrd="0" destOrd="0" presId="urn:microsoft.com/office/officeart/2005/8/layout/cycle6"/>
    <dgm:cxn modelId="{649D77EF-D3F8-4F7D-8862-3AFD2507B00A}" type="presOf" srcId="{CE84F49A-9BB6-45C0-A2F5-01F6C3ADEFB8}" destId="{2A0661FA-8B47-4AB0-8C0D-296D075E615F}" srcOrd="0" destOrd="0" presId="urn:microsoft.com/office/officeart/2005/8/layout/cycle6"/>
    <dgm:cxn modelId="{8C681986-F2E3-451D-961C-0550CCC50EF9}" type="presOf" srcId="{06DFA94A-DDE2-4A06-8317-E0FD86980863}" destId="{8FB79C6D-309F-42AB-89F9-7611F2C2F658}" srcOrd="0" destOrd="0" presId="urn:microsoft.com/office/officeart/2005/8/layout/cycle6"/>
    <dgm:cxn modelId="{40F39D54-CCA7-4B44-865B-16C19E3CBDDF}" type="presOf" srcId="{9A4B09B0-B5F3-4599-8BE9-B843B83322C6}" destId="{C7F65CE1-58DD-42AC-B01A-1AFFC4CE3086}" srcOrd="0" destOrd="0" presId="urn:microsoft.com/office/officeart/2005/8/layout/cycle6"/>
    <dgm:cxn modelId="{737298DB-87CD-46CD-937B-A79415F13952}" srcId="{AD37C66F-4E2C-44E2-80F1-62DC042190FE}" destId="{06DFA94A-DDE2-4A06-8317-E0FD86980863}" srcOrd="3" destOrd="0" parTransId="{C82E6006-12A3-4A27-ACE4-A70CD6468825}" sibTransId="{C51FAD08-8D29-4D52-874C-E8C4D48853D2}"/>
    <dgm:cxn modelId="{4B420BE5-560E-4AAC-99CA-34277D60AA2D}" srcId="{AD37C66F-4E2C-44E2-80F1-62DC042190FE}" destId="{CE84F49A-9BB6-45C0-A2F5-01F6C3ADEFB8}" srcOrd="1" destOrd="0" parTransId="{18EB95AF-E3B3-4BB0-A0BA-80AB6472BD22}" sibTransId="{D29A2AC6-F192-4909-881C-5397859F0A93}"/>
    <dgm:cxn modelId="{6FEA2D0A-6975-49D9-A218-42C10CB3D364}" srcId="{AD37C66F-4E2C-44E2-80F1-62DC042190FE}" destId="{735E1F02-5B0F-446A-97CE-0B74BC725FBF}" srcOrd="4" destOrd="0" parTransId="{E996663D-E031-4047-A849-AEC828D5461F}" sibTransId="{C6C3FFB1-E743-46B7-8431-60899BE3F515}"/>
    <dgm:cxn modelId="{1C010886-DE4A-4A65-BB19-1791F32069DB}" type="presParOf" srcId="{A2C5A1E3-8BEC-4F45-8F05-FC4D0233B2FE}" destId="{424426A1-444D-46EB-BA6B-D85D7EDB42AC}" srcOrd="0" destOrd="0" presId="urn:microsoft.com/office/officeart/2005/8/layout/cycle6"/>
    <dgm:cxn modelId="{4FF92535-F997-4373-9058-AB7166A94275}" type="presParOf" srcId="{A2C5A1E3-8BEC-4F45-8F05-FC4D0233B2FE}" destId="{2DE7DB5D-F8B9-4775-AAEF-6524AFCA8D01}" srcOrd="1" destOrd="0" presId="urn:microsoft.com/office/officeart/2005/8/layout/cycle6"/>
    <dgm:cxn modelId="{91591B63-0013-416C-B1F0-684A0CA89142}" type="presParOf" srcId="{A2C5A1E3-8BEC-4F45-8F05-FC4D0233B2FE}" destId="{3C3ED2C0-BE37-4FA6-8229-2A870FB470C0}" srcOrd="2" destOrd="0" presId="urn:microsoft.com/office/officeart/2005/8/layout/cycle6"/>
    <dgm:cxn modelId="{42E03757-F61A-4833-AC6A-6A3B1A088130}" type="presParOf" srcId="{A2C5A1E3-8BEC-4F45-8F05-FC4D0233B2FE}" destId="{2A0661FA-8B47-4AB0-8C0D-296D075E615F}" srcOrd="3" destOrd="0" presId="urn:microsoft.com/office/officeart/2005/8/layout/cycle6"/>
    <dgm:cxn modelId="{A49EFEBC-9F56-48ED-8BDF-0ECF4AF1993A}" type="presParOf" srcId="{A2C5A1E3-8BEC-4F45-8F05-FC4D0233B2FE}" destId="{259EBBFB-892C-4A79-82C2-0D3E8F63E174}" srcOrd="4" destOrd="0" presId="urn:microsoft.com/office/officeart/2005/8/layout/cycle6"/>
    <dgm:cxn modelId="{70483FE5-40E6-4BBB-A460-A48BE6F7CE90}" type="presParOf" srcId="{A2C5A1E3-8BEC-4F45-8F05-FC4D0233B2FE}" destId="{400391C1-DB8A-4760-AF88-D171F5CFCEC1}" srcOrd="5" destOrd="0" presId="urn:microsoft.com/office/officeart/2005/8/layout/cycle6"/>
    <dgm:cxn modelId="{F2E69E10-F0BE-429B-945C-CFBAB9351E3B}" type="presParOf" srcId="{A2C5A1E3-8BEC-4F45-8F05-FC4D0233B2FE}" destId="{D8AA8889-D419-4FA1-A294-2F8E575615E1}" srcOrd="6" destOrd="0" presId="urn:microsoft.com/office/officeart/2005/8/layout/cycle6"/>
    <dgm:cxn modelId="{D4567769-C63B-452A-93F8-A93E477DB258}" type="presParOf" srcId="{A2C5A1E3-8BEC-4F45-8F05-FC4D0233B2FE}" destId="{152F9F16-05CD-4A97-85D5-5470174A62FE}" srcOrd="7" destOrd="0" presId="urn:microsoft.com/office/officeart/2005/8/layout/cycle6"/>
    <dgm:cxn modelId="{0DCC28EB-EEDA-4132-814D-157A08A6CA90}" type="presParOf" srcId="{A2C5A1E3-8BEC-4F45-8F05-FC4D0233B2FE}" destId="{4DC4A827-4DED-4971-80F8-6AD1A0E11AF1}" srcOrd="8" destOrd="0" presId="urn:microsoft.com/office/officeart/2005/8/layout/cycle6"/>
    <dgm:cxn modelId="{396AD719-6A55-4740-8733-0EDD8D0E1393}" type="presParOf" srcId="{A2C5A1E3-8BEC-4F45-8F05-FC4D0233B2FE}" destId="{8FB79C6D-309F-42AB-89F9-7611F2C2F658}" srcOrd="9" destOrd="0" presId="urn:microsoft.com/office/officeart/2005/8/layout/cycle6"/>
    <dgm:cxn modelId="{E86BBEC4-F326-4E9E-A897-94B1FB379726}" type="presParOf" srcId="{A2C5A1E3-8BEC-4F45-8F05-FC4D0233B2FE}" destId="{5FCE1312-0F71-4531-A5A5-CB7094CAC347}" srcOrd="10" destOrd="0" presId="urn:microsoft.com/office/officeart/2005/8/layout/cycle6"/>
    <dgm:cxn modelId="{CD386E80-43F7-4246-967A-5539E57BFFB7}" type="presParOf" srcId="{A2C5A1E3-8BEC-4F45-8F05-FC4D0233B2FE}" destId="{CC8A0C91-476B-4D31-A742-3740F264F44D}" srcOrd="11" destOrd="0" presId="urn:microsoft.com/office/officeart/2005/8/layout/cycle6"/>
    <dgm:cxn modelId="{BB3F1A4F-9A2F-40BE-81E4-5B963FDFDA8F}" type="presParOf" srcId="{A2C5A1E3-8BEC-4F45-8F05-FC4D0233B2FE}" destId="{3D69B2FE-6701-4BD1-A4EE-8629B001FA3A}" srcOrd="12" destOrd="0" presId="urn:microsoft.com/office/officeart/2005/8/layout/cycle6"/>
    <dgm:cxn modelId="{A91F2F15-D3C7-45B0-B44B-8F186CBA5B5C}" type="presParOf" srcId="{A2C5A1E3-8BEC-4F45-8F05-FC4D0233B2FE}" destId="{73589663-6ECA-45DF-B165-5FC8FB9C9821}" srcOrd="13" destOrd="0" presId="urn:microsoft.com/office/officeart/2005/8/layout/cycle6"/>
    <dgm:cxn modelId="{263D6B55-88C9-44BA-8E54-B454032706C9}" type="presParOf" srcId="{A2C5A1E3-8BEC-4F45-8F05-FC4D0233B2FE}" destId="{F931D821-CD0D-40C7-B2C0-48D1FB2A9C5E}" srcOrd="14" destOrd="0" presId="urn:microsoft.com/office/officeart/2005/8/layout/cycle6"/>
    <dgm:cxn modelId="{2C215887-9033-42C7-BB15-F422A405799B}" type="presParOf" srcId="{A2C5A1E3-8BEC-4F45-8F05-FC4D0233B2FE}" destId="{C7F65CE1-58DD-42AC-B01A-1AFFC4CE3086}" srcOrd="15" destOrd="0" presId="urn:microsoft.com/office/officeart/2005/8/layout/cycle6"/>
    <dgm:cxn modelId="{ABC8854D-C83D-4539-A958-85154B071081}" type="presParOf" srcId="{A2C5A1E3-8BEC-4F45-8F05-FC4D0233B2FE}" destId="{575A247E-1839-4CF9-B472-10A4BDEA7572}" srcOrd="16" destOrd="0" presId="urn:microsoft.com/office/officeart/2005/8/layout/cycle6"/>
    <dgm:cxn modelId="{7F75A930-92B6-411A-A37F-58357FA10A09}" type="presParOf" srcId="{A2C5A1E3-8BEC-4F45-8F05-FC4D0233B2FE}" destId="{E3B4BBF4-3B65-4472-B706-E9563F678DC8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426A1-444D-46EB-BA6B-D85D7EDB42AC}">
      <dsp:nvSpPr>
        <dsp:cNvPr id="0" name=""/>
        <dsp:cNvSpPr/>
      </dsp:nvSpPr>
      <dsp:spPr>
        <a:xfrm>
          <a:off x="2155562" y="618997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Журналы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Библиотека ведущих профессиональных изданий по охране труда</a:t>
          </a:r>
        </a:p>
      </dsp:txBody>
      <dsp:txXfrm>
        <a:off x="2207043" y="670478"/>
        <a:ext cx="1519504" cy="951641"/>
      </dsp:txXfrm>
    </dsp:sp>
    <dsp:sp modelId="{3C3ED2C0-BE37-4FA6-8229-2A870FB470C0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3308952" y="139622"/>
              </a:moveTo>
              <a:arcTo wR="2487321" hR="2487321" stAng="17357320" swAng="150361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661FA-8B47-4AB0-8C0D-296D075E615F}">
      <dsp:nvSpPr>
        <dsp:cNvPr id="0" name=""/>
        <dsp:cNvSpPr/>
      </dsp:nvSpPr>
      <dsp:spPr>
        <a:xfrm>
          <a:off x="4309646" y="1862658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Шаблоны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Образцы положений, инструкций, журналов, наряд- допусков, предписаний.</a:t>
          </a:r>
        </a:p>
      </dsp:txBody>
      <dsp:txXfrm>
        <a:off x="4361127" y="1914139"/>
        <a:ext cx="1519504" cy="951641"/>
      </dsp:txXfrm>
    </dsp:sp>
    <dsp:sp modelId="{400391C1-DB8A-4760-AF88-D171F5CFCEC1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4873339" y="1784694"/>
              </a:moveTo>
              <a:arcTo wR="2487321" hR="2487321" stAng="20615491" swAng="196901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A8889-D419-4FA1-A294-2F8E575615E1}">
      <dsp:nvSpPr>
        <dsp:cNvPr id="0" name=""/>
        <dsp:cNvSpPr/>
      </dsp:nvSpPr>
      <dsp:spPr>
        <a:xfrm>
          <a:off x="4309646" y="4349980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Правовая база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Все нормативные документы с возможностью поиска по номеру, дате, региону и т. д.</a:t>
          </a:r>
        </a:p>
      </dsp:txBody>
      <dsp:txXfrm>
        <a:off x="4361127" y="4401461"/>
        <a:ext cx="1519504" cy="951641"/>
      </dsp:txXfrm>
    </dsp:sp>
    <dsp:sp modelId="{4DC4A827-4DED-4971-80F8-6AD1A0E11AF1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4226023" y="4265995"/>
              </a:moveTo>
              <a:arcTo wR="2487321" hR="2487321" stAng="2739065" swAng="150361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9C6D-309F-42AB-89F9-7611F2C2F658}">
      <dsp:nvSpPr>
        <dsp:cNvPr id="0" name=""/>
        <dsp:cNvSpPr/>
      </dsp:nvSpPr>
      <dsp:spPr>
        <a:xfrm>
          <a:off x="2155562" y="5593640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Справочники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Таблицы по изменениям законодательства, график отчетности по охране труда, производственный календарь, полезные адреса и телефоны</a:t>
          </a:r>
          <a:r>
            <a:rPr lang="ru-RU" sz="700" kern="1200" dirty="0"/>
            <a:t>. </a:t>
          </a:r>
        </a:p>
      </dsp:txBody>
      <dsp:txXfrm>
        <a:off x="2207043" y="5645121"/>
        <a:ext cx="1519504" cy="951641"/>
      </dsp:txXfrm>
    </dsp:sp>
    <dsp:sp modelId="{CC8A0C91-476B-4D31-A742-3740F264F44D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1665690" y="4835020"/>
              </a:moveTo>
              <a:arcTo wR="2487321" hR="2487321" stAng="6557320" swAng="150361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9B2FE-6701-4BD1-A4EE-8629B001FA3A}">
      <dsp:nvSpPr>
        <dsp:cNvPr id="0" name=""/>
        <dsp:cNvSpPr/>
      </dsp:nvSpPr>
      <dsp:spPr>
        <a:xfrm>
          <a:off x="1479" y="4349980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Рекомендации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Более 2,5 тысяч готовых и актуальных практических решений со ссылками на нормативные документы, шаблоны и примеры материалов. </a:t>
          </a:r>
        </a:p>
      </dsp:txBody>
      <dsp:txXfrm>
        <a:off x="52960" y="4401461"/>
        <a:ext cx="1519504" cy="951641"/>
      </dsp:txXfrm>
    </dsp:sp>
    <dsp:sp modelId="{F931D821-CD0D-40C7-B2C0-48D1FB2A9C5E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101303" y="3189948"/>
              </a:moveTo>
              <a:arcTo wR="2487321" hR="2487321" stAng="9815491" swAng="196901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65CE1-58DD-42AC-B01A-1AFFC4CE3086}">
      <dsp:nvSpPr>
        <dsp:cNvPr id="0" name=""/>
        <dsp:cNvSpPr/>
      </dsp:nvSpPr>
      <dsp:spPr>
        <a:xfrm>
          <a:off x="1479" y="1862658"/>
          <a:ext cx="1622466" cy="1054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Сервисы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Тестировщик для самопроверки знаний сотрудников по охране труда, расчетчики коэффициента травматизма и производительности приточной вентиляции.</a:t>
          </a:r>
        </a:p>
      </dsp:txBody>
      <dsp:txXfrm>
        <a:off x="52960" y="1914139"/>
        <a:ext cx="1519504" cy="951641"/>
      </dsp:txXfrm>
    </dsp:sp>
    <dsp:sp modelId="{E3B4BBF4-3B65-4472-B706-E9563F678DC8}">
      <dsp:nvSpPr>
        <dsp:cNvPr id="0" name=""/>
        <dsp:cNvSpPr/>
      </dsp:nvSpPr>
      <dsp:spPr>
        <a:xfrm>
          <a:off x="479474" y="1146299"/>
          <a:ext cx="4974642" cy="4974642"/>
        </a:xfrm>
        <a:custGeom>
          <a:avLst/>
          <a:gdLst/>
          <a:ahLst/>
          <a:cxnLst/>
          <a:rect l="0" t="0" r="0" b="0"/>
          <a:pathLst>
            <a:path>
              <a:moveTo>
                <a:pt x="748619" y="708647"/>
              </a:moveTo>
              <a:arcTo wR="2487321" hR="2487321" stAng="13539065" swAng="150361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5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22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7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27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21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9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78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7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9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2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4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9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6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9309A3-0382-40BF-937B-B01B8D38D4CE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6EEC-83DE-4A0B-A4EB-D95EBF37C5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715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B640FE0-AA19-4C21-9492-55B10E829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1.8. ИСР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66EFF57-69BB-4AAE-A5D4-37B15AD00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Анализ справочной системы </a:t>
            </a:r>
            <a:r>
              <a:rPr lang="en-US" dirty="0" smtClean="0"/>
              <a:t>“</a:t>
            </a:r>
            <a:r>
              <a:rPr lang="ru-RU" smtClean="0"/>
              <a:t>Охрана труда</a:t>
            </a:r>
            <a:r>
              <a:rPr lang="en-US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4EB1B55-DABF-43B6-B58A-009A2A65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8490" y="966237"/>
            <a:ext cx="3042795" cy="4645473"/>
          </a:xfrm>
        </p:spPr>
        <p:txBody>
          <a:bodyPr>
            <a:normAutofit/>
          </a:bodyPr>
          <a:lstStyle/>
          <a:p>
            <a:r>
              <a:rPr lang="ru-RU" dirty="0"/>
              <a:t>Система охраны труда - это справочная система, созданная специально для руководителей и специалистов в области охраны труда. </a:t>
            </a:r>
          </a:p>
          <a:p>
            <a:r>
              <a:rPr lang="ru-RU" dirty="0"/>
              <a:t>Система дает однозначный и гарантированно верный ответ на вопросы охран труда. </a:t>
            </a:r>
          </a:p>
          <a:p>
            <a:r>
              <a:rPr lang="ru-RU" dirty="0"/>
              <a:t>Все материалы снабжены ссылками на нормативные документы, которые можно посмотреть во встроенной правовой базе.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B0A045A-2DBA-4EF3-9B30-77376B884F24}"/>
              </a:ext>
            </a:extLst>
          </p:cNvPr>
          <p:cNvPicPr/>
          <p:nvPr/>
        </p:nvPicPr>
        <p:blipFill rotWithShape="1">
          <a:blip r:embed="rId2"/>
          <a:srcRect l="12025" t="25371" r="47569" b="13911"/>
          <a:stretch/>
        </p:blipFill>
        <p:spPr bwMode="auto">
          <a:xfrm>
            <a:off x="599947" y="823113"/>
            <a:ext cx="5496053" cy="4645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3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09D68B-2DCD-496C-B833-9AE615B3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" y="206733"/>
            <a:ext cx="10129962" cy="733585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состоит из шести основных разделов, которые ежедневно обновляются и пополняются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64AA699A-EE87-4D89-873C-353D51A9F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38255"/>
              </p:ext>
            </p:extLst>
          </p:nvPr>
        </p:nvGraphicFramePr>
        <p:xfrm>
          <a:off x="2248300" y="123496"/>
          <a:ext cx="5933592" cy="726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76B650E-8C7E-4F01-B38E-BD8D4F447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3392" y="3122255"/>
            <a:ext cx="2955507" cy="10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60DDEE-4ACC-40C1-9988-77349162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0" y="334617"/>
            <a:ext cx="4983454" cy="571832"/>
          </a:xfrm>
        </p:spPr>
        <p:txBody>
          <a:bodyPr/>
          <a:lstStyle/>
          <a:p>
            <a:r>
              <a:rPr lang="ru-RU" dirty="0"/>
              <a:t>Раздел Рекомендация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8995F3-476B-4762-B67F-63D7B6E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7113" y="1312297"/>
            <a:ext cx="3401063" cy="4657255"/>
          </a:xfrm>
        </p:spPr>
        <p:txBody>
          <a:bodyPr/>
          <a:lstStyle/>
          <a:p>
            <a:r>
              <a:rPr lang="ru-RU" dirty="0"/>
              <a:t>Раздел Рекомендация – содержит описание всех вопросов, касающихся выбранной темы. </a:t>
            </a:r>
          </a:p>
          <a:p>
            <a:r>
              <a:rPr lang="ru-RU" dirty="0"/>
              <a:t>Есть ссылки на нормативные документы, шаблоны и примеры материалов. </a:t>
            </a:r>
          </a:p>
          <a:p>
            <a:r>
              <a:rPr lang="ru-RU" dirty="0"/>
              <a:t>Поисковая строка позволяет ввести свой вопрос.</a:t>
            </a:r>
          </a:p>
          <a:p>
            <a:r>
              <a:rPr lang="ru-RU" dirty="0"/>
              <a:t>Ниже сразу можно увидеть рекомендацию эксперта по всем аспектам </a:t>
            </a:r>
          </a:p>
          <a:p>
            <a:r>
              <a:rPr lang="ru-RU" dirty="0"/>
              <a:t>Приводятся примеры инструкции, которые можно скачать. </a:t>
            </a:r>
          </a:p>
          <a:p>
            <a:r>
              <a:rPr lang="ru-RU" dirty="0"/>
              <a:t>На странице расположен удобный рубрикатор.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E32A5E0-2B93-4BF4-AE97-22F2FCB31E0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t="6572" r="26485"/>
          <a:stretch/>
        </p:blipFill>
        <p:spPr bwMode="auto">
          <a:xfrm>
            <a:off x="892560" y="1312297"/>
            <a:ext cx="5796319" cy="4786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499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60DDEE-4ACC-40C1-9988-77349162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0" y="334617"/>
            <a:ext cx="4983454" cy="571832"/>
          </a:xfrm>
        </p:spPr>
        <p:txBody>
          <a:bodyPr/>
          <a:lstStyle/>
          <a:p>
            <a:r>
              <a:rPr lang="ru-RU" dirty="0"/>
              <a:t>Раздел Правовая база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8995F3-476B-4762-B67F-63D7B6E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0229" y="1542554"/>
            <a:ext cx="3401063" cy="4991692"/>
          </a:xfrm>
        </p:spPr>
        <p:txBody>
          <a:bodyPr/>
          <a:lstStyle/>
          <a:p>
            <a:pPr algn="just"/>
            <a:r>
              <a:rPr lang="ru-RU" dirty="0"/>
              <a:t>Раздел Правовая база содержит все нормативные документы и судебные решения, в том числе нормативные документы по промышленной безопасности и отраслевые акты. </a:t>
            </a:r>
          </a:p>
          <a:p>
            <a:pPr algn="just"/>
            <a:r>
              <a:rPr lang="ru-RU" dirty="0"/>
              <a:t>Данный раздел обновляется ежедневно. </a:t>
            </a:r>
          </a:p>
          <a:p>
            <a:pPr algn="just"/>
            <a:r>
              <a:rPr lang="ru-RU" dirty="0"/>
              <a:t>Правовая база содержит все актуальные нормативные документы по охране труда. </a:t>
            </a:r>
          </a:p>
          <a:p>
            <a:pPr algn="just"/>
            <a:r>
              <a:rPr lang="ru-RU" dirty="0"/>
              <a:t>С помощью поисковой строки можно воспользоваться поиском по дате / номеру / принявшему органу ПО ВСЕЙ БАЗЕ Н/Д РФ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B0ED18A-49E3-43E8-BB11-77649CB1F30E}"/>
              </a:ext>
            </a:extLst>
          </p:cNvPr>
          <p:cNvPicPr/>
          <p:nvPr/>
        </p:nvPicPr>
        <p:blipFill rotWithShape="1">
          <a:blip r:embed="rId2"/>
          <a:srcRect l="9461" t="6272" r="1549" b="49544"/>
          <a:stretch/>
        </p:blipFill>
        <p:spPr bwMode="auto">
          <a:xfrm>
            <a:off x="184991" y="964642"/>
            <a:ext cx="5805941" cy="1621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FDD54C2-AB5F-43BA-B0D9-ECBFB9C6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0" y="2644314"/>
            <a:ext cx="7210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60DDEE-4ACC-40C1-9988-77349162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0" y="334617"/>
            <a:ext cx="4983454" cy="571832"/>
          </a:xfrm>
        </p:spPr>
        <p:txBody>
          <a:bodyPr/>
          <a:lstStyle/>
          <a:p>
            <a:r>
              <a:rPr lang="ru-RU" dirty="0"/>
              <a:t>Раздел Справочники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8995F3-476B-4762-B67F-63D7B6E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5645" y="1339503"/>
            <a:ext cx="3401063" cy="4657255"/>
          </a:xfrm>
        </p:spPr>
        <p:txBody>
          <a:bodyPr/>
          <a:lstStyle/>
          <a:p>
            <a:pPr algn="just"/>
            <a:r>
              <a:rPr lang="ru-RU" dirty="0"/>
              <a:t>Справочники – полезные таблицы по изменениям законодательства (было/стало), график отчетности по охране труда, производственный календарь, полезные адреса и телефоны (Ростехнадзор, ГИТ).. </a:t>
            </a:r>
          </a:p>
          <a:p>
            <a:pPr algn="just"/>
            <a:r>
              <a:rPr lang="ru-RU" dirty="0"/>
              <a:t>В справочнике «Обзор документов» есть все изменения в нормативных документах + даты вступления в силу </a:t>
            </a:r>
          </a:p>
          <a:p>
            <a:pPr algn="just"/>
            <a:r>
              <a:rPr lang="ru-RU" dirty="0"/>
              <a:t>Памятка по всем отчетам, которые должны готовить специалисты по ОТ: что, кому и когда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8BF4F06-89F6-492F-9D8B-A999D288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4" y="1339503"/>
            <a:ext cx="7491838" cy="39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60DDEE-4ACC-40C1-9988-77349162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0" y="334617"/>
            <a:ext cx="4983454" cy="571832"/>
          </a:xfrm>
        </p:spPr>
        <p:txBody>
          <a:bodyPr/>
          <a:lstStyle/>
          <a:p>
            <a:r>
              <a:rPr lang="ru-RU" dirty="0"/>
              <a:t>Раздел Журналы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8995F3-476B-4762-B67F-63D7B6E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5260" y="1100372"/>
            <a:ext cx="3760966" cy="4657255"/>
          </a:xfrm>
        </p:spPr>
        <p:txBody>
          <a:bodyPr>
            <a:noAutofit/>
          </a:bodyPr>
          <a:lstStyle/>
          <a:p>
            <a:r>
              <a:rPr lang="ru-RU" dirty="0"/>
              <a:t>В разделе Журналы размещены ведущие профессиональные издания в электронном формате: «Справочник специалиста по охране труда» «Охрана труда в вопросах и ответах» «Охрана труда: просто и понятно» </a:t>
            </a:r>
          </a:p>
          <a:p>
            <a:r>
              <a:rPr lang="ru-RU" dirty="0"/>
              <a:t>Система позволяет читать  журналы в онлайн-режиме. </a:t>
            </a:r>
          </a:p>
          <a:p>
            <a:r>
              <a:rPr lang="ru-RU" dirty="0"/>
              <a:t>Удобный формат. Быстрый поиск нужной информации. Возможность сохранять материалы, копировать текст и распечатывать статьи. Имеется архив номеров.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Также в системе можно получить консультацию по интересующему вопросу с анализом ситуации и ссылками на соответствующие пункты нормативных документов с помощью индивидуальной консультационной поддержкой «Написать эксперту»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EC0335D-6323-4F5E-8D82-BFF33A423A9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2"/>
          <a:stretch/>
        </p:blipFill>
        <p:spPr bwMode="auto">
          <a:xfrm>
            <a:off x="238391" y="1001863"/>
            <a:ext cx="7907684" cy="41505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261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60DDEE-4ACC-40C1-9988-77349162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60" y="334617"/>
            <a:ext cx="4983454" cy="571832"/>
          </a:xfrm>
        </p:spPr>
        <p:txBody>
          <a:bodyPr/>
          <a:lstStyle/>
          <a:p>
            <a:r>
              <a:rPr lang="ru-RU" dirty="0"/>
              <a:t>Раздел Сервисы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78995F3-476B-4762-B67F-63D7B6E8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0088" y="1343769"/>
            <a:ext cx="3896138" cy="4657255"/>
          </a:xfrm>
        </p:spPr>
        <p:txBody>
          <a:bodyPr>
            <a:noAutofit/>
          </a:bodyPr>
          <a:lstStyle/>
          <a:p>
            <a:r>
              <a:rPr lang="ru-RU" dirty="0"/>
              <a:t>В разделе Сервисы можно пройти интерактивную проверку знаний по охране труда или провести тестирования сотрудников, в том числе удаленно. </a:t>
            </a:r>
          </a:p>
          <a:p>
            <a:r>
              <a:rPr lang="ru-RU" dirty="0"/>
              <a:t>После окончания теста можно видеть общий результат и подробный ответ на каждый вопрос (с обоснованиями, ссылками на нормативные документы и расшифровками правильных/неправильных ответов). </a:t>
            </a:r>
          </a:p>
          <a:p>
            <a:r>
              <a:rPr lang="ru-RU" dirty="0"/>
              <a:t>Имеются калькуляторы для расчета наиболее часто используемых величин: 1)Расчет коэффициентов травматизма; 2)Расчет производительности приточной вентиляции. </a:t>
            </a:r>
          </a:p>
          <a:p>
            <a:r>
              <a:rPr lang="ru-RU" dirty="0"/>
              <a:t>Школа Охраны труда Формат обучения - дистанционный (можно пройти курс со своего компьютера в любое удобное время). По окончании выдается удостоверение установленного образца. 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2D7F1CD-A1D7-4AAB-88FE-9AED74F51C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6" t="12573" b="3714"/>
          <a:stretch/>
        </p:blipFill>
        <p:spPr bwMode="auto">
          <a:xfrm>
            <a:off x="304947" y="1445149"/>
            <a:ext cx="7732279" cy="39677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60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506</Words>
  <Application>Microsoft Office PowerPoint</Application>
  <PresentationFormat>Произвольный</PresentationFormat>
  <Paragraphs>44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Задание 1.8. ИСР</vt:lpstr>
      <vt:lpstr>Презентация PowerPoint</vt:lpstr>
      <vt:lpstr>Система состоит из шести основных разделов, которые ежедневно обновляются и пополняются </vt:lpstr>
      <vt:lpstr>Раздел Рекомендация</vt:lpstr>
      <vt:lpstr>Раздел Правовая база</vt:lpstr>
      <vt:lpstr>Раздел Справочники</vt:lpstr>
      <vt:lpstr>Раздел Журналы</vt:lpstr>
      <vt:lpstr>Раздел Сервисы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Danila Isaichev</cp:lastModifiedBy>
  <cp:revision>22</cp:revision>
  <dcterms:created xsi:type="dcterms:W3CDTF">2020-02-16T14:36:36Z</dcterms:created>
  <dcterms:modified xsi:type="dcterms:W3CDTF">2020-02-16T21:00:47Z</dcterms:modified>
</cp:coreProperties>
</file>