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showGuides="1">
      <p:cViewPr varScale="1">
        <p:scale>
          <a:sx n="89" d="100"/>
          <a:sy n="89" d="100"/>
        </p:scale>
        <p:origin x="68"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E8997A-DA90-462A-8150-F6041AF484B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FBBDF45-6AB4-450F-B648-CC7EB63E8A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FB1EBFE-A8F7-4662-B2E6-5CF515970495}"/>
              </a:ext>
            </a:extLst>
          </p:cNvPr>
          <p:cNvSpPr>
            <a:spLocks noGrp="1"/>
          </p:cNvSpPr>
          <p:nvPr>
            <p:ph type="dt" sz="half" idx="10"/>
          </p:nvPr>
        </p:nvSpPr>
        <p:spPr/>
        <p:txBody>
          <a:bodyPr/>
          <a:lstStyle/>
          <a:p>
            <a:fld id="{5B07E459-4189-469E-8D2F-36C8549C0946}" type="datetimeFigureOut">
              <a:rPr lang="ru-RU" smtClean="0"/>
              <a:t>02.10.2024</a:t>
            </a:fld>
            <a:endParaRPr lang="ru-RU"/>
          </a:p>
        </p:txBody>
      </p:sp>
      <p:sp>
        <p:nvSpPr>
          <p:cNvPr id="5" name="Нижний колонтитул 4">
            <a:extLst>
              <a:ext uri="{FF2B5EF4-FFF2-40B4-BE49-F238E27FC236}">
                <a16:creationId xmlns:a16="http://schemas.microsoft.com/office/drawing/2014/main" id="{99AA15F6-047E-42F0-810C-4C51ADD42F8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88FD01B-62C3-47E3-8434-47CCF94A6E33}"/>
              </a:ext>
            </a:extLst>
          </p:cNvPr>
          <p:cNvSpPr>
            <a:spLocks noGrp="1"/>
          </p:cNvSpPr>
          <p:nvPr>
            <p:ph type="sldNum" sz="quarter" idx="12"/>
          </p:nvPr>
        </p:nvSpPr>
        <p:spPr/>
        <p:txBody>
          <a:bodyPr/>
          <a:lstStyle/>
          <a:p>
            <a:fld id="{351ACEE0-4680-44C7-B495-FA146B938F76}" type="slidenum">
              <a:rPr lang="ru-RU" smtClean="0"/>
              <a:t>‹#›</a:t>
            </a:fld>
            <a:endParaRPr lang="ru-RU"/>
          </a:p>
        </p:txBody>
      </p:sp>
    </p:spTree>
    <p:extLst>
      <p:ext uri="{BB962C8B-B14F-4D97-AF65-F5344CB8AC3E}">
        <p14:creationId xmlns:p14="http://schemas.microsoft.com/office/powerpoint/2010/main" val="56433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08A9DF-E20B-4700-90FF-74DAA4D856A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5AFAA6F-EB3B-4D86-AD04-ABD88C74BCC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F09E4EB-6D0A-4E4D-B63E-7BD600CC4293}"/>
              </a:ext>
            </a:extLst>
          </p:cNvPr>
          <p:cNvSpPr>
            <a:spLocks noGrp="1"/>
          </p:cNvSpPr>
          <p:nvPr>
            <p:ph type="dt" sz="half" idx="10"/>
          </p:nvPr>
        </p:nvSpPr>
        <p:spPr/>
        <p:txBody>
          <a:bodyPr/>
          <a:lstStyle/>
          <a:p>
            <a:fld id="{5B07E459-4189-469E-8D2F-36C8549C0946}" type="datetimeFigureOut">
              <a:rPr lang="ru-RU" smtClean="0"/>
              <a:t>02.10.2024</a:t>
            </a:fld>
            <a:endParaRPr lang="ru-RU"/>
          </a:p>
        </p:txBody>
      </p:sp>
      <p:sp>
        <p:nvSpPr>
          <p:cNvPr id="5" name="Нижний колонтитул 4">
            <a:extLst>
              <a:ext uri="{FF2B5EF4-FFF2-40B4-BE49-F238E27FC236}">
                <a16:creationId xmlns:a16="http://schemas.microsoft.com/office/drawing/2014/main" id="{61B84BD9-1802-4471-AD86-517731F3BF1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B5D3D0C-94D7-49A6-B9D0-E88D1F12C25E}"/>
              </a:ext>
            </a:extLst>
          </p:cNvPr>
          <p:cNvSpPr>
            <a:spLocks noGrp="1"/>
          </p:cNvSpPr>
          <p:nvPr>
            <p:ph type="sldNum" sz="quarter" idx="12"/>
          </p:nvPr>
        </p:nvSpPr>
        <p:spPr/>
        <p:txBody>
          <a:bodyPr/>
          <a:lstStyle/>
          <a:p>
            <a:fld id="{351ACEE0-4680-44C7-B495-FA146B938F76}" type="slidenum">
              <a:rPr lang="ru-RU" smtClean="0"/>
              <a:t>‹#›</a:t>
            </a:fld>
            <a:endParaRPr lang="ru-RU"/>
          </a:p>
        </p:txBody>
      </p:sp>
    </p:spTree>
    <p:extLst>
      <p:ext uri="{BB962C8B-B14F-4D97-AF65-F5344CB8AC3E}">
        <p14:creationId xmlns:p14="http://schemas.microsoft.com/office/powerpoint/2010/main" val="372662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F3057FA-94FE-4AFF-AA8E-05A99C64AEA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6257FF8-3ECC-4720-83BD-C424E219F16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86FFAE-61FE-49C9-A08A-11D5929F39F5}"/>
              </a:ext>
            </a:extLst>
          </p:cNvPr>
          <p:cNvSpPr>
            <a:spLocks noGrp="1"/>
          </p:cNvSpPr>
          <p:nvPr>
            <p:ph type="dt" sz="half" idx="10"/>
          </p:nvPr>
        </p:nvSpPr>
        <p:spPr/>
        <p:txBody>
          <a:bodyPr/>
          <a:lstStyle/>
          <a:p>
            <a:fld id="{5B07E459-4189-469E-8D2F-36C8549C0946}" type="datetimeFigureOut">
              <a:rPr lang="ru-RU" smtClean="0"/>
              <a:t>02.10.2024</a:t>
            </a:fld>
            <a:endParaRPr lang="ru-RU"/>
          </a:p>
        </p:txBody>
      </p:sp>
      <p:sp>
        <p:nvSpPr>
          <p:cNvPr id="5" name="Нижний колонтитул 4">
            <a:extLst>
              <a:ext uri="{FF2B5EF4-FFF2-40B4-BE49-F238E27FC236}">
                <a16:creationId xmlns:a16="http://schemas.microsoft.com/office/drawing/2014/main" id="{404BA755-6FD7-4FE9-99CB-8CF05CA721E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3D3956B-00B7-4965-9A87-3DAD28109D35}"/>
              </a:ext>
            </a:extLst>
          </p:cNvPr>
          <p:cNvSpPr>
            <a:spLocks noGrp="1"/>
          </p:cNvSpPr>
          <p:nvPr>
            <p:ph type="sldNum" sz="quarter" idx="12"/>
          </p:nvPr>
        </p:nvSpPr>
        <p:spPr/>
        <p:txBody>
          <a:bodyPr/>
          <a:lstStyle/>
          <a:p>
            <a:fld id="{351ACEE0-4680-44C7-B495-FA146B938F76}" type="slidenum">
              <a:rPr lang="ru-RU" smtClean="0"/>
              <a:t>‹#›</a:t>
            </a:fld>
            <a:endParaRPr lang="ru-RU"/>
          </a:p>
        </p:txBody>
      </p:sp>
    </p:spTree>
    <p:extLst>
      <p:ext uri="{BB962C8B-B14F-4D97-AF65-F5344CB8AC3E}">
        <p14:creationId xmlns:p14="http://schemas.microsoft.com/office/powerpoint/2010/main" val="374574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5248D-23C1-472D-A0CD-7EB5EDA7CD3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FC4C495-6E59-4CE2-A17A-88A3DFC9AA7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A7CD766-CEDD-499C-925F-DC71E0EE1F1D}"/>
              </a:ext>
            </a:extLst>
          </p:cNvPr>
          <p:cNvSpPr>
            <a:spLocks noGrp="1"/>
          </p:cNvSpPr>
          <p:nvPr>
            <p:ph type="dt" sz="half" idx="10"/>
          </p:nvPr>
        </p:nvSpPr>
        <p:spPr/>
        <p:txBody>
          <a:bodyPr/>
          <a:lstStyle/>
          <a:p>
            <a:fld id="{5B07E459-4189-469E-8D2F-36C8549C0946}" type="datetimeFigureOut">
              <a:rPr lang="ru-RU" smtClean="0"/>
              <a:t>02.10.2024</a:t>
            </a:fld>
            <a:endParaRPr lang="ru-RU"/>
          </a:p>
        </p:txBody>
      </p:sp>
      <p:sp>
        <p:nvSpPr>
          <p:cNvPr id="5" name="Нижний колонтитул 4">
            <a:extLst>
              <a:ext uri="{FF2B5EF4-FFF2-40B4-BE49-F238E27FC236}">
                <a16:creationId xmlns:a16="http://schemas.microsoft.com/office/drawing/2014/main" id="{DA3FAA19-FDA3-460F-B665-0CA085477A9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FF6EA98-619E-4BCB-8E11-BEA25CB386FA}"/>
              </a:ext>
            </a:extLst>
          </p:cNvPr>
          <p:cNvSpPr>
            <a:spLocks noGrp="1"/>
          </p:cNvSpPr>
          <p:nvPr>
            <p:ph type="sldNum" sz="quarter" idx="12"/>
          </p:nvPr>
        </p:nvSpPr>
        <p:spPr/>
        <p:txBody>
          <a:bodyPr/>
          <a:lstStyle/>
          <a:p>
            <a:fld id="{351ACEE0-4680-44C7-B495-FA146B938F76}" type="slidenum">
              <a:rPr lang="ru-RU" smtClean="0"/>
              <a:t>‹#›</a:t>
            </a:fld>
            <a:endParaRPr lang="ru-RU"/>
          </a:p>
        </p:txBody>
      </p:sp>
    </p:spTree>
    <p:extLst>
      <p:ext uri="{BB962C8B-B14F-4D97-AF65-F5344CB8AC3E}">
        <p14:creationId xmlns:p14="http://schemas.microsoft.com/office/powerpoint/2010/main" val="312829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6E4267-3F3A-47E7-BAFE-AC9FCB92E97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D420D30-C8E1-468D-8FD9-7110F1277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57512D8-4275-4C1F-B151-5FD519EDDB6E}"/>
              </a:ext>
            </a:extLst>
          </p:cNvPr>
          <p:cNvSpPr>
            <a:spLocks noGrp="1"/>
          </p:cNvSpPr>
          <p:nvPr>
            <p:ph type="dt" sz="half" idx="10"/>
          </p:nvPr>
        </p:nvSpPr>
        <p:spPr/>
        <p:txBody>
          <a:bodyPr/>
          <a:lstStyle/>
          <a:p>
            <a:fld id="{5B07E459-4189-469E-8D2F-36C8549C0946}" type="datetimeFigureOut">
              <a:rPr lang="ru-RU" smtClean="0"/>
              <a:t>02.10.2024</a:t>
            </a:fld>
            <a:endParaRPr lang="ru-RU"/>
          </a:p>
        </p:txBody>
      </p:sp>
      <p:sp>
        <p:nvSpPr>
          <p:cNvPr id="5" name="Нижний колонтитул 4">
            <a:extLst>
              <a:ext uri="{FF2B5EF4-FFF2-40B4-BE49-F238E27FC236}">
                <a16:creationId xmlns:a16="http://schemas.microsoft.com/office/drawing/2014/main" id="{D33872BD-51B8-46A5-ABAB-EAFA43B339F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167F171-18BC-4D50-A1FA-A3AE3605CCE9}"/>
              </a:ext>
            </a:extLst>
          </p:cNvPr>
          <p:cNvSpPr>
            <a:spLocks noGrp="1"/>
          </p:cNvSpPr>
          <p:nvPr>
            <p:ph type="sldNum" sz="quarter" idx="12"/>
          </p:nvPr>
        </p:nvSpPr>
        <p:spPr/>
        <p:txBody>
          <a:bodyPr/>
          <a:lstStyle/>
          <a:p>
            <a:fld id="{351ACEE0-4680-44C7-B495-FA146B938F76}" type="slidenum">
              <a:rPr lang="ru-RU" smtClean="0"/>
              <a:t>‹#›</a:t>
            </a:fld>
            <a:endParaRPr lang="ru-RU"/>
          </a:p>
        </p:txBody>
      </p:sp>
    </p:spTree>
    <p:extLst>
      <p:ext uri="{BB962C8B-B14F-4D97-AF65-F5344CB8AC3E}">
        <p14:creationId xmlns:p14="http://schemas.microsoft.com/office/powerpoint/2010/main" val="3247514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2A229D-A0FF-4F56-A843-316F8256546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30A8005-650F-47C9-9EE3-FB6A0C8E17F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4CE578CF-58F1-438A-AE95-4602B1188E5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8F0FD3B-7B11-45CA-8CD9-BF12867D1EBE}"/>
              </a:ext>
            </a:extLst>
          </p:cNvPr>
          <p:cNvSpPr>
            <a:spLocks noGrp="1"/>
          </p:cNvSpPr>
          <p:nvPr>
            <p:ph type="dt" sz="half" idx="10"/>
          </p:nvPr>
        </p:nvSpPr>
        <p:spPr/>
        <p:txBody>
          <a:bodyPr/>
          <a:lstStyle/>
          <a:p>
            <a:fld id="{5B07E459-4189-469E-8D2F-36C8549C0946}" type="datetimeFigureOut">
              <a:rPr lang="ru-RU" smtClean="0"/>
              <a:t>02.10.2024</a:t>
            </a:fld>
            <a:endParaRPr lang="ru-RU"/>
          </a:p>
        </p:txBody>
      </p:sp>
      <p:sp>
        <p:nvSpPr>
          <p:cNvPr id="6" name="Нижний колонтитул 5">
            <a:extLst>
              <a:ext uri="{FF2B5EF4-FFF2-40B4-BE49-F238E27FC236}">
                <a16:creationId xmlns:a16="http://schemas.microsoft.com/office/drawing/2014/main" id="{4490115F-CE47-4DA2-B551-055F9CABD87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D3E05BE-10C5-4811-BB73-26D098D97729}"/>
              </a:ext>
            </a:extLst>
          </p:cNvPr>
          <p:cNvSpPr>
            <a:spLocks noGrp="1"/>
          </p:cNvSpPr>
          <p:nvPr>
            <p:ph type="sldNum" sz="quarter" idx="12"/>
          </p:nvPr>
        </p:nvSpPr>
        <p:spPr/>
        <p:txBody>
          <a:bodyPr/>
          <a:lstStyle/>
          <a:p>
            <a:fld id="{351ACEE0-4680-44C7-B495-FA146B938F76}" type="slidenum">
              <a:rPr lang="ru-RU" smtClean="0"/>
              <a:t>‹#›</a:t>
            </a:fld>
            <a:endParaRPr lang="ru-RU"/>
          </a:p>
        </p:txBody>
      </p:sp>
    </p:spTree>
    <p:extLst>
      <p:ext uri="{BB962C8B-B14F-4D97-AF65-F5344CB8AC3E}">
        <p14:creationId xmlns:p14="http://schemas.microsoft.com/office/powerpoint/2010/main" val="58735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EEF572-7805-4FBE-8241-D60588B77B3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CBC875E-1C33-4E0D-9B2F-3137783E7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9062F07-898B-4DAC-ADA2-5E39598F980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1D04F0B-EC6B-4F93-BD3D-397368C7C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568A51E-7A88-4E5E-997A-05FBF1F3FF1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BAACED5-0CB7-432F-ACA8-017E31923085}"/>
              </a:ext>
            </a:extLst>
          </p:cNvPr>
          <p:cNvSpPr>
            <a:spLocks noGrp="1"/>
          </p:cNvSpPr>
          <p:nvPr>
            <p:ph type="dt" sz="half" idx="10"/>
          </p:nvPr>
        </p:nvSpPr>
        <p:spPr/>
        <p:txBody>
          <a:bodyPr/>
          <a:lstStyle/>
          <a:p>
            <a:fld id="{5B07E459-4189-469E-8D2F-36C8549C0946}" type="datetimeFigureOut">
              <a:rPr lang="ru-RU" smtClean="0"/>
              <a:t>02.10.2024</a:t>
            </a:fld>
            <a:endParaRPr lang="ru-RU"/>
          </a:p>
        </p:txBody>
      </p:sp>
      <p:sp>
        <p:nvSpPr>
          <p:cNvPr id="8" name="Нижний колонтитул 7">
            <a:extLst>
              <a:ext uri="{FF2B5EF4-FFF2-40B4-BE49-F238E27FC236}">
                <a16:creationId xmlns:a16="http://schemas.microsoft.com/office/drawing/2014/main" id="{CB3AB897-0423-4233-903E-C06A717AAB7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0A89D28-66E9-4855-B678-5D97A92EEB4F}"/>
              </a:ext>
            </a:extLst>
          </p:cNvPr>
          <p:cNvSpPr>
            <a:spLocks noGrp="1"/>
          </p:cNvSpPr>
          <p:nvPr>
            <p:ph type="sldNum" sz="quarter" idx="12"/>
          </p:nvPr>
        </p:nvSpPr>
        <p:spPr/>
        <p:txBody>
          <a:bodyPr/>
          <a:lstStyle/>
          <a:p>
            <a:fld id="{351ACEE0-4680-44C7-B495-FA146B938F76}" type="slidenum">
              <a:rPr lang="ru-RU" smtClean="0"/>
              <a:t>‹#›</a:t>
            </a:fld>
            <a:endParaRPr lang="ru-RU"/>
          </a:p>
        </p:txBody>
      </p:sp>
    </p:spTree>
    <p:extLst>
      <p:ext uri="{BB962C8B-B14F-4D97-AF65-F5344CB8AC3E}">
        <p14:creationId xmlns:p14="http://schemas.microsoft.com/office/powerpoint/2010/main" val="134208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70950A-A470-4C79-A74B-B7DA5E8EEA5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D748BAC-3CE2-424A-947B-A34EF2C0189D}"/>
              </a:ext>
            </a:extLst>
          </p:cNvPr>
          <p:cNvSpPr>
            <a:spLocks noGrp="1"/>
          </p:cNvSpPr>
          <p:nvPr>
            <p:ph type="dt" sz="half" idx="10"/>
          </p:nvPr>
        </p:nvSpPr>
        <p:spPr/>
        <p:txBody>
          <a:bodyPr/>
          <a:lstStyle/>
          <a:p>
            <a:fld id="{5B07E459-4189-469E-8D2F-36C8549C0946}" type="datetimeFigureOut">
              <a:rPr lang="ru-RU" smtClean="0"/>
              <a:t>02.10.2024</a:t>
            </a:fld>
            <a:endParaRPr lang="ru-RU"/>
          </a:p>
        </p:txBody>
      </p:sp>
      <p:sp>
        <p:nvSpPr>
          <p:cNvPr id="4" name="Нижний колонтитул 3">
            <a:extLst>
              <a:ext uri="{FF2B5EF4-FFF2-40B4-BE49-F238E27FC236}">
                <a16:creationId xmlns:a16="http://schemas.microsoft.com/office/drawing/2014/main" id="{DC1EDCBC-D3A9-4918-8F14-173C7F1E1E0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C14A612-2F35-4A41-8686-2E4AFBDCAF06}"/>
              </a:ext>
            </a:extLst>
          </p:cNvPr>
          <p:cNvSpPr>
            <a:spLocks noGrp="1"/>
          </p:cNvSpPr>
          <p:nvPr>
            <p:ph type="sldNum" sz="quarter" idx="12"/>
          </p:nvPr>
        </p:nvSpPr>
        <p:spPr/>
        <p:txBody>
          <a:bodyPr/>
          <a:lstStyle/>
          <a:p>
            <a:fld id="{351ACEE0-4680-44C7-B495-FA146B938F76}" type="slidenum">
              <a:rPr lang="ru-RU" smtClean="0"/>
              <a:t>‹#›</a:t>
            </a:fld>
            <a:endParaRPr lang="ru-RU"/>
          </a:p>
        </p:txBody>
      </p:sp>
    </p:spTree>
    <p:extLst>
      <p:ext uri="{BB962C8B-B14F-4D97-AF65-F5344CB8AC3E}">
        <p14:creationId xmlns:p14="http://schemas.microsoft.com/office/powerpoint/2010/main" val="334414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E53B761-C4B9-4730-92AB-D0E6F233A62B}"/>
              </a:ext>
            </a:extLst>
          </p:cNvPr>
          <p:cNvSpPr>
            <a:spLocks noGrp="1"/>
          </p:cNvSpPr>
          <p:nvPr>
            <p:ph type="dt" sz="half" idx="10"/>
          </p:nvPr>
        </p:nvSpPr>
        <p:spPr/>
        <p:txBody>
          <a:bodyPr/>
          <a:lstStyle/>
          <a:p>
            <a:fld id="{5B07E459-4189-469E-8D2F-36C8549C0946}" type="datetimeFigureOut">
              <a:rPr lang="ru-RU" smtClean="0"/>
              <a:t>02.10.2024</a:t>
            </a:fld>
            <a:endParaRPr lang="ru-RU"/>
          </a:p>
        </p:txBody>
      </p:sp>
      <p:sp>
        <p:nvSpPr>
          <p:cNvPr id="3" name="Нижний колонтитул 2">
            <a:extLst>
              <a:ext uri="{FF2B5EF4-FFF2-40B4-BE49-F238E27FC236}">
                <a16:creationId xmlns:a16="http://schemas.microsoft.com/office/drawing/2014/main" id="{863FE516-7CE1-4658-B081-08D9F9910EF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E46D326-B96B-4118-BFEF-5C5F387EA8C2}"/>
              </a:ext>
            </a:extLst>
          </p:cNvPr>
          <p:cNvSpPr>
            <a:spLocks noGrp="1"/>
          </p:cNvSpPr>
          <p:nvPr>
            <p:ph type="sldNum" sz="quarter" idx="12"/>
          </p:nvPr>
        </p:nvSpPr>
        <p:spPr/>
        <p:txBody>
          <a:bodyPr/>
          <a:lstStyle/>
          <a:p>
            <a:fld id="{351ACEE0-4680-44C7-B495-FA146B938F76}" type="slidenum">
              <a:rPr lang="ru-RU" smtClean="0"/>
              <a:t>‹#›</a:t>
            </a:fld>
            <a:endParaRPr lang="ru-RU"/>
          </a:p>
        </p:txBody>
      </p:sp>
    </p:spTree>
    <p:extLst>
      <p:ext uri="{BB962C8B-B14F-4D97-AF65-F5344CB8AC3E}">
        <p14:creationId xmlns:p14="http://schemas.microsoft.com/office/powerpoint/2010/main" val="22020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466671-8D7E-4B10-B2B3-6448C8CEDDE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435895E-C340-499E-B044-122EC76C0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0E5C03DD-4F4E-4207-909A-FC2A4109C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2D190C5-819D-4A32-B9BC-130D069F165B}"/>
              </a:ext>
            </a:extLst>
          </p:cNvPr>
          <p:cNvSpPr>
            <a:spLocks noGrp="1"/>
          </p:cNvSpPr>
          <p:nvPr>
            <p:ph type="dt" sz="half" idx="10"/>
          </p:nvPr>
        </p:nvSpPr>
        <p:spPr/>
        <p:txBody>
          <a:bodyPr/>
          <a:lstStyle/>
          <a:p>
            <a:fld id="{5B07E459-4189-469E-8D2F-36C8549C0946}" type="datetimeFigureOut">
              <a:rPr lang="ru-RU" smtClean="0"/>
              <a:t>02.10.2024</a:t>
            </a:fld>
            <a:endParaRPr lang="ru-RU"/>
          </a:p>
        </p:txBody>
      </p:sp>
      <p:sp>
        <p:nvSpPr>
          <p:cNvPr id="6" name="Нижний колонтитул 5">
            <a:extLst>
              <a:ext uri="{FF2B5EF4-FFF2-40B4-BE49-F238E27FC236}">
                <a16:creationId xmlns:a16="http://schemas.microsoft.com/office/drawing/2014/main" id="{87F4EA2A-CC17-4DDE-B518-D2EBB976CCA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30B1250-F111-4390-9F01-A904DB165994}"/>
              </a:ext>
            </a:extLst>
          </p:cNvPr>
          <p:cNvSpPr>
            <a:spLocks noGrp="1"/>
          </p:cNvSpPr>
          <p:nvPr>
            <p:ph type="sldNum" sz="quarter" idx="12"/>
          </p:nvPr>
        </p:nvSpPr>
        <p:spPr/>
        <p:txBody>
          <a:bodyPr/>
          <a:lstStyle/>
          <a:p>
            <a:fld id="{351ACEE0-4680-44C7-B495-FA146B938F76}" type="slidenum">
              <a:rPr lang="ru-RU" smtClean="0"/>
              <a:t>‹#›</a:t>
            </a:fld>
            <a:endParaRPr lang="ru-RU"/>
          </a:p>
        </p:txBody>
      </p:sp>
    </p:spTree>
    <p:extLst>
      <p:ext uri="{BB962C8B-B14F-4D97-AF65-F5344CB8AC3E}">
        <p14:creationId xmlns:p14="http://schemas.microsoft.com/office/powerpoint/2010/main" val="3817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EFC6C0-107C-4B1D-B7E9-6A52F232A1D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C6ADE03-8DE2-4570-B4A1-EEB32A423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9910557-8FB9-4CA8-9935-0F535F5C1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528559E-5116-4B98-BE99-599E3648679C}"/>
              </a:ext>
            </a:extLst>
          </p:cNvPr>
          <p:cNvSpPr>
            <a:spLocks noGrp="1"/>
          </p:cNvSpPr>
          <p:nvPr>
            <p:ph type="dt" sz="half" idx="10"/>
          </p:nvPr>
        </p:nvSpPr>
        <p:spPr/>
        <p:txBody>
          <a:bodyPr/>
          <a:lstStyle/>
          <a:p>
            <a:fld id="{5B07E459-4189-469E-8D2F-36C8549C0946}" type="datetimeFigureOut">
              <a:rPr lang="ru-RU" smtClean="0"/>
              <a:t>02.10.2024</a:t>
            </a:fld>
            <a:endParaRPr lang="ru-RU"/>
          </a:p>
        </p:txBody>
      </p:sp>
      <p:sp>
        <p:nvSpPr>
          <p:cNvPr id="6" name="Нижний колонтитул 5">
            <a:extLst>
              <a:ext uri="{FF2B5EF4-FFF2-40B4-BE49-F238E27FC236}">
                <a16:creationId xmlns:a16="http://schemas.microsoft.com/office/drawing/2014/main" id="{64494BA5-EE9B-4E2C-A0B5-B053532595B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355008A-155F-4EA2-9968-8AD15AB0C823}"/>
              </a:ext>
            </a:extLst>
          </p:cNvPr>
          <p:cNvSpPr>
            <a:spLocks noGrp="1"/>
          </p:cNvSpPr>
          <p:nvPr>
            <p:ph type="sldNum" sz="quarter" idx="12"/>
          </p:nvPr>
        </p:nvSpPr>
        <p:spPr/>
        <p:txBody>
          <a:bodyPr/>
          <a:lstStyle/>
          <a:p>
            <a:fld id="{351ACEE0-4680-44C7-B495-FA146B938F76}" type="slidenum">
              <a:rPr lang="ru-RU" smtClean="0"/>
              <a:t>‹#›</a:t>
            </a:fld>
            <a:endParaRPr lang="ru-RU"/>
          </a:p>
        </p:txBody>
      </p:sp>
    </p:spTree>
    <p:extLst>
      <p:ext uri="{BB962C8B-B14F-4D97-AF65-F5344CB8AC3E}">
        <p14:creationId xmlns:p14="http://schemas.microsoft.com/office/powerpoint/2010/main" val="367563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D0E98D-896C-44E5-B21F-104F6F2322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4293A4C-4455-45D8-AF53-394484DDF8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8AFBA9C-73BF-4F52-AC71-E7E805547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459-4189-469E-8D2F-36C8549C0946}" type="datetimeFigureOut">
              <a:rPr lang="ru-RU" smtClean="0"/>
              <a:t>02.10.2024</a:t>
            </a:fld>
            <a:endParaRPr lang="ru-RU"/>
          </a:p>
        </p:txBody>
      </p:sp>
      <p:sp>
        <p:nvSpPr>
          <p:cNvPr id="5" name="Нижний колонтитул 4">
            <a:extLst>
              <a:ext uri="{FF2B5EF4-FFF2-40B4-BE49-F238E27FC236}">
                <a16:creationId xmlns:a16="http://schemas.microsoft.com/office/drawing/2014/main" id="{4FDF4E0A-7C62-4968-8A14-29995A792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F878D62-C5D7-4FAF-ACDD-8E87F7678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ACEE0-4680-44C7-B495-FA146B938F76}" type="slidenum">
              <a:rPr lang="ru-RU" smtClean="0"/>
              <a:t>‹#›</a:t>
            </a:fld>
            <a:endParaRPr lang="ru-RU"/>
          </a:p>
        </p:txBody>
      </p:sp>
    </p:spTree>
    <p:extLst>
      <p:ext uri="{BB962C8B-B14F-4D97-AF65-F5344CB8AC3E}">
        <p14:creationId xmlns:p14="http://schemas.microsoft.com/office/powerpoint/2010/main" val="661007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odel.py/"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A9ABEA07-19A6-4106-B7A8-E2B519A00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AutoShape 2" descr="A semi-futuristic and gentle word cloud with light purple and light red colors, positioned on the right side of the image. The word cloud is tilted 45 degrees to the left from the viewer's perspective, as if being viewed from above. The style strikes a balance between futuristic and soft, with no visible text or words, forming an abstract and smooth cloud-like structure. The background is subtle, clean, and minimalistic to emphasize the balance between softness and a hint of technological design.">
            <a:extLst>
              <a:ext uri="{FF2B5EF4-FFF2-40B4-BE49-F238E27FC236}">
                <a16:creationId xmlns:a16="http://schemas.microsoft.com/office/drawing/2014/main" id="{DDD371C4-1C8C-4D72-8519-BE78FC38CC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TextBox 5">
            <a:extLst>
              <a:ext uri="{FF2B5EF4-FFF2-40B4-BE49-F238E27FC236}">
                <a16:creationId xmlns:a16="http://schemas.microsoft.com/office/drawing/2014/main" id="{4769593A-ACDD-471B-9C97-B32DF856456C}"/>
              </a:ext>
            </a:extLst>
          </p:cNvPr>
          <p:cNvSpPr txBox="1"/>
          <p:nvPr/>
        </p:nvSpPr>
        <p:spPr>
          <a:xfrm>
            <a:off x="600364" y="2043545"/>
            <a:ext cx="3658374" cy="830997"/>
          </a:xfrm>
          <a:prstGeom prst="rect">
            <a:avLst/>
          </a:prstGeom>
          <a:noFill/>
        </p:spPr>
        <p:txBody>
          <a:bodyPr wrap="none" rtlCol="0">
            <a:spAutoFit/>
          </a:bodyPr>
          <a:lstStyle/>
          <a:p>
            <a:r>
              <a:rPr lang="ru-RU" sz="4800" dirty="0">
                <a:latin typeface="Arial Black" panose="020B0A04020102020204" pitchFamily="34" charset="0"/>
              </a:rPr>
              <a:t>МТС Линк</a:t>
            </a:r>
          </a:p>
        </p:txBody>
      </p:sp>
      <p:sp>
        <p:nvSpPr>
          <p:cNvPr id="7" name="TextBox 6">
            <a:extLst>
              <a:ext uri="{FF2B5EF4-FFF2-40B4-BE49-F238E27FC236}">
                <a16:creationId xmlns:a16="http://schemas.microsoft.com/office/drawing/2014/main" id="{297F3ABD-D349-4A1C-ABD6-BFBEFE6459EA}"/>
              </a:ext>
            </a:extLst>
          </p:cNvPr>
          <p:cNvSpPr txBox="1"/>
          <p:nvPr/>
        </p:nvSpPr>
        <p:spPr>
          <a:xfrm>
            <a:off x="600364" y="2984500"/>
            <a:ext cx="5426364" cy="1754326"/>
          </a:xfrm>
          <a:prstGeom prst="rect">
            <a:avLst/>
          </a:prstGeom>
          <a:noFill/>
        </p:spPr>
        <p:txBody>
          <a:bodyPr wrap="square" rtlCol="0">
            <a:spAutoFit/>
          </a:bodyPr>
          <a:lstStyle/>
          <a:p>
            <a:r>
              <a:rPr lang="ru-RU" sz="3600" dirty="0">
                <a:solidFill>
                  <a:schemeClr val="bg1"/>
                </a:solidFill>
                <a:latin typeface="Arial Black" panose="020B0A04020102020204" pitchFamily="34" charset="0"/>
              </a:rPr>
              <a:t>ИИ для анализа пользовательских ответов</a:t>
            </a:r>
          </a:p>
        </p:txBody>
      </p:sp>
    </p:spTree>
    <p:extLst>
      <p:ext uri="{BB962C8B-B14F-4D97-AF65-F5344CB8AC3E}">
        <p14:creationId xmlns:p14="http://schemas.microsoft.com/office/powerpoint/2010/main" val="169461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DF06D89C-DAD3-4AB1-9CDE-FA0EEC02A1CD}"/>
              </a:ext>
            </a:extLst>
          </p:cNvPr>
          <p:cNvPicPr>
            <a:picLocks noChangeAspect="1"/>
          </p:cNvPicPr>
          <p:nvPr/>
        </p:nvPicPr>
        <p:blipFill rotWithShape="1">
          <a:blip r:embed="rId2">
            <a:extLst>
              <a:ext uri="{28A0092B-C50C-407E-A947-70E740481C1C}">
                <a14:useLocalDpi xmlns:a14="http://schemas.microsoft.com/office/drawing/2010/main" val="0"/>
              </a:ext>
            </a:extLst>
          </a:blip>
          <a:srcRect t="-1" b="90842"/>
          <a:stretch/>
        </p:blipFill>
        <p:spPr>
          <a:xfrm>
            <a:off x="0" y="0"/>
            <a:ext cx="12192000" cy="628072"/>
          </a:xfrm>
          <a:prstGeom prst="rect">
            <a:avLst/>
          </a:prstGeom>
        </p:spPr>
      </p:pic>
      <p:sp>
        <p:nvSpPr>
          <p:cNvPr id="3" name="TextBox 2">
            <a:extLst>
              <a:ext uri="{FF2B5EF4-FFF2-40B4-BE49-F238E27FC236}">
                <a16:creationId xmlns:a16="http://schemas.microsoft.com/office/drawing/2014/main" id="{87A52706-A543-4B31-B561-347C1D658B8B}"/>
              </a:ext>
            </a:extLst>
          </p:cNvPr>
          <p:cNvSpPr txBox="1"/>
          <p:nvPr/>
        </p:nvSpPr>
        <p:spPr>
          <a:xfrm>
            <a:off x="1179866" y="85842"/>
            <a:ext cx="1752788" cy="307777"/>
          </a:xfrm>
          <a:prstGeom prst="rect">
            <a:avLst/>
          </a:prstGeom>
          <a:noFill/>
        </p:spPr>
        <p:txBody>
          <a:bodyPr wrap="none" rtlCol="0">
            <a:spAutoFit/>
          </a:bodyPr>
          <a:lstStyle/>
          <a:p>
            <a:r>
              <a:rPr lang="en-US" sz="1400" b="1" dirty="0">
                <a:solidFill>
                  <a:srgbClr val="FF0000"/>
                </a:solidFill>
                <a:latin typeface="Segoe UI Semibold" panose="020B0702040204020203" pitchFamily="34" charset="0"/>
                <a:cs typeface="Segoe UI Semibold" panose="020B0702040204020203" pitchFamily="34" charset="0"/>
              </a:rPr>
              <a:t>Executive summary</a:t>
            </a:r>
            <a:endParaRPr lang="ru-RU" sz="1400" b="1" dirty="0">
              <a:solidFill>
                <a:srgbClr val="FF0000"/>
              </a:solidFill>
              <a:latin typeface="Segoe UI Semibold" panose="020B0702040204020203" pitchFamily="34" charset="0"/>
              <a:cs typeface="Segoe UI Semibold" panose="020B0702040204020203" pitchFamily="34" charset="0"/>
            </a:endParaRPr>
          </a:p>
        </p:txBody>
      </p:sp>
      <p:sp>
        <p:nvSpPr>
          <p:cNvPr id="15" name="TextBox 14">
            <a:extLst>
              <a:ext uri="{FF2B5EF4-FFF2-40B4-BE49-F238E27FC236}">
                <a16:creationId xmlns:a16="http://schemas.microsoft.com/office/drawing/2014/main" id="{4AD14F31-D78A-4DE0-B816-DCCC52906C44}"/>
              </a:ext>
            </a:extLst>
          </p:cNvPr>
          <p:cNvSpPr txBox="1"/>
          <p:nvPr/>
        </p:nvSpPr>
        <p:spPr>
          <a:xfrm>
            <a:off x="3736364" y="85842"/>
            <a:ext cx="928203"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Контекст</a:t>
            </a:r>
          </a:p>
        </p:txBody>
      </p:sp>
      <p:sp>
        <p:nvSpPr>
          <p:cNvPr id="17" name="TextBox 16">
            <a:extLst>
              <a:ext uri="{FF2B5EF4-FFF2-40B4-BE49-F238E27FC236}">
                <a16:creationId xmlns:a16="http://schemas.microsoft.com/office/drawing/2014/main" id="{3D962E9C-400A-4B7C-863F-EEA098A1F0D3}"/>
              </a:ext>
            </a:extLst>
          </p:cNvPr>
          <p:cNvSpPr txBox="1"/>
          <p:nvPr/>
        </p:nvSpPr>
        <p:spPr>
          <a:xfrm>
            <a:off x="7540516" y="85842"/>
            <a:ext cx="875561"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Пример</a:t>
            </a:r>
          </a:p>
        </p:txBody>
      </p:sp>
      <p:sp>
        <p:nvSpPr>
          <p:cNvPr id="18" name="TextBox 17">
            <a:extLst>
              <a:ext uri="{FF2B5EF4-FFF2-40B4-BE49-F238E27FC236}">
                <a16:creationId xmlns:a16="http://schemas.microsoft.com/office/drawing/2014/main" id="{5FF7067C-AF3C-4309-B6AE-DDF11BE46599}"/>
              </a:ext>
            </a:extLst>
          </p:cNvPr>
          <p:cNvSpPr txBox="1"/>
          <p:nvPr/>
        </p:nvSpPr>
        <p:spPr>
          <a:xfrm>
            <a:off x="9199180" y="85842"/>
            <a:ext cx="952568"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Команда</a:t>
            </a:r>
          </a:p>
        </p:txBody>
      </p:sp>
      <p:cxnSp>
        <p:nvCxnSpPr>
          <p:cNvPr id="20" name="Прямая соединительная линия 19">
            <a:extLst>
              <a:ext uri="{FF2B5EF4-FFF2-40B4-BE49-F238E27FC236}">
                <a16:creationId xmlns:a16="http://schemas.microsoft.com/office/drawing/2014/main" id="{B263B64B-0F0A-4C91-B897-3188E3E4D2BC}"/>
              </a:ext>
            </a:extLst>
          </p:cNvPr>
          <p:cNvCxnSpPr/>
          <p:nvPr/>
        </p:nvCxnSpPr>
        <p:spPr>
          <a:xfrm>
            <a:off x="1275484" y="466567"/>
            <a:ext cx="168101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422FC1E4-DFCA-4D7F-8DC0-7AD57163726E}"/>
              </a:ext>
            </a:extLst>
          </p:cNvPr>
          <p:cNvCxnSpPr>
            <a:cxnSpLocks/>
          </p:cNvCxnSpPr>
          <p:nvPr/>
        </p:nvCxnSpPr>
        <p:spPr>
          <a:xfrm>
            <a:off x="3777468" y="462626"/>
            <a:ext cx="8804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ACCF9C69-5611-4DA2-AAD5-23F23BD096D7}"/>
              </a:ext>
            </a:extLst>
          </p:cNvPr>
          <p:cNvCxnSpPr>
            <a:cxnSpLocks/>
          </p:cNvCxnSpPr>
          <p:nvPr/>
        </p:nvCxnSpPr>
        <p:spPr>
          <a:xfrm>
            <a:off x="5568168" y="462625"/>
            <a:ext cx="10993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a:extLst>
              <a:ext uri="{FF2B5EF4-FFF2-40B4-BE49-F238E27FC236}">
                <a16:creationId xmlns:a16="http://schemas.microsoft.com/office/drawing/2014/main" id="{50B1F6B1-2EEA-4ABE-ABAB-2A5DEEFBA03B}"/>
              </a:ext>
            </a:extLst>
          </p:cNvPr>
          <p:cNvCxnSpPr>
            <a:cxnSpLocks/>
          </p:cNvCxnSpPr>
          <p:nvPr/>
        </p:nvCxnSpPr>
        <p:spPr>
          <a:xfrm>
            <a:off x="7625568" y="454732"/>
            <a:ext cx="727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a:extLst>
              <a:ext uri="{FF2B5EF4-FFF2-40B4-BE49-F238E27FC236}">
                <a16:creationId xmlns:a16="http://schemas.microsoft.com/office/drawing/2014/main" id="{85B984CE-CC84-43E1-92BB-2478CE527F17}"/>
              </a:ext>
            </a:extLst>
          </p:cNvPr>
          <p:cNvCxnSpPr>
            <a:cxnSpLocks/>
          </p:cNvCxnSpPr>
          <p:nvPr/>
        </p:nvCxnSpPr>
        <p:spPr>
          <a:xfrm>
            <a:off x="9292443" y="454732"/>
            <a:ext cx="788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F9A7AE5-5B34-4AA3-B1FB-01CE9327A380}"/>
              </a:ext>
            </a:extLst>
          </p:cNvPr>
          <p:cNvSpPr txBox="1"/>
          <p:nvPr/>
        </p:nvSpPr>
        <p:spPr>
          <a:xfrm>
            <a:off x="3849455" y="808158"/>
            <a:ext cx="4339201" cy="646331"/>
          </a:xfrm>
          <a:prstGeom prst="rect">
            <a:avLst/>
          </a:prstGeom>
          <a:noFill/>
        </p:spPr>
        <p:txBody>
          <a:bodyPr wrap="none" rtlCol="0">
            <a:spAutoFit/>
          </a:bodyPr>
          <a:lstStyle/>
          <a:p>
            <a:r>
              <a:rPr lang="ru-RU" sz="3600" dirty="0">
                <a:latin typeface="Arial Black" panose="020B0A04020102020204" pitchFamily="34" charset="0"/>
              </a:rPr>
              <a:t>МТС</a:t>
            </a:r>
            <a:r>
              <a:rPr lang="en-US" sz="3600" dirty="0">
                <a:latin typeface="Arial Black" panose="020B0A04020102020204" pitchFamily="34" charset="0"/>
              </a:rPr>
              <a:t> Word Cloud</a:t>
            </a:r>
            <a:endParaRPr lang="ru-RU" sz="3600" dirty="0">
              <a:latin typeface="Arial Black" panose="020B0A04020102020204" pitchFamily="34" charset="0"/>
            </a:endParaRPr>
          </a:p>
        </p:txBody>
      </p:sp>
      <p:pic>
        <p:nvPicPr>
          <p:cNvPr id="38" name="Рисунок 37">
            <a:extLst>
              <a:ext uri="{FF2B5EF4-FFF2-40B4-BE49-F238E27FC236}">
                <a16:creationId xmlns:a16="http://schemas.microsoft.com/office/drawing/2014/main" id="{99E4BD32-89D1-47F9-85BC-F9F7D0D74D6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80" b="95316" l="9639" r="93976">
                        <a14:foregroundMark x1="42570" y1="91039" x2="56426" y2="91650"/>
                        <a14:foregroundMark x1="56426" y1="91650" x2="61446" y2="91039"/>
                        <a14:foregroundMark x1="52610" y1="93686" x2="52610" y2="95723"/>
                        <a14:foregroundMark x1="86345" y1="62322" x2="91165" y2="60285"/>
                        <a14:foregroundMark x1="92570" y1="55601" x2="93976" y2="55601"/>
                      </a14:backgroundRemoval>
                    </a14:imgEffect>
                  </a14:imgLayer>
                </a14:imgProps>
              </a:ext>
            </a:extLst>
          </a:blip>
          <a:stretch>
            <a:fillRect/>
          </a:stretch>
        </p:blipFill>
        <p:spPr>
          <a:xfrm>
            <a:off x="442344" y="1764926"/>
            <a:ext cx="345846" cy="340985"/>
          </a:xfrm>
          <a:prstGeom prst="rect">
            <a:avLst/>
          </a:prstGeom>
        </p:spPr>
      </p:pic>
      <p:pic>
        <p:nvPicPr>
          <p:cNvPr id="39" name="Рисунок 38">
            <a:extLst>
              <a:ext uri="{FF2B5EF4-FFF2-40B4-BE49-F238E27FC236}">
                <a16:creationId xmlns:a16="http://schemas.microsoft.com/office/drawing/2014/main" id="{0C96470C-DA68-4DC5-A16B-B3257143450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80" b="95316" l="9639" r="93976">
                        <a14:foregroundMark x1="42570" y1="91039" x2="56426" y2="91650"/>
                        <a14:foregroundMark x1="56426" y1="91650" x2="61446" y2="91039"/>
                        <a14:foregroundMark x1="52610" y1="93686" x2="52610" y2="95723"/>
                        <a14:foregroundMark x1="86345" y1="62322" x2="91165" y2="60285"/>
                        <a14:foregroundMark x1="92570" y1="55601" x2="93976" y2="55601"/>
                      </a14:backgroundRemoval>
                    </a14:imgEffect>
                  </a14:imgLayer>
                </a14:imgProps>
              </a:ext>
            </a:extLst>
          </a:blip>
          <a:stretch>
            <a:fillRect/>
          </a:stretch>
        </p:blipFill>
        <p:spPr>
          <a:xfrm>
            <a:off x="442344" y="2410245"/>
            <a:ext cx="345846" cy="340985"/>
          </a:xfrm>
          <a:prstGeom prst="rect">
            <a:avLst/>
          </a:prstGeom>
        </p:spPr>
      </p:pic>
      <p:pic>
        <p:nvPicPr>
          <p:cNvPr id="40" name="Рисунок 39">
            <a:extLst>
              <a:ext uri="{FF2B5EF4-FFF2-40B4-BE49-F238E27FC236}">
                <a16:creationId xmlns:a16="http://schemas.microsoft.com/office/drawing/2014/main" id="{BFBD0E65-12D7-445A-A204-118261EA672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80" b="95316" l="9639" r="93976">
                        <a14:foregroundMark x1="42570" y1="91039" x2="56426" y2="91650"/>
                        <a14:foregroundMark x1="56426" y1="91650" x2="61446" y2="91039"/>
                        <a14:foregroundMark x1="52610" y1="93686" x2="52610" y2="95723"/>
                        <a14:foregroundMark x1="86345" y1="62322" x2="91165" y2="60285"/>
                        <a14:foregroundMark x1="92570" y1="55601" x2="93976" y2="55601"/>
                      </a14:backgroundRemoval>
                    </a14:imgEffect>
                  </a14:imgLayer>
                </a14:imgProps>
              </a:ext>
            </a:extLst>
          </a:blip>
          <a:stretch>
            <a:fillRect/>
          </a:stretch>
        </p:blipFill>
        <p:spPr>
          <a:xfrm>
            <a:off x="442344" y="3055564"/>
            <a:ext cx="345846" cy="340985"/>
          </a:xfrm>
          <a:prstGeom prst="rect">
            <a:avLst/>
          </a:prstGeom>
        </p:spPr>
      </p:pic>
      <p:pic>
        <p:nvPicPr>
          <p:cNvPr id="41" name="Рисунок 40">
            <a:extLst>
              <a:ext uri="{FF2B5EF4-FFF2-40B4-BE49-F238E27FC236}">
                <a16:creationId xmlns:a16="http://schemas.microsoft.com/office/drawing/2014/main" id="{33C3203F-4600-41CD-A664-8BFDD5D4448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80" b="95316" l="9639" r="93976">
                        <a14:foregroundMark x1="42570" y1="91039" x2="56426" y2="91650"/>
                        <a14:foregroundMark x1="56426" y1="91650" x2="61446" y2="91039"/>
                        <a14:foregroundMark x1="52610" y1="93686" x2="52610" y2="95723"/>
                        <a14:foregroundMark x1="86345" y1="62322" x2="91165" y2="60285"/>
                        <a14:foregroundMark x1="92570" y1="55601" x2="93976" y2="55601"/>
                      </a14:backgroundRemoval>
                    </a14:imgEffect>
                  </a14:imgLayer>
                </a14:imgProps>
              </a:ext>
            </a:extLst>
          </a:blip>
          <a:stretch>
            <a:fillRect/>
          </a:stretch>
        </p:blipFill>
        <p:spPr>
          <a:xfrm>
            <a:off x="437366" y="3704360"/>
            <a:ext cx="345846" cy="340985"/>
          </a:xfrm>
          <a:prstGeom prst="rect">
            <a:avLst/>
          </a:prstGeom>
        </p:spPr>
      </p:pic>
      <p:sp>
        <p:nvSpPr>
          <p:cNvPr id="42" name="TextBox 41">
            <a:extLst>
              <a:ext uri="{FF2B5EF4-FFF2-40B4-BE49-F238E27FC236}">
                <a16:creationId xmlns:a16="http://schemas.microsoft.com/office/drawing/2014/main" id="{AF91C1B1-5C80-43A0-82B2-E5D27250F377}"/>
              </a:ext>
            </a:extLst>
          </p:cNvPr>
          <p:cNvSpPr txBox="1"/>
          <p:nvPr/>
        </p:nvSpPr>
        <p:spPr>
          <a:xfrm>
            <a:off x="1020266" y="1764926"/>
            <a:ext cx="4867871" cy="338554"/>
          </a:xfrm>
          <a:prstGeom prst="rect">
            <a:avLst/>
          </a:prstGeom>
          <a:noFill/>
        </p:spPr>
        <p:txBody>
          <a:bodyPr wrap="none" rtlCol="0">
            <a:spAutoFit/>
          </a:bodyPr>
          <a:lstStyle/>
          <a:p>
            <a:r>
              <a:rPr lang="ru-RU" sz="1600" dirty="0">
                <a:latin typeface="Segoe UI Semibold" panose="020B0702040204020203" pitchFamily="34" charset="0"/>
                <a:cs typeface="Segoe UI Semibold" panose="020B0702040204020203" pitchFamily="34" charset="0"/>
              </a:rPr>
              <a:t>Универсальная модель построения облака слов</a:t>
            </a:r>
          </a:p>
        </p:txBody>
      </p:sp>
      <p:sp>
        <p:nvSpPr>
          <p:cNvPr id="43" name="TextBox 42">
            <a:extLst>
              <a:ext uri="{FF2B5EF4-FFF2-40B4-BE49-F238E27FC236}">
                <a16:creationId xmlns:a16="http://schemas.microsoft.com/office/drawing/2014/main" id="{FD236864-976F-4ACA-A4B7-C7BFB42383AE}"/>
              </a:ext>
            </a:extLst>
          </p:cNvPr>
          <p:cNvSpPr txBox="1"/>
          <p:nvPr/>
        </p:nvSpPr>
        <p:spPr>
          <a:xfrm>
            <a:off x="1020266" y="2398146"/>
            <a:ext cx="4519186" cy="338554"/>
          </a:xfrm>
          <a:prstGeom prst="rect">
            <a:avLst/>
          </a:prstGeom>
          <a:noFill/>
        </p:spPr>
        <p:txBody>
          <a:bodyPr wrap="none" rtlCol="0">
            <a:spAutoFit/>
          </a:bodyPr>
          <a:lstStyle/>
          <a:p>
            <a:r>
              <a:rPr lang="ru-RU" sz="1600" dirty="0">
                <a:latin typeface="Segoe UI Semibold" panose="020B0702040204020203" pitchFamily="34" charset="0"/>
                <a:cs typeface="Segoe UI Semibold" panose="020B0702040204020203" pitchFamily="34" charset="0"/>
              </a:rPr>
              <a:t>Использованы новейшие </a:t>
            </a:r>
            <a:r>
              <a:rPr lang="ru-RU" sz="1600" dirty="0" err="1">
                <a:latin typeface="Segoe UI Semibold" panose="020B0702040204020203" pitchFamily="34" charset="0"/>
                <a:cs typeface="Segoe UI Semibold" panose="020B0702040204020203" pitchFamily="34" charset="0"/>
              </a:rPr>
              <a:t>эмбеддинги</a:t>
            </a:r>
            <a:r>
              <a:rPr lang="ru-RU" sz="1600" dirty="0">
                <a:latin typeface="Segoe UI Semibold" panose="020B0702040204020203" pitchFamily="34" charset="0"/>
                <a:cs typeface="Segoe UI Semibold" panose="020B0702040204020203" pitchFamily="34" charset="0"/>
              </a:rPr>
              <a:t> </a:t>
            </a:r>
            <a:r>
              <a:rPr lang="en-US" sz="1600" dirty="0" err="1">
                <a:latin typeface="Segoe UI Semibold" panose="020B0702040204020203" pitchFamily="34" charset="0"/>
                <a:cs typeface="Segoe UI Semibold" panose="020B0702040204020203" pitchFamily="34" charset="0"/>
              </a:rPr>
              <a:t>Navec</a:t>
            </a:r>
            <a:endParaRPr lang="ru-RU" sz="1600" dirty="0">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CF1DDBF0-A215-48E1-92AA-28350002942F}"/>
              </a:ext>
            </a:extLst>
          </p:cNvPr>
          <p:cNvSpPr txBox="1"/>
          <p:nvPr/>
        </p:nvSpPr>
        <p:spPr>
          <a:xfrm>
            <a:off x="1020266" y="3029940"/>
            <a:ext cx="4303679" cy="338554"/>
          </a:xfrm>
          <a:prstGeom prst="rect">
            <a:avLst/>
          </a:prstGeom>
          <a:noFill/>
        </p:spPr>
        <p:txBody>
          <a:bodyPr wrap="none" rtlCol="0">
            <a:spAutoFit/>
          </a:bodyPr>
          <a:lstStyle/>
          <a:p>
            <a:r>
              <a:rPr lang="ru-RU" sz="1600" dirty="0">
                <a:latin typeface="Segoe UI Semibold" panose="020B0702040204020203" pitchFamily="34" charset="0"/>
                <a:cs typeface="Segoe UI Semibold" panose="020B0702040204020203" pitchFamily="34" charset="0"/>
              </a:rPr>
              <a:t>Строит облако слов менее чем за 5 секунд</a:t>
            </a:r>
          </a:p>
        </p:txBody>
      </p:sp>
      <p:sp>
        <p:nvSpPr>
          <p:cNvPr id="45" name="TextBox 44">
            <a:extLst>
              <a:ext uri="{FF2B5EF4-FFF2-40B4-BE49-F238E27FC236}">
                <a16:creationId xmlns:a16="http://schemas.microsoft.com/office/drawing/2014/main" id="{40FB1E2A-70FF-4FE6-BC92-94B3E9072735}"/>
              </a:ext>
            </a:extLst>
          </p:cNvPr>
          <p:cNvSpPr txBox="1"/>
          <p:nvPr/>
        </p:nvSpPr>
        <p:spPr>
          <a:xfrm>
            <a:off x="1020266" y="3678736"/>
            <a:ext cx="4800600" cy="584775"/>
          </a:xfrm>
          <a:prstGeom prst="rect">
            <a:avLst/>
          </a:prstGeom>
          <a:noFill/>
        </p:spPr>
        <p:txBody>
          <a:bodyPr wrap="square" rtlCol="0">
            <a:spAutoFit/>
          </a:bodyPr>
          <a:lstStyle/>
          <a:p>
            <a:r>
              <a:rPr lang="ru-RU" sz="1600" dirty="0">
                <a:latin typeface="Segoe UI Semibold" panose="020B0702040204020203" pitchFamily="34" charset="0"/>
                <a:cs typeface="Segoe UI Semibold" panose="020B0702040204020203" pitchFamily="34" charset="0"/>
              </a:rPr>
              <a:t>Работает со сленгом, просторечиями и англицизмами </a:t>
            </a:r>
          </a:p>
        </p:txBody>
      </p:sp>
      <p:pic>
        <p:nvPicPr>
          <p:cNvPr id="46" name="Рисунок 45">
            <a:extLst>
              <a:ext uri="{FF2B5EF4-FFF2-40B4-BE49-F238E27FC236}">
                <a16:creationId xmlns:a16="http://schemas.microsoft.com/office/drawing/2014/main" id="{3C05F5A1-AA94-441D-8504-B34DFD9B327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80" b="95316" l="9639" r="93976">
                        <a14:foregroundMark x1="42570" y1="91039" x2="56426" y2="91650"/>
                        <a14:foregroundMark x1="56426" y1="91650" x2="61446" y2="91039"/>
                        <a14:foregroundMark x1="52610" y1="93686" x2="52610" y2="95723"/>
                        <a14:foregroundMark x1="86345" y1="62322" x2="91165" y2="60285"/>
                        <a14:foregroundMark x1="92570" y1="55601" x2="93976" y2="55601"/>
                      </a14:backgroundRemoval>
                    </a14:imgEffect>
                  </a14:imgLayer>
                </a14:imgProps>
              </a:ext>
            </a:extLst>
          </a:blip>
          <a:stretch>
            <a:fillRect/>
          </a:stretch>
        </p:blipFill>
        <p:spPr>
          <a:xfrm>
            <a:off x="437366" y="4350691"/>
            <a:ext cx="345846" cy="340985"/>
          </a:xfrm>
          <a:prstGeom prst="rect">
            <a:avLst/>
          </a:prstGeom>
        </p:spPr>
      </p:pic>
      <p:sp>
        <p:nvSpPr>
          <p:cNvPr id="47" name="TextBox 46">
            <a:extLst>
              <a:ext uri="{FF2B5EF4-FFF2-40B4-BE49-F238E27FC236}">
                <a16:creationId xmlns:a16="http://schemas.microsoft.com/office/drawing/2014/main" id="{D103BA3A-883F-4E97-BDD5-C995CFF63E47}"/>
              </a:ext>
            </a:extLst>
          </p:cNvPr>
          <p:cNvSpPr txBox="1"/>
          <p:nvPr/>
        </p:nvSpPr>
        <p:spPr>
          <a:xfrm>
            <a:off x="1020119" y="4325067"/>
            <a:ext cx="4800600" cy="338554"/>
          </a:xfrm>
          <a:prstGeom prst="rect">
            <a:avLst/>
          </a:prstGeom>
          <a:noFill/>
        </p:spPr>
        <p:txBody>
          <a:bodyPr wrap="square" rtlCol="0">
            <a:spAutoFit/>
          </a:bodyPr>
          <a:lstStyle/>
          <a:p>
            <a:r>
              <a:rPr lang="ru-RU" sz="1600" dirty="0">
                <a:latin typeface="Segoe UI Semibold" panose="020B0702040204020203" pitchFamily="34" charset="0"/>
                <a:cs typeface="Segoe UI Semibold" panose="020B0702040204020203" pitchFamily="34" charset="0"/>
              </a:rPr>
              <a:t>Блокирует всю нецензурную лексику</a:t>
            </a:r>
          </a:p>
        </p:txBody>
      </p:sp>
      <p:pic>
        <p:nvPicPr>
          <p:cNvPr id="48" name="Рисунок 47">
            <a:extLst>
              <a:ext uri="{FF2B5EF4-FFF2-40B4-BE49-F238E27FC236}">
                <a16:creationId xmlns:a16="http://schemas.microsoft.com/office/drawing/2014/main" id="{33BE5621-C6CA-4EE9-81B1-BDCC9DD5857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80" b="95316" l="9639" r="93976">
                        <a14:foregroundMark x1="42570" y1="91039" x2="56426" y2="91650"/>
                        <a14:foregroundMark x1="56426" y1="91650" x2="61446" y2="91039"/>
                        <a14:foregroundMark x1="52610" y1="93686" x2="52610" y2="95723"/>
                        <a14:foregroundMark x1="86345" y1="62322" x2="91165" y2="60285"/>
                        <a14:foregroundMark x1="92570" y1="55601" x2="93976" y2="55601"/>
                      </a14:backgroundRemoval>
                    </a14:imgEffect>
                  </a14:imgLayer>
                </a14:imgProps>
              </a:ext>
            </a:extLst>
          </a:blip>
          <a:stretch>
            <a:fillRect/>
          </a:stretch>
        </p:blipFill>
        <p:spPr>
          <a:xfrm>
            <a:off x="437366" y="4960695"/>
            <a:ext cx="345846" cy="340985"/>
          </a:xfrm>
          <a:prstGeom prst="rect">
            <a:avLst/>
          </a:prstGeom>
        </p:spPr>
      </p:pic>
      <p:sp>
        <p:nvSpPr>
          <p:cNvPr id="49" name="TextBox 48">
            <a:extLst>
              <a:ext uri="{FF2B5EF4-FFF2-40B4-BE49-F238E27FC236}">
                <a16:creationId xmlns:a16="http://schemas.microsoft.com/office/drawing/2014/main" id="{25670F5F-62F3-4A17-9BB6-658492D3D043}"/>
              </a:ext>
            </a:extLst>
          </p:cNvPr>
          <p:cNvSpPr txBox="1"/>
          <p:nvPr/>
        </p:nvSpPr>
        <p:spPr>
          <a:xfrm>
            <a:off x="1020119" y="4935071"/>
            <a:ext cx="4800600" cy="338554"/>
          </a:xfrm>
          <a:prstGeom prst="rect">
            <a:avLst/>
          </a:prstGeom>
          <a:noFill/>
        </p:spPr>
        <p:txBody>
          <a:bodyPr wrap="square" rtlCol="0">
            <a:spAutoFit/>
          </a:bodyPr>
          <a:lstStyle/>
          <a:p>
            <a:r>
              <a:rPr lang="ru-RU" sz="1600" dirty="0">
                <a:latin typeface="Segoe UI Semibold" panose="020B0702040204020203" pitchFamily="34" charset="0"/>
                <a:cs typeface="Segoe UI Semibold" panose="020B0702040204020203" pitchFamily="34" charset="0"/>
              </a:rPr>
              <a:t>Прост в обращении</a:t>
            </a:r>
          </a:p>
        </p:txBody>
      </p:sp>
      <p:pic>
        <p:nvPicPr>
          <p:cNvPr id="50" name="Рисунок 49">
            <a:extLst>
              <a:ext uri="{FF2B5EF4-FFF2-40B4-BE49-F238E27FC236}">
                <a16:creationId xmlns:a16="http://schemas.microsoft.com/office/drawing/2014/main" id="{C8183000-2DB0-4E88-852C-57FF0093C7F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80" b="95316" l="9639" r="93976">
                        <a14:foregroundMark x1="42570" y1="91039" x2="56426" y2="91650"/>
                        <a14:foregroundMark x1="56426" y1="91650" x2="61446" y2="91039"/>
                        <a14:foregroundMark x1="52610" y1="93686" x2="52610" y2="95723"/>
                        <a14:foregroundMark x1="86345" y1="62322" x2="91165" y2="60285"/>
                        <a14:foregroundMark x1="92570" y1="55601" x2="93976" y2="55601"/>
                      </a14:backgroundRemoval>
                    </a14:imgEffect>
                  </a14:imgLayer>
                </a14:imgProps>
              </a:ext>
            </a:extLst>
          </a:blip>
          <a:stretch>
            <a:fillRect/>
          </a:stretch>
        </p:blipFill>
        <p:spPr>
          <a:xfrm>
            <a:off x="437366" y="5570699"/>
            <a:ext cx="345846" cy="340985"/>
          </a:xfrm>
          <a:prstGeom prst="rect">
            <a:avLst/>
          </a:prstGeom>
        </p:spPr>
      </p:pic>
      <p:sp>
        <p:nvSpPr>
          <p:cNvPr id="51" name="TextBox 50">
            <a:extLst>
              <a:ext uri="{FF2B5EF4-FFF2-40B4-BE49-F238E27FC236}">
                <a16:creationId xmlns:a16="http://schemas.microsoft.com/office/drawing/2014/main" id="{CB1673A4-BF38-4CC6-B1B3-3F77FE087222}"/>
              </a:ext>
            </a:extLst>
          </p:cNvPr>
          <p:cNvSpPr txBox="1"/>
          <p:nvPr/>
        </p:nvSpPr>
        <p:spPr>
          <a:xfrm>
            <a:off x="1020119" y="5545075"/>
            <a:ext cx="4800600" cy="584775"/>
          </a:xfrm>
          <a:prstGeom prst="rect">
            <a:avLst/>
          </a:prstGeom>
          <a:noFill/>
        </p:spPr>
        <p:txBody>
          <a:bodyPr wrap="square" rtlCol="0">
            <a:spAutoFit/>
          </a:bodyPr>
          <a:lstStyle/>
          <a:p>
            <a:r>
              <a:rPr lang="ru-RU" sz="1600" dirty="0">
                <a:latin typeface="Segoe UI Semibold" panose="020B0702040204020203" pitchFamily="34" charset="0"/>
                <a:cs typeface="Segoe UI Semibold" panose="020B0702040204020203" pitchFamily="34" charset="0"/>
              </a:rPr>
              <a:t>Не выводит слов вне контекста поставленного вопроса</a:t>
            </a:r>
          </a:p>
        </p:txBody>
      </p:sp>
      <p:sp>
        <p:nvSpPr>
          <p:cNvPr id="52" name="AutoShape 2">
            <a:extLst>
              <a:ext uri="{FF2B5EF4-FFF2-40B4-BE49-F238E27FC236}">
                <a16:creationId xmlns:a16="http://schemas.microsoft.com/office/drawing/2014/main" id="{5207E563-4F68-499D-BD05-07650841161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3" name="Рисунок 52">
            <a:extLst>
              <a:ext uri="{FF2B5EF4-FFF2-40B4-BE49-F238E27FC236}">
                <a16:creationId xmlns:a16="http://schemas.microsoft.com/office/drawing/2014/main" id="{05EE5FB7-D75F-4FA0-A41A-A9E1708FDADB}"/>
              </a:ext>
            </a:extLst>
          </p:cNvPr>
          <p:cNvPicPr>
            <a:picLocks noChangeAspect="1"/>
          </p:cNvPicPr>
          <p:nvPr/>
        </p:nvPicPr>
        <p:blipFill rotWithShape="1">
          <a:blip r:embed="rId5"/>
          <a:srcRect l="23819" t="31771" r="20764" b="29672"/>
          <a:stretch/>
        </p:blipFill>
        <p:spPr>
          <a:xfrm>
            <a:off x="6126019" y="2173775"/>
            <a:ext cx="5570847" cy="3876067"/>
          </a:xfrm>
          <a:prstGeom prst="rect">
            <a:avLst/>
          </a:prstGeom>
        </p:spPr>
      </p:pic>
      <p:sp>
        <p:nvSpPr>
          <p:cNvPr id="55" name="TextBox 54">
            <a:extLst>
              <a:ext uri="{FF2B5EF4-FFF2-40B4-BE49-F238E27FC236}">
                <a16:creationId xmlns:a16="http://schemas.microsoft.com/office/drawing/2014/main" id="{6D4F23A7-5350-400F-A783-D2833F1FF035}"/>
              </a:ext>
            </a:extLst>
          </p:cNvPr>
          <p:cNvSpPr txBox="1"/>
          <p:nvPr/>
        </p:nvSpPr>
        <p:spPr>
          <a:xfrm>
            <a:off x="5468278" y="85843"/>
            <a:ext cx="1242200"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Архитектура</a:t>
            </a:r>
          </a:p>
        </p:txBody>
      </p:sp>
    </p:spTree>
    <p:extLst>
      <p:ext uri="{BB962C8B-B14F-4D97-AF65-F5344CB8AC3E}">
        <p14:creationId xmlns:p14="http://schemas.microsoft.com/office/powerpoint/2010/main" val="3167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Прямоугольник: скругленные углы 35">
            <a:extLst>
              <a:ext uri="{FF2B5EF4-FFF2-40B4-BE49-F238E27FC236}">
                <a16:creationId xmlns:a16="http://schemas.microsoft.com/office/drawing/2014/main" id="{0DAD4405-6731-4BB5-83BE-52B37D5EAE78}"/>
              </a:ext>
            </a:extLst>
          </p:cNvPr>
          <p:cNvSpPr/>
          <p:nvPr/>
        </p:nvSpPr>
        <p:spPr>
          <a:xfrm>
            <a:off x="540729" y="1229518"/>
            <a:ext cx="11097297" cy="1417224"/>
          </a:xfrm>
          <a:prstGeom prst="roundRect">
            <a:avLst>
              <a:gd name="adj" fmla="val 939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400" dirty="0">
                <a:solidFill>
                  <a:schemeClr val="tx1"/>
                </a:solidFill>
                <a:latin typeface="Segoe UI Semibold" panose="020B0702040204020203" pitchFamily="34" charset="0"/>
                <a:cs typeface="Segoe UI Semibold" panose="020B0702040204020203" pitchFamily="34" charset="0"/>
              </a:rPr>
              <a:t>── </a:t>
            </a:r>
            <a:r>
              <a:rPr lang="ru-RU" sz="1400" u="sng" dirty="0">
                <a:solidFill>
                  <a:schemeClr val="tx1"/>
                </a:solidFill>
                <a:latin typeface="Segoe UI Semibold" panose="020B0702040204020203" pitchFamily="34" charset="0"/>
                <a:cs typeface="Segoe UI Semibold" panose="020B0702040204020203" pitchFamily="34" charset="0"/>
                <a:hlinkClick r:id="rId2" tooltip="https://model.py/">
                  <a:extLst>
                    <a:ext uri="{A12FA001-AC4F-418D-AE19-62706E023703}">
                      <ahyp:hlinkClr xmlns:ahyp="http://schemas.microsoft.com/office/drawing/2018/hyperlinkcolor" val="tx"/>
                    </a:ext>
                  </a:extLst>
                </a:hlinkClick>
              </a:rPr>
              <a:t>model.py</a:t>
            </a:r>
            <a:r>
              <a:rPr lang="ru-RU" sz="1400" dirty="0">
                <a:solidFill>
                  <a:schemeClr val="tx1"/>
                </a:solidFill>
                <a:latin typeface="Segoe UI Semibold" panose="020B0702040204020203" pitchFamily="34" charset="0"/>
                <a:cs typeface="Segoe UI Semibold" panose="020B0702040204020203" pitchFamily="34" charset="0"/>
              </a:rPr>
              <a:t> - Модели NLP с </a:t>
            </a:r>
            <a:r>
              <a:rPr lang="ru-RU" sz="1400" dirty="0" err="1">
                <a:solidFill>
                  <a:schemeClr val="tx1"/>
                </a:solidFill>
                <a:latin typeface="Segoe UI Semibold" panose="020B0702040204020203" pitchFamily="34" charset="0"/>
                <a:cs typeface="Segoe UI Semibold" panose="020B0702040204020203" pitchFamily="34" charset="0"/>
              </a:rPr>
              <a:t>препроцессингом</a:t>
            </a:r>
            <a:r>
              <a:rPr lang="ru-RU" sz="1400" dirty="0">
                <a:solidFill>
                  <a:schemeClr val="tx1"/>
                </a:solidFill>
                <a:latin typeface="Segoe UI Semibold" panose="020B0702040204020203" pitchFamily="34" charset="0"/>
                <a:cs typeface="Segoe UI Semibold" panose="020B0702040204020203" pitchFamily="34" charset="0"/>
              </a:rPr>
              <a:t>, </a:t>
            </a:r>
            <a:r>
              <a:rPr lang="ru-RU" sz="1400" dirty="0" err="1">
                <a:solidFill>
                  <a:schemeClr val="tx1"/>
                </a:solidFill>
                <a:latin typeface="Segoe UI Semibold" panose="020B0702040204020203" pitchFamily="34" charset="0"/>
                <a:cs typeface="Segoe UI Semibold" panose="020B0702040204020203" pitchFamily="34" charset="0"/>
              </a:rPr>
              <a:t>токенизацией</a:t>
            </a:r>
            <a:r>
              <a:rPr lang="ru-RU" sz="1400" dirty="0">
                <a:solidFill>
                  <a:schemeClr val="tx1"/>
                </a:solidFill>
                <a:latin typeface="Segoe UI Semibold" panose="020B0702040204020203" pitchFamily="34" charset="0"/>
                <a:cs typeface="Segoe UI Semibold" panose="020B0702040204020203" pitchFamily="34" charset="0"/>
              </a:rPr>
              <a:t>, векторизацией и кластеризацией отзывов</a:t>
            </a:r>
            <a:br>
              <a:rPr lang="ru-RU" sz="1400" dirty="0">
                <a:solidFill>
                  <a:schemeClr val="tx1"/>
                </a:solidFill>
                <a:latin typeface="Segoe UI Semibold" panose="020B0702040204020203" pitchFamily="34" charset="0"/>
                <a:cs typeface="Segoe UI Semibold" panose="020B0702040204020203" pitchFamily="34" charset="0"/>
              </a:rPr>
            </a:br>
            <a:r>
              <a:rPr lang="ru-RU" sz="1400" dirty="0">
                <a:solidFill>
                  <a:schemeClr val="tx1"/>
                </a:solidFill>
                <a:latin typeface="Segoe UI Semibold" panose="020B0702040204020203" pitchFamily="34" charset="0"/>
                <a:cs typeface="Segoe UI Semibold" panose="020B0702040204020203" pitchFamily="34" charset="0"/>
              </a:rPr>
              <a:t>── mts_bot.py - Чат-бот, который использует разработанную модель и строит облако слов</a:t>
            </a:r>
            <a:br>
              <a:rPr lang="ru-RU" sz="1400" dirty="0">
                <a:solidFill>
                  <a:schemeClr val="tx1"/>
                </a:solidFill>
                <a:latin typeface="Segoe UI Semibold" panose="020B0702040204020203" pitchFamily="34" charset="0"/>
                <a:cs typeface="Segoe UI Semibold" panose="020B0702040204020203" pitchFamily="34" charset="0"/>
              </a:rPr>
            </a:br>
            <a:r>
              <a:rPr lang="ru-RU" sz="1400" dirty="0">
                <a:solidFill>
                  <a:schemeClr val="tx1"/>
                </a:solidFill>
                <a:latin typeface="Segoe UI Semibold" panose="020B0702040204020203" pitchFamily="34" charset="0"/>
                <a:cs typeface="Segoe UI Semibold" panose="020B0702040204020203" pitchFamily="34" charset="0"/>
              </a:rPr>
              <a:t>── </a:t>
            </a:r>
            <a:r>
              <a:rPr lang="ru-RU" sz="1400" dirty="0" err="1">
                <a:solidFill>
                  <a:schemeClr val="tx1"/>
                </a:solidFill>
                <a:latin typeface="Segoe UI Semibold" panose="020B0702040204020203" pitchFamily="34" charset="0"/>
                <a:cs typeface="Segoe UI Semibold" panose="020B0702040204020203" pitchFamily="34" charset="0"/>
              </a:rPr>
              <a:t>reviews_GPT.ipynb</a:t>
            </a:r>
            <a:r>
              <a:rPr lang="ru-RU" sz="1400" dirty="0">
                <a:solidFill>
                  <a:schemeClr val="tx1"/>
                </a:solidFill>
                <a:latin typeface="Segoe UI Semibold" panose="020B0702040204020203" pitchFamily="34" charset="0"/>
                <a:cs typeface="Segoe UI Semibold" panose="020B0702040204020203" pitchFamily="34" charset="0"/>
              </a:rPr>
              <a:t> - </a:t>
            </a:r>
            <a:r>
              <a:rPr lang="ru-RU" sz="1400" dirty="0" err="1">
                <a:solidFill>
                  <a:schemeClr val="tx1"/>
                </a:solidFill>
                <a:latin typeface="Segoe UI Semibold" panose="020B0702040204020203" pitchFamily="34" charset="0"/>
                <a:cs typeface="Segoe UI Semibold" panose="020B0702040204020203" pitchFamily="34" charset="0"/>
              </a:rPr>
              <a:t>JupyterNotebook</a:t>
            </a:r>
            <a:r>
              <a:rPr lang="ru-RU" sz="1400" dirty="0">
                <a:solidFill>
                  <a:schemeClr val="tx1"/>
                </a:solidFill>
                <a:latin typeface="Segoe UI Semibold" panose="020B0702040204020203" pitchFamily="34" charset="0"/>
                <a:cs typeface="Segoe UI Semibold" panose="020B0702040204020203" pitchFamily="34" charset="0"/>
              </a:rPr>
              <a:t>, где был создан генератор отзывов</a:t>
            </a:r>
            <a:br>
              <a:rPr lang="ru-RU" sz="1400" dirty="0">
                <a:solidFill>
                  <a:schemeClr val="tx1"/>
                </a:solidFill>
                <a:latin typeface="Segoe UI Semibold" panose="020B0702040204020203" pitchFamily="34" charset="0"/>
                <a:cs typeface="Segoe UI Semibold" panose="020B0702040204020203" pitchFamily="34" charset="0"/>
              </a:rPr>
            </a:br>
            <a:r>
              <a:rPr lang="ru-RU" sz="1400" dirty="0">
                <a:solidFill>
                  <a:schemeClr val="tx1"/>
                </a:solidFill>
                <a:latin typeface="Segoe UI Semibold" panose="020B0702040204020203" pitchFamily="34" charset="0"/>
                <a:cs typeface="Segoe UI Semibold" panose="020B0702040204020203" pitchFamily="34" charset="0"/>
              </a:rPr>
              <a:t>── </a:t>
            </a:r>
            <a:r>
              <a:rPr lang="ru-RU" sz="1400" dirty="0" err="1">
                <a:solidFill>
                  <a:schemeClr val="tx1"/>
                </a:solidFill>
                <a:latin typeface="Segoe UI Semibold" panose="020B0702040204020203" pitchFamily="34" charset="0"/>
                <a:cs typeface="Segoe UI Semibold" panose="020B0702040204020203" pitchFamily="34" charset="0"/>
              </a:rPr>
              <a:t>data</a:t>
            </a:r>
            <a:r>
              <a:rPr lang="ru-RU" sz="1400" dirty="0">
                <a:solidFill>
                  <a:schemeClr val="tx1"/>
                </a:solidFill>
                <a:latin typeface="Segoe UI Semibold" panose="020B0702040204020203" pitchFamily="34" charset="0"/>
                <a:cs typeface="Segoe UI Semibold" panose="020B0702040204020203" pitchFamily="34" charset="0"/>
              </a:rPr>
              <a:t> - Сгенерированные </a:t>
            </a:r>
            <a:r>
              <a:rPr lang="ru-RU" sz="1400" dirty="0" err="1">
                <a:solidFill>
                  <a:schemeClr val="tx1"/>
                </a:solidFill>
                <a:latin typeface="Segoe UI Semibold" panose="020B0702040204020203" pitchFamily="34" charset="0"/>
                <a:cs typeface="Segoe UI Semibold" panose="020B0702040204020203" pitchFamily="34" charset="0"/>
              </a:rPr>
              <a:t>ChatGPT</a:t>
            </a:r>
            <a:r>
              <a:rPr lang="ru-RU" sz="1400" dirty="0">
                <a:solidFill>
                  <a:schemeClr val="tx1"/>
                </a:solidFill>
                <a:latin typeface="Segoe UI Semibold" panose="020B0702040204020203" pitchFamily="34" charset="0"/>
                <a:cs typeface="Segoe UI Semibold" panose="020B0702040204020203" pitchFamily="34" charset="0"/>
              </a:rPr>
              <a:t> отзывы, которые использовались для тестов</a:t>
            </a:r>
          </a:p>
        </p:txBody>
      </p:sp>
      <p:pic>
        <p:nvPicPr>
          <p:cNvPr id="3" name="Рисунок 2">
            <a:extLst>
              <a:ext uri="{FF2B5EF4-FFF2-40B4-BE49-F238E27FC236}">
                <a16:creationId xmlns:a16="http://schemas.microsoft.com/office/drawing/2014/main" id="{4A76BC07-8F74-40CF-B1DD-A0F4710BBF6F}"/>
              </a:ext>
            </a:extLst>
          </p:cNvPr>
          <p:cNvPicPr>
            <a:picLocks noChangeAspect="1"/>
          </p:cNvPicPr>
          <p:nvPr/>
        </p:nvPicPr>
        <p:blipFill rotWithShape="1">
          <a:blip r:embed="rId3">
            <a:extLst>
              <a:ext uri="{28A0092B-C50C-407E-A947-70E740481C1C}">
                <a14:useLocalDpi xmlns:a14="http://schemas.microsoft.com/office/drawing/2010/main" val="0"/>
              </a:ext>
            </a:extLst>
          </a:blip>
          <a:srcRect t="-1" b="90842"/>
          <a:stretch/>
        </p:blipFill>
        <p:spPr>
          <a:xfrm>
            <a:off x="0" y="0"/>
            <a:ext cx="12192000" cy="628072"/>
          </a:xfrm>
          <a:prstGeom prst="rect">
            <a:avLst/>
          </a:prstGeom>
        </p:spPr>
      </p:pic>
      <p:sp>
        <p:nvSpPr>
          <p:cNvPr id="17" name="TextBox 16">
            <a:extLst>
              <a:ext uri="{FF2B5EF4-FFF2-40B4-BE49-F238E27FC236}">
                <a16:creationId xmlns:a16="http://schemas.microsoft.com/office/drawing/2014/main" id="{1B3BB829-CBAC-47D3-83AC-9BA1662BC9E9}"/>
              </a:ext>
            </a:extLst>
          </p:cNvPr>
          <p:cNvSpPr txBox="1"/>
          <p:nvPr/>
        </p:nvSpPr>
        <p:spPr>
          <a:xfrm>
            <a:off x="1179866" y="85842"/>
            <a:ext cx="1752788" cy="307777"/>
          </a:xfrm>
          <a:prstGeom prst="rect">
            <a:avLst/>
          </a:prstGeom>
          <a:noFill/>
        </p:spPr>
        <p:txBody>
          <a:bodyPr wrap="none" rtlCol="0">
            <a:spAutoFit/>
          </a:bodyPr>
          <a:lstStyle/>
          <a:p>
            <a:r>
              <a:rPr lang="en-US" sz="1400" b="1" dirty="0">
                <a:latin typeface="Segoe UI Semibold" panose="020B0702040204020203" pitchFamily="34" charset="0"/>
                <a:cs typeface="Segoe UI Semibold" panose="020B0702040204020203" pitchFamily="34" charset="0"/>
              </a:rPr>
              <a:t>Executive summary</a:t>
            </a:r>
            <a:endParaRPr lang="ru-RU" sz="1400" b="1" dirty="0">
              <a:latin typeface="Segoe UI Semibold" panose="020B0702040204020203" pitchFamily="34" charset="0"/>
              <a:cs typeface="Segoe UI Semibold" panose="020B0702040204020203" pitchFamily="34" charset="0"/>
            </a:endParaRPr>
          </a:p>
        </p:txBody>
      </p:sp>
      <p:sp>
        <p:nvSpPr>
          <p:cNvPr id="19" name="TextBox 18">
            <a:extLst>
              <a:ext uri="{FF2B5EF4-FFF2-40B4-BE49-F238E27FC236}">
                <a16:creationId xmlns:a16="http://schemas.microsoft.com/office/drawing/2014/main" id="{510E6193-42B4-4790-BFB4-CA438962420A}"/>
              </a:ext>
            </a:extLst>
          </p:cNvPr>
          <p:cNvSpPr txBox="1"/>
          <p:nvPr/>
        </p:nvSpPr>
        <p:spPr>
          <a:xfrm>
            <a:off x="5468278" y="85843"/>
            <a:ext cx="1242200"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Архитектура</a:t>
            </a:r>
          </a:p>
        </p:txBody>
      </p:sp>
      <p:sp>
        <p:nvSpPr>
          <p:cNvPr id="20" name="TextBox 19">
            <a:extLst>
              <a:ext uri="{FF2B5EF4-FFF2-40B4-BE49-F238E27FC236}">
                <a16:creationId xmlns:a16="http://schemas.microsoft.com/office/drawing/2014/main" id="{48756C55-0D24-417F-83D2-CFC3EC62E7FE}"/>
              </a:ext>
            </a:extLst>
          </p:cNvPr>
          <p:cNvSpPr txBox="1"/>
          <p:nvPr/>
        </p:nvSpPr>
        <p:spPr>
          <a:xfrm>
            <a:off x="7540516" y="85842"/>
            <a:ext cx="875561"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Пример</a:t>
            </a:r>
          </a:p>
        </p:txBody>
      </p:sp>
      <p:sp>
        <p:nvSpPr>
          <p:cNvPr id="21" name="TextBox 20">
            <a:extLst>
              <a:ext uri="{FF2B5EF4-FFF2-40B4-BE49-F238E27FC236}">
                <a16:creationId xmlns:a16="http://schemas.microsoft.com/office/drawing/2014/main" id="{FF0D17B5-23EA-4C41-9351-9833E0838458}"/>
              </a:ext>
            </a:extLst>
          </p:cNvPr>
          <p:cNvSpPr txBox="1"/>
          <p:nvPr/>
        </p:nvSpPr>
        <p:spPr>
          <a:xfrm>
            <a:off x="9199180" y="85842"/>
            <a:ext cx="952568"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Команда</a:t>
            </a:r>
          </a:p>
        </p:txBody>
      </p:sp>
      <p:cxnSp>
        <p:nvCxnSpPr>
          <p:cNvPr id="22" name="Прямая соединительная линия 21">
            <a:extLst>
              <a:ext uri="{FF2B5EF4-FFF2-40B4-BE49-F238E27FC236}">
                <a16:creationId xmlns:a16="http://schemas.microsoft.com/office/drawing/2014/main" id="{E131420D-5559-4C94-9BC0-40E2D6BD60FC}"/>
              </a:ext>
            </a:extLst>
          </p:cNvPr>
          <p:cNvCxnSpPr/>
          <p:nvPr/>
        </p:nvCxnSpPr>
        <p:spPr>
          <a:xfrm>
            <a:off x="1275484" y="466567"/>
            <a:ext cx="1681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89E95DF9-CD00-49BB-A5EE-DB3D21053D82}"/>
              </a:ext>
            </a:extLst>
          </p:cNvPr>
          <p:cNvCxnSpPr>
            <a:cxnSpLocks/>
          </p:cNvCxnSpPr>
          <p:nvPr/>
        </p:nvCxnSpPr>
        <p:spPr>
          <a:xfrm>
            <a:off x="3777468" y="462626"/>
            <a:ext cx="8804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AB67A61C-B4A9-44A5-8D13-D8EB2BDC8D7E}"/>
              </a:ext>
            </a:extLst>
          </p:cNvPr>
          <p:cNvCxnSpPr>
            <a:cxnSpLocks/>
          </p:cNvCxnSpPr>
          <p:nvPr/>
        </p:nvCxnSpPr>
        <p:spPr>
          <a:xfrm>
            <a:off x="5568168" y="462625"/>
            <a:ext cx="10993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D1F585D1-5A02-4910-9294-9F9A7987C94D}"/>
              </a:ext>
            </a:extLst>
          </p:cNvPr>
          <p:cNvCxnSpPr>
            <a:cxnSpLocks/>
          </p:cNvCxnSpPr>
          <p:nvPr/>
        </p:nvCxnSpPr>
        <p:spPr>
          <a:xfrm>
            <a:off x="7625568" y="454732"/>
            <a:ext cx="727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8759F067-4B68-442D-8D60-E34DF8683EAF}"/>
              </a:ext>
            </a:extLst>
          </p:cNvPr>
          <p:cNvCxnSpPr>
            <a:cxnSpLocks/>
          </p:cNvCxnSpPr>
          <p:nvPr/>
        </p:nvCxnSpPr>
        <p:spPr>
          <a:xfrm>
            <a:off x="9292443" y="454732"/>
            <a:ext cx="788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02ED0E9-E182-4624-9FE1-3EB77BCD5299}"/>
              </a:ext>
            </a:extLst>
          </p:cNvPr>
          <p:cNvSpPr txBox="1"/>
          <p:nvPr/>
        </p:nvSpPr>
        <p:spPr>
          <a:xfrm>
            <a:off x="3736364" y="85842"/>
            <a:ext cx="933525" cy="307777"/>
          </a:xfrm>
          <a:prstGeom prst="rect">
            <a:avLst/>
          </a:prstGeom>
          <a:noFill/>
        </p:spPr>
        <p:txBody>
          <a:bodyPr wrap="none" rtlCol="0">
            <a:spAutoFit/>
          </a:bodyPr>
          <a:lstStyle/>
          <a:p>
            <a:r>
              <a:rPr lang="ru-RU" sz="1400" b="1" dirty="0">
                <a:solidFill>
                  <a:srgbClr val="FF0000"/>
                </a:solidFill>
                <a:latin typeface="Segoe UI Semibold" panose="020B0702040204020203" pitchFamily="34" charset="0"/>
                <a:cs typeface="Segoe UI Semibold" panose="020B0702040204020203" pitchFamily="34" charset="0"/>
              </a:rPr>
              <a:t>Решение</a:t>
            </a:r>
          </a:p>
        </p:txBody>
      </p:sp>
      <p:sp>
        <p:nvSpPr>
          <p:cNvPr id="44" name="TextBox 43">
            <a:extLst>
              <a:ext uri="{FF2B5EF4-FFF2-40B4-BE49-F238E27FC236}">
                <a16:creationId xmlns:a16="http://schemas.microsoft.com/office/drawing/2014/main" id="{476F270A-4E52-425D-AD7A-D58CC30350C7}"/>
              </a:ext>
            </a:extLst>
          </p:cNvPr>
          <p:cNvSpPr txBox="1"/>
          <p:nvPr/>
        </p:nvSpPr>
        <p:spPr>
          <a:xfrm>
            <a:off x="652686" y="860186"/>
            <a:ext cx="1484702" cy="369332"/>
          </a:xfrm>
          <a:prstGeom prst="rect">
            <a:avLst/>
          </a:prstGeom>
          <a:noFill/>
        </p:spPr>
        <p:txBody>
          <a:bodyPr wrap="none" rtlCol="0">
            <a:spAutoFit/>
          </a:bodyPr>
          <a:lstStyle/>
          <a:p>
            <a:r>
              <a:rPr lang="ru-RU" dirty="0">
                <a:latin typeface="Arial Black" panose="020B0A04020102020204" pitchFamily="34" charset="0"/>
              </a:rPr>
              <a:t>Описание</a:t>
            </a:r>
          </a:p>
        </p:txBody>
      </p:sp>
      <p:sp>
        <p:nvSpPr>
          <p:cNvPr id="45" name="Прямоугольник: скругленные углы 44">
            <a:extLst>
              <a:ext uri="{FF2B5EF4-FFF2-40B4-BE49-F238E27FC236}">
                <a16:creationId xmlns:a16="http://schemas.microsoft.com/office/drawing/2014/main" id="{918D2622-CB6C-4457-9CCC-E93AA1AAA64C}"/>
              </a:ext>
            </a:extLst>
          </p:cNvPr>
          <p:cNvSpPr/>
          <p:nvPr/>
        </p:nvSpPr>
        <p:spPr>
          <a:xfrm>
            <a:off x="540728" y="3196271"/>
            <a:ext cx="11097297" cy="557000"/>
          </a:xfrm>
          <a:prstGeom prst="roundRect">
            <a:avLst>
              <a:gd name="adj" fmla="val 1887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400" dirty="0">
                <a:solidFill>
                  <a:schemeClr val="tx1"/>
                </a:solidFill>
                <a:latin typeface="Segoe UI Semibold" panose="020B0702040204020203" pitchFamily="34" charset="0"/>
                <a:cs typeface="Segoe UI Semibold" panose="020B0702040204020203" pitchFamily="34" charset="0"/>
              </a:rPr>
              <a:t>CSV-файл, содержащий строки размером от 3 до 12 слов и состоящий примерно из 2000 записей ответов на вопрос. </a:t>
            </a:r>
          </a:p>
        </p:txBody>
      </p:sp>
      <p:sp>
        <p:nvSpPr>
          <p:cNvPr id="47" name="Прямоугольник 46">
            <a:extLst>
              <a:ext uri="{FF2B5EF4-FFF2-40B4-BE49-F238E27FC236}">
                <a16:creationId xmlns:a16="http://schemas.microsoft.com/office/drawing/2014/main" id="{55CE39EA-1CBC-43C0-B7EC-0411E88A1498}"/>
              </a:ext>
            </a:extLst>
          </p:cNvPr>
          <p:cNvSpPr/>
          <p:nvPr/>
        </p:nvSpPr>
        <p:spPr>
          <a:xfrm>
            <a:off x="652686" y="2758240"/>
            <a:ext cx="2430474" cy="369332"/>
          </a:xfrm>
          <a:prstGeom prst="rect">
            <a:avLst/>
          </a:prstGeom>
        </p:spPr>
        <p:txBody>
          <a:bodyPr wrap="none">
            <a:spAutoFit/>
          </a:bodyPr>
          <a:lstStyle/>
          <a:p>
            <a:r>
              <a:rPr lang="ru-RU" b="1" i="0" dirty="0">
                <a:effectLst/>
                <a:latin typeface="Arial Black" panose="020B0A04020102020204" pitchFamily="34" charset="0"/>
                <a:cs typeface="Segoe UI Semibold" panose="020B0702040204020203" pitchFamily="34" charset="0"/>
              </a:rPr>
              <a:t>Входные данные</a:t>
            </a:r>
          </a:p>
        </p:txBody>
      </p:sp>
      <p:sp>
        <p:nvSpPr>
          <p:cNvPr id="48" name="Прямоугольник: скругленные углы 47">
            <a:extLst>
              <a:ext uri="{FF2B5EF4-FFF2-40B4-BE49-F238E27FC236}">
                <a16:creationId xmlns:a16="http://schemas.microsoft.com/office/drawing/2014/main" id="{9BC14444-F2D9-4606-9746-DC294B57F0C2}"/>
              </a:ext>
            </a:extLst>
          </p:cNvPr>
          <p:cNvSpPr/>
          <p:nvPr/>
        </p:nvSpPr>
        <p:spPr>
          <a:xfrm>
            <a:off x="540728" y="4240946"/>
            <a:ext cx="2281575" cy="955390"/>
          </a:xfrm>
          <a:prstGeom prst="roundRect">
            <a:avLst>
              <a:gd name="adj" fmla="val 1537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ru-RU" sz="1400" dirty="0" err="1">
                <a:solidFill>
                  <a:schemeClr val="tx1"/>
                </a:solidFill>
                <a:latin typeface="Segoe UI Semibold" panose="020B0702040204020203" pitchFamily="34" charset="0"/>
                <a:cs typeface="Segoe UI Semibold" panose="020B0702040204020203" pitchFamily="34" charset="0"/>
              </a:rPr>
              <a:t>Препроцессинг</a:t>
            </a:r>
            <a:endParaRPr lang="ru-RU" sz="1400" dirty="0">
              <a:solidFill>
                <a:schemeClr val="tx1"/>
              </a:solidFill>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ru-RU" sz="1400" dirty="0">
                <a:solidFill>
                  <a:schemeClr val="tx1"/>
                </a:solidFill>
                <a:latin typeface="Segoe UI Semibold" panose="020B0702040204020203" pitchFamily="34" charset="0"/>
                <a:cs typeface="Segoe UI Semibold" panose="020B0702040204020203" pitchFamily="34" charset="0"/>
              </a:rPr>
              <a:t>Векторизация</a:t>
            </a:r>
          </a:p>
          <a:p>
            <a:pPr marL="285750" indent="-285750">
              <a:buFont typeface="Arial" panose="020B0604020202020204" pitchFamily="34" charset="0"/>
              <a:buChar char="•"/>
            </a:pPr>
            <a:r>
              <a:rPr lang="ru-RU" sz="1400" dirty="0">
                <a:solidFill>
                  <a:schemeClr val="tx1"/>
                </a:solidFill>
                <a:latin typeface="Segoe UI Semibold" panose="020B0702040204020203" pitchFamily="34" charset="0"/>
                <a:cs typeface="Segoe UI Semibold" panose="020B0702040204020203" pitchFamily="34" charset="0"/>
              </a:rPr>
              <a:t>Кластеризация</a:t>
            </a:r>
          </a:p>
        </p:txBody>
      </p:sp>
      <p:sp>
        <p:nvSpPr>
          <p:cNvPr id="49" name="Прямоугольник 48">
            <a:extLst>
              <a:ext uri="{FF2B5EF4-FFF2-40B4-BE49-F238E27FC236}">
                <a16:creationId xmlns:a16="http://schemas.microsoft.com/office/drawing/2014/main" id="{560AB2C0-5829-4DCA-B61E-17377786B030}"/>
              </a:ext>
            </a:extLst>
          </p:cNvPr>
          <p:cNvSpPr/>
          <p:nvPr/>
        </p:nvSpPr>
        <p:spPr>
          <a:xfrm>
            <a:off x="652686" y="3871614"/>
            <a:ext cx="2642070" cy="369332"/>
          </a:xfrm>
          <a:prstGeom prst="rect">
            <a:avLst/>
          </a:prstGeom>
        </p:spPr>
        <p:txBody>
          <a:bodyPr wrap="none">
            <a:spAutoFit/>
          </a:bodyPr>
          <a:lstStyle/>
          <a:p>
            <a:r>
              <a:rPr lang="ru-RU" b="1" i="0" dirty="0">
                <a:effectLst/>
                <a:latin typeface="Arial Black" panose="020B0A04020102020204" pitchFamily="34" charset="0"/>
                <a:cs typeface="Segoe UI Semibold" panose="020B0702040204020203" pitchFamily="34" charset="0"/>
              </a:rPr>
              <a:t>Обработка данных</a:t>
            </a:r>
          </a:p>
        </p:txBody>
      </p:sp>
      <p:sp>
        <p:nvSpPr>
          <p:cNvPr id="51" name="Прямоугольник 50">
            <a:extLst>
              <a:ext uri="{FF2B5EF4-FFF2-40B4-BE49-F238E27FC236}">
                <a16:creationId xmlns:a16="http://schemas.microsoft.com/office/drawing/2014/main" id="{F5DD80E7-90C9-439F-B223-7743FA6AE13A}"/>
              </a:ext>
            </a:extLst>
          </p:cNvPr>
          <p:cNvSpPr/>
          <p:nvPr/>
        </p:nvSpPr>
        <p:spPr>
          <a:xfrm>
            <a:off x="652686" y="5226016"/>
            <a:ext cx="2640466" cy="369332"/>
          </a:xfrm>
          <a:prstGeom prst="rect">
            <a:avLst/>
          </a:prstGeom>
        </p:spPr>
        <p:txBody>
          <a:bodyPr wrap="none">
            <a:spAutoFit/>
          </a:bodyPr>
          <a:lstStyle/>
          <a:p>
            <a:r>
              <a:rPr lang="ru-RU" b="1" i="0" dirty="0">
                <a:effectLst/>
                <a:latin typeface="Arial Black" panose="020B0A04020102020204" pitchFamily="34" charset="0"/>
                <a:cs typeface="Segoe UI Semibold" panose="020B0702040204020203" pitchFamily="34" charset="0"/>
              </a:rPr>
              <a:t>Выходные данные</a:t>
            </a:r>
          </a:p>
        </p:txBody>
      </p:sp>
      <p:sp>
        <p:nvSpPr>
          <p:cNvPr id="53" name="Прямоугольник: скругленные углы 52">
            <a:extLst>
              <a:ext uri="{FF2B5EF4-FFF2-40B4-BE49-F238E27FC236}">
                <a16:creationId xmlns:a16="http://schemas.microsoft.com/office/drawing/2014/main" id="{AEA8A8A2-3B76-44E8-9436-6466694C4E54}"/>
              </a:ext>
            </a:extLst>
          </p:cNvPr>
          <p:cNvSpPr/>
          <p:nvPr/>
        </p:nvSpPr>
        <p:spPr>
          <a:xfrm>
            <a:off x="562563" y="5658230"/>
            <a:ext cx="11097297" cy="557000"/>
          </a:xfrm>
          <a:prstGeom prst="roundRect">
            <a:avLst>
              <a:gd name="adj" fmla="val 1630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400" dirty="0">
                <a:solidFill>
                  <a:schemeClr val="tx1"/>
                </a:solidFill>
                <a:latin typeface="Segoe UI Semibold" panose="020B0702040204020203" pitchFamily="34" charset="0"/>
                <a:cs typeface="Segoe UI Semibold" panose="020B0702040204020203" pitchFamily="34" charset="0"/>
              </a:rPr>
              <a:t>Изображение формата </a:t>
            </a:r>
            <a:r>
              <a:rPr lang="en-US" sz="1400" dirty="0">
                <a:solidFill>
                  <a:schemeClr val="tx1"/>
                </a:solidFill>
                <a:latin typeface="Segoe UI Semibold" panose="020B0702040204020203" pitchFamily="34" charset="0"/>
                <a:cs typeface="Segoe UI Semibold" panose="020B0702040204020203" pitchFamily="34" charset="0"/>
              </a:rPr>
              <a:t>PNG</a:t>
            </a:r>
            <a:endParaRPr lang="ru-RU" sz="1400" dirty="0">
              <a:solidFill>
                <a:schemeClr val="tx1"/>
              </a:solidFill>
              <a:latin typeface="Segoe UI Semibold" panose="020B0702040204020203" pitchFamily="34" charset="0"/>
              <a:cs typeface="Segoe UI Semibold" panose="020B0702040204020203" pitchFamily="34" charset="0"/>
            </a:endParaRPr>
          </a:p>
        </p:txBody>
      </p:sp>
      <p:sp>
        <p:nvSpPr>
          <p:cNvPr id="54" name="Прямоугольник: скругленные углы 53">
            <a:extLst>
              <a:ext uri="{FF2B5EF4-FFF2-40B4-BE49-F238E27FC236}">
                <a16:creationId xmlns:a16="http://schemas.microsoft.com/office/drawing/2014/main" id="{40E20697-1385-40E8-BEA9-19DAE19AA46C}"/>
              </a:ext>
            </a:extLst>
          </p:cNvPr>
          <p:cNvSpPr/>
          <p:nvPr/>
        </p:nvSpPr>
        <p:spPr>
          <a:xfrm>
            <a:off x="3104995" y="4240946"/>
            <a:ext cx="8554865" cy="955390"/>
          </a:xfrm>
          <a:prstGeom prst="roundRect">
            <a:avLst>
              <a:gd name="adj" fmla="val 168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400" dirty="0">
                <a:solidFill>
                  <a:schemeClr val="tx1"/>
                </a:solidFill>
                <a:latin typeface="Segoe UI Semibold" panose="020B0702040204020203" pitchFamily="34" charset="0"/>
                <a:cs typeface="Segoe UI Semibold" panose="020B0702040204020203" pitchFamily="34" charset="0"/>
              </a:rPr>
              <a:t>Предобработка данных</a:t>
            </a:r>
          </a:p>
          <a:p>
            <a:r>
              <a:rPr lang="ru-RU" sz="1400" dirty="0">
                <a:solidFill>
                  <a:schemeClr val="tx1"/>
                </a:solidFill>
                <a:latin typeface="Segoe UI Semibold" panose="020B0702040204020203" pitchFamily="34" charset="0"/>
                <a:cs typeface="Segoe UI Semibold" panose="020B0702040204020203" pitchFamily="34" charset="0"/>
              </a:rPr>
              <a:t>Используя </a:t>
            </a:r>
            <a:r>
              <a:rPr lang="ru-RU" sz="1400" dirty="0" err="1">
                <a:solidFill>
                  <a:schemeClr val="tx1"/>
                </a:solidFill>
                <a:latin typeface="Segoe UI Semibold" panose="020B0702040204020203" pitchFamily="34" charset="0"/>
                <a:cs typeface="Segoe UI Semibold" panose="020B0702040204020203" pitchFamily="34" charset="0"/>
              </a:rPr>
              <a:t>предобученные</a:t>
            </a:r>
            <a:r>
              <a:rPr lang="ru-RU" sz="1400" dirty="0">
                <a:solidFill>
                  <a:schemeClr val="tx1"/>
                </a:solidFill>
                <a:latin typeface="Segoe UI Semibold" panose="020B0702040204020203" pitchFamily="34" charset="0"/>
                <a:cs typeface="Segoe UI Semibold" panose="020B0702040204020203" pitchFamily="34" charset="0"/>
              </a:rPr>
              <a:t> </a:t>
            </a:r>
            <a:r>
              <a:rPr lang="ru-RU" sz="1400" dirty="0" err="1">
                <a:solidFill>
                  <a:schemeClr val="tx1"/>
                </a:solidFill>
                <a:latin typeface="Segoe UI Semibold" panose="020B0702040204020203" pitchFamily="34" charset="0"/>
                <a:cs typeface="Segoe UI Semibold" panose="020B0702040204020203" pitchFamily="34" charset="0"/>
              </a:rPr>
              <a:t>эмбеддинги</a:t>
            </a:r>
            <a:r>
              <a:rPr lang="ru-RU" sz="1400" dirty="0">
                <a:solidFill>
                  <a:schemeClr val="tx1"/>
                </a:solidFill>
                <a:latin typeface="Segoe UI Semibold" panose="020B0702040204020203" pitchFamily="34" charset="0"/>
                <a:cs typeface="Segoe UI Semibold" panose="020B0702040204020203" pitchFamily="34" charset="0"/>
              </a:rPr>
              <a:t> </a:t>
            </a:r>
            <a:r>
              <a:rPr lang="en-US" sz="1400" dirty="0" err="1">
                <a:solidFill>
                  <a:schemeClr val="tx1"/>
                </a:solidFill>
                <a:latin typeface="Segoe UI Semibold" panose="020B0702040204020203" pitchFamily="34" charset="0"/>
                <a:cs typeface="Segoe UI Semibold" panose="020B0702040204020203" pitchFamily="34" charset="0"/>
              </a:rPr>
              <a:t>Navec</a:t>
            </a:r>
            <a:r>
              <a:rPr lang="en-US" sz="1400" dirty="0">
                <a:solidFill>
                  <a:schemeClr val="tx1"/>
                </a:solidFill>
                <a:latin typeface="Segoe UI Semibold" panose="020B0702040204020203" pitchFamily="34" charset="0"/>
                <a:cs typeface="Segoe UI Semibold" panose="020B0702040204020203" pitchFamily="34" charset="0"/>
              </a:rPr>
              <a:t> </a:t>
            </a:r>
            <a:r>
              <a:rPr lang="ru-RU" sz="1400" dirty="0">
                <a:solidFill>
                  <a:schemeClr val="tx1"/>
                </a:solidFill>
                <a:latin typeface="Segoe UI Semibold" panose="020B0702040204020203" pitchFamily="34" charset="0"/>
                <a:cs typeface="Segoe UI Semibold" panose="020B0702040204020203" pitchFamily="34" charset="0"/>
              </a:rPr>
              <a:t>библиотеки </a:t>
            </a:r>
            <a:r>
              <a:rPr lang="en-US" sz="1400" dirty="0">
                <a:solidFill>
                  <a:schemeClr val="tx1"/>
                </a:solidFill>
                <a:latin typeface="Segoe UI Semibold" panose="020B0702040204020203" pitchFamily="34" charset="0"/>
                <a:cs typeface="Segoe UI Semibold" panose="020B0702040204020203" pitchFamily="34" charset="0"/>
              </a:rPr>
              <a:t>Natasha</a:t>
            </a:r>
          </a:p>
          <a:p>
            <a:r>
              <a:rPr lang="en-US" sz="1400" dirty="0">
                <a:solidFill>
                  <a:schemeClr val="tx1"/>
                </a:solidFill>
                <a:latin typeface="Segoe UI Semibold" panose="020B0702040204020203" pitchFamily="34" charset="0"/>
                <a:cs typeface="Segoe UI Semibold" panose="020B0702040204020203" pitchFamily="34" charset="0"/>
              </a:rPr>
              <a:t>DBSCAN - </a:t>
            </a:r>
            <a:r>
              <a:rPr lang="ru-RU" sz="1400" dirty="0" err="1">
                <a:solidFill>
                  <a:schemeClr val="tx1"/>
                </a:solidFill>
                <a:latin typeface="Segoe UI Semibold" panose="020B0702040204020203" pitchFamily="34" charset="0"/>
                <a:cs typeface="Segoe UI Semibold" panose="020B0702040204020203" pitchFamily="34" charset="0"/>
              </a:rPr>
              <a:t>кластеризует</a:t>
            </a:r>
            <a:r>
              <a:rPr lang="ru-RU" sz="1400" dirty="0">
                <a:solidFill>
                  <a:schemeClr val="tx1"/>
                </a:solidFill>
                <a:latin typeface="Segoe UI Semibold" panose="020B0702040204020203" pitchFamily="34" charset="0"/>
                <a:cs typeface="Segoe UI Semibold" panose="020B0702040204020203" pitchFamily="34" charset="0"/>
              </a:rPr>
              <a:t> объекты на основе плотностей распределения и определяет аномалии</a:t>
            </a:r>
          </a:p>
        </p:txBody>
      </p:sp>
    </p:spTree>
    <p:extLst>
      <p:ext uri="{BB962C8B-B14F-4D97-AF65-F5344CB8AC3E}">
        <p14:creationId xmlns:p14="http://schemas.microsoft.com/office/powerpoint/2010/main" val="189210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809C6234-744E-4F7B-B8C3-5D8A53DAFD38}"/>
              </a:ext>
            </a:extLst>
          </p:cNvPr>
          <p:cNvPicPr>
            <a:picLocks noChangeAspect="1"/>
          </p:cNvPicPr>
          <p:nvPr/>
        </p:nvPicPr>
        <p:blipFill rotWithShape="1">
          <a:blip r:embed="rId2">
            <a:extLst>
              <a:ext uri="{28A0092B-C50C-407E-A947-70E740481C1C}">
                <a14:useLocalDpi xmlns:a14="http://schemas.microsoft.com/office/drawing/2010/main" val="0"/>
              </a:ext>
            </a:extLst>
          </a:blip>
          <a:srcRect t="-1" b="90842"/>
          <a:stretch/>
        </p:blipFill>
        <p:spPr>
          <a:xfrm>
            <a:off x="0" y="0"/>
            <a:ext cx="12192000" cy="628072"/>
          </a:xfrm>
          <a:prstGeom prst="rect">
            <a:avLst/>
          </a:prstGeom>
        </p:spPr>
      </p:pic>
      <p:sp>
        <p:nvSpPr>
          <p:cNvPr id="17" name="TextBox 16">
            <a:extLst>
              <a:ext uri="{FF2B5EF4-FFF2-40B4-BE49-F238E27FC236}">
                <a16:creationId xmlns:a16="http://schemas.microsoft.com/office/drawing/2014/main" id="{880E2420-75D4-42AB-894B-C29EEF59ACEC}"/>
              </a:ext>
            </a:extLst>
          </p:cNvPr>
          <p:cNvSpPr txBox="1"/>
          <p:nvPr/>
        </p:nvSpPr>
        <p:spPr>
          <a:xfrm>
            <a:off x="1179866" y="85842"/>
            <a:ext cx="1752788" cy="307777"/>
          </a:xfrm>
          <a:prstGeom prst="rect">
            <a:avLst/>
          </a:prstGeom>
          <a:noFill/>
        </p:spPr>
        <p:txBody>
          <a:bodyPr wrap="none" rtlCol="0">
            <a:spAutoFit/>
          </a:bodyPr>
          <a:lstStyle/>
          <a:p>
            <a:r>
              <a:rPr lang="en-US" sz="1400" b="1" dirty="0">
                <a:latin typeface="Segoe UI Semibold" panose="020B0702040204020203" pitchFamily="34" charset="0"/>
                <a:cs typeface="Segoe UI Semibold" panose="020B0702040204020203" pitchFamily="34" charset="0"/>
              </a:rPr>
              <a:t>Executive summary</a:t>
            </a:r>
            <a:endParaRPr lang="ru-RU" sz="1400" b="1" dirty="0">
              <a:latin typeface="Segoe UI Semibold" panose="020B0702040204020203" pitchFamily="34" charset="0"/>
              <a:cs typeface="Segoe UI Semibold" panose="020B0702040204020203" pitchFamily="34" charset="0"/>
            </a:endParaRPr>
          </a:p>
        </p:txBody>
      </p:sp>
      <p:sp>
        <p:nvSpPr>
          <p:cNvPr id="19" name="TextBox 18">
            <a:extLst>
              <a:ext uri="{FF2B5EF4-FFF2-40B4-BE49-F238E27FC236}">
                <a16:creationId xmlns:a16="http://schemas.microsoft.com/office/drawing/2014/main" id="{CBA13C2C-1382-41BF-A795-06D94633EE71}"/>
              </a:ext>
            </a:extLst>
          </p:cNvPr>
          <p:cNvSpPr txBox="1"/>
          <p:nvPr/>
        </p:nvSpPr>
        <p:spPr>
          <a:xfrm>
            <a:off x="5468278" y="85843"/>
            <a:ext cx="1242200" cy="307777"/>
          </a:xfrm>
          <a:prstGeom prst="rect">
            <a:avLst/>
          </a:prstGeom>
          <a:noFill/>
        </p:spPr>
        <p:txBody>
          <a:bodyPr wrap="none" rtlCol="0">
            <a:spAutoFit/>
          </a:bodyPr>
          <a:lstStyle/>
          <a:p>
            <a:r>
              <a:rPr lang="ru-RU" sz="1400" b="1" dirty="0">
                <a:solidFill>
                  <a:srgbClr val="FF0000"/>
                </a:solidFill>
                <a:latin typeface="Segoe UI Semibold" panose="020B0702040204020203" pitchFamily="34" charset="0"/>
                <a:cs typeface="Segoe UI Semibold" panose="020B0702040204020203" pitchFamily="34" charset="0"/>
              </a:rPr>
              <a:t>Архитектура</a:t>
            </a:r>
          </a:p>
        </p:txBody>
      </p:sp>
      <p:sp>
        <p:nvSpPr>
          <p:cNvPr id="20" name="TextBox 19">
            <a:extLst>
              <a:ext uri="{FF2B5EF4-FFF2-40B4-BE49-F238E27FC236}">
                <a16:creationId xmlns:a16="http://schemas.microsoft.com/office/drawing/2014/main" id="{7200A483-C297-4FD0-AD44-45E49F28E38D}"/>
              </a:ext>
            </a:extLst>
          </p:cNvPr>
          <p:cNvSpPr txBox="1"/>
          <p:nvPr/>
        </p:nvSpPr>
        <p:spPr>
          <a:xfrm>
            <a:off x="7540516" y="85842"/>
            <a:ext cx="875561"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Пример</a:t>
            </a:r>
          </a:p>
        </p:txBody>
      </p:sp>
      <p:sp>
        <p:nvSpPr>
          <p:cNvPr id="21" name="TextBox 20">
            <a:extLst>
              <a:ext uri="{FF2B5EF4-FFF2-40B4-BE49-F238E27FC236}">
                <a16:creationId xmlns:a16="http://schemas.microsoft.com/office/drawing/2014/main" id="{E8CE9E4A-24D0-427A-A318-128E70884F9D}"/>
              </a:ext>
            </a:extLst>
          </p:cNvPr>
          <p:cNvSpPr txBox="1"/>
          <p:nvPr/>
        </p:nvSpPr>
        <p:spPr>
          <a:xfrm>
            <a:off x="9199180" y="85842"/>
            <a:ext cx="952568"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Команда</a:t>
            </a:r>
          </a:p>
        </p:txBody>
      </p:sp>
      <p:cxnSp>
        <p:nvCxnSpPr>
          <p:cNvPr id="22" name="Прямая соединительная линия 21">
            <a:extLst>
              <a:ext uri="{FF2B5EF4-FFF2-40B4-BE49-F238E27FC236}">
                <a16:creationId xmlns:a16="http://schemas.microsoft.com/office/drawing/2014/main" id="{858D4539-5848-486F-8C12-BE9ABCB1531D}"/>
              </a:ext>
            </a:extLst>
          </p:cNvPr>
          <p:cNvCxnSpPr/>
          <p:nvPr/>
        </p:nvCxnSpPr>
        <p:spPr>
          <a:xfrm>
            <a:off x="1275484" y="466567"/>
            <a:ext cx="1681018" cy="0"/>
          </a:xfrm>
          <a:prstGeom prst="line">
            <a:avLst/>
          </a:prstGeom>
          <a:ln/>
        </p:spPr>
        <p:style>
          <a:lnRef idx="1">
            <a:schemeClr val="dk1"/>
          </a:lnRef>
          <a:fillRef idx="0">
            <a:schemeClr val="dk1"/>
          </a:fillRef>
          <a:effectRef idx="0">
            <a:schemeClr val="dk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D5E08FFA-D4C8-4BE8-8AAD-6F6F645E5A31}"/>
              </a:ext>
            </a:extLst>
          </p:cNvPr>
          <p:cNvCxnSpPr>
            <a:cxnSpLocks/>
          </p:cNvCxnSpPr>
          <p:nvPr/>
        </p:nvCxnSpPr>
        <p:spPr>
          <a:xfrm>
            <a:off x="3777468" y="462626"/>
            <a:ext cx="8804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AC3E412F-869B-492D-8E17-B64DA3DF0F56}"/>
              </a:ext>
            </a:extLst>
          </p:cNvPr>
          <p:cNvCxnSpPr>
            <a:cxnSpLocks/>
          </p:cNvCxnSpPr>
          <p:nvPr/>
        </p:nvCxnSpPr>
        <p:spPr>
          <a:xfrm>
            <a:off x="5568168" y="462625"/>
            <a:ext cx="10993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0D482360-19AB-4B58-80E9-B2FCB99C9279}"/>
              </a:ext>
            </a:extLst>
          </p:cNvPr>
          <p:cNvCxnSpPr>
            <a:cxnSpLocks/>
          </p:cNvCxnSpPr>
          <p:nvPr/>
        </p:nvCxnSpPr>
        <p:spPr>
          <a:xfrm>
            <a:off x="7625568" y="454732"/>
            <a:ext cx="727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4A7E7338-65CA-4488-B1C3-3819A631554B}"/>
              </a:ext>
            </a:extLst>
          </p:cNvPr>
          <p:cNvCxnSpPr>
            <a:cxnSpLocks/>
          </p:cNvCxnSpPr>
          <p:nvPr/>
        </p:nvCxnSpPr>
        <p:spPr>
          <a:xfrm>
            <a:off x="9292443" y="454732"/>
            <a:ext cx="788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3AF6051-98C0-46B0-8C1F-415A8A142982}"/>
              </a:ext>
            </a:extLst>
          </p:cNvPr>
          <p:cNvSpPr txBox="1"/>
          <p:nvPr/>
        </p:nvSpPr>
        <p:spPr>
          <a:xfrm>
            <a:off x="3736364" y="85842"/>
            <a:ext cx="933525"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Решение</a:t>
            </a:r>
          </a:p>
        </p:txBody>
      </p:sp>
      <p:sp>
        <p:nvSpPr>
          <p:cNvPr id="29" name="Прямоугольник 28">
            <a:extLst>
              <a:ext uri="{FF2B5EF4-FFF2-40B4-BE49-F238E27FC236}">
                <a16:creationId xmlns:a16="http://schemas.microsoft.com/office/drawing/2014/main" id="{33E73476-5364-43F8-9465-EE69EFA0A243}"/>
              </a:ext>
            </a:extLst>
          </p:cNvPr>
          <p:cNvSpPr/>
          <p:nvPr/>
        </p:nvSpPr>
        <p:spPr>
          <a:xfrm>
            <a:off x="5081587" y="1168330"/>
            <a:ext cx="6543676" cy="1169551"/>
          </a:xfrm>
          <a:prstGeom prst="rect">
            <a:avLst/>
          </a:prstGeom>
        </p:spPr>
        <p:txBody>
          <a:bodyPr wrap="square">
            <a:spAutoFit/>
          </a:bodyPr>
          <a:lstStyle/>
          <a:p>
            <a:pPr algn="just"/>
            <a:r>
              <a:rPr lang="ru-RU" sz="1400" b="1" dirty="0">
                <a:latin typeface="Segoe UI Semibold" panose="020B0702040204020203" pitchFamily="34" charset="0"/>
                <a:cs typeface="Segoe UI Semibold" panose="020B0702040204020203" pitchFamily="34" charset="0"/>
              </a:rPr>
              <a:t>Для кластеризации была выбрана модель </a:t>
            </a:r>
            <a:r>
              <a:rPr lang="en-US" sz="1400" b="1" dirty="0">
                <a:latin typeface="Segoe UI Semibold" panose="020B0702040204020203" pitchFamily="34" charset="0"/>
                <a:cs typeface="Segoe UI Semibold" panose="020B0702040204020203" pitchFamily="34" charset="0"/>
              </a:rPr>
              <a:t>DBSCAN, </a:t>
            </a:r>
            <a:r>
              <a:rPr lang="ru-RU" sz="1400" b="1" dirty="0">
                <a:latin typeface="Segoe UI Semibold" panose="020B0702040204020203" pitchFamily="34" charset="0"/>
                <a:cs typeface="Segoe UI Semibold" panose="020B0702040204020203" pitchFamily="34" charset="0"/>
              </a:rPr>
              <a:t>которая </a:t>
            </a:r>
            <a:r>
              <a:rPr lang="ru-RU" sz="1400" b="1" dirty="0" err="1">
                <a:latin typeface="Segoe UI Semibold" panose="020B0702040204020203" pitchFamily="34" charset="0"/>
                <a:cs typeface="Segoe UI Semibold" panose="020B0702040204020203" pitchFamily="34" charset="0"/>
              </a:rPr>
              <a:t>кластеризует</a:t>
            </a:r>
            <a:r>
              <a:rPr lang="ru-RU" sz="1400" b="1" dirty="0">
                <a:latin typeface="Segoe UI Semibold" panose="020B0702040204020203" pitchFamily="34" charset="0"/>
                <a:cs typeface="Segoe UI Semibold" panose="020B0702040204020203" pitchFamily="34" charset="0"/>
              </a:rPr>
              <a:t> объекты на основе плотностей распределения их в многомерном пространстве, а также хорошо определяет аномалии. Для оптимального параметра расстояния </a:t>
            </a:r>
            <a:r>
              <a:rPr lang="ru-RU" sz="1400" b="1" dirty="0" err="1">
                <a:latin typeface="Segoe UI Semibold" panose="020B0702040204020203" pitchFamily="34" charset="0"/>
                <a:cs typeface="Segoe UI Semibold" panose="020B0702040204020203" pitchFamily="34" charset="0"/>
              </a:rPr>
              <a:t>eps</a:t>
            </a:r>
            <a:r>
              <a:rPr lang="ru-RU" sz="1400" b="1" dirty="0">
                <a:latin typeface="Segoe UI Semibold" panose="020B0702040204020203" pitchFamily="34" charset="0"/>
                <a:cs typeface="Segoe UI Semibold" panose="020B0702040204020203" pitchFamily="34" charset="0"/>
              </a:rPr>
              <a:t> проведена кластеризация методом как средних для того же значения параметра К, что и в</a:t>
            </a:r>
            <a:r>
              <a:rPr lang="en-US" sz="1400" b="1" dirty="0">
                <a:latin typeface="Segoe UI Semibold" panose="020B0702040204020203" pitchFamily="34" charset="0"/>
                <a:cs typeface="Segoe UI Semibold" panose="020B0702040204020203" pitchFamily="34" charset="0"/>
              </a:rPr>
              <a:t> DBSCAN, </a:t>
            </a:r>
            <a:endParaRPr lang="ru-RU" sz="1400" b="1" dirty="0">
              <a:latin typeface="Segoe UI Semibold" panose="020B0702040204020203" pitchFamily="34" charset="0"/>
              <a:cs typeface="Segoe UI Semibold" panose="020B0702040204020203" pitchFamily="34" charset="0"/>
            </a:endParaRPr>
          </a:p>
        </p:txBody>
      </p:sp>
      <p:sp>
        <p:nvSpPr>
          <p:cNvPr id="32" name="Прямоугольник: скругленные углы 31">
            <a:extLst>
              <a:ext uri="{FF2B5EF4-FFF2-40B4-BE49-F238E27FC236}">
                <a16:creationId xmlns:a16="http://schemas.microsoft.com/office/drawing/2014/main" id="{3E4ED92D-8DD5-45E0-94CA-057833FAD680}"/>
              </a:ext>
            </a:extLst>
          </p:cNvPr>
          <p:cNvSpPr/>
          <p:nvPr/>
        </p:nvSpPr>
        <p:spPr>
          <a:xfrm>
            <a:off x="226302" y="844035"/>
            <a:ext cx="4293567" cy="1818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a:solidFill>
                  <a:schemeClr val="tx1"/>
                </a:solidFill>
                <a:latin typeface="Arial Black" panose="020B0A04020102020204" pitchFamily="34" charset="0"/>
              </a:rPr>
              <a:t>Модель</a:t>
            </a:r>
          </a:p>
        </p:txBody>
      </p:sp>
      <p:sp>
        <p:nvSpPr>
          <p:cNvPr id="33" name="Прямоугольник: скругленные углы 32">
            <a:extLst>
              <a:ext uri="{FF2B5EF4-FFF2-40B4-BE49-F238E27FC236}">
                <a16:creationId xmlns:a16="http://schemas.microsoft.com/office/drawing/2014/main" id="{A00C1A63-4D1B-4B51-81CA-E52884A8EB57}"/>
              </a:ext>
            </a:extLst>
          </p:cNvPr>
          <p:cNvSpPr/>
          <p:nvPr/>
        </p:nvSpPr>
        <p:spPr>
          <a:xfrm>
            <a:off x="226303" y="2782432"/>
            <a:ext cx="4293567" cy="181814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a:solidFill>
                  <a:schemeClr val="tx1"/>
                </a:solidFill>
                <a:latin typeface="Arial Black" panose="020B0A04020102020204" pitchFamily="34" charset="0"/>
              </a:rPr>
              <a:t>Телеграмм</a:t>
            </a:r>
            <a:r>
              <a:rPr lang="ru-RU" sz="2800" dirty="0">
                <a:solidFill>
                  <a:schemeClr val="tx1"/>
                </a:solidFill>
                <a:latin typeface="Arial Black" panose="020B0A04020102020204" pitchFamily="34" charset="0"/>
              </a:rPr>
              <a:t> бот</a:t>
            </a:r>
          </a:p>
        </p:txBody>
      </p:sp>
      <p:sp>
        <p:nvSpPr>
          <p:cNvPr id="34" name="Прямоугольник: скругленные углы 33">
            <a:extLst>
              <a:ext uri="{FF2B5EF4-FFF2-40B4-BE49-F238E27FC236}">
                <a16:creationId xmlns:a16="http://schemas.microsoft.com/office/drawing/2014/main" id="{52252855-801D-4106-952B-FB2545F28081}"/>
              </a:ext>
            </a:extLst>
          </p:cNvPr>
          <p:cNvSpPr/>
          <p:nvPr/>
        </p:nvSpPr>
        <p:spPr>
          <a:xfrm>
            <a:off x="226302" y="4720829"/>
            <a:ext cx="4293567" cy="1818143"/>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a:latin typeface="Arial Black" panose="020B0A04020102020204" pitchFamily="34" charset="0"/>
              </a:rPr>
              <a:t>Сервер</a:t>
            </a:r>
          </a:p>
        </p:txBody>
      </p:sp>
      <p:sp>
        <p:nvSpPr>
          <p:cNvPr id="35" name="Прямоугольник 34">
            <a:extLst>
              <a:ext uri="{FF2B5EF4-FFF2-40B4-BE49-F238E27FC236}">
                <a16:creationId xmlns:a16="http://schemas.microsoft.com/office/drawing/2014/main" id="{EA0EE2C9-21A4-42FC-9A08-C7FEB8ADAF63}"/>
              </a:ext>
            </a:extLst>
          </p:cNvPr>
          <p:cNvSpPr/>
          <p:nvPr/>
        </p:nvSpPr>
        <p:spPr>
          <a:xfrm>
            <a:off x="5081587" y="3159864"/>
            <a:ext cx="6543676" cy="1169551"/>
          </a:xfrm>
          <a:prstGeom prst="rect">
            <a:avLst/>
          </a:prstGeom>
        </p:spPr>
        <p:txBody>
          <a:bodyPr wrap="square">
            <a:spAutoFit/>
          </a:bodyPr>
          <a:lstStyle/>
          <a:p>
            <a:pPr algn="just"/>
            <a:r>
              <a:rPr lang="ru-RU" sz="1400" b="1" dirty="0">
                <a:latin typeface="Segoe UI Semibold" panose="020B0702040204020203" pitchFamily="34" charset="0"/>
                <a:cs typeface="Segoe UI Semibold" panose="020B0702040204020203" pitchFamily="34" charset="0"/>
              </a:rPr>
              <a:t>Разработка чат-бота осуществлялась с использованием библиотеки</a:t>
            </a:r>
            <a:r>
              <a:rPr lang="en-US" sz="1400" b="1" dirty="0">
                <a:latin typeface="Segoe UI Semibold" panose="020B0702040204020203" pitchFamily="34" charset="0"/>
                <a:cs typeface="Segoe UI Semibold" panose="020B0702040204020203" pitchFamily="34" charset="0"/>
              </a:rPr>
              <a:t> </a:t>
            </a:r>
            <a:r>
              <a:rPr lang="en-US" sz="1400" b="1" dirty="0" err="1">
                <a:latin typeface="Segoe UI Semibold" panose="020B0702040204020203" pitchFamily="34" charset="0"/>
                <a:cs typeface="Segoe UI Semibold" panose="020B0702040204020203" pitchFamily="34" charset="0"/>
              </a:rPr>
              <a:t>telebot</a:t>
            </a:r>
            <a:r>
              <a:rPr lang="ru-RU" sz="1400" b="1" dirty="0">
                <a:latin typeface="Segoe UI Semibold" panose="020B0702040204020203" pitchFamily="34" charset="0"/>
                <a:cs typeface="Segoe UI Semibold" panose="020B0702040204020203" pitchFamily="34" charset="0"/>
              </a:rPr>
              <a:t>. Бот отвечает пользователям на текстовые сообщения, поддерживает загрузку файлов и предотвращает возможность одновременной загрузки нескольких файлов, чтобы избежать перегрузки системы</a:t>
            </a:r>
            <a:r>
              <a:rPr lang="en-US" sz="1400" b="1" dirty="0">
                <a:latin typeface="Segoe UI Semibold" panose="020B0702040204020203" pitchFamily="34" charset="0"/>
                <a:cs typeface="Segoe UI Semibold" panose="020B0702040204020203" pitchFamily="34" charset="0"/>
              </a:rPr>
              <a:t>.</a:t>
            </a:r>
            <a:endParaRPr lang="ru-RU" sz="1400" b="1" dirty="0">
              <a:latin typeface="Segoe UI Semibold" panose="020B0702040204020203" pitchFamily="34" charset="0"/>
              <a:cs typeface="Segoe UI Semibold" panose="020B0702040204020203" pitchFamily="34" charset="0"/>
            </a:endParaRPr>
          </a:p>
        </p:txBody>
      </p:sp>
      <p:sp>
        <p:nvSpPr>
          <p:cNvPr id="36" name="Прямоугольник 35">
            <a:extLst>
              <a:ext uri="{FF2B5EF4-FFF2-40B4-BE49-F238E27FC236}">
                <a16:creationId xmlns:a16="http://schemas.microsoft.com/office/drawing/2014/main" id="{E0CCB0C2-2364-4580-B1A7-67C018F3B3DA}"/>
              </a:ext>
            </a:extLst>
          </p:cNvPr>
          <p:cNvSpPr/>
          <p:nvPr/>
        </p:nvSpPr>
        <p:spPr>
          <a:xfrm>
            <a:off x="5081587" y="5045124"/>
            <a:ext cx="6612731" cy="1169551"/>
          </a:xfrm>
          <a:prstGeom prst="rect">
            <a:avLst/>
          </a:prstGeom>
        </p:spPr>
        <p:txBody>
          <a:bodyPr wrap="square">
            <a:spAutoFit/>
          </a:bodyPr>
          <a:lstStyle/>
          <a:p>
            <a:pPr algn="just"/>
            <a:r>
              <a:rPr lang="ru-RU" sz="1400" b="1" dirty="0">
                <a:latin typeface="Segoe UI Semibold" panose="020B0702040204020203" pitchFamily="34" charset="0"/>
                <a:cs typeface="Segoe UI Semibold" panose="020B0702040204020203" pitchFamily="34" charset="0"/>
              </a:rPr>
              <a:t>Запуск сервера для чат-бота на платформе</a:t>
            </a:r>
            <a:r>
              <a:rPr lang="en-US" sz="1400" b="1" dirty="0">
                <a:latin typeface="Segoe UI Semibold" panose="020B0702040204020203" pitchFamily="34" charset="0"/>
                <a:cs typeface="Segoe UI Semibold" panose="020B0702040204020203" pitchFamily="34" charset="0"/>
              </a:rPr>
              <a:t> Beget </a:t>
            </a:r>
            <a:r>
              <a:rPr lang="ru-RU" sz="1400" b="1" dirty="0">
                <a:latin typeface="Segoe UI Semibold" panose="020B0702040204020203" pitchFamily="34" charset="0"/>
                <a:cs typeface="Segoe UI Semibold" panose="020B0702040204020203" pitchFamily="34" charset="0"/>
              </a:rPr>
              <a:t>оказался достаточно простым и удобным процессом. Сначала мы загрузили все необходимые файлы бота, включая его код и зависимости, а затем настроили окружение для запуска. </a:t>
            </a:r>
            <a:r>
              <a:rPr lang="ru-RU" sz="1400" b="1" dirty="0" err="1">
                <a:latin typeface="Segoe UI Semibold" panose="020B0702040204020203" pitchFamily="34" charset="0"/>
                <a:cs typeface="Segoe UI Semibold" panose="020B0702040204020203" pitchFamily="34" charset="0"/>
              </a:rPr>
              <a:t>Beget</a:t>
            </a:r>
            <a:r>
              <a:rPr lang="ru-RU" sz="1400" b="1" dirty="0">
                <a:latin typeface="Segoe UI Semibold" panose="020B0702040204020203" pitchFamily="34" charset="0"/>
                <a:cs typeface="Segoe UI Semibold" panose="020B0702040204020203" pitchFamily="34" charset="0"/>
              </a:rPr>
              <a:t> поддерживает установку необходимых библиотек прямо из панели, что значительно облегчает процесс настройки.</a:t>
            </a:r>
          </a:p>
        </p:txBody>
      </p:sp>
    </p:spTree>
    <p:extLst>
      <p:ext uri="{BB962C8B-B14F-4D97-AF65-F5344CB8AC3E}">
        <p14:creationId xmlns:p14="http://schemas.microsoft.com/office/powerpoint/2010/main" val="53450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DFD7CCC6-58B5-4DC4-804C-4745467230AE}"/>
              </a:ext>
            </a:extLst>
          </p:cNvPr>
          <p:cNvPicPr>
            <a:picLocks noChangeAspect="1"/>
          </p:cNvPicPr>
          <p:nvPr/>
        </p:nvPicPr>
        <p:blipFill rotWithShape="1">
          <a:blip r:embed="rId2">
            <a:extLst>
              <a:ext uri="{28A0092B-C50C-407E-A947-70E740481C1C}">
                <a14:useLocalDpi xmlns:a14="http://schemas.microsoft.com/office/drawing/2010/main" val="0"/>
              </a:ext>
            </a:extLst>
          </a:blip>
          <a:srcRect t="-1" b="90842"/>
          <a:stretch/>
        </p:blipFill>
        <p:spPr>
          <a:xfrm>
            <a:off x="0" y="0"/>
            <a:ext cx="12192000" cy="628072"/>
          </a:xfrm>
          <a:prstGeom prst="rect">
            <a:avLst/>
          </a:prstGeom>
        </p:spPr>
      </p:pic>
      <p:sp>
        <p:nvSpPr>
          <p:cNvPr id="19" name="TextBox 18">
            <a:extLst>
              <a:ext uri="{FF2B5EF4-FFF2-40B4-BE49-F238E27FC236}">
                <a16:creationId xmlns:a16="http://schemas.microsoft.com/office/drawing/2014/main" id="{65AE3D2A-F870-4E6F-B763-0AC1EB9DE2DE}"/>
              </a:ext>
            </a:extLst>
          </p:cNvPr>
          <p:cNvSpPr txBox="1"/>
          <p:nvPr/>
        </p:nvSpPr>
        <p:spPr>
          <a:xfrm>
            <a:off x="1179866" y="85842"/>
            <a:ext cx="1752788" cy="307777"/>
          </a:xfrm>
          <a:prstGeom prst="rect">
            <a:avLst/>
          </a:prstGeom>
          <a:noFill/>
        </p:spPr>
        <p:txBody>
          <a:bodyPr wrap="none" rtlCol="0">
            <a:spAutoFit/>
          </a:bodyPr>
          <a:lstStyle/>
          <a:p>
            <a:r>
              <a:rPr lang="en-US" sz="1400" b="1" dirty="0">
                <a:latin typeface="Segoe UI Semibold" panose="020B0702040204020203" pitchFamily="34" charset="0"/>
                <a:cs typeface="Segoe UI Semibold" panose="020B0702040204020203" pitchFamily="34" charset="0"/>
              </a:rPr>
              <a:t>Executive summary</a:t>
            </a:r>
            <a:endParaRPr lang="ru-RU" sz="1400" b="1" dirty="0">
              <a:latin typeface="Segoe UI Semibold" panose="020B0702040204020203" pitchFamily="34" charset="0"/>
              <a:cs typeface="Segoe UI Semibold" panose="020B0702040204020203" pitchFamily="34" charset="0"/>
            </a:endParaRPr>
          </a:p>
        </p:txBody>
      </p:sp>
      <p:sp>
        <p:nvSpPr>
          <p:cNvPr id="22" name="TextBox 21">
            <a:extLst>
              <a:ext uri="{FF2B5EF4-FFF2-40B4-BE49-F238E27FC236}">
                <a16:creationId xmlns:a16="http://schemas.microsoft.com/office/drawing/2014/main" id="{E567EFDD-2B03-4309-A707-7779934F5377}"/>
              </a:ext>
            </a:extLst>
          </p:cNvPr>
          <p:cNvSpPr txBox="1"/>
          <p:nvPr/>
        </p:nvSpPr>
        <p:spPr>
          <a:xfrm>
            <a:off x="7540516" y="85842"/>
            <a:ext cx="875561" cy="307777"/>
          </a:xfrm>
          <a:prstGeom prst="rect">
            <a:avLst/>
          </a:prstGeom>
          <a:noFill/>
        </p:spPr>
        <p:txBody>
          <a:bodyPr wrap="none" rtlCol="0">
            <a:spAutoFit/>
          </a:bodyPr>
          <a:lstStyle/>
          <a:p>
            <a:r>
              <a:rPr lang="ru-RU" sz="1400" b="1" dirty="0">
                <a:solidFill>
                  <a:srgbClr val="FF0000"/>
                </a:solidFill>
                <a:latin typeface="Segoe UI Semibold" panose="020B0702040204020203" pitchFamily="34" charset="0"/>
                <a:cs typeface="Segoe UI Semibold" panose="020B0702040204020203" pitchFamily="34" charset="0"/>
              </a:rPr>
              <a:t>Пример</a:t>
            </a:r>
          </a:p>
        </p:txBody>
      </p:sp>
      <p:sp>
        <p:nvSpPr>
          <p:cNvPr id="23" name="TextBox 22">
            <a:extLst>
              <a:ext uri="{FF2B5EF4-FFF2-40B4-BE49-F238E27FC236}">
                <a16:creationId xmlns:a16="http://schemas.microsoft.com/office/drawing/2014/main" id="{CFCBC9D7-B29D-44CC-B005-D143A96FA82C}"/>
              </a:ext>
            </a:extLst>
          </p:cNvPr>
          <p:cNvSpPr txBox="1"/>
          <p:nvPr/>
        </p:nvSpPr>
        <p:spPr>
          <a:xfrm>
            <a:off x="9199180" y="85842"/>
            <a:ext cx="952568"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Команда</a:t>
            </a:r>
          </a:p>
        </p:txBody>
      </p:sp>
      <p:cxnSp>
        <p:nvCxnSpPr>
          <p:cNvPr id="24" name="Прямая соединительная линия 23">
            <a:extLst>
              <a:ext uri="{FF2B5EF4-FFF2-40B4-BE49-F238E27FC236}">
                <a16:creationId xmlns:a16="http://schemas.microsoft.com/office/drawing/2014/main" id="{F6AFEA26-A384-4111-B5CA-7104CB3C0634}"/>
              </a:ext>
            </a:extLst>
          </p:cNvPr>
          <p:cNvCxnSpPr/>
          <p:nvPr/>
        </p:nvCxnSpPr>
        <p:spPr>
          <a:xfrm>
            <a:off x="1275484" y="466567"/>
            <a:ext cx="1681018" cy="0"/>
          </a:xfrm>
          <a:prstGeom prst="line">
            <a:avLst/>
          </a:prstGeom>
          <a:ln/>
        </p:spPr>
        <p:style>
          <a:lnRef idx="1">
            <a:schemeClr val="dk1"/>
          </a:lnRef>
          <a:fillRef idx="0">
            <a:schemeClr val="dk1"/>
          </a:fillRef>
          <a:effectRef idx="0">
            <a:schemeClr val="dk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50FC9945-25EB-4702-8F31-25DFFF817936}"/>
              </a:ext>
            </a:extLst>
          </p:cNvPr>
          <p:cNvCxnSpPr>
            <a:cxnSpLocks/>
          </p:cNvCxnSpPr>
          <p:nvPr/>
        </p:nvCxnSpPr>
        <p:spPr>
          <a:xfrm>
            <a:off x="3777468" y="462626"/>
            <a:ext cx="8804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39BFF6C6-4F95-40AF-B51D-DEE8DBA7DD4A}"/>
              </a:ext>
            </a:extLst>
          </p:cNvPr>
          <p:cNvCxnSpPr>
            <a:cxnSpLocks/>
          </p:cNvCxnSpPr>
          <p:nvPr/>
        </p:nvCxnSpPr>
        <p:spPr>
          <a:xfrm>
            <a:off x="5568168" y="462625"/>
            <a:ext cx="10993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D50747F5-80A6-4108-B6CD-2A840C6DB029}"/>
              </a:ext>
            </a:extLst>
          </p:cNvPr>
          <p:cNvCxnSpPr>
            <a:cxnSpLocks/>
          </p:cNvCxnSpPr>
          <p:nvPr/>
        </p:nvCxnSpPr>
        <p:spPr>
          <a:xfrm>
            <a:off x="7625568" y="454732"/>
            <a:ext cx="7278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9FF4EAA1-8189-43F4-AA90-A72CE39A9A7F}"/>
              </a:ext>
            </a:extLst>
          </p:cNvPr>
          <p:cNvCxnSpPr>
            <a:cxnSpLocks/>
          </p:cNvCxnSpPr>
          <p:nvPr/>
        </p:nvCxnSpPr>
        <p:spPr>
          <a:xfrm>
            <a:off x="9292443" y="454732"/>
            <a:ext cx="788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526D85E-CD69-45AE-AA21-F87CE0B5AE66}"/>
              </a:ext>
            </a:extLst>
          </p:cNvPr>
          <p:cNvSpPr txBox="1"/>
          <p:nvPr/>
        </p:nvSpPr>
        <p:spPr>
          <a:xfrm>
            <a:off x="3736364" y="85842"/>
            <a:ext cx="933525"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Решение</a:t>
            </a:r>
          </a:p>
        </p:txBody>
      </p:sp>
      <p:sp>
        <p:nvSpPr>
          <p:cNvPr id="31" name="TextBox 30">
            <a:extLst>
              <a:ext uri="{FF2B5EF4-FFF2-40B4-BE49-F238E27FC236}">
                <a16:creationId xmlns:a16="http://schemas.microsoft.com/office/drawing/2014/main" id="{60337775-7832-4A45-8C11-D483887B3DD1}"/>
              </a:ext>
            </a:extLst>
          </p:cNvPr>
          <p:cNvSpPr txBox="1"/>
          <p:nvPr/>
        </p:nvSpPr>
        <p:spPr>
          <a:xfrm>
            <a:off x="5468278" y="85843"/>
            <a:ext cx="1242200"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Архитектура</a:t>
            </a:r>
          </a:p>
        </p:txBody>
      </p:sp>
      <p:sp>
        <p:nvSpPr>
          <p:cNvPr id="32" name="AutoShape 2" descr="photo_2024-10-02_22-47-58">
            <a:extLst>
              <a:ext uri="{FF2B5EF4-FFF2-40B4-BE49-F238E27FC236}">
                <a16:creationId xmlns:a16="http://schemas.microsoft.com/office/drawing/2014/main" id="{7AFB4E59-7A85-40CB-9093-FEDBB6C057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3" name="Рисунок 32">
            <a:extLst>
              <a:ext uri="{FF2B5EF4-FFF2-40B4-BE49-F238E27FC236}">
                <a16:creationId xmlns:a16="http://schemas.microsoft.com/office/drawing/2014/main" id="{DDD34113-2D76-40F3-8143-2277A8C946D5}"/>
              </a:ext>
            </a:extLst>
          </p:cNvPr>
          <p:cNvPicPr>
            <a:picLocks noChangeAspect="1"/>
          </p:cNvPicPr>
          <p:nvPr/>
        </p:nvPicPr>
        <p:blipFill>
          <a:blip r:embed="rId3"/>
          <a:stretch>
            <a:fillRect/>
          </a:stretch>
        </p:blipFill>
        <p:spPr>
          <a:xfrm>
            <a:off x="7038629" y="628072"/>
            <a:ext cx="4321101" cy="2835611"/>
          </a:xfrm>
          <a:prstGeom prst="rect">
            <a:avLst/>
          </a:prstGeom>
        </p:spPr>
      </p:pic>
      <p:pic>
        <p:nvPicPr>
          <p:cNvPr id="34" name="Рисунок 33">
            <a:extLst>
              <a:ext uri="{FF2B5EF4-FFF2-40B4-BE49-F238E27FC236}">
                <a16:creationId xmlns:a16="http://schemas.microsoft.com/office/drawing/2014/main" id="{18A43C81-9525-4203-8E37-2D4B1529E953}"/>
              </a:ext>
            </a:extLst>
          </p:cNvPr>
          <p:cNvPicPr>
            <a:picLocks noChangeAspect="1"/>
          </p:cNvPicPr>
          <p:nvPr/>
        </p:nvPicPr>
        <p:blipFill>
          <a:blip r:embed="rId4"/>
          <a:stretch>
            <a:fillRect/>
          </a:stretch>
        </p:blipFill>
        <p:spPr>
          <a:xfrm>
            <a:off x="7400235" y="3637022"/>
            <a:ext cx="3959495" cy="2531792"/>
          </a:xfrm>
          <a:prstGeom prst="rect">
            <a:avLst/>
          </a:prstGeom>
        </p:spPr>
      </p:pic>
    </p:spTree>
    <p:extLst>
      <p:ext uri="{BB962C8B-B14F-4D97-AF65-F5344CB8AC3E}">
        <p14:creationId xmlns:p14="http://schemas.microsoft.com/office/powerpoint/2010/main" val="154336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D0EBB46-9E62-410D-B875-D7FC60D9A336}"/>
              </a:ext>
            </a:extLst>
          </p:cNvPr>
          <p:cNvPicPr>
            <a:picLocks noChangeAspect="1"/>
          </p:cNvPicPr>
          <p:nvPr/>
        </p:nvPicPr>
        <p:blipFill rotWithShape="1">
          <a:blip r:embed="rId2">
            <a:extLst>
              <a:ext uri="{28A0092B-C50C-407E-A947-70E740481C1C}">
                <a14:useLocalDpi xmlns:a14="http://schemas.microsoft.com/office/drawing/2010/main" val="0"/>
              </a:ext>
            </a:extLst>
          </a:blip>
          <a:srcRect t="-1" b="90842"/>
          <a:stretch/>
        </p:blipFill>
        <p:spPr>
          <a:xfrm>
            <a:off x="0" y="0"/>
            <a:ext cx="12192000" cy="628072"/>
          </a:xfrm>
          <a:prstGeom prst="rect">
            <a:avLst/>
          </a:prstGeom>
        </p:spPr>
      </p:pic>
      <p:sp>
        <p:nvSpPr>
          <p:cNvPr id="17" name="TextBox 16">
            <a:extLst>
              <a:ext uri="{FF2B5EF4-FFF2-40B4-BE49-F238E27FC236}">
                <a16:creationId xmlns:a16="http://schemas.microsoft.com/office/drawing/2014/main" id="{0609418D-97C2-4BD2-BE3A-6D3016BF4DBE}"/>
              </a:ext>
            </a:extLst>
          </p:cNvPr>
          <p:cNvSpPr txBox="1"/>
          <p:nvPr/>
        </p:nvSpPr>
        <p:spPr>
          <a:xfrm>
            <a:off x="9639300" y="4129087"/>
            <a:ext cx="1594860" cy="369332"/>
          </a:xfrm>
          <a:prstGeom prst="rect">
            <a:avLst/>
          </a:prstGeom>
          <a:noFill/>
        </p:spPr>
        <p:txBody>
          <a:bodyPr wrap="none" rtlCol="0">
            <a:spAutoFit/>
          </a:bodyPr>
          <a:lstStyle/>
          <a:p>
            <a:r>
              <a:rPr lang="ru-RU" dirty="0"/>
              <a:t>Китаев Степан</a:t>
            </a:r>
          </a:p>
        </p:txBody>
      </p:sp>
      <p:sp>
        <p:nvSpPr>
          <p:cNvPr id="18" name="TextBox 17">
            <a:extLst>
              <a:ext uri="{FF2B5EF4-FFF2-40B4-BE49-F238E27FC236}">
                <a16:creationId xmlns:a16="http://schemas.microsoft.com/office/drawing/2014/main" id="{500BA7BE-84D9-4966-9927-F43417E0C0F0}"/>
              </a:ext>
            </a:extLst>
          </p:cNvPr>
          <p:cNvSpPr txBox="1"/>
          <p:nvPr/>
        </p:nvSpPr>
        <p:spPr>
          <a:xfrm>
            <a:off x="8347803" y="2686050"/>
            <a:ext cx="2137252" cy="369332"/>
          </a:xfrm>
          <a:prstGeom prst="rect">
            <a:avLst/>
          </a:prstGeom>
          <a:noFill/>
        </p:spPr>
        <p:txBody>
          <a:bodyPr wrap="none" rtlCol="0">
            <a:spAutoFit/>
          </a:bodyPr>
          <a:lstStyle/>
          <a:p>
            <a:r>
              <a:rPr lang="ru-RU" dirty="0"/>
              <a:t>Кондратьев Матвей</a:t>
            </a:r>
          </a:p>
        </p:txBody>
      </p:sp>
      <p:sp>
        <p:nvSpPr>
          <p:cNvPr id="19" name="TextBox 18">
            <a:extLst>
              <a:ext uri="{FF2B5EF4-FFF2-40B4-BE49-F238E27FC236}">
                <a16:creationId xmlns:a16="http://schemas.microsoft.com/office/drawing/2014/main" id="{0A7807B8-B048-4947-9EBD-921EB5000630}"/>
              </a:ext>
            </a:extLst>
          </p:cNvPr>
          <p:cNvSpPr txBox="1"/>
          <p:nvPr/>
        </p:nvSpPr>
        <p:spPr>
          <a:xfrm>
            <a:off x="8917575" y="1716693"/>
            <a:ext cx="1567480" cy="369332"/>
          </a:xfrm>
          <a:prstGeom prst="rect">
            <a:avLst/>
          </a:prstGeom>
          <a:noFill/>
        </p:spPr>
        <p:txBody>
          <a:bodyPr wrap="none" rtlCol="0">
            <a:spAutoFit/>
          </a:bodyPr>
          <a:lstStyle/>
          <a:p>
            <a:r>
              <a:rPr lang="ru-RU" dirty="0"/>
              <a:t>Холод Данила</a:t>
            </a:r>
          </a:p>
        </p:txBody>
      </p:sp>
      <p:sp>
        <p:nvSpPr>
          <p:cNvPr id="20" name="TextBox 19">
            <a:extLst>
              <a:ext uri="{FF2B5EF4-FFF2-40B4-BE49-F238E27FC236}">
                <a16:creationId xmlns:a16="http://schemas.microsoft.com/office/drawing/2014/main" id="{3EC6A477-B0FF-412E-9BA7-5DB551DD18F3}"/>
              </a:ext>
            </a:extLst>
          </p:cNvPr>
          <p:cNvSpPr txBox="1"/>
          <p:nvPr/>
        </p:nvSpPr>
        <p:spPr>
          <a:xfrm>
            <a:off x="8347803" y="5214444"/>
            <a:ext cx="2001766" cy="369332"/>
          </a:xfrm>
          <a:prstGeom prst="rect">
            <a:avLst/>
          </a:prstGeom>
          <a:noFill/>
        </p:spPr>
        <p:txBody>
          <a:bodyPr wrap="none" rtlCol="0">
            <a:spAutoFit/>
          </a:bodyPr>
          <a:lstStyle/>
          <a:p>
            <a:r>
              <a:rPr lang="ru-RU" dirty="0"/>
              <a:t>Мельников Вадим</a:t>
            </a:r>
          </a:p>
        </p:txBody>
      </p:sp>
      <p:pic>
        <p:nvPicPr>
          <p:cNvPr id="22" name="Рисунок 21">
            <a:extLst>
              <a:ext uri="{FF2B5EF4-FFF2-40B4-BE49-F238E27FC236}">
                <a16:creationId xmlns:a16="http://schemas.microsoft.com/office/drawing/2014/main" id="{97C2B286-F2A7-4E37-B76C-177A68D08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22" y="697077"/>
            <a:ext cx="5695950" cy="5695950"/>
          </a:xfrm>
          <a:prstGeom prst="rect">
            <a:avLst/>
          </a:prstGeom>
        </p:spPr>
      </p:pic>
      <p:sp>
        <p:nvSpPr>
          <p:cNvPr id="24" name="TextBox 23">
            <a:extLst>
              <a:ext uri="{FF2B5EF4-FFF2-40B4-BE49-F238E27FC236}">
                <a16:creationId xmlns:a16="http://schemas.microsoft.com/office/drawing/2014/main" id="{B892DED9-D56C-4ABF-910E-7E97E45F5B0A}"/>
              </a:ext>
            </a:extLst>
          </p:cNvPr>
          <p:cNvSpPr txBox="1"/>
          <p:nvPr/>
        </p:nvSpPr>
        <p:spPr>
          <a:xfrm>
            <a:off x="1179866" y="85842"/>
            <a:ext cx="1752788" cy="307777"/>
          </a:xfrm>
          <a:prstGeom prst="rect">
            <a:avLst/>
          </a:prstGeom>
          <a:noFill/>
        </p:spPr>
        <p:txBody>
          <a:bodyPr wrap="none" rtlCol="0">
            <a:spAutoFit/>
          </a:bodyPr>
          <a:lstStyle/>
          <a:p>
            <a:r>
              <a:rPr lang="en-US" sz="1400" b="1" dirty="0">
                <a:latin typeface="Segoe UI Semibold" panose="020B0702040204020203" pitchFamily="34" charset="0"/>
                <a:cs typeface="Segoe UI Semibold" panose="020B0702040204020203" pitchFamily="34" charset="0"/>
              </a:rPr>
              <a:t>Executive</a:t>
            </a:r>
            <a:r>
              <a:rPr lang="en-US" sz="1400" b="1" dirty="0">
                <a:solidFill>
                  <a:srgbClr val="FF0000"/>
                </a:solidFill>
                <a:latin typeface="Segoe UI Semibold" panose="020B0702040204020203" pitchFamily="34" charset="0"/>
                <a:cs typeface="Segoe UI Semibold" panose="020B0702040204020203" pitchFamily="34" charset="0"/>
              </a:rPr>
              <a:t> </a:t>
            </a:r>
            <a:r>
              <a:rPr lang="en-US" sz="1400" b="1" dirty="0">
                <a:latin typeface="Segoe UI Semibold" panose="020B0702040204020203" pitchFamily="34" charset="0"/>
                <a:cs typeface="Segoe UI Semibold" panose="020B0702040204020203" pitchFamily="34" charset="0"/>
              </a:rPr>
              <a:t>summary</a:t>
            </a:r>
            <a:endParaRPr lang="ru-RU" sz="1400" b="1" dirty="0">
              <a:latin typeface="Segoe UI Semibold" panose="020B0702040204020203" pitchFamily="34" charset="0"/>
              <a:cs typeface="Segoe UI Semibold" panose="020B0702040204020203" pitchFamily="34" charset="0"/>
            </a:endParaRPr>
          </a:p>
        </p:txBody>
      </p:sp>
      <p:sp>
        <p:nvSpPr>
          <p:cNvPr id="27" name="TextBox 26">
            <a:extLst>
              <a:ext uri="{FF2B5EF4-FFF2-40B4-BE49-F238E27FC236}">
                <a16:creationId xmlns:a16="http://schemas.microsoft.com/office/drawing/2014/main" id="{E6A1F898-3539-42F5-8B2B-49DE1975D067}"/>
              </a:ext>
            </a:extLst>
          </p:cNvPr>
          <p:cNvSpPr txBox="1"/>
          <p:nvPr/>
        </p:nvSpPr>
        <p:spPr>
          <a:xfrm>
            <a:off x="7540516" y="85842"/>
            <a:ext cx="875561"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Пример</a:t>
            </a:r>
          </a:p>
        </p:txBody>
      </p:sp>
      <p:sp>
        <p:nvSpPr>
          <p:cNvPr id="28" name="TextBox 27">
            <a:extLst>
              <a:ext uri="{FF2B5EF4-FFF2-40B4-BE49-F238E27FC236}">
                <a16:creationId xmlns:a16="http://schemas.microsoft.com/office/drawing/2014/main" id="{49C43DB4-BD7F-4DCD-A257-521BF2316630}"/>
              </a:ext>
            </a:extLst>
          </p:cNvPr>
          <p:cNvSpPr txBox="1"/>
          <p:nvPr/>
        </p:nvSpPr>
        <p:spPr>
          <a:xfrm>
            <a:off x="9199180" y="85842"/>
            <a:ext cx="952568" cy="307777"/>
          </a:xfrm>
          <a:prstGeom prst="rect">
            <a:avLst/>
          </a:prstGeom>
          <a:noFill/>
        </p:spPr>
        <p:txBody>
          <a:bodyPr wrap="none" rtlCol="0">
            <a:spAutoFit/>
          </a:bodyPr>
          <a:lstStyle/>
          <a:p>
            <a:r>
              <a:rPr lang="ru-RU" sz="1400" b="1" dirty="0">
                <a:solidFill>
                  <a:srgbClr val="FF0000"/>
                </a:solidFill>
                <a:latin typeface="Segoe UI Semibold" panose="020B0702040204020203" pitchFamily="34" charset="0"/>
                <a:cs typeface="Segoe UI Semibold" panose="020B0702040204020203" pitchFamily="34" charset="0"/>
              </a:rPr>
              <a:t>Команда</a:t>
            </a:r>
          </a:p>
        </p:txBody>
      </p:sp>
      <p:cxnSp>
        <p:nvCxnSpPr>
          <p:cNvPr id="29" name="Прямая соединительная линия 28">
            <a:extLst>
              <a:ext uri="{FF2B5EF4-FFF2-40B4-BE49-F238E27FC236}">
                <a16:creationId xmlns:a16="http://schemas.microsoft.com/office/drawing/2014/main" id="{FDAA598C-0A8B-4151-9CDC-4E89C65E22C2}"/>
              </a:ext>
            </a:extLst>
          </p:cNvPr>
          <p:cNvCxnSpPr/>
          <p:nvPr/>
        </p:nvCxnSpPr>
        <p:spPr>
          <a:xfrm>
            <a:off x="1275484" y="466567"/>
            <a:ext cx="1681018" cy="0"/>
          </a:xfrm>
          <a:prstGeom prst="line">
            <a:avLst/>
          </a:prstGeom>
          <a:ln/>
        </p:spPr>
        <p:style>
          <a:lnRef idx="1">
            <a:schemeClr val="dk1"/>
          </a:lnRef>
          <a:fillRef idx="0">
            <a:schemeClr val="dk1"/>
          </a:fillRef>
          <a:effectRef idx="0">
            <a:schemeClr val="dk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745E3F37-0BCF-4668-B830-C900D9CBD73C}"/>
              </a:ext>
            </a:extLst>
          </p:cNvPr>
          <p:cNvCxnSpPr>
            <a:cxnSpLocks/>
          </p:cNvCxnSpPr>
          <p:nvPr/>
        </p:nvCxnSpPr>
        <p:spPr>
          <a:xfrm>
            <a:off x="3777468" y="462626"/>
            <a:ext cx="8804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a:extLst>
              <a:ext uri="{FF2B5EF4-FFF2-40B4-BE49-F238E27FC236}">
                <a16:creationId xmlns:a16="http://schemas.microsoft.com/office/drawing/2014/main" id="{E0122C42-DE39-4D1F-A77B-66D9B102EF02}"/>
              </a:ext>
            </a:extLst>
          </p:cNvPr>
          <p:cNvCxnSpPr>
            <a:cxnSpLocks/>
          </p:cNvCxnSpPr>
          <p:nvPr/>
        </p:nvCxnSpPr>
        <p:spPr>
          <a:xfrm>
            <a:off x="5568168" y="462625"/>
            <a:ext cx="10993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a:extLst>
              <a:ext uri="{FF2B5EF4-FFF2-40B4-BE49-F238E27FC236}">
                <a16:creationId xmlns:a16="http://schemas.microsoft.com/office/drawing/2014/main" id="{2A52F888-AFB2-4891-AB4D-9F460304D585}"/>
              </a:ext>
            </a:extLst>
          </p:cNvPr>
          <p:cNvCxnSpPr>
            <a:cxnSpLocks/>
          </p:cNvCxnSpPr>
          <p:nvPr/>
        </p:nvCxnSpPr>
        <p:spPr>
          <a:xfrm>
            <a:off x="7625568" y="454732"/>
            <a:ext cx="727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a:extLst>
              <a:ext uri="{FF2B5EF4-FFF2-40B4-BE49-F238E27FC236}">
                <a16:creationId xmlns:a16="http://schemas.microsoft.com/office/drawing/2014/main" id="{4B569EBA-AEC6-4214-8037-AF892B90FDF5}"/>
              </a:ext>
            </a:extLst>
          </p:cNvPr>
          <p:cNvCxnSpPr>
            <a:cxnSpLocks/>
          </p:cNvCxnSpPr>
          <p:nvPr/>
        </p:nvCxnSpPr>
        <p:spPr>
          <a:xfrm>
            <a:off x="9292443" y="454732"/>
            <a:ext cx="78818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6CF91C4-BCFD-4B3A-9510-F2FD392F546A}"/>
              </a:ext>
            </a:extLst>
          </p:cNvPr>
          <p:cNvSpPr txBox="1"/>
          <p:nvPr/>
        </p:nvSpPr>
        <p:spPr>
          <a:xfrm>
            <a:off x="3736364" y="85842"/>
            <a:ext cx="933525"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Решение</a:t>
            </a:r>
          </a:p>
        </p:txBody>
      </p:sp>
      <p:sp>
        <p:nvSpPr>
          <p:cNvPr id="35" name="TextBox 34">
            <a:extLst>
              <a:ext uri="{FF2B5EF4-FFF2-40B4-BE49-F238E27FC236}">
                <a16:creationId xmlns:a16="http://schemas.microsoft.com/office/drawing/2014/main" id="{DB98F77A-C532-4D3F-9DCB-DB5E5BA2E7BD}"/>
              </a:ext>
            </a:extLst>
          </p:cNvPr>
          <p:cNvSpPr txBox="1"/>
          <p:nvPr/>
        </p:nvSpPr>
        <p:spPr>
          <a:xfrm>
            <a:off x="5468278" y="85843"/>
            <a:ext cx="1242200" cy="307777"/>
          </a:xfrm>
          <a:prstGeom prst="rect">
            <a:avLst/>
          </a:prstGeom>
          <a:noFill/>
        </p:spPr>
        <p:txBody>
          <a:bodyPr wrap="none" rtlCol="0">
            <a:spAutoFit/>
          </a:bodyPr>
          <a:lstStyle/>
          <a:p>
            <a:r>
              <a:rPr lang="ru-RU" sz="1400" b="1" dirty="0">
                <a:latin typeface="Segoe UI Semibold" panose="020B0702040204020203" pitchFamily="34" charset="0"/>
                <a:cs typeface="Segoe UI Semibold" panose="020B0702040204020203" pitchFamily="34" charset="0"/>
              </a:rPr>
              <a:t>Архитектура</a:t>
            </a:r>
          </a:p>
        </p:txBody>
      </p:sp>
    </p:spTree>
    <p:extLst>
      <p:ext uri="{BB962C8B-B14F-4D97-AF65-F5344CB8AC3E}">
        <p14:creationId xmlns:p14="http://schemas.microsoft.com/office/powerpoint/2010/main" val="10476720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331</Words>
  <Application>Microsoft Office PowerPoint</Application>
  <PresentationFormat>Широкоэкранный</PresentationFormat>
  <Paragraphs>58</Paragraphs>
  <Slides>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vt:i4>
      </vt:variant>
    </vt:vector>
  </HeadingPairs>
  <TitlesOfParts>
    <vt:vector size="12" baseType="lpstr">
      <vt:lpstr>Arial</vt:lpstr>
      <vt:lpstr>Arial Black</vt:lpstr>
      <vt:lpstr>Calibri</vt:lpstr>
      <vt:lpstr>Calibri Light</vt:lpstr>
      <vt:lpstr>Segoe UI Semibold</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Stewen //</dc:creator>
  <cp:lastModifiedBy>Stewen //</cp:lastModifiedBy>
  <cp:revision>1</cp:revision>
  <dcterms:created xsi:type="dcterms:W3CDTF">2024-10-02T16:41:23Z</dcterms:created>
  <dcterms:modified xsi:type="dcterms:W3CDTF">2024-10-02T20:44:21Z</dcterms:modified>
</cp:coreProperties>
</file>