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1" r:id="rId1"/>
  </p:sldMasterIdLst>
  <p:notesMasterIdLst>
    <p:notesMasterId r:id="rId29"/>
  </p:notesMasterIdLst>
  <p:sldIdLst>
    <p:sldId id="256" r:id="rId2"/>
    <p:sldId id="258" r:id="rId3"/>
    <p:sldId id="260" r:id="rId4"/>
    <p:sldId id="326" r:id="rId5"/>
    <p:sldId id="328" r:id="rId6"/>
    <p:sldId id="327" r:id="rId7"/>
    <p:sldId id="378" r:id="rId8"/>
    <p:sldId id="369" r:id="rId9"/>
    <p:sldId id="330" r:id="rId10"/>
    <p:sldId id="333" r:id="rId11"/>
    <p:sldId id="373" r:id="rId12"/>
    <p:sldId id="334" r:id="rId13"/>
    <p:sldId id="337" r:id="rId14"/>
    <p:sldId id="379" r:id="rId15"/>
    <p:sldId id="341" r:id="rId16"/>
    <p:sldId id="374" r:id="rId17"/>
    <p:sldId id="346" r:id="rId18"/>
    <p:sldId id="352" r:id="rId19"/>
    <p:sldId id="348" r:id="rId20"/>
    <p:sldId id="354" r:id="rId21"/>
    <p:sldId id="355" r:id="rId22"/>
    <p:sldId id="357" r:id="rId23"/>
    <p:sldId id="358" r:id="rId24"/>
    <p:sldId id="376" r:id="rId25"/>
    <p:sldId id="377" r:id="rId26"/>
    <p:sldId id="365" r:id="rId27"/>
    <p:sldId id="368" r:id="rId2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605"/>
    <a:srgbClr val="E6FDD1"/>
    <a:srgbClr val="DDEEF1"/>
    <a:srgbClr val="D1EC7C"/>
    <a:srgbClr val="F0F9D3"/>
    <a:srgbClr val="FAF9D4"/>
    <a:srgbClr val="C6FED7"/>
    <a:srgbClr val="E2FEEB"/>
    <a:srgbClr val="FCD2F9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190" autoAdjust="0"/>
  </p:normalViewPr>
  <p:slideViewPr>
    <p:cSldViewPr>
      <p:cViewPr varScale="1">
        <p:scale>
          <a:sx n="79" d="100"/>
          <a:sy n="79" d="100"/>
        </p:scale>
        <p:origin x="102" y="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0" d="100"/>
          <a:sy n="120" d="100"/>
        </p:scale>
        <p:origin x="-1380" y="23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893614-8C13-47A3-A15C-FE742C8C7299}" type="datetimeFigureOut">
              <a:rPr lang="ru-RU"/>
              <a:pPr>
                <a:defRPr/>
              </a:pPr>
              <a:t>28.01.2021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7DA2127-DCF9-4A19-9B6C-FFB3D90C2B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00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512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C8038CC-515C-4F60-97FD-D8AE35CA4C7E}" type="slidenum">
              <a:rPr lang="ru-RU" smtClean="0"/>
              <a:pPr/>
              <a:t>1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86037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A2127-DCF9-4A19-9B6C-FFB3D90C2B0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271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более частном случае под хостом могут понимать любой компьютер, сервер, подключённый к локальной или глобальной сети.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A2127-DCF9-4A19-9B6C-FFB3D90C2B0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03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810000"/>
          </a:xfrm>
        </p:spPr>
        <p:txBody>
          <a:bodyPr>
            <a:normAutofit lnSpcReduction="10000"/>
          </a:bodyPr>
          <a:lstStyle/>
          <a:p>
            <a:endParaRPr lang="en-US" sz="1200" dirty="0" smtClean="0"/>
          </a:p>
          <a:p>
            <a:endParaRPr lang="en-US" sz="1200" dirty="0" smtClean="0"/>
          </a:p>
          <a:p>
            <a:r>
              <a:rPr lang="ru-RU" sz="1200" dirty="0" smtClean="0"/>
              <a:t>Наличие стандартов </a:t>
            </a:r>
            <a:r>
              <a:rPr lang="en-US" sz="1200" dirty="0" smtClean="0"/>
              <a:t> </a:t>
            </a:r>
            <a:r>
              <a:rPr lang="ru-RU" sz="1200" dirty="0" smtClean="0"/>
              <a:t>позволяет без проблем связывать между собой компьютеры производства разных фирм</a:t>
            </a:r>
            <a:r>
              <a:rPr lang="en-US" sz="1200" dirty="0" smtClean="0"/>
              <a:t> </a:t>
            </a:r>
            <a:r>
              <a:rPr lang="ru-RU" sz="1200" dirty="0" smtClean="0"/>
              <a:t>и с различными </a:t>
            </a:r>
            <a:r>
              <a:rPr lang="en-US" sz="1200" dirty="0" smtClean="0"/>
              <a:t>OS</a:t>
            </a:r>
            <a:r>
              <a:rPr lang="ru-RU" sz="1200" dirty="0" smtClean="0"/>
              <a:t>. IAB несет ответственность за эти стандарты, решает, нужен ли тот или иной стандарт и каким он должен быть. Если возникает необходимость в каком-нибудь новом стандарте, IAB рассматривает проблему, принимает этот стандарт и объявляет об этом по сети.</a:t>
            </a:r>
          </a:p>
          <a:p>
            <a:r>
              <a:rPr lang="ru-RU" dirty="0" smtClean="0"/>
              <a:t>Еще один общественный орган-</a:t>
            </a:r>
            <a:r>
              <a:rPr lang="en-US" dirty="0" smtClean="0"/>
              <a:t> </a:t>
            </a:r>
            <a:r>
              <a:rPr lang="ru-RU" dirty="0" smtClean="0"/>
              <a:t>IETF (</a:t>
            </a:r>
            <a:r>
              <a:rPr lang="ru-RU" dirty="0" err="1" smtClean="0"/>
              <a:t>Internet</a:t>
            </a:r>
            <a:r>
              <a:rPr lang="ru-RU" dirty="0" smtClean="0"/>
              <a:t> </a:t>
            </a:r>
            <a:r>
              <a:rPr lang="ru-RU" dirty="0" err="1" smtClean="0"/>
              <a:t>Engineering</a:t>
            </a:r>
            <a:r>
              <a:rPr lang="ru-RU" dirty="0" smtClean="0"/>
              <a:t> </a:t>
            </a:r>
            <a:r>
              <a:rPr lang="ru-RU" dirty="0" err="1" smtClean="0"/>
              <a:t>Task</a:t>
            </a:r>
            <a:r>
              <a:rPr lang="ru-RU" dirty="0" smtClean="0"/>
              <a:t> </a:t>
            </a:r>
            <a:r>
              <a:rPr lang="ru-RU" dirty="0" err="1" smtClean="0"/>
              <a:t>Force</a:t>
            </a:r>
            <a:r>
              <a:rPr lang="ru-RU" dirty="0" smtClean="0"/>
              <a:t>). IETF —он собирается регулярно для обсуждения текущих технических и организационных проблем Интернета. IETF формирует рабочую группу для дальнейшего изучения, какой-либо проблемы. Посещать заседания IETF и входить в состав рабочих групп может любой пользователь. Рабочие группы выполняют много различных функций — от выпуска документации и принятия решений о том, как сети должны взаимодействовать между собой в специфических ситуациях, до изменения значений битов в определенном стандарте. Рабочая группа обычно составляет доклад.</a:t>
            </a:r>
          </a:p>
          <a:p>
            <a:r>
              <a:rPr lang="ru-RU" dirty="0" smtClean="0"/>
              <a:t>Рабочая группа обычно составляет доклад. Это может быть либо предоставляемая всем желающим документация с рекомендациями, которым следовать не обязательно, но желательно, либо предложение, которое направляется в IAB для принятия в качестве стандарта.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A2127-DCF9-4A19-9B6C-FFB3D90C2B08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143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810000"/>
          </a:xfrm>
        </p:spPr>
        <p:txBody>
          <a:bodyPr>
            <a:normAutofit lnSpcReduction="10000"/>
          </a:bodyPr>
          <a:lstStyle/>
          <a:p>
            <a:endParaRPr lang="en-US" sz="1200" dirty="0" smtClean="0"/>
          </a:p>
          <a:p>
            <a:endParaRPr lang="en-US" sz="1200" dirty="0" smtClean="0"/>
          </a:p>
          <a:p>
            <a:r>
              <a:rPr lang="ru-RU" sz="1200" dirty="0" smtClean="0"/>
              <a:t>Наличие стандартов </a:t>
            </a:r>
            <a:r>
              <a:rPr lang="en-US" sz="1200" dirty="0" smtClean="0"/>
              <a:t> </a:t>
            </a:r>
            <a:r>
              <a:rPr lang="ru-RU" sz="1200" dirty="0" smtClean="0"/>
              <a:t>позволяет без проблем связывать между собой компьютеры производства разных фирм</a:t>
            </a:r>
            <a:r>
              <a:rPr lang="en-US" sz="1200" dirty="0" smtClean="0"/>
              <a:t> </a:t>
            </a:r>
            <a:r>
              <a:rPr lang="ru-RU" sz="1200" dirty="0" smtClean="0"/>
              <a:t>и с различными </a:t>
            </a:r>
            <a:r>
              <a:rPr lang="en-US" sz="1200" dirty="0" smtClean="0"/>
              <a:t>OS</a:t>
            </a:r>
            <a:r>
              <a:rPr lang="ru-RU" sz="1200" dirty="0" smtClean="0"/>
              <a:t>. IAB несет ответственность за эти стандарты, решает, нужен ли тот или иной стандарт и каким он должен быть. Если возникает необходимость в каком-нибудь новом стандарте, IAB рассматривает проблему, принимает этот стандарт и объявляет об этом по сети.</a:t>
            </a:r>
          </a:p>
          <a:p>
            <a:r>
              <a:rPr lang="ru-RU" dirty="0" smtClean="0"/>
              <a:t>Еще один общественный орган-</a:t>
            </a:r>
            <a:r>
              <a:rPr lang="en-US" dirty="0" smtClean="0"/>
              <a:t> </a:t>
            </a:r>
            <a:r>
              <a:rPr lang="ru-RU" dirty="0" smtClean="0"/>
              <a:t>IETF (</a:t>
            </a:r>
            <a:r>
              <a:rPr lang="ru-RU" dirty="0" err="1" smtClean="0"/>
              <a:t>Internet</a:t>
            </a:r>
            <a:r>
              <a:rPr lang="ru-RU" dirty="0" smtClean="0"/>
              <a:t> </a:t>
            </a:r>
            <a:r>
              <a:rPr lang="ru-RU" dirty="0" err="1" smtClean="0"/>
              <a:t>Engineering</a:t>
            </a:r>
            <a:r>
              <a:rPr lang="ru-RU" dirty="0" smtClean="0"/>
              <a:t> </a:t>
            </a:r>
            <a:r>
              <a:rPr lang="ru-RU" dirty="0" err="1" smtClean="0"/>
              <a:t>Task</a:t>
            </a:r>
            <a:r>
              <a:rPr lang="ru-RU" dirty="0" smtClean="0"/>
              <a:t> </a:t>
            </a:r>
            <a:r>
              <a:rPr lang="ru-RU" dirty="0" err="1" smtClean="0"/>
              <a:t>Force</a:t>
            </a:r>
            <a:r>
              <a:rPr lang="ru-RU" dirty="0" smtClean="0"/>
              <a:t>). IETF —он собирается регулярно для обсуждения текущих технических и организационных проблем Интернета. IETF формирует рабочую группу для дальнейшего изучения, какой-либо проблемы. Посещать заседания IETF и входить в состав рабочих групп может любой пользователь. Рабочие группы выполняют много различных функций — от выпуска документации и принятия решений о том, как сети должны взаимодействовать между собой в специфических ситуациях, до изменения значений битов в определенном стандарте. Рабочая группа обычно составляет доклад.</a:t>
            </a:r>
          </a:p>
          <a:p>
            <a:r>
              <a:rPr lang="ru-RU" dirty="0" smtClean="0"/>
              <a:t>Рабочая группа обычно составляет доклад. Это может быть либо предоставляемая всем желающим документация с рекомендациями, которым следовать не обязательно, но желательно, либо предложение, которое направляется в IAB для принятия в качестве стандарта.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A2127-DCF9-4A19-9B6C-FFB3D90C2B08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143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</p:spPr>
        <p:txBody>
          <a:bodyPr>
            <a:normAutofit fontScale="62500" lnSpcReduction="20000"/>
          </a:bodyPr>
          <a:lstStyle/>
          <a:p>
            <a:r>
              <a:rPr lang="ru-RU" sz="1400" dirty="0" smtClean="0"/>
              <a:t>Деятельность ICANN существенно изменила облик Интернета. До 1998 года регистрацией имён в доменах общего пользования занималась только одна компания. Подобный монополизм обусловливал высокую стоимость регистрации — каждый домен в зонах .</a:t>
            </a:r>
            <a:r>
              <a:rPr lang="ru-RU" sz="1400" dirty="0" err="1" smtClean="0"/>
              <a:t>com</a:t>
            </a:r>
            <a:r>
              <a:rPr lang="ru-RU" sz="1400" dirty="0" smtClean="0"/>
              <a:t>, .</a:t>
            </a:r>
            <a:r>
              <a:rPr lang="ru-RU" sz="1400" dirty="0" err="1" smtClean="0"/>
              <a:t>net</a:t>
            </a:r>
            <a:r>
              <a:rPr lang="ru-RU" sz="1400" dirty="0" smtClean="0"/>
              <a:t> и .</a:t>
            </a:r>
            <a:r>
              <a:rPr lang="ru-RU" sz="1400" dirty="0" err="1" smtClean="0"/>
              <a:t>org</a:t>
            </a:r>
            <a:r>
              <a:rPr lang="ru-RU" sz="1400" dirty="0" smtClean="0"/>
              <a:t> ежегодно обходился его владельцу в $50. Это, в свою очередь, было одной из причин, препятствовавших росту количества зарегистрированных доменных имен: в 1998 году в мире их насчитывалось всего три миллиона.</a:t>
            </a:r>
          </a:p>
          <a:p>
            <a:r>
              <a:rPr lang="ru-RU" sz="1400" dirty="0" smtClean="0"/>
              <a:t>Корпорация ICANN начала использовать распределённую систему регистрации доменов, которая основана на принципе свободного доступа аккредитованных регистраторов к реестрам доменных имен. Этот шаг положил начало формированию конкурентного доменного рынка. Сегодня в доменных зонах общего пользования работает более 900 аккредитованных регистраторов, благодаря чему количество зарегистрированных доменов значительно возросло и уже превышает 160 миллионов.</a:t>
            </a:r>
          </a:p>
          <a:p>
            <a:r>
              <a:rPr lang="ru-RU" sz="1400" dirty="0" smtClean="0"/>
              <a:t>В рамках развития системы адресации корпорация ICANN последовательно расширяла список доменов общего пользования — сейчас их уже 18, тогда как в 1998 году было всего три (.</a:t>
            </a:r>
            <a:r>
              <a:rPr lang="ru-RU" sz="1400" dirty="0" err="1" smtClean="0"/>
              <a:t>com</a:t>
            </a:r>
            <a:r>
              <a:rPr lang="ru-RU" sz="1400" dirty="0" smtClean="0"/>
              <a:t>, .</a:t>
            </a:r>
            <a:r>
              <a:rPr lang="ru-RU" sz="1400" dirty="0" err="1" smtClean="0"/>
              <a:t>net</a:t>
            </a:r>
            <a:r>
              <a:rPr lang="ru-RU" sz="1400" dirty="0" smtClean="0"/>
              <a:t>, .</a:t>
            </a:r>
            <a:r>
              <a:rPr lang="ru-RU" sz="1400" dirty="0" err="1" smtClean="0"/>
              <a:t>org</a:t>
            </a:r>
            <a:r>
              <a:rPr lang="ru-RU" sz="1400" dirty="0" smtClean="0"/>
              <a:t>). С 2001 года корпорация внедрила доменные зоны .</a:t>
            </a:r>
            <a:r>
              <a:rPr lang="ru-RU" sz="1400" dirty="0" err="1" smtClean="0"/>
              <a:t>info</a:t>
            </a:r>
            <a:r>
              <a:rPr lang="ru-RU" sz="1400" dirty="0" smtClean="0"/>
              <a:t>, .</a:t>
            </a:r>
            <a:r>
              <a:rPr lang="ru-RU" sz="1400" dirty="0" err="1" smtClean="0"/>
              <a:t>biz</a:t>
            </a:r>
            <a:r>
              <a:rPr lang="ru-RU" sz="1400" dirty="0" smtClean="0"/>
              <a:t>, .</a:t>
            </a:r>
            <a:r>
              <a:rPr lang="ru-RU" sz="1400" dirty="0" err="1" smtClean="0"/>
              <a:t>name</a:t>
            </a:r>
            <a:r>
              <a:rPr lang="ru-RU" sz="1400" dirty="0" smtClean="0"/>
              <a:t>, .</a:t>
            </a:r>
            <a:r>
              <a:rPr lang="ru-RU" sz="1400" dirty="0" err="1" smtClean="0"/>
              <a:t>coop</a:t>
            </a:r>
            <a:r>
              <a:rPr lang="ru-RU" sz="1400" dirty="0" smtClean="0"/>
              <a:t>, .</a:t>
            </a:r>
            <a:r>
              <a:rPr lang="ru-RU" sz="1400" dirty="0" err="1" smtClean="0"/>
              <a:t>museum</a:t>
            </a:r>
            <a:r>
              <a:rPr lang="ru-RU" sz="1400" dirty="0" smtClean="0"/>
              <a:t>, .</a:t>
            </a:r>
            <a:r>
              <a:rPr lang="ru-RU" sz="1400" dirty="0" err="1" smtClean="0"/>
              <a:t>aero</a:t>
            </a:r>
            <a:r>
              <a:rPr lang="ru-RU" sz="1400" dirty="0" smtClean="0"/>
              <a:t>, .</a:t>
            </a:r>
            <a:r>
              <a:rPr lang="ru-RU" sz="1400" dirty="0" err="1" smtClean="0"/>
              <a:t>pro</a:t>
            </a:r>
            <a:r>
              <a:rPr lang="ru-RU" sz="1400" dirty="0" smtClean="0"/>
              <a:t>, .</a:t>
            </a:r>
            <a:r>
              <a:rPr lang="ru-RU" sz="1400" dirty="0" err="1" smtClean="0"/>
              <a:t>travel</a:t>
            </a:r>
            <a:r>
              <a:rPr lang="ru-RU" sz="1400" dirty="0" smtClean="0"/>
              <a:t>, .</a:t>
            </a:r>
            <a:r>
              <a:rPr lang="ru-RU" sz="1400" dirty="0" err="1" smtClean="0"/>
              <a:t>jobs</a:t>
            </a:r>
            <a:r>
              <a:rPr lang="ru-RU" sz="1400" dirty="0" smtClean="0"/>
              <a:t>, .</a:t>
            </a:r>
            <a:r>
              <a:rPr lang="ru-RU" sz="1400" dirty="0" err="1" smtClean="0"/>
              <a:t>cat</a:t>
            </a:r>
            <a:r>
              <a:rPr lang="ru-RU" sz="1400" dirty="0" smtClean="0"/>
              <a:t>, .</a:t>
            </a:r>
            <a:r>
              <a:rPr lang="ru-RU" sz="1400" dirty="0" err="1" smtClean="0"/>
              <a:t>asia</a:t>
            </a:r>
            <a:r>
              <a:rPr lang="ru-RU" sz="1400" dirty="0" smtClean="0"/>
              <a:t>, .</a:t>
            </a:r>
            <a:r>
              <a:rPr lang="ru-RU" sz="1400" dirty="0" err="1" smtClean="0"/>
              <a:t>eu</a:t>
            </a:r>
            <a:r>
              <a:rPr lang="ru-RU" sz="1400" dirty="0" smtClean="0"/>
              <a:t>, .</a:t>
            </a:r>
            <a:r>
              <a:rPr lang="ru-RU" sz="1400" dirty="0" err="1" smtClean="0"/>
              <a:t>mobi</a:t>
            </a:r>
            <a:r>
              <a:rPr lang="ru-RU" sz="1400" dirty="0" smtClean="0"/>
              <a:t>, .</a:t>
            </a:r>
            <a:r>
              <a:rPr lang="ru-RU" sz="1400" dirty="0" err="1" smtClean="0"/>
              <a:t>tel</a:t>
            </a:r>
            <a:r>
              <a:rPr lang="ru-RU" sz="1400" dirty="0" smtClean="0"/>
              <a:t>, .</a:t>
            </a:r>
            <a:r>
              <a:rPr lang="ru-RU" sz="1400" dirty="0" err="1" smtClean="0"/>
              <a:t>tv</a:t>
            </a:r>
            <a:r>
              <a:rPr lang="ru-RU" sz="1400" dirty="0" smtClean="0"/>
              <a:t>. При этом в ICANN намерены и в дальнейшем следовать политике расширения адресного пространства за счёт создания новых доменов верхнего уровня, в том числе с использованием символов национальных алфавитов.</a:t>
            </a:r>
          </a:p>
          <a:p>
            <a:r>
              <a:rPr lang="ru-RU" sz="1400" dirty="0" smtClean="0"/>
              <a:t>Заслугой ICANN можно назвать и то, что все принимаемые корпорацией решения предварительно обсуждаются с представителями </a:t>
            </a:r>
            <a:r>
              <a:rPr lang="ru-RU" sz="1400" dirty="0" err="1" smtClean="0"/>
              <a:t>интернет-сообщества</a:t>
            </a:r>
            <a:r>
              <a:rPr lang="ru-RU" sz="1400" dirty="0" smtClean="0"/>
              <a:t>, бизнеса и государственных органов власти различных стран. Это необходимо для обеспечения сбалансированного управления адресным пространством с учётом мнения всех заинтересованных в этом процессе сторон. Обсуждение документов ICANN сегодня проходит в самых различных форматах. В частности, перед утверждением все они доступны для комментариев на сайте организации. Кроме того, корпорация регулярно проводит международные конференции.</a:t>
            </a:r>
          </a:p>
          <a:p>
            <a:r>
              <a:rPr lang="ru-RU" sz="1400" dirty="0" smtClean="0"/>
              <a:t>Сегодня в ICANN проводится комплекс мер по выводу корпорации из-под контроля правительства США. [1] Однако даже при нынешнем положении дел вряд ли можно поспорить с международным статусом организации. Офисы ICANN расположены в Лос-Анджелесе, Брюсселе, Сиднее и Вашингтоне, а в руководящих органах корпорации есть представители самых разных уголков нашей планеты.</a:t>
            </a:r>
          </a:p>
          <a:p>
            <a:r>
              <a:rPr lang="ru-RU" sz="1400" dirty="0" smtClean="0"/>
              <a:t>На прошедшей в Каире 2-7 ноября 2008 года 33-й конференции ICANN было принято Решение о выделении России кириллического домена верхнего уровня «.</a:t>
            </a:r>
            <a:r>
              <a:rPr lang="ru-RU" sz="1400" dirty="0" err="1" smtClean="0"/>
              <a:t>рф</a:t>
            </a:r>
            <a:r>
              <a:rPr lang="ru-RU" sz="1400" dirty="0" smtClean="0"/>
              <a:t>»[2] . 4 февраля 2011 года IPv4 адреса стали подходить к концу. ICANN уже начала внедрять новую серию IPv6 адресов.</a:t>
            </a:r>
          </a:p>
          <a:p>
            <a:r>
              <a:rPr lang="ru-RU" sz="1400" dirty="0" smtClean="0"/>
              <a:t>В июле-сентябре 2011 года компания провела масштабное исследование, целью которого было выявление абсолютного количества всей существующей информации в мире, в том числе и абсолютно идентичных файлов, скопированных на разные источники. По результатам исследования, в мире насчитывается порядка 2,56 </a:t>
            </a:r>
            <a:r>
              <a:rPr lang="ru-RU" sz="1400" dirty="0" err="1" smtClean="0"/>
              <a:t>зеттабайта</a:t>
            </a:r>
            <a:r>
              <a:rPr lang="ru-RU" sz="1400" dirty="0" smtClean="0"/>
              <a:t> информации. То же исследование высказало прогноз, что к концу XXI века количество информации будет равно 4,</a:t>
            </a:r>
            <a:r>
              <a:rPr lang="ru-RU" dirty="0" smtClean="0"/>
              <a:t>22 </a:t>
            </a:r>
            <a:r>
              <a:rPr lang="ru-RU" dirty="0" err="1" smtClean="0"/>
              <a:t>йоттабайта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A2127-DCF9-4A19-9B6C-FFB3D90C2B08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74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</p:spPr>
        <p:txBody>
          <a:bodyPr>
            <a:normAutofit fontScale="62500" lnSpcReduction="20000"/>
          </a:bodyPr>
          <a:lstStyle/>
          <a:p>
            <a:r>
              <a:rPr lang="ru-RU" sz="1400" dirty="0" smtClean="0"/>
              <a:t>Деятельность ICANN существенно изменила облик Интернета. До 1998 года регистрацией имён в доменах общего пользования занималась только одна компания. Подобный монополизм обусловливал высокую стоимость регистрации — каждый домен в зонах .</a:t>
            </a:r>
            <a:r>
              <a:rPr lang="ru-RU" sz="1400" dirty="0" err="1" smtClean="0"/>
              <a:t>com</a:t>
            </a:r>
            <a:r>
              <a:rPr lang="ru-RU" sz="1400" dirty="0" smtClean="0"/>
              <a:t>, .</a:t>
            </a:r>
            <a:r>
              <a:rPr lang="ru-RU" sz="1400" dirty="0" err="1" smtClean="0"/>
              <a:t>net</a:t>
            </a:r>
            <a:r>
              <a:rPr lang="ru-RU" sz="1400" dirty="0" smtClean="0"/>
              <a:t> и .</a:t>
            </a:r>
            <a:r>
              <a:rPr lang="ru-RU" sz="1400" dirty="0" err="1" smtClean="0"/>
              <a:t>org</a:t>
            </a:r>
            <a:r>
              <a:rPr lang="ru-RU" sz="1400" dirty="0" smtClean="0"/>
              <a:t> ежегодно обходился его владельцу в $50. Это, в свою очередь, было одной из причин, препятствовавших росту количества зарегистрированных доменных имен: в 1998 году в мире их насчитывалось всего три миллиона.</a:t>
            </a:r>
          </a:p>
          <a:p>
            <a:r>
              <a:rPr lang="ru-RU" sz="1400" dirty="0" smtClean="0"/>
              <a:t>Корпорация ICANN начала использовать распределённую систему регистрации доменов, которая основана на принципе свободного доступа аккредитованных регистраторов к реестрам доменных имен. Этот шаг положил начало формированию конкурентного доменного рынка. Сегодня в доменных зонах общего пользования работает более 900 аккредитованных регистраторов, благодаря чему количество зарегистрированных доменов значительно возросло и уже превышает 160 миллионов.</a:t>
            </a:r>
          </a:p>
          <a:p>
            <a:r>
              <a:rPr lang="ru-RU" sz="1400" dirty="0" smtClean="0"/>
              <a:t>В рамках развития системы адресации корпорация ICANN последовательно расширяла список доменов общего пользования — сейчас их уже 18, тогда как в 1998 году было всего три (.</a:t>
            </a:r>
            <a:r>
              <a:rPr lang="ru-RU" sz="1400" dirty="0" err="1" smtClean="0"/>
              <a:t>com</a:t>
            </a:r>
            <a:r>
              <a:rPr lang="ru-RU" sz="1400" dirty="0" smtClean="0"/>
              <a:t>, .</a:t>
            </a:r>
            <a:r>
              <a:rPr lang="ru-RU" sz="1400" dirty="0" err="1" smtClean="0"/>
              <a:t>net</a:t>
            </a:r>
            <a:r>
              <a:rPr lang="ru-RU" sz="1400" dirty="0" smtClean="0"/>
              <a:t>, .</a:t>
            </a:r>
            <a:r>
              <a:rPr lang="ru-RU" sz="1400" dirty="0" err="1" smtClean="0"/>
              <a:t>org</a:t>
            </a:r>
            <a:r>
              <a:rPr lang="ru-RU" sz="1400" dirty="0" smtClean="0"/>
              <a:t>). С 2001 года корпорация внедрила доменные зоны .</a:t>
            </a:r>
            <a:r>
              <a:rPr lang="ru-RU" sz="1400" dirty="0" err="1" smtClean="0"/>
              <a:t>info</a:t>
            </a:r>
            <a:r>
              <a:rPr lang="ru-RU" sz="1400" dirty="0" smtClean="0"/>
              <a:t>, .</a:t>
            </a:r>
            <a:r>
              <a:rPr lang="ru-RU" sz="1400" dirty="0" err="1" smtClean="0"/>
              <a:t>biz</a:t>
            </a:r>
            <a:r>
              <a:rPr lang="ru-RU" sz="1400" dirty="0" smtClean="0"/>
              <a:t>, .</a:t>
            </a:r>
            <a:r>
              <a:rPr lang="ru-RU" sz="1400" dirty="0" err="1" smtClean="0"/>
              <a:t>name</a:t>
            </a:r>
            <a:r>
              <a:rPr lang="ru-RU" sz="1400" dirty="0" smtClean="0"/>
              <a:t>, .</a:t>
            </a:r>
            <a:r>
              <a:rPr lang="ru-RU" sz="1400" dirty="0" err="1" smtClean="0"/>
              <a:t>coop</a:t>
            </a:r>
            <a:r>
              <a:rPr lang="ru-RU" sz="1400" dirty="0" smtClean="0"/>
              <a:t>, .</a:t>
            </a:r>
            <a:r>
              <a:rPr lang="ru-RU" sz="1400" dirty="0" err="1" smtClean="0"/>
              <a:t>museum</a:t>
            </a:r>
            <a:r>
              <a:rPr lang="ru-RU" sz="1400" dirty="0" smtClean="0"/>
              <a:t>, .</a:t>
            </a:r>
            <a:r>
              <a:rPr lang="ru-RU" sz="1400" dirty="0" err="1" smtClean="0"/>
              <a:t>aero</a:t>
            </a:r>
            <a:r>
              <a:rPr lang="ru-RU" sz="1400" dirty="0" smtClean="0"/>
              <a:t>, .</a:t>
            </a:r>
            <a:r>
              <a:rPr lang="ru-RU" sz="1400" dirty="0" err="1" smtClean="0"/>
              <a:t>pro</a:t>
            </a:r>
            <a:r>
              <a:rPr lang="ru-RU" sz="1400" dirty="0" smtClean="0"/>
              <a:t>, .</a:t>
            </a:r>
            <a:r>
              <a:rPr lang="ru-RU" sz="1400" dirty="0" err="1" smtClean="0"/>
              <a:t>travel</a:t>
            </a:r>
            <a:r>
              <a:rPr lang="ru-RU" sz="1400" dirty="0" smtClean="0"/>
              <a:t>, .</a:t>
            </a:r>
            <a:r>
              <a:rPr lang="ru-RU" sz="1400" dirty="0" err="1" smtClean="0"/>
              <a:t>jobs</a:t>
            </a:r>
            <a:r>
              <a:rPr lang="ru-RU" sz="1400" dirty="0" smtClean="0"/>
              <a:t>, .</a:t>
            </a:r>
            <a:r>
              <a:rPr lang="ru-RU" sz="1400" dirty="0" err="1" smtClean="0"/>
              <a:t>cat</a:t>
            </a:r>
            <a:r>
              <a:rPr lang="ru-RU" sz="1400" dirty="0" smtClean="0"/>
              <a:t>, .</a:t>
            </a:r>
            <a:r>
              <a:rPr lang="ru-RU" sz="1400" dirty="0" err="1" smtClean="0"/>
              <a:t>asia</a:t>
            </a:r>
            <a:r>
              <a:rPr lang="ru-RU" sz="1400" dirty="0" smtClean="0"/>
              <a:t>, .</a:t>
            </a:r>
            <a:r>
              <a:rPr lang="ru-RU" sz="1400" dirty="0" err="1" smtClean="0"/>
              <a:t>eu</a:t>
            </a:r>
            <a:r>
              <a:rPr lang="ru-RU" sz="1400" dirty="0" smtClean="0"/>
              <a:t>, .</a:t>
            </a:r>
            <a:r>
              <a:rPr lang="ru-RU" sz="1400" dirty="0" err="1" smtClean="0"/>
              <a:t>mobi</a:t>
            </a:r>
            <a:r>
              <a:rPr lang="ru-RU" sz="1400" dirty="0" smtClean="0"/>
              <a:t>, .</a:t>
            </a:r>
            <a:r>
              <a:rPr lang="ru-RU" sz="1400" dirty="0" err="1" smtClean="0"/>
              <a:t>tel</a:t>
            </a:r>
            <a:r>
              <a:rPr lang="ru-RU" sz="1400" dirty="0" smtClean="0"/>
              <a:t>, .</a:t>
            </a:r>
            <a:r>
              <a:rPr lang="ru-RU" sz="1400" dirty="0" err="1" smtClean="0"/>
              <a:t>tv</a:t>
            </a:r>
            <a:r>
              <a:rPr lang="ru-RU" sz="1400" dirty="0" smtClean="0"/>
              <a:t>. При этом в ICANN намерены и в дальнейшем следовать политике расширения адресного пространства за счёт создания новых доменов верхнего уровня, в том числе с использованием символов национальных алфавитов.</a:t>
            </a:r>
          </a:p>
          <a:p>
            <a:r>
              <a:rPr lang="ru-RU" sz="1400" dirty="0" smtClean="0"/>
              <a:t>Заслугой ICANN можно назвать и то, что все принимаемые корпорацией решения предварительно обсуждаются с представителями </a:t>
            </a:r>
            <a:r>
              <a:rPr lang="ru-RU" sz="1400" dirty="0" err="1" smtClean="0"/>
              <a:t>интернет-сообщества</a:t>
            </a:r>
            <a:r>
              <a:rPr lang="ru-RU" sz="1400" dirty="0" smtClean="0"/>
              <a:t>, бизнеса и государственных органов власти различных стран. Это необходимо для обеспечения сбалансированного управления адресным пространством с учётом мнения всех заинтересованных в этом процессе сторон. Обсуждение документов ICANN сегодня проходит в самых различных форматах. В частности, перед утверждением все они доступны для комментариев на сайте организации. Кроме того, корпорация регулярно проводит международные конференции.</a:t>
            </a:r>
          </a:p>
          <a:p>
            <a:r>
              <a:rPr lang="ru-RU" sz="1400" dirty="0" smtClean="0"/>
              <a:t>Сегодня в ICANN проводится комплекс мер по выводу корпорации из-под контроля правительства США. [1] Однако даже при нынешнем положении дел вряд ли можно поспорить с международным статусом организации. Офисы ICANN расположены в Лос-Анджелесе, Брюсселе, Сиднее и Вашингтоне, а в руководящих органах корпорации есть представители самых разных уголков нашей планеты.</a:t>
            </a:r>
          </a:p>
          <a:p>
            <a:r>
              <a:rPr lang="ru-RU" sz="1400" dirty="0" smtClean="0"/>
              <a:t>На прошедшей в Каире 2-7 ноября 2008 года 33-й конференции ICANN было принято Решение о выделении России кириллического домена верхнего уровня «.</a:t>
            </a:r>
            <a:r>
              <a:rPr lang="ru-RU" sz="1400" dirty="0" err="1" smtClean="0"/>
              <a:t>рф</a:t>
            </a:r>
            <a:r>
              <a:rPr lang="ru-RU" sz="1400" dirty="0" smtClean="0"/>
              <a:t>»[2] . 4 февраля 2011 года IPv4 адреса стали подходить к концу. ICANN уже начала внедрять новую серию IPv6 адресов.</a:t>
            </a:r>
          </a:p>
          <a:p>
            <a:r>
              <a:rPr lang="ru-RU" sz="1400" dirty="0" smtClean="0"/>
              <a:t>В июле-сентябре 2011 года компания провела масштабное исследование, целью которого было выявление абсолютного количества всей существующей информации в мире, в том числе и абсолютно идентичных файлов, скопированных на разные источники. По результатам исследования, в мире насчитывается порядка 2,56 </a:t>
            </a:r>
            <a:r>
              <a:rPr lang="ru-RU" sz="1400" dirty="0" err="1" smtClean="0"/>
              <a:t>зеттабайта</a:t>
            </a:r>
            <a:r>
              <a:rPr lang="ru-RU" sz="1400" dirty="0" smtClean="0"/>
              <a:t> информации. То же исследование высказало прогноз, что к концу XXI века количество информации будет равно 4,</a:t>
            </a:r>
            <a:r>
              <a:rPr lang="ru-RU" dirty="0" smtClean="0"/>
              <a:t>22 </a:t>
            </a:r>
            <a:r>
              <a:rPr lang="ru-RU" dirty="0" err="1" smtClean="0"/>
              <a:t>йоттабайта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A2127-DCF9-4A19-9B6C-FFB3D90C2B08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064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522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91727A9-4C71-490B-AE69-4528A9A50821}" type="slidenum">
              <a:rPr lang="ru-RU" smtClean="0"/>
              <a:pPr/>
              <a:t>19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97263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A2127-DCF9-4A19-9B6C-FFB3D90C2B08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84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A2127-DCF9-4A19-9B6C-FFB3D90C2B08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91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A2127-DCF9-4A19-9B6C-FFB3D90C2B0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99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2057400"/>
          </a:xfrm>
        </p:spPr>
        <p:txBody>
          <a:bodyPr>
            <a:normAutofit/>
          </a:bodyPr>
          <a:lstStyle/>
          <a:p>
            <a:r>
              <a:rPr lang="ru-RU" dirty="0" smtClean="0"/>
              <a:t>Информационную систему организации, использующую компьютерную сеть, можно представить себе как совокупность одной или более баз данных и некоторого количества работников, которым удаленно предоставляется информация. В этом случае данные хранятся на мощном компьютере, называемом </a:t>
            </a:r>
            <a:r>
              <a:rPr lang="ru-RU" b="1" dirty="0" smtClean="0"/>
              <a:t>сервером. Сервер </a:t>
            </a:r>
            <a:r>
              <a:rPr lang="ru-RU" dirty="0" smtClean="0"/>
              <a:t>часто располагается в отдельном помещении и обслуживается системным администратором. Компьютеры служащих-пользователей- могут быть менее мощными, они идентифицируются в сети как </a:t>
            </a:r>
            <a:r>
              <a:rPr lang="ru-RU" b="1" dirty="0" smtClean="0"/>
              <a:t>клиенты, </a:t>
            </a:r>
            <a:r>
              <a:rPr lang="ru-RU" dirty="0" smtClean="0"/>
              <a:t>могут располагаться в пределах одного офиса или даже далеко за пределами и тем не менее, иметь удаленный доступ к информации и программам, хранящимся на сервере.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A2127-DCF9-4A19-9B6C-FFB3D90C2B0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215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A2127-DCF9-4A19-9B6C-FFB3D90C2B0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3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A2127-DCF9-4A19-9B6C-FFB3D90C2B0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3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A2127-DCF9-4A19-9B6C-FFB3D90C2B0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546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09600" y="4343400"/>
            <a:ext cx="5486400" cy="4114800"/>
          </a:xfrm>
        </p:spPr>
        <p:txBody>
          <a:bodyPr>
            <a:normAutofit/>
          </a:bodyPr>
          <a:lstStyle/>
          <a:p>
            <a:pPr algn="just">
              <a:defRPr/>
            </a:pPr>
            <a:endParaRPr lang="ru-RU" b="1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A2127-DCF9-4A19-9B6C-FFB3D90C2B0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28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D3894-A6C5-4920-85F2-171123921DE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82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EA7E78-A5C4-43E7-96F0-004AC5FB37F3}" type="slidenum">
              <a:rPr lang="ru-RU" smtClean="0"/>
              <a:pPr>
                <a:defRPr/>
              </a:pPr>
              <a:t>‹#›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4393131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EA7E78-A5C4-43E7-96F0-004AC5FB37F3}" type="slidenum">
              <a:rPr lang="ru-RU" smtClean="0"/>
              <a:pPr>
                <a:defRPr/>
              </a:pPr>
              <a:t>‹#›</a:t>
            </a:fld>
            <a:endParaRPr lang="ru-RU" sz="140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111431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EA7E78-A5C4-43E7-96F0-004AC5FB37F3}" type="slidenum">
              <a:rPr lang="ru-RU" smtClean="0"/>
              <a:pPr>
                <a:defRPr/>
              </a:pPr>
              <a:t>‹#›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12929198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EA7E78-A5C4-43E7-96F0-004AC5FB37F3}" type="slidenum">
              <a:rPr lang="ru-RU" smtClean="0"/>
              <a:pPr>
                <a:defRPr/>
              </a:pPr>
              <a:t>‹#›</a:t>
            </a:fld>
            <a:endParaRPr lang="ru-RU" sz="140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14485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EA7E78-A5C4-43E7-96F0-004AC5FB37F3}" type="slidenum">
              <a:rPr lang="ru-RU" smtClean="0"/>
              <a:pPr>
                <a:defRPr/>
              </a:pPr>
              <a:t>‹#›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15879356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A2ABA-B1B7-46BC-A8BC-67EE936526D7}" type="slidenum">
              <a:rPr lang="ru-RU" smtClean="0"/>
              <a:pPr>
                <a:defRPr/>
              </a:pPr>
              <a:t>‹#›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51727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686D9-B1ED-4DD9-9B90-B80218E674FF}" type="slidenum">
              <a:rPr lang="ru-RU" smtClean="0"/>
              <a:pPr>
                <a:defRPr/>
              </a:pPr>
              <a:t>‹#›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214327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8057F-71BC-4BE9-9B99-B4976BF8B4FE}" type="slidenum">
              <a:rPr lang="ru-RU" smtClean="0"/>
              <a:pPr>
                <a:defRPr/>
              </a:pPr>
              <a:t>‹#›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233376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1019B-85EA-4F12-822C-E3C6C4B023C6}" type="slidenum">
              <a:rPr lang="ru-RU" smtClean="0"/>
              <a:pPr>
                <a:defRPr/>
              </a:pPr>
              <a:t>‹#›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238499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8982F-6045-4A45-A756-5DBE51C28F67}" type="slidenum">
              <a:rPr lang="ru-RU" smtClean="0"/>
              <a:pPr>
                <a:defRPr/>
              </a:pPr>
              <a:t>‹#›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71587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861FB-E737-4088-9F8F-7131D042FA38}" type="slidenum">
              <a:rPr lang="ru-RU" smtClean="0"/>
              <a:pPr>
                <a:defRPr/>
              </a:pPr>
              <a:t>‹#›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236140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D4534-60CB-4DE1-861B-B209EB03EA56}" type="slidenum">
              <a:rPr lang="ru-RU" smtClean="0"/>
              <a:pPr>
                <a:defRPr/>
              </a:pPr>
              <a:t>‹#›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11887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10C09-37F8-46ED-9B66-13B8808F76E4}" type="slidenum">
              <a:rPr lang="ru-RU" smtClean="0"/>
              <a:pPr>
                <a:defRPr/>
              </a:pPr>
              <a:t>‹#›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91497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C50D0-C3EE-444F-B65E-54754ED07613}" type="slidenum">
              <a:rPr lang="ru-RU" smtClean="0"/>
              <a:pPr>
                <a:defRPr/>
              </a:pPr>
              <a:t>‹#›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72227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7D2C0-9963-43EB-A67C-267690878F96}" type="slidenum">
              <a:rPr lang="ru-RU" smtClean="0"/>
              <a:pPr>
                <a:defRPr/>
              </a:pPr>
              <a:t>‹#›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418983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8EA7E78-A5C4-43E7-96F0-004AC5FB37F3}" type="slidenum">
              <a:rPr lang="ru-RU" smtClean="0"/>
              <a:pPr>
                <a:defRPr/>
              </a:pPr>
              <a:t>‹#›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22191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6345"/>
            <a:ext cx="91440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 Лекций: «Аппаратное и программное обеспечение ЭВМ и сетей»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90" y="1729241"/>
            <a:ext cx="8686800" cy="540651"/>
          </a:xfrm>
        </p:spPr>
        <p:txBody>
          <a:bodyPr>
            <a:noAutofit/>
          </a:bodyPr>
          <a:lstStyle/>
          <a:p>
            <a:pPr algn="ctr"/>
            <a:r>
              <a:rPr lang="ru-RU" sz="2800" b="1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1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Введение в дисциплину. Общие понятия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6700" y="2590800"/>
            <a:ext cx="8610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b="1" u="sng" spc="-100" dirty="0">
                <a:solidFill>
                  <a:srgbClr val="7030A0"/>
                </a:solidFill>
              </a:rPr>
              <a:t>Тема </a:t>
            </a:r>
            <a:r>
              <a:rPr lang="ru-RU" sz="2800" b="1" u="sng" spc="-100" dirty="0" smtClean="0">
                <a:solidFill>
                  <a:srgbClr val="7030A0"/>
                </a:solidFill>
              </a:rPr>
              <a:t>1.</a:t>
            </a:r>
          </a:p>
          <a:p>
            <a:pPr algn="ctr">
              <a:defRPr/>
            </a:pPr>
            <a:r>
              <a:rPr lang="ru-RU" sz="2800" i="1" spc="-100" dirty="0" smtClean="0"/>
              <a:t>Предмет дисциплины. Цель </a:t>
            </a:r>
            <a:r>
              <a:rPr lang="ru-RU" sz="2800" i="1" spc="-100" dirty="0"/>
              <a:t>изучения дисциплины, ее задачи и содержание. </a:t>
            </a:r>
            <a:r>
              <a:rPr lang="ru-RU" sz="2800" i="1" spc="-100" dirty="0" smtClean="0"/>
              <a:t>Место </a:t>
            </a:r>
            <a:r>
              <a:rPr lang="ru-RU" sz="2800" i="1" spc="-100" dirty="0"/>
              <a:t>дисциплины в учебном процессе. </a:t>
            </a:r>
            <a:r>
              <a:rPr lang="ru-RU" sz="2800" i="1" spc="-100" dirty="0" smtClean="0"/>
              <a:t>Перечень </a:t>
            </a:r>
            <a:r>
              <a:rPr lang="ru-RU" sz="2800" i="1" spc="-100" dirty="0"/>
              <a:t>рекомендованной литературы. </a:t>
            </a:r>
            <a:endParaRPr lang="ru-RU" sz="2800" i="1" spc="-100" dirty="0" smtClean="0"/>
          </a:p>
          <a:p>
            <a:pPr algn="ctr">
              <a:defRPr/>
            </a:pPr>
            <a:r>
              <a:rPr lang="ru-RU" sz="2800" i="1" spc="-100" dirty="0" smtClean="0"/>
              <a:t>Роль </a:t>
            </a:r>
            <a:r>
              <a:rPr lang="ru-RU" sz="2800" i="1" spc="-100" dirty="0"/>
              <a:t>сетевых технологий в современном </a:t>
            </a:r>
            <a:r>
              <a:rPr lang="ru-RU" sz="2800" i="1" spc="-100" dirty="0" smtClean="0"/>
              <a:t>обществе.</a:t>
            </a:r>
          </a:p>
          <a:p>
            <a:pPr algn="ctr">
              <a:defRPr/>
            </a:pPr>
            <a:r>
              <a:rPr lang="ru-RU" sz="2800" i="1" spc="-100" dirty="0" smtClean="0"/>
              <a:t>История </a:t>
            </a:r>
            <a:r>
              <a:rPr lang="ru-RU" sz="2800" i="1" spc="-100" dirty="0"/>
              <a:t>развития системной и сетевой телеобработки данных</a:t>
            </a:r>
            <a:r>
              <a:rPr lang="ru-RU" sz="2800" i="1" spc="-100" dirty="0" smtClean="0"/>
              <a:t>. Развитие </a:t>
            </a:r>
            <a:r>
              <a:rPr lang="ru-RU" sz="2800" i="1" spc="-100" dirty="0"/>
              <a:t>средств коммуникаций на основе компьютерной техники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7412" name="Номер слайда 28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73358A-9D47-4984-86DF-76AB987F9987}" type="slidenum">
              <a:rPr lang="ru-RU" smtClean="0"/>
              <a:pPr/>
              <a:t>10</a:t>
            </a:fld>
            <a:endParaRPr lang="ru-RU" sz="1400" dirty="0" smtClean="0"/>
          </a:p>
        </p:txBody>
      </p:sp>
      <p:sp>
        <p:nvSpPr>
          <p:cNvPr id="288" name="Прямоугольник 287"/>
          <p:cNvSpPr/>
          <p:nvPr/>
        </p:nvSpPr>
        <p:spPr>
          <a:xfrm>
            <a:off x="0" y="854334"/>
            <a:ext cx="9144000" cy="5978265"/>
          </a:xfrm>
          <a:prstGeom prst="rect">
            <a:avLst/>
          </a:prstGeom>
          <a:noFill/>
          <a:ln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360000" algn="just">
              <a:defRPr/>
            </a:pPr>
            <a:r>
              <a:rPr lang="ru-RU" sz="2200" b="1" dirty="0" smtClean="0"/>
              <a:t>1971 –</a:t>
            </a:r>
            <a:r>
              <a:rPr lang="ru-RU" sz="2200" dirty="0" smtClean="0"/>
              <a:t> 15 узлов </a:t>
            </a:r>
            <a:r>
              <a:rPr lang="ru-RU" sz="2200" dirty="0" err="1" smtClean="0"/>
              <a:t>Net</a:t>
            </a:r>
            <a:endParaRPr lang="ru-RU" sz="2200" dirty="0" smtClean="0"/>
          </a:p>
          <a:p>
            <a:pPr indent="360000" algn="just">
              <a:defRPr/>
            </a:pPr>
            <a:r>
              <a:rPr lang="ru-RU" sz="2200" b="1" u="sng" dirty="0" smtClean="0"/>
              <a:t>1972 </a:t>
            </a:r>
            <a:r>
              <a:rPr lang="ru-RU" sz="2200" dirty="0" smtClean="0"/>
              <a:t>– 40 узлов </a:t>
            </a:r>
            <a:r>
              <a:rPr lang="ru-RU" sz="2200" dirty="0" err="1" smtClean="0"/>
              <a:t>ARPANet</a:t>
            </a:r>
            <a:endParaRPr lang="ru-RU" sz="2200" dirty="0" smtClean="0"/>
          </a:p>
          <a:p>
            <a:pPr indent="360000" algn="just">
              <a:defRPr/>
            </a:pPr>
            <a:r>
              <a:rPr lang="ru-RU" sz="2200" b="1" u="sng" dirty="0" smtClean="0"/>
              <a:t>1973 </a:t>
            </a:r>
            <a:r>
              <a:rPr lang="ru-RU" sz="2200" dirty="0" smtClean="0"/>
              <a:t>– </a:t>
            </a:r>
            <a:r>
              <a:rPr lang="ru-RU" sz="2200" dirty="0" err="1" smtClean="0"/>
              <a:t>ARPANet</a:t>
            </a:r>
            <a:r>
              <a:rPr lang="ru-RU" sz="2200" dirty="0" smtClean="0"/>
              <a:t> в статусе международной сети </a:t>
            </a:r>
          </a:p>
          <a:p>
            <a:pPr indent="360000" algn="just">
              <a:defRPr/>
            </a:pPr>
            <a:r>
              <a:rPr lang="ru-RU" sz="2200" b="1" u="sng" dirty="0" smtClean="0"/>
              <a:t>1975-</a:t>
            </a:r>
            <a:r>
              <a:rPr lang="ru-RU" sz="2200" dirty="0" smtClean="0"/>
              <a:t> превращение ARPANET из экспериментальной сети в рабочую     </a:t>
            </a:r>
            <a:r>
              <a:rPr lang="ru-RU" sz="2200" b="1" u="sng" dirty="0" smtClean="0"/>
              <a:t>сеть</a:t>
            </a:r>
            <a:r>
              <a:rPr lang="ru-RU" sz="2200" dirty="0" smtClean="0"/>
              <a:t>. </a:t>
            </a:r>
          </a:p>
          <a:p>
            <a:pPr indent="360000" algn="just">
              <a:defRPr/>
            </a:pPr>
            <a:r>
              <a:rPr lang="ru-RU" sz="2200" b="1" u="sng" dirty="0" smtClean="0"/>
              <a:t>1980</a:t>
            </a:r>
            <a:r>
              <a:rPr lang="ru-RU" sz="2200" dirty="0" smtClean="0"/>
              <a:t> – разделение военной и гражданской сетей, TCP/IP становится основным протоколом военной сети;</a:t>
            </a:r>
          </a:p>
          <a:p>
            <a:pPr indent="360000" algn="just">
              <a:defRPr/>
            </a:pPr>
            <a:r>
              <a:rPr lang="ru-RU" sz="2200" b="1" u="sng" dirty="0" smtClean="0"/>
              <a:t>1983</a:t>
            </a:r>
            <a:r>
              <a:rPr lang="ru-RU" sz="2200" dirty="0" smtClean="0"/>
              <a:t> - перевод </a:t>
            </a:r>
            <a:r>
              <a:rPr lang="ru-RU" sz="2200" dirty="0" err="1" smtClean="0"/>
              <a:t>ARPANet</a:t>
            </a:r>
            <a:r>
              <a:rPr lang="ru-RU" sz="2200" dirty="0" smtClean="0"/>
              <a:t> на протокол TCP/IP; </a:t>
            </a:r>
          </a:p>
          <a:p>
            <a:pPr indent="360000" algn="just">
              <a:defRPr/>
            </a:pPr>
            <a:r>
              <a:rPr lang="ru-RU" sz="2200" b="1" u="sng" dirty="0" smtClean="0"/>
              <a:t>1983</a:t>
            </a:r>
            <a:r>
              <a:rPr lang="ru-RU" sz="2200" dirty="0" smtClean="0"/>
              <a:t> – передача </a:t>
            </a:r>
            <a:r>
              <a:rPr lang="ru-RU" sz="2200" dirty="0" err="1" smtClean="0"/>
              <a:t>ARPANet</a:t>
            </a:r>
            <a:r>
              <a:rPr lang="ru-RU" sz="2200" dirty="0" smtClean="0"/>
              <a:t> Академии наук США (Национальный научный фонд, NSF). Переименование в </a:t>
            </a:r>
            <a:r>
              <a:rPr lang="ru-RU" sz="2200" dirty="0" err="1" smtClean="0"/>
              <a:t>NSFNet</a:t>
            </a:r>
            <a:r>
              <a:rPr lang="ru-RU" sz="2200" dirty="0" smtClean="0"/>
              <a:t>, </a:t>
            </a:r>
          </a:p>
          <a:p>
            <a:pPr indent="360000" algn="just">
              <a:defRPr/>
            </a:pPr>
            <a:r>
              <a:rPr lang="ru-RU" sz="2200" b="1" u="sng" dirty="0" smtClean="0"/>
              <a:t>1984</a:t>
            </a:r>
            <a:r>
              <a:rPr lang="ru-RU" sz="2200" dirty="0" smtClean="0"/>
              <a:t> -из ARPANET выделилась MILNET, которая стала относиться к министерству обороны США. Термин </a:t>
            </a:r>
            <a:r>
              <a:rPr lang="ru-RU" sz="2200" dirty="0" err="1" smtClean="0"/>
              <a:t>Internet</a:t>
            </a:r>
            <a:r>
              <a:rPr lang="ru-RU" sz="2200" dirty="0" smtClean="0"/>
              <a:t> стал использоваться для обозначения единой сети: MILNET плюс ARPANET. </a:t>
            </a:r>
          </a:p>
          <a:p>
            <a:pPr indent="360000" algn="just">
              <a:defRPr/>
            </a:pPr>
            <a:r>
              <a:rPr lang="ru-RU" sz="2200" b="1" u="sng" dirty="0" smtClean="0"/>
              <a:t>1985</a:t>
            </a:r>
            <a:r>
              <a:rPr lang="ru-RU" sz="2200" dirty="0" smtClean="0"/>
              <a:t> - создание </a:t>
            </a:r>
            <a:r>
              <a:rPr lang="ru-RU" sz="2200" dirty="0" err="1" smtClean="0"/>
              <a:t>NSFNet</a:t>
            </a:r>
            <a:r>
              <a:rPr lang="ru-RU" sz="2200" dirty="0" smtClean="0"/>
              <a:t> </a:t>
            </a:r>
            <a:r>
              <a:rPr lang="ru-RU" sz="2200" dirty="0" err="1" smtClean="0"/>
              <a:t>BackBone</a:t>
            </a:r>
            <a:r>
              <a:rPr lang="ru-RU" sz="2200" dirty="0" smtClean="0"/>
              <a:t> (до 1995г.)</a:t>
            </a:r>
          </a:p>
          <a:p>
            <a:pPr indent="360000" algn="just">
              <a:defRPr/>
            </a:pPr>
            <a:r>
              <a:rPr lang="ru-RU" sz="2200" b="1" dirty="0" smtClean="0"/>
              <a:t>конец 80-х - начало 90-х </a:t>
            </a:r>
            <a:r>
              <a:rPr lang="ru-RU" sz="2200" dirty="0" smtClean="0"/>
              <a:t>- бурное развитие и объединение сетей в США и Европе</a:t>
            </a:r>
          </a:p>
          <a:p>
            <a:pPr algn="just">
              <a:defRPr/>
            </a:pPr>
            <a:endParaRPr lang="ru-RU" sz="2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392669"/>
            <a:ext cx="906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b="1" spc="-100" dirty="0">
                <a:solidFill>
                  <a:srgbClr val="7030A0"/>
                </a:solidFill>
              </a:rPr>
              <a:t>Тема 1</a:t>
            </a:r>
            <a:r>
              <a:rPr lang="ru-RU" b="1" i="1" spc="-100" dirty="0">
                <a:solidFill>
                  <a:srgbClr val="7030A0"/>
                </a:solidFill>
              </a:rPr>
              <a:t>. </a:t>
            </a:r>
            <a:r>
              <a:rPr lang="ru-RU" i="1" spc="-100" dirty="0">
                <a:solidFill>
                  <a:srgbClr val="7030A0"/>
                </a:solidFill>
              </a:rPr>
              <a:t>Предмет дисциплины</a:t>
            </a:r>
            <a:r>
              <a:rPr lang="ru-RU" b="1" i="1" spc="-100" dirty="0">
                <a:solidFill>
                  <a:srgbClr val="7030A0"/>
                </a:solidFill>
              </a:rPr>
              <a:t>.</a:t>
            </a:r>
            <a:r>
              <a:rPr lang="ru-RU" i="1" dirty="0">
                <a:solidFill>
                  <a:srgbClr val="7030A0"/>
                </a:solidFill>
              </a:rPr>
              <a:t> </a:t>
            </a:r>
            <a:r>
              <a:rPr lang="ru-RU" i="1" dirty="0" smtClean="0">
                <a:solidFill>
                  <a:srgbClr val="7030A0"/>
                </a:solidFill>
              </a:rPr>
              <a:t>Развитие сети Интернет </a:t>
            </a:r>
            <a:endParaRPr lang="ru-RU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0" y="609600"/>
            <a:ext cx="9144000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ts val="2700"/>
              </a:lnSpc>
              <a:defRPr/>
            </a:pPr>
            <a:r>
              <a:rPr lang="ru-RU" b="1" spc="-100" dirty="0">
                <a:solidFill>
                  <a:srgbClr val="7030A0"/>
                </a:solidFill>
              </a:rPr>
              <a:t>Тема 1</a:t>
            </a:r>
            <a:r>
              <a:rPr lang="ru-RU" b="1" i="1" spc="-100" dirty="0">
                <a:solidFill>
                  <a:srgbClr val="7030A0"/>
                </a:solidFill>
              </a:rPr>
              <a:t>. </a:t>
            </a:r>
            <a:r>
              <a:rPr lang="ru-RU" i="1" spc="-100" dirty="0">
                <a:solidFill>
                  <a:srgbClr val="7030A0"/>
                </a:solidFill>
              </a:rPr>
              <a:t>Предмет дисциплины</a:t>
            </a:r>
            <a:r>
              <a:rPr lang="ru-RU" b="1" i="1" spc="-100" dirty="0">
                <a:solidFill>
                  <a:srgbClr val="7030A0"/>
                </a:solidFill>
              </a:rPr>
              <a:t>.</a:t>
            </a:r>
            <a:r>
              <a:rPr lang="ru-RU" i="1" dirty="0">
                <a:solidFill>
                  <a:srgbClr val="7030A0"/>
                </a:solidFill>
              </a:rPr>
              <a:t> </a:t>
            </a:r>
            <a:r>
              <a:rPr lang="ru-RU" i="1" dirty="0" smtClean="0">
                <a:solidFill>
                  <a:srgbClr val="7030A0"/>
                </a:solidFill>
              </a:rPr>
              <a:t>Общие сведения о сети Интернет</a:t>
            </a:r>
            <a:endParaRPr lang="ru-RU" dirty="0"/>
          </a:p>
        </p:txBody>
      </p:sp>
      <p:sp>
        <p:nvSpPr>
          <p:cNvPr id="17412" name="Номер слайда 28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73358A-9D47-4984-86DF-76AB987F9987}" type="slidenum">
              <a:rPr lang="ru-RU" smtClean="0"/>
              <a:pPr/>
              <a:t>11</a:t>
            </a:fld>
            <a:endParaRPr lang="ru-RU" sz="1400" dirty="0" smtClean="0"/>
          </a:p>
        </p:txBody>
      </p:sp>
      <p:sp>
        <p:nvSpPr>
          <p:cNvPr id="288" name="Прямоугольник 287"/>
          <p:cNvSpPr/>
          <p:nvPr/>
        </p:nvSpPr>
        <p:spPr>
          <a:xfrm>
            <a:off x="152400" y="3276600"/>
            <a:ext cx="8839200" cy="1981200"/>
          </a:xfrm>
          <a:prstGeom prst="rect">
            <a:avLst/>
          </a:prstGeom>
          <a:noFill/>
          <a:ln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360000" algn="just">
              <a:defRPr/>
            </a:pPr>
            <a:r>
              <a:rPr lang="ru-RU" sz="2800" b="1" i="1" u="sng" dirty="0" smtClean="0">
                <a:solidFill>
                  <a:srgbClr val="002060"/>
                </a:solidFill>
              </a:rPr>
              <a:t>Хост</a:t>
            </a:r>
            <a:r>
              <a:rPr lang="ru-RU" sz="2800" dirty="0" smtClean="0">
                <a:solidFill>
                  <a:srgbClr val="070605"/>
                </a:solidFill>
              </a:rPr>
              <a:t> (от англ. </a:t>
            </a:r>
            <a:r>
              <a:rPr lang="ru-RU" sz="2800" dirty="0" err="1" smtClean="0">
                <a:solidFill>
                  <a:srgbClr val="070605"/>
                </a:solidFill>
              </a:rPr>
              <a:t>host</a:t>
            </a:r>
            <a:r>
              <a:rPr lang="ru-RU" sz="2800" dirty="0" smtClean="0">
                <a:solidFill>
                  <a:srgbClr val="070605"/>
                </a:solidFill>
              </a:rPr>
              <a:t> — «хозяин, принимающий гостей») — любое устройство, поддерживающее сервисы формата «клиент-сервер» по каким-либо интерфейсам в сети, и уникально определённое на этих интерфейсах. </a:t>
            </a:r>
          </a:p>
          <a:p>
            <a:pPr lvl="0" algn="ctr" eaLnBrk="0" hangingPunct="0">
              <a:defRPr/>
            </a:pPr>
            <a:r>
              <a:rPr kumimoji="0" lang="ru-RU" sz="2800" b="1" kern="0" dirty="0">
                <a:solidFill>
                  <a:srgbClr val="002060"/>
                </a:solidFill>
                <a:cs typeface="Times New Roman" panose="02020603050405020304" pitchFamily="18" charset="0"/>
              </a:rPr>
              <a:t>История </a:t>
            </a:r>
            <a:r>
              <a:rPr kumimoji="0" lang="en-US" sz="2800" b="1" kern="0" dirty="0">
                <a:solidFill>
                  <a:srgbClr val="002060"/>
                </a:solidFill>
                <a:cs typeface="Times New Roman" panose="02020603050405020304" pitchFamily="18" charset="0"/>
              </a:rPr>
              <a:t>World Wide </a:t>
            </a:r>
            <a:r>
              <a:rPr kumimoji="0" lang="en-US" sz="2800" b="1" kern="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Web</a:t>
            </a:r>
            <a:endParaRPr kumimoji="0" lang="ru-RU" sz="2800" b="1" kern="0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lvl="0" algn="just">
              <a:defRPr/>
            </a:pPr>
            <a:r>
              <a:rPr lang="ru-RU" sz="2800" dirty="0">
                <a:solidFill>
                  <a:srgbClr val="2C3C43">
                    <a:lumMod val="75000"/>
                  </a:srgbClr>
                </a:solidFill>
                <a:cs typeface="Times New Roman" panose="02020603050405020304" pitchFamily="18" charset="0"/>
              </a:rPr>
              <a:t>1989 – CERN, Тим </a:t>
            </a:r>
            <a:r>
              <a:rPr lang="ru-RU" sz="2800" dirty="0" err="1">
                <a:solidFill>
                  <a:srgbClr val="2C3C43">
                    <a:lumMod val="75000"/>
                  </a:srgbClr>
                </a:solidFill>
                <a:cs typeface="Times New Roman" panose="02020603050405020304" pitchFamily="18" charset="0"/>
              </a:rPr>
              <a:t>Бернерс</a:t>
            </a:r>
            <a:r>
              <a:rPr lang="ru-RU" sz="2800" dirty="0">
                <a:solidFill>
                  <a:srgbClr val="2C3C43">
                    <a:lumMod val="75000"/>
                  </a:srgbClr>
                </a:solidFill>
                <a:cs typeface="Times New Roman" panose="02020603050405020304" pitchFamily="18" charset="0"/>
              </a:rPr>
              <a:t> Ли выбрал идею гипертекста  в качестве основы доступа к информации</a:t>
            </a:r>
          </a:p>
          <a:p>
            <a:pPr lvl="0" algn="just">
              <a:defRPr/>
            </a:pPr>
            <a:r>
              <a:rPr lang="ru-RU" sz="2800" spc="-100" dirty="0">
                <a:solidFill>
                  <a:srgbClr val="2C3C43">
                    <a:lumMod val="75000"/>
                  </a:srgbClr>
                </a:solidFill>
                <a:cs typeface="Times New Roman" panose="02020603050405020304" pitchFamily="18" charset="0"/>
              </a:rPr>
              <a:t>1991 – Широкое использование гипертекстовой структуры в CERN</a:t>
            </a:r>
          </a:p>
          <a:p>
            <a:pPr lvl="0" algn="just">
              <a:defRPr/>
            </a:pPr>
            <a:r>
              <a:rPr lang="ru-RU" sz="2800" spc="-100" dirty="0">
                <a:solidFill>
                  <a:srgbClr val="2C3C43">
                    <a:lumMod val="75000"/>
                  </a:srgbClr>
                </a:solidFill>
                <a:cs typeface="Times New Roman" panose="02020603050405020304" pitchFamily="18" charset="0"/>
              </a:rPr>
              <a:t>1993 – Первый браузер  </a:t>
            </a:r>
            <a:r>
              <a:rPr lang="ru-RU" sz="2800" spc="-100" dirty="0" err="1">
                <a:solidFill>
                  <a:srgbClr val="2C3C43">
                    <a:lumMod val="75000"/>
                  </a:srgbClr>
                </a:solidFill>
                <a:cs typeface="Times New Roman" panose="02020603050405020304" pitchFamily="18" charset="0"/>
              </a:rPr>
              <a:t>Mosaic</a:t>
            </a:r>
            <a:r>
              <a:rPr lang="ru-RU" sz="2800" spc="-100" dirty="0">
                <a:solidFill>
                  <a:srgbClr val="2C3C43">
                    <a:lumMod val="75000"/>
                  </a:srgbClr>
                </a:solidFill>
                <a:cs typeface="Times New Roman" panose="02020603050405020304" pitchFamily="18" charset="0"/>
              </a:rPr>
              <a:t> –компании </a:t>
            </a:r>
            <a:r>
              <a:rPr lang="en-US" sz="2800" spc="-100" dirty="0">
                <a:solidFill>
                  <a:srgbClr val="2C3C43">
                    <a:lumMod val="75000"/>
                  </a:srgbClr>
                </a:solidFill>
                <a:cs typeface="Times New Roman" panose="02020603050405020304" pitchFamily="18" charset="0"/>
              </a:rPr>
              <a:t>Netscape</a:t>
            </a:r>
            <a:r>
              <a:rPr lang="ru-RU" sz="2800" spc="-100" dirty="0">
                <a:solidFill>
                  <a:srgbClr val="2C3C43">
                    <a:lumMod val="75000"/>
                  </a:srgbClr>
                </a:solidFill>
                <a:cs typeface="Times New Roman" panose="02020603050405020304" pitchFamily="18" charset="0"/>
              </a:rPr>
              <a:t>- руководитель - Марк </a:t>
            </a:r>
            <a:r>
              <a:rPr lang="ru-RU" sz="2800" spc="-100" dirty="0" err="1">
                <a:solidFill>
                  <a:srgbClr val="2C3C43">
                    <a:lumMod val="75000"/>
                  </a:srgbClr>
                </a:solidFill>
                <a:cs typeface="Times New Roman" panose="02020603050405020304" pitchFamily="18" charset="0"/>
              </a:rPr>
              <a:t>Андреесен</a:t>
            </a:r>
            <a:r>
              <a:rPr lang="ru-RU" sz="2800" spc="-100" dirty="0">
                <a:solidFill>
                  <a:srgbClr val="2C3C43">
                    <a:lumMod val="75000"/>
                  </a:srgbClr>
                </a:solidFill>
                <a:cs typeface="Times New Roman" panose="02020603050405020304" pitchFamily="18" charset="0"/>
              </a:rPr>
              <a:t> , начало бурного развития </a:t>
            </a:r>
            <a:r>
              <a:rPr lang="ru-RU" sz="2800" spc="-100" dirty="0" smtClean="0">
                <a:solidFill>
                  <a:srgbClr val="2C3C43">
                    <a:lumMod val="75000"/>
                  </a:srgbClr>
                </a:solidFill>
                <a:cs typeface="Times New Roman" panose="02020603050405020304" pitchFamily="18" charset="0"/>
              </a:rPr>
              <a:t>WWW.</a:t>
            </a:r>
            <a:endParaRPr lang="ru-RU" sz="2800" spc="-100" dirty="0">
              <a:solidFill>
                <a:srgbClr val="2C3C43">
                  <a:lumMod val="75000"/>
                </a:srgbClr>
              </a:solidFill>
              <a:cs typeface="Times New Roman" panose="02020603050405020304" pitchFamily="18" charset="0"/>
            </a:endParaRPr>
          </a:p>
          <a:p>
            <a:pPr lvl="0" algn="ctr" eaLnBrk="0" hangingPunct="0">
              <a:defRPr/>
            </a:pPr>
            <a:endParaRPr kumimoji="0" lang="ru-RU" sz="2000" kern="0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indent="360000" algn="just">
              <a:defRPr/>
            </a:pPr>
            <a:endParaRPr lang="ru-RU" sz="2600" dirty="0" smtClean="0">
              <a:solidFill>
                <a:srgbClr val="07060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0" y="533400"/>
            <a:ext cx="9144000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>
              <a:lnSpc>
                <a:spcPts val="2700"/>
              </a:lnSpc>
              <a:defRPr/>
            </a:pPr>
            <a:r>
              <a:rPr lang="ru-RU" b="1" spc="-100" dirty="0">
                <a:solidFill>
                  <a:srgbClr val="7030A0"/>
                </a:solidFill>
              </a:rPr>
              <a:t>Тема 1</a:t>
            </a:r>
            <a:r>
              <a:rPr lang="ru-RU" b="1" i="1" spc="-100" dirty="0">
                <a:solidFill>
                  <a:srgbClr val="7030A0"/>
                </a:solidFill>
              </a:rPr>
              <a:t>. </a:t>
            </a:r>
            <a:r>
              <a:rPr lang="ru-RU" i="1" spc="-100" dirty="0">
                <a:solidFill>
                  <a:srgbClr val="7030A0"/>
                </a:solidFill>
              </a:rPr>
              <a:t>Предмет дисциплины</a:t>
            </a:r>
            <a:r>
              <a:rPr lang="ru-RU" b="1" i="1" spc="-100" dirty="0">
                <a:solidFill>
                  <a:srgbClr val="7030A0"/>
                </a:solidFill>
              </a:rPr>
              <a:t>.</a:t>
            </a:r>
            <a:r>
              <a:rPr lang="ru-RU" i="1" dirty="0">
                <a:solidFill>
                  <a:srgbClr val="7030A0"/>
                </a:solidFill>
              </a:rPr>
              <a:t> Общие сведения о сети Интернет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8436" name="Номер слайда 28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8EE0B1-C53D-48D2-968A-D6590DD121DD}" type="slidenum">
              <a:rPr lang="ru-RU" smtClean="0"/>
              <a:pPr/>
              <a:t>12</a:t>
            </a:fld>
            <a:endParaRPr lang="ru-RU" sz="1400" smtClean="0"/>
          </a:p>
        </p:txBody>
      </p:sp>
      <p:sp>
        <p:nvSpPr>
          <p:cNvPr id="288" name="Прямоугольник 287"/>
          <p:cNvSpPr/>
          <p:nvPr/>
        </p:nvSpPr>
        <p:spPr>
          <a:xfrm>
            <a:off x="0" y="4343400"/>
            <a:ext cx="8839200" cy="1524000"/>
          </a:xfrm>
          <a:prstGeom prst="rect">
            <a:avLst/>
          </a:prstGeom>
          <a:noFill/>
          <a:ln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360000" algn="just">
              <a:defRPr/>
            </a:pPr>
            <a:r>
              <a:rPr lang="ru-RU" sz="2100" i="1" dirty="0">
                <a:solidFill>
                  <a:srgbClr val="002060"/>
                </a:solidFill>
              </a:rPr>
              <a:t>Российскому Интернету </a:t>
            </a:r>
            <a:r>
              <a:rPr lang="ru-RU" sz="2100" dirty="0"/>
              <a:t>положило начало создание в начале 1990 года на базе Курчатовского института атомной энергии компьютерной сети </a:t>
            </a:r>
            <a:r>
              <a:rPr lang="ru-RU" sz="2100" dirty="0" err="1">
                <a:solidFill>
                  <a:srgbClr val="002060"/>
                </a:solidFill>
              </a:rPr>
              <a:t>Relcom</a:t>
            </a:r>
            <a:r>
              <a:rPr lang="ru-RU" sz="2100" dirty="0"/>
              <a:t>. </a:t>
            </a:r>
            <a:endParaRPr lang="ru-RU" sz="2100" dirty="0" smtClean="0"/>
          </a:p>
          <a:p>
            <a:pPr indent="360000" algn="just">
              <a:defRPr/>
            </a:pPr>
            <a:r>
              <a:rPr lang="ru-RU" sz="2100" dirty="0"/>
              <a:t>В</a:t>
            </a:r>
            <a:r>
              <a:rPr lang="ru-RU" sz="2100" dirty="0">
                <a:solidFill>
                  <a:srgbClr val="002060"/>
                </a:solidFill>
              </a:rPr>
              <a:t> </a:t>
            </a:r>
            <a:r>
              <a:rPr lang="ru-RU" sz="2100" i="1" dirty="0" smtClean="0">
                <a:solidFill>
                  <a:srgbClr val="002060"/>
                </a:solidFill>
              </a:rPr>
              <a:t>РБ</a:t>
            </a:r>
            <a:r>
              <a:rPr lang="ru-RU" sz="2100" dirty="0" smtClean="0">
                <a:solidFill>
                  <a:srgbClr val="002060"/>
                </a:solidFill>
              </a:rPr>
              <a:t> </a:t>
            </a:r>
            <a:r>
              <a:rPr lang="ru-RU" sz="2100" dirty="0" smtClean="0"/>
              <a:t>первая </a:t>
            </a:r>
            <a:r>
              <a:rPr lang="ru-RU" sz="2100" dirty="0"/>
              <a:t>национальная сеть ПД </a:t>
            </a:r>
            <a:r>
              <a:rPr lang="ru-RU" sz="2100" dirty="0" err="1"/>
              <a:t>БелПак</a:t>
            </a:r>
            <a:r>
              <a:rPr lang="ru-RU" sz="2100" dirty="0"/>
              <a:t> была </a:t>
            </a:r>
            <a:r>
              <a:rPr lang="ru-RU" sz="2100" dirty="0" smtClean="0"/>
              <a:t>создана </a:t>
            </a:r>
            <a:r>
              <a:rPr lang="ru-RU" sz="2100" dirty="0"/>
              <a:t>в 1992 г. на базе  одного коммутационного узла в     г. Минске</a:t>
            </a:r>
            <a:r>
              <a:rPr lang="ru-RU" sz="2100" dirty="0" smtClean="0"/>
              <a:t>.</a:t>
            </a:r>
          </a:p>
          <a:p>
            <a:pPr lvl="0" indent="360000" algn="just">
              <a:defRPr/>
            </a:pPr>
            <a:r>
              <a:rPr lang="ru-RU" sz="2100" dirty="0">
                <a:solidFill>
                  <a:prstClr val="black"/>
                </a:solidFill>
              </a:rPr>
              <a:t>Минский узел был оснащен </a:t>
            </a:r>
            <a:r>
              <a:rPr lang="ru-RU" sz="2100" i="1" u="sng" dirty="0">
                <a:solidFill>
                  <a:srgbClr val="002060"/>
                </a:solidFill>
              </a:rPr>
              <a:t>одним коммутатором Х25</a:t>
            </a:r>
            <a:r>
              <a:rPr lang="ru-RU" sz="2100" dirty="0">
                <a:solidFill>
                  <a:prstClr val="black"/>
                </a:solidFill>
              </a:rPr>
              <a:t> и узлом электронной почты по протоколу </a:t>
            </a:r>
            <a:r>
              <a:rPr lang="ru-RU" sz="2100" dirty="0" smtClean="0">
                <a:solidFill>
                  <a:prstClr val="black"/>
                </a:solidFill>
              </a:rPr>
              <a:t>UUCP.</a:t>
            </a:r>
          </a:p>
          <a:p>
            <a:pPr lvl="0" indent="360000" algn="just">
              <a:defRPr/>
            </a:pPr>
            <a:r>
              <a:rPr lang="ru-RU" sz="2100" dirty="0" smtClean="0">
                <a:solidFill>
                  <a:prstClr val="black"/>
                </a:solidFill>
              </a:rPr>
              <a:t>Внешний </a:t>
            </a:r>
            <a:r>
              <a:rPr lang="ru-RU" sz="2100" dirty="0">
                <a:solidFill>
                  <a:prstClr val="black"/>
                </a:solidFill>
              </a:rPr>
              <a:t>шлюз был организован с Московской компанией " </a:t>
            </a:r>
            <a:r>
              <a:rPr lang="ru-RU" sz="2100" dirty="0" err="1">
                <a:solidFill>
                  <a:prstClr val="black"/>
                </a:solidFill>
              </a:rPr>
              <a:t>Relcom</a:t>
            </a:r>
            <a:r>
              <a:rPr lang="ru-RU" sz="2100" dirty="0">
                <a:solidFill>
                  <a:prstClr val="black"/>
                </a:solidFill>
              </a:rPr>
              <a:t> " пропускной способностью 19,2 Кбит/сек. протокола Х.25/Х28, а доступ к электронной почте в 1994г - UUCP. </a:t>
            </a:r>
            <a:endParaRPr lang="ru-RU" sz="2100" dirty="0" smtClean="0">
              <a:solidFill>
                <a:prstClr val="black"/>
              </a:solidFill>
            </a:endParaRPr>
          </a:p>
          <a:p>
            <a:pPr lvl="0" indent="360000" algn="just">
              <a:defRPr/>
            </a:pPr>
            <a:r>
              <a:rPr lang="ru-RU" sz="2100" dirty="0">
                <a:solidFill>
                  <a:prstClr val="black"/>
                </a:solidFill>
              </a:rPr>
              <a:t>В 1997 году на Московскую компанию "Демос" был организован канал пропускной способностью 256 Кбит/сек. В 1998-1999 г. была организована общереспубликанская система парольного и беспарольного коммутируемого доступа к сети Интернет. В 2002 г. введены в эксплуатацию услуги доступа в сеть Интернет по технологиям ADSL и SHDSL. В 2003 г. введена услуга "Предоплаченная Интернет-карта". </a:t>
            </a:r>
            <a:endParaRPr lang="ru-RU" sz="2100" dirty="0" smtClean="0">
              <a:solidFill>
                <a:prstClr val="black"/>
              </a:solidFill>
            </a:endParaRPr>
          </a:p>
          <a:p>
            <a:pPr lvl="0" indent="360000" algn="just">
              <a:defRPr/>
            </a:pPr>
            <a:r>
              <a:rPr lang="ru-RU" sz="2100" b="1" i="1" u="sng" dirty="0">
                <a:solidFill>
                  <a:srgbClr val="002060"/>
                </a:solidFill>
              </a:rPr>
              <a:t>ISOC</a:t>
            </a:r>
            <a:r>
              <a:rPr lang="ru-RU" sz="2100" dirty="0">
                <a:solidFill>
                  <a:prstClr val="black"/>
                </a:solidFill>
              </a:rPr>
              <a:t> — это общественная организация,  целью которой является содействие глобальному информационному обмену через Интернет.</a:t>
            </a:r>
          </a:p>
          <a:p>
            <a:pPr lvl="0" indent="360000" algn="just">
              <a:defRPr/>
            </a:pPr>
            <a:endParaRPr lang="ru-RU" sz="2000" dirty="0" smtClean="0">
              <a:solidFill>
                <a:prstClr val="black"/>
              </a:solidFill>
            </a:endParaRPr>
          </a:p>
          <a:p>
            <a:pPr lvl="0" indent="360000" algn="just">
              <a:defRPr/>
            </a:pPr>
            <a:endParaRPr lang="ru-RU" sz="2000" dirty="0">
              <a:solidFill>
                <a:prstClr val="black"/>
              </a:solidFill>
            </a:endParaRPr>
          </a:p>
          <a:p>
            <a:pPr lvl="0" indent="360000" algn="just">
              <a:defRPr/>
            </a:pPr>
            <a:endParaRPr lang="ru-RU" sz="2000" dirty="0" smtClean="0">
              <a:solidFill>
                <a:prstClr val="black"/>
              </a:solidFill>
            </a:endParaRPr>
          </a:p>
          <a:p>
            <a:pPr lvl="0" indent="360000" algn="just">
              <a:defRPr/>
            </a:pPr>
            <a:endParaRPr lang="ru-RU" sz="2000" dirty="0">
              <a:solidFill>
                <a:prstClr val="black"/>
              </a:solidFill>
            </a:endParaRPr>
          </a:p>
          <a:p>
            <a:pPr algn="just">
              <a:defRPr/>
            </a:pPr>
            <a:endParaRPr lang="ru-RU" sz="2600" dirty="0" smtClean="0"/>
          </a:p>
          <a:p>
            <a:pPr algn="just">
              <a:defRPr/>
            </a:pPr>
            <a:endParaRPr lang="ru-RU" sz="2600" dirty="0"/>
          </a:p>
          <a:p>
            <a:pPr algn="just">
              <a:defRPr/>
            </a:pPr>
            <a:endParaRPr lang="ru-RU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0" y="457200"/>
            <a:ext cx="9144000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ts val="2700"/>
              </a:lnSpc>
              <a:defRPr/>
            </a:pPr>
            <a:r>
              <a:rPr lang="ru-RU" b="1" spc="-100" dirty="0">
                <a:solidFill>
                  <a:srgbClr val="7030A0"/>
                </a:solidFill>
              </a:rPr>
              <a:t>Тема 1</a:t>
            </a:r>
            <a:r>
              <a:rPr lang="ru-RU" b="1" i="1" spc="-100" dirty="0">
                <a:solidFill>
                  <a:srgbClr val="7030A0"/>
                </a:solidFill>
              </a:rPr>
              <a:t>. </a:t>
            </a:r>
            <a:r>
              <a:rPr lang="ru-RU" i="1" spc="-100" dirty="0">
                <a:solidFill>
                  <a:srgbClr val="7030A0"/>
                </a:solidFill>
              </a:rPr>
              <a:t>Предмет дисциплины</a:t>
            </a:r>
            <a:r>
              <a:rPr lang="ru-RU" b="1" i="1" spc="-100" dirty="0">
                <a:solidFill>
                  <a:srgbClr val="7030A0"/>
                </a:solidFill>
              </a:rPr>
              <a:t>. </a:t>
            </a:r>
            <a:r>
              <a:rPr lang="ru-RU" i="1" spc="-100" dirty="0">
                <a:solidFill>
                  <a:srgbClr val="7030A0"/>
                </a:solidFill>
              </a:rPr>
              <a:t>Организации Интернет сообщества</a:t>
            </a:r>
          </a:p>
        </p:txBody>
      </p:sp>
      <p:sp>
        <p:nvSpPr>
          <p:cNvPr id="22532" name="Номер слайда 28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DB721D-F8B7-4C5D-9EC9-CE7410DF258C}" type="slidenum">
              <a:rPr lang="ru-RU" smtClean="0"/>
              <a:pPr/>
              <a:t>13</a:t>
            </a:fld>
            <a:endParaRPr lang="ru-RU" sz="1400" smtClean="0"/>
          </a:p>
        </p:txBody>
      </p:sp>
      <p:sp>
        <p:nvSpPr>
          <p:cNvPr id="288" name="Прямоугольник 287"/>
          <p:cNvSpPr/>
          <p:nvPr/>
        </p:nvSpPr>
        <p:spPr>
          <a:xfrm>
            <a:off x="0" y="728634"/>
            <a:ext cx="8915400" cy="6434166"/>
          </a:xfrm>
          <a:prstGeom prst="rect">
            <a:avLst/>
          </a:prstGeom>
          <a:noFill/>
          <a:ln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360000" algn="just">
              <a:defRPr/>
            </a:pPr>
            <a:r>
              <a:rPr lang="ru-RU" sz="2800" spc="-100" dirty="0"/>
              <a:t>Совет старейшин (</a:t>
            </a:r>
            <a:r>
              <a:rPr lang="ru-RU" sz="2800" b="1" spc="-100" dirty="0">
                <a:solidFill>
                  <a:srgbClr val="002060"/>
                </a:solidFill>
              </a:rPr>
              <a:t>IAB</a:t>
            </a:r>
            <a:r>
              <a:rPr lang="ru-RU" sz="2800" spc="-100" dirty="0">
                <a:solidFill>
                  <a:srgbClr val="002060"/>
                </a:solidFill>
              </a:rPr>
              <a:t> </a:t>
            </a:r>
            <a:r>
              <a:rPr lang="ru-RU" sz="2800" spc="-100" dirty="0"/>
              <a:t>— </a:t>
            </a:r>
            <a:r>
              <a:rPr lang="en-US" sz="2800" spc="-100" dirty="0" smtClean="0"/>
              <a:t>Internet Architecture Board</a:t>
            </a:r>
            <a:r>
              <a:rPr lang="ru-RU" sz="2800" spc="-100" dirty="0" smtClean="0"/>
              <a:t>, </a:t>
            </a:r>
            <a:r>
              <a:rPr lang="ru-RU" sz="2800" spc="-100" dirty="0"/>
              <a:t>или «Совет по архитектуре Интернета») представляет собой группу приглашенных лиц, которые добровольно </a:t>
            </a:r>
            <a:r>
              <a:rPr lang="ru-RU" sz="2800" spc="-100" dirty="0" smtClean="0"/>
              <a:t>принимают </a:t>
            </a:r>
            <a:r>
              <a:rPr lang="ru-RU" sz="2800" spc="-100" dirty="0"/>
              <a:t>участие в его работе. Совет регулярно собирается, чтобы утверждать стандарты </a:t>
            </a:r>
            <a:r>
              <a:rPr lang="ru-RU" sz="2800" spc="-100" dirty="0" smtClean="0"/>
              <a:t>и устанавливать правила. </a:t>
            </a:r>
            <a:endParaRPr lang="en-US" sz="2800" spc="-100" dirty="0" smtClean="0"/>
          </a:p>
          <a:p>
            <a:pPr lvl="0" indent="360000" algn="just">
              <a:defRPr/>
            </a:pPr>
            <a:r>
              <a:rPr lang="ru-RU" sz="2800" b="1" spc="-100" dirty="0">
                <a:solidFill>
                  <a:srgbClr val="002060"/>
                </a:solidFill>
              </a:rPr>
              <a:t>IETF</a:t>
            </a:r>
            <a:r>
              <a:rPr lang="ru-RU" sz="2800" b="1" spc="-100" dirty="0">
                <a:solidFill>
                  <a:prstClr val="black"/>
                </a:solidFill>
              </a:rPr>
              <a:t> </a:t>
            </a:r>
            <a:r>
              <a:rPr lang="ru-RU" sz="2800" spc="-100" dirty="0">
                <a:solidFill>
                  <a:prstClr val="black"/>
                </a:solidFill>
              </a:rPr>
              <a:t>(</a:t>
            </a:r>
            <a:r>
              <a:rPr lang="ru-RU" sz="2800" spc="-100" dirty="0" err="1">
                <a:solidFill>
                  <a:prstClr val="black"/>
                </a:solidFill>
              </a:rPr>
              <a:t>Internet</a:t>
            </a:r>
            <a:r>
              <a:rPr lang="ru-RU" sz="2800" spc="-100" dirty="0">
                <a:solidFill>
                  <a:prstClr val="black"/>
                </a:solidFill>
              </a:rPr>
              <a:t> </a:t>
            </a:r>
            <a:r>
              <a:rPr lang="ru-RU" sz="2800" spc="-100" dirty="0" err="1">
                <a:solidFill>
                  <a:prstClr val="black"/>
                </a:solidFill>
              </a:rPr>
              <a:t>Engineering</a:t>
            </a:r>
            <a:r>
              <a:rPr lang="ru-RU" sz="2800" spc="-100" dirty="0">
                <a:solidFill>
                  <a:prstClr val="black"/>
                </a:solidFill>
              </a:rPr>
              <a:t> </a:t>
            </a:r>
            <a:r>
              <a:rPr lang="ru-RU" sz="2800" spc="-100" dirty="0" err="1">
                <a:solidFill>
                  <a:prstClr val="black"/>
                </a:solidFill>
              </a:rPr>
              <a:t>Task</a:t>
            </a:r>
            <a:r>
              <a:rPr lang="ru-RU" sz="2800" spc="-100" dirty="0">
                <a:solidFill>
                  <a:prstClr val="black"/>
                </a:solidFill>
              </a:rPr>
              <a:t> </a:t>
            </a:r>
            <a:r>
              <a:rPr lang="ru-RU" sz="2800" spc="-100" dirty="0" err="1">
                <a:solidFill>
                  <a:prstClr val="black"/>
                </a:solidFill>
              </a:rPr>
              <a:t>Force</a:t>
            </a:r>
            <a:r>
              <a:rPr lang="ru-RU" sz="2800" spc="-100" dirty="0">
                <a:solidFill>
                  <a:prstClr val="black"/>
                </a:solidFill>
              </a:rPr>
              <a:t>) –ведущая в мире организация, которая занимается разработкой Интернет - стандартов. </a:t>
            </a:r>
            <a:endParaRPr lang="en-US" sz="2800" spc="-100" dirty="0" smtClean="0">
              <a:solidFill>
                <a:prstClr val="black"/>
              </a:solidFill>
            </a:endParaRPr>
          </a:p>
          <a:p>
            <a:pPr lvl="0" indent="360000" algn="just">
              <a:defRPr/>
            </a:pPr>
            <a:r>
              <a:rPr lang="ru-RU" sz="2800" b="1" i="1" spc="-100" dirty="0" smtClean="0">
                <a:solidFill>
                  <a:srgbClr val="C00000"/>
                </a:solidFill>
              </a:rPr>
              <a:t>IETF </a:t>
            </a:r>
            <a:r>
              <a:rPr lang="ru-RU" sz="2800" b="1" i="1" spc="-100" dirty="0">
                <a:solidFill>
                  <a:srgbClr val="C00000"/>
                </a:solidFill>
              </a:rPr>
              <a:t>- большое открытое международное </a:t>
            </a:r>
            <a:r>
              <a:rPr lang="ru-RU" sz="2800" b="1" i="1" u="sng" spc="-100" dirty="0">
                <a:solidFill>
                  <a:srgbClr val="C00000"/>
                </a:solidFill>
              </a:rPr>
              <a:t>сообщество</a:t>
            </a:r>
            <a:r>
              <a:rPr lang="ru-RU" sz="2800" u="sng" spc="-100" dirty="0">
                <a:solidFill>
                  <a:srgbClr val="C00000"/>
                </a:solidFill>
              </a:rPr>
              <a:t> </a:t>
            </a:r>
            <a:r>
              <a:rPr lang="ru-RU" sz="2800" b="1" i="1" u="sng" spc="-100" dirty="0">
                <a:solidFill>
                  <a:srgbClr val="C00000"/>
                </a:solidFill>
              </a:rPr>
              <a:t>проектировщиков сетей</a:t>
            </a:r>
            <a:r>
              <a:rPr lang="ru-RU" sz="2800" spc="-100" dirty="0">
                <a:solidFill>
                  <a:prstClr val="black"/>
                </a:solidFill>
              </a:rPr>
              <a:t>, поставщиков, </a:t>
            </a:r>
            <a:r>
              <a:rPr lang="ru-RU" sz="2800" spc="-100" dirty="0" smtClean="0">
                <a:solidFill>
                  <a:prstClr val="black"/>
                </a:solidFill>
              </a:rPr>
              <a:t>исследователей.</a:t>
            </a:r>
            <a:endParaRPr lang="en-US" sz="2800" spc="-100" dirty="0" smtClean="0">
              <a:solidFill>
                <a:prstClr val="black"/>
              </a:solidFill>
            </a:endParaRPr>
          </a:p>
          <a:p>
            <a:pPr lvl="0" indent="360000" algn="just">
              <a:defRPr/>
            </a:pPr>
            <a:r>
              <a:rPr lang="en-US" sz="2800" spc="-100" dirty="0" smtClean="0">
                <a:solidFill>
                  <a:prstClr val="black"/>
                </a:solidFill>
              </a:rPr>
              <a:t>IETF </a:t>
            </a:r>
            <a:r>
              <a:rPr lang="en-US" sz="2800" spc="-100" dirty="0">
                <a:solidFill>
                  <a:prstClr val="black"/>
                </a:solidFill>
              </a:rPr>
              <a:t>– </a:t>
            </a:r>
            <a:r>
              <a:rPr lang="ru-RU" sz="2800" spc="-100" dirty="0">
                <a:solidFill>
                  <a:prstClr val="black"/>
                </a:solidFill>
              </a:rPr>
              <a:t>разрабатывает и утверждает самые известные стандарты Интернет – документы </a:t>
            </a:r>
            <a:r>
              <a:rPr lang="en-US" sz="2800" spc="-100" dirty="0">
                <a:solidFill>
                  <a:prstClr val="black"/>
                </a:solidFill>
              </a:rPr>
              <a:t>RFC-xxx</a:t>
            </a:r>
            <a:endParaRPr lang="ru-RU" sz="2800" spc="-100" dirty="0">
              <a:solidFill>
                <a:prstClr val="black"/>
              </a:solidFill>
            </a:endParaRPr>
          </a:p>
          <a:p>
            <a:pPr algn="just">
              <a:defRPr/>
            </a:pPr>
            <a:endParaRPr lang="ru-RU" sz="2600" spc="-1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3276600"/>
            <a:ext cx="8686800" cy="2971800"/>
          </a:xfrm>
          <a:prstGeom prst="rect">
            <a:avLst/>
          </a:prstGeom>
          <a:noFill/>
          <a:ln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algn="just">
              <a:defRPr/>
            </a:pPr>
            <a:endParaRPr lang="ru-RU" sz="2600" spc="-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spcBef>
                <a:spcPct val="50000"/>
              </a:spcBef>
              <a:defRPr/>
            </a:pPr>
            <a:r>
              <a:rPr kumimoji="0" lang="ru-RU" sz="1900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sz="1900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0" y="304800"/>
            <a:ext cx="9144000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700"/>
              </a:lnSpc>
              <a:defRPr/>
            </a:pPr>
            <a:r>
              <a:rPr lang="ru-RU" b="1" spc="-100" dirty="0">
                <a:solidFill>
                  <a:srgbClr val="7030A0"/>
                </a:solidFill>
              </a:rPr>
              <a:t>Тема 1</a:t>
            </a:r>
            <a:r>
              <a:rPr lang="ru-RU" b="1" i="1" spc="-100" dirty="0">
                <a:solidFill>
                  <a:srgbClr val="7030A0"/>
                </a:solidFill>
              </a:rPr>
              <a:t>. </a:t>
            </a:r>
            <a:r>
              <a:rPr lang="ru-RU" i="1" spc="-100" dirty="0">
                <a:solidFill>
                  <a:srgbClr val="7030A0"/>
                </a:solidFill>
              </a:rPr>
              <a:t>Предмет дисциплины</a:t>
            </a:r>
            <a:r>
              <a:rPr lang="ru-RU" b="1" i="1" spc="-100" dirty="0">
                <a:solidFill>
                  <a:srgbClr val="7030A0"/>
                </a:solidFill>
              </a:rPr>
              <a:t>. </a:t>
            </a:r>
            <a:r>
              <a:rPr lang="ru-RU" i="1" spc="-100" dirty="0">
                <a:solidFill>
                  <a:srgbClr val="7030A0"/>
                </a:solidFill>
              </a:rPr>
              <a:t>Организации Интернет сообщества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0" y="685800"/>
            <a:ext cx="8915400" cy="457200"/>
          </a:xfrm>
          <a:prstGeom prst="rect">
            <a:avLst/>
          </a:prstGeom>
          <a:noFill/>
          <a:ln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algn="just">
              <a:defRPr/>
            </a:pPr>
            <a:r>
              <a:rPr lang="ru-RU" sz="2600" spc="-100" dirty="0" smtClean="0"/>
              <a:t>Данные о количестве пользователей из </a:t>
            </a:r>
            <a:r>
              <a:rPr lang="ru-RU" sz="2800" dirty="0" err="1" smtClean="0"/>
              <a:t>Internetworldstats.com</a:t>
            </a:r>
            <a:endParaRPr lang="ru-RU" sz="2600" spc="-100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-152401" y="1066800"/>
            <a:ext cx="9296401" cy="4535465"/>
            <a:chOff x="-52193" y="1828800"/>
            <a:chExt cx="9296401" cy="4535465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0" y="1828800"/>
              <a:ext cx="9144000" cy="4038600"/>
              <a:chOff x="241126" y="1040704"/>
              <a:chExt cx="8483252" cy="3461429"/>
            </a:xfrm>
          </p:grpSpPr>
          <p:pic>
            <p:nvPicPr>
              <p:cNvPr id="53250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b="52687"/>
              <a:stretch>
                <a:fillRect/>
              </a:stretch>
            </p:blipFill>
            <p:spPr bwMode="auto">
              <a:xfrm>
                <a:off x="241126" y="1040704"/>
                <a:ext cx="8458200" cy="2873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325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2274" y="3915874"/>
                <a:ext cx="8382000" cy="298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3252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6178" y="4191000"/>
                <a:ext cx="8458200" cy="311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53253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52193" y="5999223"/>
              <a:ext cx="9296401" cy="365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" name="Прямоугольник 13"/>
          <p:cNvSpPr/>
          <p:nvPr/>
        </p:nvSpPr>
        <p:spPr>
          <a:xfrm>
            <a:off x="0" y="565767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 начало 2015 года суммарная пропускная способность </a:t>
            </a:r>
            <a:r>
              <a:rPr lang="ru-RU" b="1" dirty="0" smtClean="0"/>
              <a:t>Внешнего интернет-шлюз,</a:t>
            </a:r>
            <a:r>
              <a:rPr lang="ru-RU" dirty="0" smtClean="0"/>
              <a:t> сети Интернет в РБ составила 783 Гбит/с, увеличившись в целом за 5 лет почти в 12 раз.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0" y="533400"/>
            <a:ext cx="9144000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>
              <a:lnSpc>
                <a:spcPts val="2700"/>
              </a:lnSpc>
              <a:defRPr/>
            </a:pPr>
            <a:r>
              <a:rPr lang="ru-RU" b="1" spc="-100" dirty="0">
                <a:solidFill>
                  <a:srgbClr val="7030A0"/>
                </a:solidFill>
              </a:rPr>
              <a:t>Тема 1</a:t>
            </a:r>
            <a:r>
              <a:rPr lang="ru-RU" b="1" i="1" spc="-100" dirty="0">
                <a:solidFill>
                  <a:srgbClr val="7030A0"/>
                </a:solidFill>
              </a:rPr>
              <a:t>. </a:t>
            </a:r>
            <a:r>
              <a:rPr lang="ru-RU" i="1" spc="-100" dirty="0">
                <a:solidFill>
                  <a:srgbClr val="7030A0"/>
                </a:solidFill>
              </a:rPr>
              <a:t>Предмет дисциплины</a:t>
            </a:r>
            <a:r>
              <a:rPr lang="ru-RU" b="1" i="1" spc="-100" dirty="0">
                <a:solidFill>
                  <a:srgbClr val="7030A0"/>
                </a:solidFill>
              </a:rPr>
              <a:t>.</a:t>
            </a:r>
            <a:r>
              <a:rPr lang="ru-RU" i="1" dirty="0">
                <a:solidFill>
                  <a:srgbClr val="7030A0"/>
                </a:solidFill>
              </a:rPr>
              <a:t> Общие сведения о сети Интернет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26628" name="Номер слайда 286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609600" cy="457200"/>
          </a:xfrm>
          <a:noFill/>
        </p:spPr>
        <p:txBody>
          <a:bodyPr/>
          <a:lstStyle/>
          <a:p>
            <a:pPr algn="l"/>
            <a:fld id="{AE6133AD-8C0E-4A50-B12F-8930A75E6903}" type="slidenum">
              <a:rPr lang="ru-RU" smtClean="0"/>
              <a:pPr algn="l"/>
              <a:t>15</a:t>
            </a:fld>
            <a:endParaRPr lang="ru-RU" sz="1400" smtClean="0"/>
          </a:p>
        </p:txBody>
      </p:sp>
      <p:sp>
        <p:nvSpPr>
          <p:cNvPr id="288" name="Прямоугольник 287"/>
          <p:cNvSpPr/>
          <p:nvPr/>
        </p:nvSpPr>
        <p:spPr>
          <a:xfrm>
            <a:off x="76200" y="914400"/>
            <a:ext cx="8915400" cy="5943600"/>
          </a:xfrm>
          <a:prstGeom prst="rect">
            <a:avLst/>
          </a:prstGeom>
          <a:noFill/>
          <a:ln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ru-RU" sz="2800" dirty="0" smtClean="0"/>
          </a:p>
          <a:p>
            <a:pPr>
              <a:defRPr/>
            </a:pPr>
            <a:endParaRPr lang="ru-RU" sz="2800" dirty="0" smtClean="0"/>
          </a:p>
          <a:p>
            <a:pPr>
              <a:defRPr/>
            </a:pPr>
            <a:endParaRPr lang="ru-RU" sz="2800" dirty="0" smtClean="0"/>
          </a:p>
          <a:p>
            <a:pPr>
              <a:defRPr/>
            </a:pPr>
            <a:endParaRPr lang="ru-RU" sz="2800" dirty="0" smtClean="0"/>
          </a:p>
          <a:p>
            <a:pPr>
              <a:defRPr/>
            </a:pPr>
            <a:endParaRPr lang="ru-RU" sz="2800" dirty="0" smtClean="0"/>
          </a:p>
          <a:p>
            <a:pPr>
              <a:defRPr/>
            </a:pPr>
            <a:endParaRPr lang="ru-RU" sz="2800" dirty="0" smtClean="0"/>
          </a:p>
          <a:p>
            <a:pPr>
              <a:defRPr/>
            </a:pPr>
            <a:endParaRPr lang="ru-RU" sz="2800" dirty="0" smtClean="0"/>
          </a:p>
          <a:p>
            <a:pPr>
              <a:defRPr/>
            </a:pPr>
            <a:endParaRPr lang="ru-RU" sz="2800" dirty="0" smtClean="0"/>
          </a:p>
          <a:p>
            <a:pPr>
              <a:defRPr/>
            </a:pPr>
            <a:endParaRPr lang="ru-RU" sz="28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ru-RU" sz="2800" b="1" dirty="0" smtClean="0">
                <a:solidFill>
                  <a:srgbClr val="002060"/>
                </a:solidFill>
              </a:rPr>
              <a:t>IESG</a:t>
            </a:r>
            <a:r>
              <a:rPr lang="ru-RU" sz="2800" dirty="0" smtClean="0"/>
              <a:t> (</a:t>
            </a:r>
            <a:r>
              <a:rPr lang="ru-RU" sz="2800" dirty="0" err="1" smtClean="0"/>
              <a:t>Internet</a:t>
            </a:r>
            <a:r>
              <a:rPr lang="ru-RU" sz="2800" dirty="0" smtClean="0"/>
              <a:t> </a:t>
            </a:r>
            <a:r>
              <a:rPr lang="ru-RU" sz="2800" dirty="0" err="1" smtClean="0"/>
              <a:t>Engineering</a:t>
            </a:r>
            <a:r>
              <a:rPr lang="ru-RU" sz="2800" dirty="0" smtClean="0"/>
              <a:t> </a:t>
            </a:r>
            <a:r>
              <a:rPr lang="ru-RU" sz="2800" dirty="0" err="1" smtClean="0"/>
              <a:t>Steering</a:t>
            </a:r>
            <a:r>
              <a:rPr lang="ru-RU" sz="2800" dirty="0" smtClean="0"/>
              <a:t> </a:t>
            </a:r>
            <a:r>
              <a:rPr lang="ru-RU" sz="2800" dirty="0" err="1" smtClean="0"/>
              <a:t>Group</a:t>
            </a:r>
            <a:r>
              <a:rPr lang="ru-RU" sz="2800" dirty="0" smtClean="0"/>
              <a:t>) – руководящая группа по разработке сети Интернет.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sz="2800" b="1" dirty="0" smtClean="0">
                <a:solidFill>
                  <a:srgbClr val="002060"/>
                </a:solidFill>
              </a:rPr>
              <a:t>IRSG</a:t>
            </a:r>
            <a:r>
              <a:rPr lang="ru-RU" sz="2800" b="1" dirty="0" smtClean="0"/>
              <a:t> </a:t>
            </a:r>
            <a:r>
              <a:rPr lang="ru-RU" sz="2800" dirty="0" smtClean="0"/>
              <a:t>(</a:t>
            </a:r>
            <a:r>
              <a:rPr lang="ru-RU" sz="2800" dirty="0" err="1" smtClean="0"/>
              <a:t>Internet</a:t>
            </a:r>
            <a:r>
              <a:rPr lang="ru-RU" sz="2800" dirty="0" smtClean="0"/>
              <a:t> </a:t>
            </a:r>
            <a:r>
              <a:rPr lang="ru-RU" sz="2800" dirty="0" err="1" smtClean="0"/>
              <a:t>Research</a:t>
            </a:r>
            <a:r>
              <a:rPr lang="ru-RU" sz="2800" dirty="0" smtClean="0"/>
              <a:t> </a:t>
            </a:r>
            <a:r>
              <a:rPr lang="ru-RU" sz="2800" dirty="0" err="1" smtClean="0"/>
              <a:t>Steering</a:t>
            </a:r>
            <a:r>
              <a:rPr lang="ru-RU" sz="2800" dirty="0" smtClean="0"/>
              <a:t> </a:t>
            </a:r>
            <a:r>
              <a:rPr lang="ru-RU" sz="2800" dirty="0" err="1" smtClean="0"/>
              <a:t>Group</a:t>
            </a:r>
            <a:r>
              <a:rPr lang="ru-RU" sz="2800" dirty="0" smtClean="0"/>
              <a:t>) – руководящая группа по вопросам исследования сети Интернет.</a:t>
            </a:r>
            <a:endParaRPr lang="ru-RU" sz="2700" dirty="0"/>
          </a:p>
        </p:txBody>
      </p:sp>
      <p:sp>
        <p:nvSpPr>
          <p:cNvPr id="6" name="Овал 5"/>
          <p:cNvSpPr/>
          <p:nvPr/>
        </p:nvSpPr>
        <p:spPr bwMode="auto">
          <a:xfrm>
            <a:off x="2743200" y="914400"/>
            <a:ext cx="3810000" cy="1752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IAB</a:t>
            </a:r>
          </a:p>
          <a:p>
            <a:r>
              <a:rPr lang="en-US" sz="3600" dirty="0" smtClean="0"/>
              <a:t>IETF	IRTF</a:t>
            </a:r>
            <a:endParaRPr kumimoji="1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Овал 6"/>
          <p:cNvSpPr/>
          <p:nvPr/>
        </p:nvSpPr>
        <p:spPr bwMode="auto">
          <a:xfrm>
            <a:off x="514634" y="2628900"/>
            <a:ext cx="2819400" cy="1905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IESG</a:t>
            </a:r>
          </a:p>
          <a:p>
            <a:pPr algn="ctr"/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endParaRPr lang="ru-RU" sz="800" dirty="0" smtClean="0"/>
          </a:p>
          <a:p>
            <a:r>
              <a:rPr lang="ru-RU" dirty="0" smtClean="0"/>
              <a:t>Рабочие группы</a:t>
            </a:r>
            <a:endParaRPr lang="en-US" dirty="0" smtClean="0"/>
          </a:p>
        </p:txBody>
      </p:sp>
      <p:cxnSp>
        <p:nvCxnSpPr>
          <p:cNvPr id="9" name="Прямая со стрелкой 8"/>
          <p:cNvCxnSpPr/>
          <p:nvPr/>
        </p:nvCxnSpPr>
        <p:spPr bwMode="auto">
          <a:xfrm flipH="1">
            <a:off x="2465403" y="2251081"/>
            <a:ext cx="518678" cy="492119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1" name="Овал 10"/>
          <p:cNvSpPr/>
          <p:nvPr/>
        </p:nvSpPr>
        <p:spPr bwMode="auto">
          <a:xfrm>
            <a:off x="6096000" y="2743200"/>
            <a:ext cx="2819400" cy="2133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IRSG</a:t>
            </a:r>
            <a:endParaRPr lang="ru-RU" dirty="0" smtClean="0"/>
          </a:p>
          <a:p>
            <a:pPr algn="ctr"/>
            <a:endParaRPr kumimoji="1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algn="ctr"/>
            <a:endParaRPr lang="ru-RU" sz="800" dirty="0" smtClean="0"/>
          </a:p>
          <a:p>
            <a:pPr algn="ctr"/>
            <a:endParaRPr lang="ru-RU" sz="800" dirty="0" smtClean="0"/>
          </a:p>
          <a:p>
            <a:pPr algn="ctr"/>
            <a:r>
              <a:rPr lang="ru-RU" dirty="0" smtClean="0"/>
              <a:t>Исследовательские</a:t>
            </a:r>
          </a:p>
          <a:p>
            <a:pPr algn="ctr"/>
            <a:r>
              <a:rPr lang="ru-RU" dirty="0" smtClean="0"/>
              <a:t> группы</a:t>
            </a:r>
            <a:endParaRPr lang="en-US" dirty="0" smtClean="0"/>
          </a:p>
          <a:p>
            <a:pPr algn="ctr"/>
            <a:endParaRPr kumimoji="1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 bwMode="auto">
          <a:xfrm>
            <a:off x="6324600" y="2209800"/>
            <a:ext cx="1181100" cy="53340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5" name="Овал 14"/>
          <p:cNvSpPr/>
          <p:nvPr/>
        </p:nvSpPr>
        <p:spPr bwMode="auto">
          <a:xfrm>
            <a:off x="685800" y="35814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Овал 15"/>
          <p:cNvSpPr/>
          <p:nvPr/>
        </p:nvSpPr>
        <p:spPr bwMode="auto">
          <a:xfrm>
            <a:off x="1295400" y="35814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Овал 16"/>
          <p:cNvSpPr/>
          <p:nvPr/>
        </p:nvSpPr>
        <p:spPr bwMode="auto">
          <a:xfrm>
            <a:off x="1905000" y="35814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Овал 17"/>
          <p:cNvSpPr/>
          <p:nvPr/>
        </p:nvSpPr>
        <p:spPr bwMode="auto">
          <a:xfrm>
            <a:off x="2514600" y="35814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Овал 19"/>
          <p:cNvSpPr/>
          <p:nvPr/>
        </p:nvSpPr>
        <p:spPr bwMode="auto">
          <a:xfrm>
            <a:off x="6477000" y="37338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Овал 20"/>
          <p:cNvSpPr/>
          <p:nvPr/>
        </p:nvSpPr>
        <p:spPr bwMode="auto">
          <a:xfrm>
            <a:off x="7086600" y="37338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Овал 21"/>
          <p:cNvSpPr/>
          <p:nvPr/>
        </p:nvSpPr>
        <p:spPr bwMode="auto">
          <a:xfrm>
            <a:off x="7696200" y="37338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Овал 22"/>
          <p:cNvSpPr/>
          <p:nvPr/>
        </p:nvSpPr>
        <p:spPr bwMode="auto">
          <a:xfrm>
            <a:off x="8305800" y="37338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Прямая соединительная линия 28"/>
          <p:cNvCxnSpPr>
            <a:stCxn id="15" idx="0"/>
          </p:cNvCxnSpPr>
          <p:nvPr/>
        </p:nvCxnSpPr>
        <p:spPr bwMode="auto">
          <a:xfrm rot="5400000" flipH="1" flipV="1">
            <a:off x="1085850" y="3067050"/>
            <a:ext cx="304800" cy="723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Прямая соединительная линия 31"/>
          <p:cNvCxnSpPr>
            <a:stCxn id="16" idx="0"/>
          </p:cNvCxnSpPr>
          <p:nvPr/>
        </p:nvCxnSpPr>
        <p:spPr bwMode="auto">
          <a:xfrm rot="5400000" flipH="1" flipV="1">
            <a:off x="1504950" y="3333750"/>
            <a:ext cx="228600" cy="266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5" name="Прямая соединительная линия 34"/>
          <p:cNvCxnSpPr>
            <a:stCxn id="17" idx="0"/>
          </p:cNvCxnSpPr>
          <p:nvPr/>
        </p:nvCxnSpPr>
        <p:spPr bwMode="auto">
          <a:xfrm rot="16200000" flipV="1">
            <a:off x="1905000" y="339090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7" name="Прямая соединительная линия 36"/>
          <p:cNvCxnSpPr/>
          <p:nvPr/>
        </p:nvCxnSpPr>
        <p:spPr bwMode="auto">
          <a:xfrm rot="10800000">
            <a:off x="2133600" y="3352800"/>
            <a:ext cx="6096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Прямая соединительная линия 39"/>
          <p:cNvCxnSpPr>
            <a:stCxn id="20" idx="0"/>
          </p:cNvCxnSpPr>
          <p:nvPr/>
        </p:nvCxnSpPr>
        <p:spPr bwMode="auto">
          <a:xfrm rot="5400000" flipH="1" flipV="1">
            <a:off x="6800850" y="3295650"/>
            <a:ext cx="304800" cy="571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1" name="Прямая соединительная линия 40"/>
          <p:cNvCxnSpPr>
            <a:stCxn id="21" idx="0"/>
          </p:cNvCxnSpPr>
          <p:nvPr/>
        </p:nvCxnSpPr>
        <p:spPr bwMode="auto">
          <a:xfrm rot="5400000" flipH="1" flipV="1">
            <a:off x="7200900" y="3505200"/>
            <a:ext cx="3048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2" name="Прямая соединительная линия 41"/>
          <p:cNvCxnSpPr>
            <a:stCxn id="22" idx="0"/>
          </p:cNvCxnSpPr>
          <p:nvPr/>
        </p:nvCxnSpPr>
        <p:spPr bwMode="auto">
          <a:xfrm rot="16200000" flipV="1">
            <a:off x="7600950" y="3448050"/>
            <a:ext cx="304800" cy="266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3" name="Прямая соединительная линия 42"/>
          <p:cNvCxnSpPr>
            <a:stCxn id="23" idx="0"/>
          </p:cNvCxnSpPr>
          <p:nvPr/>
        </p:nvCxnSpPr>
        <p:spPr bwMode="auto">
          <a:xfrm rot="16200000" flipV="1">
            <a:off x="8001000" y="3238500"/>
            <a:ext cx="30480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333750" y="2611903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IRTF</a:t>
            </a:r>
            <a:r>
              <a:rPr lang="en-US" b="1" dirty="0" smtClean="0"/>
              <a:t>-</a:t>
            </a:r>
            <a:r>
              <a:rPr lang="ru-RU" dirty="0" smtClean="0"/>
              <a:t>(</a:t>
            </a:r>
            <a:r>
              <a:rPr lang="ru-RU" dirty="0" err="1" smtClean="0"/>
              <a:t>Internet</a:t>
            </a:r>
            <a:r>
              <a:rPr lang="ru-RU" dirty="0" smtClean="0"/>
              <a:t> </a:t>
            </a:r>
            <a:r>
              <a:rPr lang="ru-RU" dirty="0" err="1" smtClean="0"/>
              <a:t>Research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err="1" smtClean="0"/>
              <a:t>Task</a:t>
            </a:r>
            <a:r>
              <a:rPr lang="ru-RU" dirty="0" smtClean="0"/>
              <a:t> </a:t>
            </a:r>
            <a:r>
              <a:rPr lang="ru-RU" dirty="0" err="1" smtClean="0"/>
              <a:t>Force</a:t>
            </a:r>
            <a:r>
              <a:rPr lang="ru-RU" dirty="0" smtClean="0"/>
              <a:t>) – служба </a:t>
            </a:r>
            <a:endParaRPr lang="en-US" dirty="0" smtClean="0"/>
          </a:p>
          <a:p>
            <a:r>
              <a:rPr lang="ru-RU" dirty="0" smtClean="0"/>
              <a:t>по вопросам </a:t>
            </a:r>
            <a:endParaRPr lang="en-US" dirty="0" smtClean="0"/>
          </a:p>
          <a:p>
            <a:r>
              <a:rPr lang="ru-RU" dirty="0" smtClean="0"/>
              <a:t>исследования </a:t>
            </a:r>
            <a:endParaRPr lang="en-US" dirty="0" smtClean="0"/>
          </a:p>
          <a:p>
            <a:r>
              <a:rPr lang="ru-RU" dirty="0" smtClean="0"/>
              <a:t>сети Интернет.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457200" y="990600"/>
            <a:ext cx="22300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IETF</a:t>
            </a:r>
            <a:r>
              <a:rPr lang="en-US" dirty="0" smtClean="0"/>
              <a:t> – </a:t>
            </a:r>
            <a:r>
              <a:rPr lang="ru-RU" dirty="0" smtClean="0"/>
              <a:t>служба </a:t>
            </a:r>
            <a:endParaRPr lang="en-US" dirty="0" smtClean="0"/>
          </a:p>
          <a:p>
            <a:r>
              <a:rPr lang="ru-RU" dirty="0" smtClean="0"/>
              <a:t>инженерной </a:t>
            </a:r>
            <a:endParaRPr lang="en-US" dirty="0" smtClean="0"/>
          </a:p>
          <a:p>
            <a:r>
              <a:rPr lang="ru-RU" dirty="0" smtClean="0"/>
              <a:t>поддержки </a:t>
            </a:r>
            <a:endParaRPr lang="en-US" dirty="0" smtClean="0"/>
          </a:p>
          <a:p>
            <a:r>
              <a:rPr lang="ru-RU" dirty="0" smtClean="0"/>
              <a:t>сети Интернет.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0" y="533400"/>
            <a:ext cx="9144000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>
              <a:lnSpc>
                <a:spcPts val="2700"/>
              </a:lnSpc>
              <a:defRPr/>
            </a:pPr>
            <a:r>
              <a:rPr lang="ru-RU" b="1" spc="-100" dirty="0">
                <a:solidFill>
                  <a:srgbClr val="7030A0"/>
                </a:solidFill>
              </a:rPr>
              <a:t>Тема 1</a:t>
            </a:r>
            <a:r>
              <a:rPr lang="ru-RU" b="1" i="1" spc="-100" dirty="0">
                <a:solidFill>
                  <a:srgbClr val="7030A0"/>
                </a:solidFill>
              </a:rPr>
              <a:t>. </a:t>
            </a:r>
            <a:r>
              <a:rPr lang="ru-RU" i="1" spc="-100" dirty="0">
                <a:solidFill>
                  <a:srgbClr val="7030A0"/>
                </a:solidFill>
              </a:rPr>
              <a:t>Предмет дисциплины</a:t>
            </a:r>
            <a:r>
              <a:rPr lang="ru-RU" b="1" i="1" spc="-100" dirty="0">
                <a:solidFill>
                  <a:srgbClr val="7030A0"/>
                </a:solidFill>
              </a:rPr>
              <a:t>.</a:t>
            </a:r>
            <a:r>
              <a:rPr lang="ru-RU" i="1" dirty="0">
                <a:solidFill>
                  <a:srgbClr val="7030A0"/>
                </a:solidFill>
              </a:rPr>
              <a:t> Общие сведения о сети Интернет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26628" name="Номер слайда 286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609600" cy="457200"/>
          </a:xfrm>
          <a:noFill/>
        </p:spPr>
        <p:txBody>
          <a:bodyPr/>
          <a:lstStyle/>
          <a:p>
            <a:pPr algn="l"/>
            <a:fld id="{AE6133AD-8C0E-4A50-B12F-8930A75E6903}" type="slidenum">
              <a:rPr lang="ru-RU" smtClean="0"/>
              <a:pPr algn="l"/>
              <a:t>16</a:t>
            </a:fld>
            <a:endParaRPr lang="ru-RU" sz="1400" smtClean="0"/>
          </a:p>
        </p:txBody>
      </p:sp>
      <p:sp>
        <p:nvSpPr>
          <p:cNvPr id="288" name="Прямоугольник 287"/>
          <p:cNvSpPr/>
          <p:nvPr/>
        </p:nvSpPr>
        <p:spPr>
          <a:xfrm>
            <a:off x="304800" y="1295400"/>
            <a:ext cx="8458200" cy="5562600"/>
          </a:xfrm>
          <a:prstGeom prst="rect">
            <a:avLst/>
          </a:prstGeom>
          <a:noFill/>
          <a:ln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360000" algn="just">
              <a:defRPr/>
            </a:pPr>
            <a:r>
              <a:rPr lang="ru-RU" sz="2800" b="1" dirty="0" smtClean="0">
                <a:solidFill>
                  <a:srgbClr val="002060"/>
                </a:solidFill>
              </a:rPr>
              <a:t>ICANN</a:t>
            </a:r>
            <a:r>
              <a:rPr lang="ru-RU" sz="2800" dirty="0" smtClean="0"/>
              <a:t>-(</a:t>
            </a:r>
            <a:r>
              <a:rPr lang="ru-RU" sz="2800" dirty="0" err="1" smtClean="0"/>
              <a:t>Internet</a:t>
            </a:r>
            <a:r>
              <a:rPr lang="ru-RU" sz="2800" dirty="0" smtClean="0"/>
              <a:t> </a:t>
            </a:r>
            <a:r>
              <a:rPr lang="ru-RU" sz="2800" dirty="0" err="1" smtClean="0"/>
              <a:t>Corporation</a:t>
            </a:r>
            <a:r>
              <a:rPr lang="ru-RU" sz="2800" dirty="0" smtClean="0"/>
              <a:t> </a:t>
            </a:r>
            <a:r>
              <a:rPr lang="ru-RU" sz="2800" dirty="0" err="1" smtClean="0"/>
              <a:t>for</a:t>
            </a:r>
            <a:r>
              <a:rPr lang="ru-RU" sz="2800" dirty="0" smtClean="0"/>
              <a:t> </a:t>
            </a:r>
            <a:r>
              <a:rPr lang="ru-RU" sz="2800" dirty="0" err="1" smtClean="0"/>
              <a:t>Assigned</a:t>
            </a:r>
            <a:r>
              <a:rPr lang="ru-RU" sz="2800" dirty="0" smtClean="0"/>
              <a:t> </a:t>
            </a:r>
            <a:r>
              <a:rPr lang="ru-RU" sz="2800" dirty="0" err="1" smtClean="0"/>
              <a:t>Names</a:t>
            </a:r>
            <a:r>
              <a:rPr lang="ru-RU" sz="2800" dirty="0" smtClean="0"/>
              <a:t> </a:t>
            </a:r>
            <a:r>
              <a:rPr lang="ru-RU" sz="2800" dirty="0" err="1" smtClean="0"/>
              <a:t>and</a:t>
            </a:r>
            <a:r>
              <a:rPr lang="ru-RU" sz="2800" dirty="0" smtClean="0"/>
              <a:t> </a:t>
            </a:r>
            <a:r>
              <a:rPr lang="ru-RU" sz="2800" dirty="0" err="1" smtClean="0"/>
              <a:t>Numbers</a:t>
            </a:r>
            <a:r>
              <a:rPr lang="ru-RU" sz="2800" dirty="0" smtClean="0"/>
              <a:t> с 1998г.)- некоммерческая организация по назначению адресов и имен в </a:t>
            </a:r>
            <a:r>
              <a:rPr lang="ru-RU" sz="2800" dirty="0" err="1" smtClean="0"/>
              <a:t>Internet</a:t>
            </a:r>
            <a:r>
              <a:rPr lang="ru-RU" sz="2800" dirty="0" smtClean="0"/>
              <a:t>, параметров протоколов, управлению системами доменных.</a:t>
            </a:r>
          </a:p>
          <a:p>
            <a:pPr indent="360000" algn="just"/>
            <a:r>
              <a:rPr lang="ru-RU" sz="2800" b="1" dirty="0" smtClean="0">
                <a:solidFill>
                  <a:srgbClr val="002060"/>
                </a:solidFill>
              </a:rPr>
              <a:t>RIPE NCC </a:t>
            </a:r>
            <a:r>
              <a:rPr lang="ru-RU" sz="2800" dirty="0" smtClean="0"/>
              <a:t>(фр. </a:t>
            </a:r>
            <a:r>
              <a:rPr lang="fr-FR" sz="2800" dirty="0" smtClean="0"/>
              <a:t>Réseaux</a:t>
            </a:r>
            <a:r>
              <a:rPr lang="ru-RU" sz="2800" dirty="0" smtClean="0"/>
              <a:t> IP </a:t>
            </a:r>
            <a:r>
              <a:rPr lang="fr-FR" sz="2800" dirty="0" smtClean="0"/>
              <a:t>Européens</a:t>
            </a:r>
            <a:r>
              <a:rPr lang="ru-RU" sz="2800" dirty="0" smtClean="0"/>
              <a:t> + англ. </a:t>
            </a:r>
            <a:r>
              <a:rPr lang="en-US" sz="2800" dirty="0" smtClean="0"/>
              <a:t>Network Coordination Centre</a:t>
            </a:r>
            <a:r>
              <a:rPr lang="ru-RU" sz="2800" dirty="0" smtClean="0"/>
              <a:t>) — один из пяти региональных интернет- регистраторов (</a:t>
            </a:r>
            <a:r>
              <a:rPr lang="en-US" sz="2800" dirty="0" smtClean="0"/>
              <a:t>Regional Internet Registries</a:t>
            </a:r>
            <a:r>
              <a:rPr lang="ru-RU" sz="2800" dirty="0" smtClean="0"/>
              <a:t>, </a:t>
            </a:r>
            <a:r>
              <a:rPr lang="en-US" sz="2800" dirty="0" smtClean="0"/>
              <a:t>RIRs</a:t>
            </a:r>
            <a:r>
              <a:rPr lang="ru-RU" sz="2800" dirty="0" smtClean="0"/>
              <a:t>), выполняющих распределение интернет- ресурсов, а также связанную с этим регистрацию и координацию деятельности, направленную на глобальную поддержку функционирования Интернета.</a:t>
            </a:r>
          </a:p>
          <a:p>
            <a:pPr>
              <a:defRPr/>
            </a:pPr>
            <a:endParaRPr lang="ru-RU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0" y="533400"/>
            <a:ext cx="9144000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>
              <a:lnSpc>
                <a:spcPts val="2700"/>
              </a:lnSpc>
              <a:defRPr/>
            </a:pPr>
            <a:r>
              <a:rPr lang="ru-RU" b="1" spc="-100" dirty="0">
                <a:solidFill>
                  <a:srgbClr val="7030A0"/>
                </a:solidFill>
              </a:rPr>
              <a:t>Тема 1</a:t>
            </a:r>
            <a:r>
              <a:rPr lang="ru-RU" b="1" i="1" spc="-100" dirty="0">
                <a:solidFill>
                  <a:srgbClr val="7030A0"/>
                </a:solidFill>
              </a:rPr>
              <a:t>. </a:t>
            </a:r>
            <a:r>
              <a:rPr lang="ru-RU" i="1" spc="-100" dirty="0">
                <a:solidFill>
                  <a:srgbClr val="7030A0"/>
                </a:solidFill>
              </a:rPr>
              <a:t>Предмет дисциплины</a:t>
            </a:r>
            <a:r>
              <a:rPr lang="ru-RU" b="1" i="1" spc="-100" dirty="0">
                <a:solidFill>
                  <a:srgbClr val="7030A0"/>
                </a:solidFill>
              </a:rPr>
              <a:t>.</a:t>
            </a:r>
            <a:r>
              <a:rPr lang="ru-RU" i="1" dirty="0">
                <a:solidFill>
                  <a:srgbClr val="7030A0"/>
                </a:solidFill>
              </a:rPr>
              <a:t> Общие сведения о сети Интернет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28676" name="Номер слайда 286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533400" cy="457200"/>
          </a:xfrm>
          <a:noFill/>
        </p:spPr>
        <p:txBody>
          <a:bodyPr/>
          <a:lstStyle/>
          <a:p>
            <a:pPr algn="l"/>
            <a:fld id="{3D5B464D-51C6-46EF-A307-5B6B5053B4BC}" type="slidenum">
              <a:rPr lang="ru-RU" smtClean="0"/>
              <a:pPr algn="l"/>
              <a:t>17</a:t>
            </a:fld>
            <a:endParaRPr lang="ru-RU" sz="1400" smtClean="0"/>
          </a:p>
        </p:txBody>
      </p:sp>
      <p:sp>
        <p:nvSpPr>
          <p:cNvPr id="288" name="Прямоугольник 287"/>
          <p:cNvSpPr/>
          <p:nvPr/>
        </p:nvSpPr>
        <p:spPr>
          <a:xfrm>
            <a:off x="457200" y="1066800"/>
            <a:ext cx="8686800" cy="5562600"/>
          </a:xfrm>
          <a:prstGeom prst="rect">
            <a:avLst/>
          </a:prstGeom>
          <a:noFill/>
          <a:ln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algn="just">
              <a:defRPr/>
            </a:pPr>
            <a:endParaRPr lang="ru-RU" sz="2600" dirty="0"/>
          </a:p>
        </p:txBody>
      </p:sp>
      <p:pic>
        <p:nvPicPr>
          <p:cNvPr id="286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1163894"/>
            <a:ext cx="9716207" cy="485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Rectangle 3"/>
          <p:cNvSpPr>
            <a:spLocks noChangeArrowheads="1"/>
          </p:cNvSpPr>
          <p:nvPr/>
        </p:nvSpPr>
        <p:spPr bwMode="auto">
          <a:xfrm>
            <a:off x="533400" y="6019800"/>
            <a:ext cx="838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66700" indent="-177800" eaLnBrk="0" hangingPunct="0"/>
            <a:r>
              <a:rPr lang="ru-RU" sz="1200" b="1" dirty="0">
                <a:cs typeface="Times New Roman" pitchFamily="18" charset="0"/>
              </a:rPr>
              <a:t>		</a:t>
            </a:r>
            <a:r>
              <a:rPr lang="ru-RU" sz="2800" dirty="0" smtClean="0">
                <a:cs typeface="Times New Roman" pitchFamily="18" charset="0"/>
              </a:rPr>
              <a:t>Рис1.4. </a:t>
            </a:r>
            <a:r>
              <a:rPr lang="ru-RU" sz="2800" dirty="0">
                <a:solidFill>
                  <a:srgbClr val="000000"/>
                </a:solidFill>
                <a:cs typeface="Times New Roman" pitchFamily="18" charset="0"/>
              </a:rPr>
              <a:t>Структура фрагмента сети Интернет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0" y="533400"/>
            <a:ext cx="9144000" cy="7848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ts val="2700"/>
              </a:lnSpc>
              <a:defRPr/>
            </a:pPr>
            <a:r>
              <a:rPr lang="ru-RU" b="1" spc="-100" dirty="0">
                <a:solidFill>
                  <a:srgbClr val="7030A0"/>
                </a:solidFill>
              </a:rPr>
              <a:t>Тема 1</a:t>
            </a:r>
            <a:r>
              <a:rPr lang="ru-RU" b="1" i="1" spc="-100" dirty="0">
                <a:solidFill>
                  <a:srgbClr val="7030A0"/>
                </a:solidFill>
              </a:rPr>
              <a:t>. </a:t>
            </a:r>
            <a:r>
              <a:rPr lang="ru-RU" i="1" spc="-100" dirty="0">
                <a:solidFill>
                  <a:srgbClr val="7030A0"/>
                </a:solidFill>
              </a:rPr>
              <a:t>Предмет дисциплины</a:t>
            </a:r>
            <a:r>
              <a:rPr lang="ru-RU" b="1" i="1" spc="-100" dirty="0">
                <a:solidFill>
                  <a:srgbClr val="7030A0"/>
                </a:solidFill>
              </a:rPr>
              <a:t>.</a:t>
            </a:r>
            <a:r>
              <a:rPr lang="ru-RU" dirty="0" smtClean="0"/>
              <a:t> </a:t>
            </a:r>
            <a:r>
              <a:rPr lang="ru-RU" i="1" spc="-100" dirty="0">
                <a:solidFill>
                  <a:srgbClr val="7030A0"/>
                </a:solidFill>
              </a:rPr>
              <a:t>История развития компьютерных сетей неразрывно связана с историей компьютерной техники:</a:t>
            </a:r>
          </a:p>
        </p:txBody>
      </p:sp>
      <p:sp>
        <p:nvSpPr>
          <p:cNvPr id="32772" name="Номер слайда 286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533400" cy="457200"/>
          </a:xfrm>
          <a:noFill/>
        </p:spPr>
        <p:txBody>
          <a:bodyPr/>
          <a:lstStyle/>
          <a:p>
            <a:pPr algn="l"/>
            <a:fld id="{D06625DD-E6A9-4DC0-8C2C-D6EE36553EE4}" type="slidenum">
              <a:rPr lang="ru-RU" smtClean="0"/>
              <a:pPr algn="l"/>
              <a:t>18</a:t>
            </a:fld>
            <a:endParaRPr lang="ru-RU" sz="1400" smtClean="0"/>
          </a:p>
        </p:txBody>
      </p:sp>
      <p:sp>
        <p:nvSpPr>
          <p:cNvPr id="288" name="Прямоугольник 287"/>
          <p:cNvSpPr/>
          <p:nvPr/>
        </p:nvSpPr>
        <p:spPr>
          <a:xfrm>
            <a:off x="342900" y="1458036"/>
            <a:ext cx="8458200" cy="5410200"/>
          </a:xfrm>
          <a:prstGeom prst="rect">
            <a:avLst/>
          </a:prstGeom>
          <a:noFill/>
          <a:ln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r>
              <a:rPr lang="ru-RU" dirty="0" smtClean="0"/>
              <a:t>.</a:t>
            </a:r>
          </a:p>
          <a:p>
            <a:pPr marL="361950" indent="-361950">
              <a:buFont typeface="Wingdings" pitchFamily="2" charset="2"/>
              <a:buChar char="Ø"/>
            </a:pPr>
            <a:r>
              <a:rPr lang="ru-RU" b="1" dirty="0" smtClean="0"/>
              <a:t>40-е годы </a:t>
            </a:r>
            <a:r>
              <a:rPr lang="ru-RU" dirty="0" smtClean="0"/>
              <a:t>— Огромные вычислительные устройства, построенные на реле и радиолампах</a:t>
            </a:r>
          </a:p>
          <a:p>
            <a:pPr marL="361950" indent="-361950">
              <a:buFont typeface="Wingdings" pitchFamily="2" charset="2"/>
              <a:buChar char="Ø"/>
            </a:pPr>
            <a:r>
              <a:rPr lang="ru-RU" b="1" dirty="0" smtClean="0"/>
              <a:t>1947 г. </a:t>
            </a:r>
            <a:r>
              <a:rPr lang="ru-RU" dirty="0" smtClean="0"/>
              <a:t>— Изобретение полупроводниковых транзисторов</a:t>
            </a:r>
          </a:p>
          <a:p>
            <a:pPr marL="361950" indent="-361950">
              <a:buFont typeface="Wingdings" pitchFamily="2" charset="2"/>
              <a:buChar char="Ø"/>
            </a:pPr>
            <a:r>
              <a:rPr lang="ru-RU" b="1" dirty="0" smtClean="0"/>
              <a:t>1950-е </a:t>
            </a:r>
            <a:r>
              <a:rPr lang="ru-RU" dirty="0" smtClean="0"/>
              <a:t>— Развитие мэйнфреймов.</a:t>
            </a:r>
          </a:p>
          <a:p>
            <a:pPr marL="361950" indent="-361950">
              <a:buFont typeface="Wingdings" pitchFamily="2" charset="2"/>
              <a:buChar char="Ø"/>
            </a:pPr>
            <a:r>
              <a:rPr lang="ru-RU" b="1" dirty="0" smtClean="0"/>
              <a:t>Конец 50-х годов </a:t>
            </a:r>
            <a:r>
              <a:rPr lang="ru-RU" dirty="0" smtClean="0"/>
              <a:t>— Изобретение интегральных схем</a:t>
            </a:r>
          </a:p>
          <a:p>
            <a:pPr marL="361950" indent="-361950">
              <a:buFont typeface="Wingdings" pitchFamily="2" charset="2"/>
              <a:buChar char="Ø"/>
            </a:pPr>
            <a:r>
              <a:rPr lang="ru-RU" b="1" dirty="0" smtClean="0"/>
              <a:t>Конец 60-х </a:t>
            </a:r>
            <a:r>
              <a:rPr lang="ru-RU" dirty="0" smtClean="0"/>
              <a:t>— Появление больших интегральных схем, создание мини компьютеров;</a:t>
            </a:r>
          </a:p>
          <a:p>
            <a:pPr marL="361950" indent="-361950">
              <a:buFont typeface="Wingdings" pitchFamily="2" charset="2"/>
              <a:buChar char="Ø"/>
            </a:pPr>
            <a:r>
              <a:rPr lang="ru-RU" b="1" dirty="0" smtClean="0"/>
              <a:t>В 1978 г</a:t>
            </a:r>
            <a:r>
              <a:rPr lang="ru-RU" dirty="0" smtClean="0"/>
              <a:t>. компания </a:t>
            </a:r>
            <a:r>
              <a:rPr lang="ru-RU" dirty="0" err="1" smtClean="0"/>
              <a:t>Apple</a:t>
            </a:r>
            <a:r>
              <a:rPr lang="ru-RU" dirty="0" smtClean="0"/>
              <a:t> </a:t>
            </a:r>
            <a:r>
              <a:rPr lang="ru-RU" dirty="0" err="1" smtClean="0"/>
              <a:t>Computer</a:t>
            </a:r>
            <a:r>
              <a:rPr lang="ru-RU" dirty="0" smtClean="0"/>
              <a:t> выпустила первый персональный компьютер (ПК).</a:t>
            </a:r>
          </a:p>
          <a:p>
            <a:pPr marL="361950" indent="-361950">
              <a:buFont typeface="Wingdings" pitchFamily="2" charset="2"/>
              <a:buChar char="Ø"/>
            </a:pPr>
            <a:r>
              <a:rPr lang="ru-RU" b="1" dirty="0" smtClean="0"/>
              <a:t>В 1981 г. </a:t>
            </a:r>
            <a:r>
              <a:rPr lang="ru-RU" dirty="0" smtClean="0"/>
              <a:t>первый компьютер компании </a:t>
            </a:r>
            <a:r>
              <a:rPr lang="en-US" dirty="0" smtClean="0"/>
              <a:t>IBM</a:t>
            </a:r>
            <a:r>
              <a:rPr lang="ru-RU" dirty="0" smtClean="0"/>
              <a:t>, дешевле  компьютера </a:t>
            </a:r>
            <a:r>
              <a:rPr lang="en-US" dirty="0" smtClean="0"/>
              <a:t>Apple</a:t>
            </a:r>
            <a:r>
              <a:rPr lang="ru-RU" dirty="0" smtClean="0"/>
              <a:t>;</a:t>
            </a:r>
          </a:p>
          <a:p>
            <a:pPr marL="361950" indent="-361950">
              <a:buFont typeface="Wingdings" pitchFamily="2" charset="2"/>
              <a:buChar char="Ø"/>
            </a:pPr>
            <a:r>
              <a:rPr lang="ru-RU" b="1" dirty="0" smtClean="0"/>
              <a:t>В начале 80-х годов</a:t>
            </a:r>
            <a:r>
              <a:rPr lang="ru-RU" dirty="0" smtClean="0"/>
              <a:t> произошел взрыв в области объединения компьютеров в сеть.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0" y="533400"/>
            <a:ext cx="9144000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ts val="2700"/>
              </a:lnSpc>
              <a:defRPr/>
            </a:pPr>
            <a:r>
              <a:rPr lang="ru-RU" b="1" spc="-100" dirty="0">
                <a:solidFill>
                  <a:srgbClr val="7030A0"/>
                </a:solidFill>
              </a:rPr>
              <a:t>Тема 1</a:t>
            </a:r>
            <a:r>
              <a:rPr lang="ru-RU" b="1" i="1" spc="-100" dirty="0">
                <a:solidFill>
                  <a:srgbClr val="7030A0"/>
                </a:solidFill>
              </a:rPr>
              <a:t>. </a:t>
            </a:r>
            <a:r>
              <a:rPr lang="ru-RU" i="1" spc="-100" dirty="0">
                <a:solidFill>
                  <a:srgbClr val="7030A0"/>
                </a:solidFill>
              </a:rPr>
              <a:t>Предмет дисциплины</a:t>
            </a:r>
            <a:r>
              <a:rPr lang="ru-RU" b="1" i="1" spc="-100" dirty="0">
                <a:solidFill>
                  <a:srgbClr val="7030A0"/>
                </a:solidFill>
              </a:rPr>
              <a:t>.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i="1" spc="-100" dirty="0">
                <a:solidFill>
                  <a:srgbClr val="7030A0"/>
                </a:solidFill>
              </a:rPr>
              <a:t>Эволюция </a:t>
            </a:r>
            <a:r>
              <a:rPr lang="ru-RU" i="1" spc="-100" dirty="0" smtClean="0">
                <a:solidFill>
                  <a:srgbClr val="7030A0"/>
                </a:solidFill>
              </a:rPr>
              <a:t>ком</a:t>
            </a:r>
            <a:r>
              <a:rPr lang="ru-RU" i="1" spc="-100" dirty="0">
                <a:solidFill>
                  <a:srgbClr val="7030A0"/>
                </a:solidFill>
              </a:rPr>
              <a:t>п</a:t>
            </a:r>
            <a:r>
              <a:rPr lang="ru-RU" i="1" spc="-100" dirty="0" smtClean="0">
                <a:solidFill>
                  <a:srgbClr val="7030A0"/>
                </a:solidFill>
              </a:rPr>
              <a:t>ьютерных </a:t>
            </a:r>
            <a:r>
              <a:rPr lang="ru-RU" i="1" spc="-100" dirty="0">
                <a:solidFill>
                  <a:srgbClr val="7030A0"/>
                </a:solidFill>
              </a:rPr>
              <a:t>сетей.</a:t>
            </a:r>
          </a:p>
        </p:txBody>
      </p:sp>
      <p:sp>
        <p:nvSpPr>
          <p:cNvPr id="2054" name="Номер слайда 286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533400" cy="457200"/>
          </a:xfrm>
          <a:noFill/>
        </p:spPr>
        <p:txBody>
          <a:bodyPr/>
          <a:lstStyle/>
          <a:p>
            <a:pPr algn="l"/>
            <a:fld id="{181ADB37-90E1-4324-8A82-7AF5CA5E4EEB}" type="slidenum">
              <a:rPr lang="ru-RU" smtClean="0"/>
              <a:pPr algn="l"/>
              <a:t>19</a:t>
            </a:fld>
            <a:endParaRPr lang="ru-RU" sz="1400" smtClean="0"/>
          </a:p>
        </p:txBody>
      </p:sp>
      <p:grpSp>
        <p:nvGrpSpPr>
          <p:cNvPr id="2055" name="Group 2"/>
          <p:cNvGrpSpPr>
            <a:grpSpLocks noChangeAspect="1"/>
          </p:cNvGrpSpPr>
          <p:nvPr/>
        </p:nvGrpSpPr>
        <p:grpSpPr bwMode="auto">
          <a:xfrm>
            <a:off x="0" y="457200"/>
            <a:ext cx="9144000" cy="6400800"/>
            <a:chOff x="1701" y="1134"/>
            <a:chExt cx="9360" cy="8100"/>
          </a:xfrm>
        </p:grpSpPr>
        <p:sp>
          <p:nvSpPr>
            <p:cNvPr id="2060" name="AutoShape 38"/>
            <p:cNvSpPr>
              <a:spLocks noChangeAspect="1" noChangeArrowheads="1" noTextEdit="1"/>
            </p:cNvSpPr>
            <p:nvPr/>
          </p:nvSpPr>
          <p:spPr bwMode="auto">
            <a:xfrm>
              <a:off x="1701" y="1134"/>
              <a:ext cx="9360" cy="8100"/>
            </a:xfrm>
            <a:prstGeom prst="rect">
              <a:avLst/>
            </a:prstGeom>
            <a:noFill/>
            <a:ln w="57150" cmpd="thickThin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61" name="Text Box 37"/>
            <p:cNvSpPr txBox="1">
              <a:spLocks noChangeArrowheads="1"/>
            </p:cNvSpPr>
            <p:nvPr/>
          </p:nvSpPr>
          <p:spPr bwMode="auto">
            <a:xfrm>
              <a:off x="3561" y="5454"/>
              <a:ext cx="720" cy="10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4800">
                  <a:cs typeface="Times New Roman" pitchFamily="18" charset="0"/>
                </a:rPr>
                <a:t>.</a:t>
              </a:r>
              <a:endParaRPr lang="ru-RU"/>
            </a:p>
          </p:txBody>
        </p:sp>
        <p:sp>
          <p:nvSpPr>
            <p:cNvPr id="2062" name="Text Box 36"/>
            <p:cNvSpPr txBox="1">
              <a:spLocks noChangeArrowheads="1"/>
            </p:cNvSpPr>
            <p:nvPr/>
          </p:nvSpPr>
          <p:spPr bwMode="auto">
            <a:xfrm>
              <a:off x="3321" y="3654"/>
              <a:ext cx="720" cy="10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4800">
                  <a:cs typeface="Times New Roman" pitchFamily="18" charset="0"/>
                </a:rPr>
                <a:t>.</a:t>
              </a:r>
              <a:endParaRPr lang="ru-RU"/>
            </a:p>
          </p:txBody>
        </p:sp>
        <p:sp>
          <p:nvSpPr>
            <p:cNvPr id="2063" name="Rectangle 35"/>
            <p:cNvSpPr>
              <a:spLocks noChangeArrowheads="1"/>
            </p:cNvSpPr>
            <p:nvPr/>
          </p:nvSpPr>
          <p:spPr bwMode="auto">
            <a:xfrm>
              <a:off x="1881" y="1854"/>
              <a:ext cx="8640" cy="64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064" name="Text Box 34"/>
            <p:cNvSpPr txBox="1">
              <a:spLocks noChangeArrowheads="1"/>
            </p:cNvSpPr>
            <p:nvPr/>
          </p:nvSpPr>
          <p:spPr bwMode="auto">
            <a:xfrm>
              <a:off x="4761" y="2574"/>
              <a:ext cx="523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864" tIns="27432" rIns="54864" bIns="27432"/>
            <a:lstStyle/>
            <a:p>
              <a:pPr eaLnBrk="0" hangingPunct="0"/>
              <a:r>
                <a:rPr lang="ru-RU" sz="1100" b="1" dirty="0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вычислительный </a:t>
              </a:r>
              <a:r>
                <a:rPr lang="ru-RU" sz="1100" b="1" dirty="0" smtClean="0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центр</a:t>
              </a:r>
              <a:endParaRPr lang="ru-RU" dirty="0">
                <a:ea typeface="Times New Roman" pitchFamily="18" charset="0"/>
                <a:cs typeface="Arial" pitchFamily="34" charset="0"/>
              </a:endParaRPr>
            </a:p>
          </p:txBody>
        </p:sp>
        <p:sp>
          <p:nvSpPr>
            <p:cNvPr id="2065" name="Line 33"/>
            <p:cNvSpPr>
              <a:spLocks noChangeShapeType="1"/>
            </p:cNvSpPr>
            <p:nvPr/>
          </p:nvSpPr>
          <p:spPr bwMode="auto">
            <a:xfrm>
              <a:off x="2061" y="3834"/>
              <a:ext cx="7893" cy="1"/>
            </a:xfrm>
            <a:prstGeom prst="line">
              <a:avLst/>
            </a:prstGeom>
            <a:noFill/>
            <a:ln w="57150" cmpd="thickThin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66" name="Line 32"/>
            <p:cNvSpPr>
              <a:spLocks noChangeShapeType="1"/>
            </p:cNvSpPr>
            <p:nvPr/>
          </p:nvSpPr>
          <p:spPr bwMode="auto">
            <a:xfrm>
              <a:off x="2061" y="5274"/>
              <a:ext cx="8301" cy="1"/>
            </a:xfrm>
            <a:prstGeom prst="line">
              <a:avLst/>
            </a:prstGeom>
            <a:noFill/>
            <a:ln w="57150" cmpd="thinThick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67" name="Line 31"/>
            <p:cNvSpPr>
              <a:spLocks noChangeShapeType="1"/>
            </p:cNvSpPr>
            <p:nvPr/>
          </p:nvSpPr>
          <p:spPr bwMode="auto">
            <a:xfrm>
              <a:off x="2241" y="7074"/>
              <a:ext cx="7893" cy="1"/>
            </a:xfrm>
            <a:prstGeom prst="line">
              <a:avLst/>
            </a:prstGeom>
            <a:noFill/>
            <a:ln w="57150" cmpd="thickThin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pic>
          <p:nvPicPr>
            <p:cNvPr id="2068" name="Picture 3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78" y="4142"/>
              <a:ext cx="1088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050" name="Object 29"/>
            <p:cNvGraphicFramePr>
              <a:graphicFrameLocks noChangeAspect="1"/>
            </p:cNvGraphicFramePr>
            <p:nvPr/>
          </p:nvGraphicFramePr>
          <p:xfrm>
            <a:off x="2241" y="1854"/>
            <a:ext cx="1294" cy="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Visio" r:id="rId5" imgW="1780560" imgH="2477520" progId="Visio.Drawing.11">
                    <p:embed/>
                  </p:oleObj>
                </mc:Choice>
                <mc:Fallback>
                  <p:oleObj name="Visio" r:id="rId5" imgW="1780560" imgH="2477520" progId="Visio.Drawing.11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1" y="1854"/>
                          <a:ext cx="1294" cy="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BBE0E3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69" name="Picture 28" descr="j019538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221" y="4194"/>
              <a:ext cx="1047" cy="1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0" name="Picture 27" descr="j029202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338" y="6978"/>
              <a:ext cx="1429" cy="1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1" name="Picture 2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1" y="4014"/>
              <a:ext cx="1088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2" name="Picture 2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53" y="4157"/>
              <a:ext cx="1087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3" name="Picture 2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5" y="4142"/>
              <a:ext cx="1087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4" name="Picture 2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24" y="5775"/>
              <a:ext cx="1087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5" name="Picture 2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81" y="7254"/>
              <a:ext cx="1087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6" name="Picture 2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88" y="5775"/>
              <a:ext cx="1088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7" name="Text Box 20"/>
            <p:cNvSpPr txBox="1">
              <a:spLocks noChangeArrowheads="1"/>
            </p:cNvSpPr>
            <p:nvPr/>
          </p:nvSpPr>
          <p:spPr bwMode="auto">
            <a:xfrm>
              <a:off x="8174" y="7203"/>
              <a:ext cx="2110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864" tIns="27432" rIns="54864" bIns="27432"/>
            <a:lstStyle/>
            <a:p>
              <a:pPr eaLnBrk="0" hangingPunct="0"/>
              <a:r>
                <a:rPr lang="ru-RU" sz="11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Офисы 1 этажа</a:t>
              </a:r>
              <a:endParaRPr lang="ru-RU">
                <a:ea typeface="Times New Roman" pitchFamily="18" charset="0"/>
                <a:cs typeface="Arial" pitchFamily="34" charset="0"/>
              </a:endParaRPr>
            </a:p>
          </p:txBody>
        </p:sp>
        <p:sp>
          <p:nvSpPr>
            <p:cNvPr id="2078" name="Text Box 19"/>
            <p:cNvSpPr txBox="1">
              <a:spLocks noChangeArrowheads="1"/>
            </p:cNvSpPr>
            <p:nvPr/>
          </p:nvSpPr>
          <p:spPr bwMode="auto">
            <a:xfrm>
              <a:off x="7821" y="4014"/>
              <a:ext cx="2313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864" tIns="27432" rIns="54864" bIns="27432"/>
            <a:lstStyle/>
            <a:p>
              <a:pPr eaLnBrk="0" hangingPunct="0"/>
              <a:r>
                <a:rPr lang="ru-RU" sz="11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Офисы 3 этажа</a:t>
              </a:r>
              <a:endParaRPr lang="ru-RU">
                <a:ea typeface="Times New Roman" pitchFamily="18" charset="0"/>
                <a:cs typeface="Arial" pitchFamily="34" charset="0"/>
              </a:endParaRPr>
            </a:p>
          </p:txBody>
        </p:sp>
        <p:sp>
          <p:nvSpPr>
            <p:cNvPr id="2079" name="Text Box 18"/>
            <p:cNvSpPr txBox="1">
              <a:spLocks noChangeArrowheads="1"/>
            </p:cNvSpPr>
            <p:nvPr/>
          </p:nvSpPr>
          <p:spPr bwMode="auto">
            <a:xfrm>
              <a:off x="7970" y="5571"/>
              <a:ext cx="2178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864" tIns="27432" rIns="54864" bIns="27432"/>
            <a:lstStyle/>
            <a:p>
              <a:pPr eaLnBrk="0" hangingPunct="0"/>
              <a:r>
                <a:rPr lang="ru-RU" sz="11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Офисы 2 этажа</a:t>
              </a:r>
              <a:endParaRPr lang="ru-RU">
                <a:ea typeface="Times New Roman" pitchFamily="18" charset="0"/>
                <a:cs typeface="Arial" pitchFamily="34" charset="0"/>
              </a:endParaRPr>
            </a:p>
          </p:txBody>
        </p:sp>
        <p:sp>
          <p:nvSpPr>
            <p:cNvPr id="2080" name="Text Box 17"/>
            <p:cNvSpPr txBox="1">
              <a:spLocks noChangeArrowheads="1"/>
            </p:cNvSpPr>
            <p:nvPr/>
          </p:nvSpPr>
          <p:spPr bwMode="auto">
            <a:xfrm>
              <a:off x="8001" y="2034"/>
              <a:ext cx="1088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864" tIns="27432" rIns="54864" bIns="27432"/>
            <a:lstStyle/>
            <a:p>
              <a:pPr eaLnBrk="0" hangingPunct="0"/>
              <a:r>
                <a:rPr lang="ru-RU" sz="11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4 этаж -</a:t>
              </a:r>
              <a:endParaRPr lang="ru-RU">
                <a:ea typeface="Times New Roman" pitchFamily="18" charset="0"/>
                <a:cs typeface="Arial" pitchFamily="34" charset="0"/>
              </a:endParaRPr>
            </a:p>
          </p:txBody>
        </p:sp>
        <p:sp>
          <p:nvSpPr>
            <p:cNvPr id="2081" name="Text Box 16"/>
            <p:cNvSpPr txBox="1">
              <a:spLocks noChangeArrowheads="1"/>
            </p:cNvSpPr>
            <p:nvPr/>
          </p:nvSpPr>
          <p:spPr bwMode="auto">
            <a:xfrm>
              <a:off x="5580" y="5274"/>
              <a:ext cx="1701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864" tIns="27432" rIns="54864" bIns="27432"/>
            <a:lstStyle/>
            <a:p>
              <a:pPr algn="r" eaLnBrk="0" hangingPunct="0"/>
              <a:r>
                <a:rPr lang="ru-RU" sz="1100" dirty="0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Терминал пользователя</a:t>
              </a:r>
              <a:endParaRPr lang="ru-RU" dirty="0">
                <a:ea typeface="Times New Roman" pitchFamily="18" charset="0"/>
                <a:cs typeface="Arial" pitchFamily="34" charset="0"/>
              </a:endParaRPr>
            </a:p>
          </p:txBody>
        </p:sp>
        <p:graphicFrame>
          <p:nvGraphicFramePr>
            <p:cNvPr id="2051" name="Object 15"/>
            <p:cNvGraphicFramePr>
              <a:graphicFrameLocks noChangeAspect="1"/>
            </p:cNvGraphicFramePr>
            <p:nvPr/>
          </p:nvGraphicFramePr>
          <p:xfrm>
            <a:off x="5997" y="5706"/>
            <a:ext cx="1087" cy="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Picture" r:id="rId9" imgW="1054608" imgH="838200" progId="Word.Picture.8">
                    <p:embed/>
                  </p:oleObj>
                </mc:Choice>
                <mc:Fallback>
                  <p:oleObj name="Picture" r:id="rId9" imgW="1054608" imgH="838200" progId="Word.Picture.8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7" y="5706"/>
                          <a:ext cx="1087" cy="8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82" name="Picture 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09" y="7203"/>
              <a:ext cx="1087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83" name="Line 13"/>
            <p:cNvSpPr>
              <a:spLocks noChangeShapeType="1"/>
            </p:cNvSpPr>
            <p:nvPr/>
          </p:nvSpPr>
          <p:spPr bwMode="auto">
            <a:xfrm flipV="1">
              <a:off x="2961" y="3461"/>
              <a:ext cx="1131" cy="25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84" name="Line 12"/>
            <p:cNvSpPr>
              <a:spLocks noChangeShapeType="1"/>
            </p:cNvSpPr>
            <p:nvPr/>
          </p:nvSpPr>
          <p:spPr bwMode="auto">
            <a:xfrm>
              <a:off x="3321" y="3474"/>
              <a:ext cx="489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85" name="Line 11"/>
            <p:cNvSpPr>
              <a:spLocks noChangeShapeType="1"/>
            </p:cNvSpPr>
            <p:nvPr/>
          </p:nvSpPr>
          <p:spPr bwMode="auto">
            <a:xfrm flipH="1">
              <a:off x="3141" y="4554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86" name="Line 10"/>
            <p:cNvSpPr>
              <a:spLocks noChangeShapeType="1"/>
            </p:cNvSpPr>
            <p:nvPr/>
          </p:nvSpPr>
          <p:spPr bwMode="auto">
            <a:xfrm>
              <a:off x="3141" y="5634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87" name="Line 9"/>
            <p:cNvSpPr>
              <a:spLocks noChangeShapeType="1"/>
            </p:cNvSpPr>
            <p:nvPr/>
          </p:nvSpPr>
          <p:spPr bwMode="auto">
            <a:xfrm>
              <a:off x="3141" y="6354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88" name="Line 8"/>
            <p:cNvSpPr>
              <a:spLocks noChangeShapeType="1"/>
            </p:cNvSpPr>
            <p:nvPr/>
          </p:nvSpPr>
          <p:spPr bwMode="auto">
            <a:xfrm>
              <a:off x="4761" y="6354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89" name="Line 7"/>
            <p:cNvSpPr>
              <a:spLocks noChangeShapeType="1"/>
            </p:cNvSpPr>
            <p:nvPr/>
          </p:nvSpPr>
          <p:spPr bwMode="auto">
            <a:xfrm>
              <a:off x="3861" y="7974"/>
              <a:ext cx="28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90" name="Line 6"/>
            <p:cNvSpPr>
              <a:spLocks noChangeShapeType="1"/>
            </p:cNvSpPr>
            <p:nvPr/>
          </p:nvSpPr>
          <p:spPr bwMode="auto">
            <a:xfrm flipH="1">
              <a:off x="3321" y="6354"/>
              <a:ext cx="54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91" name="Line 5"/>
            <p:cNvSpPr>
              <a:spLocks noChangeShapeType="1"/>
            </p:cNvSpPr>
            <p:nvPr/>
          </p:nvSpPr>
          <p:spPr bwMode="auto">
            <a:xfrm>
              <a:off x="6201" y="4554"/>
              <a:ext cx="9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92" name="Line 4"/>
            <p:cNvSpPr>
              <a:spLocks noChangeShapeType="1"/>
            </p:cNvSpPr>
            <p:nvPr/>
          </p:nvSpPr>
          <p:spPr bwMode="auto">
            <a:xfrm>
              <a:off x="5121" y="455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93" name="Line 3"/>
            <p:cNvSpPr>
              <a:spLocks noChangeShapeType="1"/>
            </p:cNvSpPr>
            <p:nvPr/>
          </p:nvSpPr>
          <p:spPr bwMode="auto">
            <a:xfrm>
              <a:off x="4761" y="4554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056" name="Text Box 39"/>
          <p:cNvSpPr txBox="1">
            <a:spLocks noChangeArrowheads="1"/>
          </p:cNvSpPr>
          <p:nvPr/>
        </p:nvSpPr>
        <p:spPr bwMode="auto">
          <a:xfrm>
            <a:off x="0" y="6096000"/>
            <a:ext cx="8991600" cy="762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ru-RU" dirty="0">
                <a:cs typeface="Times New Roman" pitchFamily="18" charset="0"/>
              </a:rPr>
              <a:t>Рис. </a:t>
            </a:r>
            <a:r>
              <a:rPr lang="ru-RU" dirty="0" smtClean="0">
                <a:cs typeface="Times New Roman" pitchFamily="18" charset="0"/>
              </a:rPr>
              <a:t>1.5. </a:t>
            </a:r>
            <a:r>
              <a:rPr lang="ru-RU" dirty="0">
                <a:cs typeface="Times New Roman" pitchFamily="18" charset="0"/>
              </a:rPr>
              <a:t>Многотерминальная система – прообраз вычислительной сети .</a:t>
            </a:r>
            <a:endParaRPr lang="ru-RU" dirty="0"/>
          </a:p>
        </p:txBody>
      </p:sp>
      <p:sp>
        <p:nvSpPr>
          <p:cNvPr id="2057" name="Rectangle 40"/>
          <p:cNvSpPr>
            <a:spLocks noChangeArrowheads="1"/>
          </p:cNvSpPr>
          <p:nvPr/>
        </p:nvSpPr>
        <p:spPr bwMode="auto">
          <a:xfrm>
            <a:off x="1" y="-22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8" name="Rectangle 41"/>
          <p:cNvSpPr>
            <a:spLocks noChangeArrowheads="1"/>
          </p:cNvSpPr>
          <p:nvPr/>
        </p:nvSpPr>
        <p:spPr bwMode="auto">
          <a:xfrm>
            <a:off x="0" y="226368"/>
            <a:ext cx="2616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/>
              <a:t>.</a:t>
            </a:r>
          </a:p>
        </p:txBody>
      </p:sp>
      <p:sp>
        <p:nvSpPr>
          <p:cNvPr id="2059" name="Rectangle 50"/>
          <p:cNvSpPr>
            <a:spLocks noChangeArrowheads="1"/>
          </p:cNvSpPr>
          <p:nvPr/>
        </p:nvSpPr>
        <p:spPr bwMode="auto">
          <a:xfrm>
            <a:off x="1" y="5308313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 sz="800"/>
          </a:p>
          <a:p>
            <a:pPr eaLnBrk="0" hangingPunct="0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11794"/>
            <a:ext cx="9144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spc="-100" dirty="0">
                <a:solidFill>
                  <a:srgbClr val="7030A0"/>
                </a:solidFill>
                <a:cs typeface="Times New Roman" panose="02020603050405020304" pitchFamily="18" charset="0"/>
              </a:rPr>
              <a:t>Тема 1</a:t>
            </a:r>
            <a:r>
              <a:rPr lang="ru-RU" b="1" i="1" spc="-1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. </a:t>
            </a:r>
            <a:r>
              <a:rPr lang="ru-RU" i="1" spc="-1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Предмет </a:t>
            </a:r>
            <a:r>
              <a:rPr lang="ru-RU" i="1" spc="-100" dirty="0">
                <a:solidFill>
                  <a:srgbClr val="7030A0"/>
                </a:solidFill>
                <a:cs typeface="Times New Roman" panose="02020603050405020304" pitchFamily="18" charset="0"/>
              </a:rPr>
              <a:t>дисциплины </a:t>
            </a:r>
            <a:r>
              <a:rPr lang="ru-RU" i="1" spc="-1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. Цель </a:t>
            </a:r>
            <a:r>
              <a:rPr lang="ru-RU" i="1" spc="-100" dirty="0">
                <a:solidFill>
                  <a:srgbClr val="7030A0"/>
                </a:solidFill>
                <a:cs typeface="Times New Roman" panose="02020603050405020304" pitchFamily="18" charset="0"/>
              </a:rPr>
              <a:t>изучения дисциплины, ее задачи и содержание.</a:t>
            </a:r>
            <a:r>
              <a:rPr lang="ru-RU" i="1" dirty="0">
                <a:solidFill>
                  <a:srgbClr val="7030A0"/>
                </a:solidFill>
                <a:cs typeface="Times New Roman" panose="02020603050405020304" pitchFamily="18" charset="0"/>
              </a:rPr>
              <a:t> Место дисциплины в учебном процессе.</a:t>
            </a:r>
          </a:p>
        </p:txBody>
      </p:sp>
      <p:sp>
        <p:nvSpPr>
          <p:cNvPr id="7173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961452-E37D-44BA-8F89-3187B98B7CE8}" type="slidenum">
              <a:rPr lang="ru-RU" smtClean="0"/>
              <a:pPr/>
              <a:t>2</a:t>
            </a:fld>
            <a:endParaRPr lang="ru-RU" sz="14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228600" y="1524000"/>
            <a:ext cx="8686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i="1" dirty="0"/>
              <a:t>Дисциплина</a:t>
            </a:r>
            <a:r>
              <a:rPr lang="ru-RU" sz="2800" dirty="0"/>
              <a:t> </a:t>
            </a:r>
            <a:r>
              <a:rPr lang="ru-RU" sz="2800" b="1" u="sng" dirty="0">
                <a:solidFill>
                  <a:srgbClr val="002060"/>
                </a:solidFill>
              </a:rPr>
              <a:t>«Аппаратное и программное обеспечение ЭВМ сетей»</a:t>
            </a:r>
            <a:r>
              <a:rPr lang="ru-RU" sz="2800" dirty="0">
                <a:solidFill>
                  <a:srgbClr val="002060"/>
                </a:solidFill>
              </a:rPr>
              <a:t> </a:t>
            </a:r>
            <a:r>
              <a:rPr lang="ru-RU" sz="2800" dirty="0"/>
              <a:t>является одной из центральных в цикле дисциплин по аппаратным и программным средствам компьютерных и информационных технологий. </a:t>
            </a:r>
            <a:r>
              <a:rPr lang="ru-RU" sz="2800" b="1" dirty="0">
                <a:solidFill>
                  <a:srgbClr val="002060"/>
                </a:solidFill>
              </a:rPr>
              <a:t>Предназначена</a:t>
            </a:r>
            <a:r>
              <a:rPr lang="ru-RU" sz="2800" dirty="0"/>
              <a:t> для применении сетей и сетевых технологий в решении профессиональных задач</a:t>
            </a:r>
            <a:r>
              <a:rPr lang="ru-RU" sz="2800" dirty="0" smtClean="0"/>
              <a:t>.</a:t>
            </a:r>
          </a:p>
          <a:p>
            <a:pPr lvl="0" indent="360000" algn="just"/>
            <a:r>
              <a:rPr lang="ru-RU" sz="2800" b="1" u="sng" dirty="0">
                <a:solidFill>
                  <a:srgbClr val="002060"/>
                </a:solidFill>
                <a:cs typeface="Times New Roman" panose="02020603050405020304" pitchFamily="18" charset="0"/>
              </a:rPr>
              <a:t>Цель изучения данной дисциплины</a:t>
            </a:r>
            <a:r>
              <a:rPr lang="ru-RU" sz="2800" u="sng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– овладение знаниями и приобретения основных навыков использования сетевых средств и базовых  сетевых технологий для решения практических задач в будущей профессиональной деятельности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0" y="533400"/>
            <a:ext cx="9144000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>
              <a:lnSpc>
                <a:spcPts val="2700"/>
              </a:lnSpc>
              <a:defRPr/>
            </a:pPr>
            <a:r>
              <a:rPr lang="ru-RU" b="1" spc="-100" dirty="0">
                <a:solidFill>
                  <a:srgbClr val="7030A0"/>
                </a:solidFill>
              </a:rPr>
              <a:t>Тема 1</a:t>
            </a:r>
            <a:r>
              <a:rPr lang="ru-RU" b="1" i="1" spc="-100" dirty="0">
                <a:solidFill>
                  <a:srgbClr val="7030A0"/>
                </a:solidFill>
              </a:rPr>
              <a:t>. </a:t>
            </a:r>
            <a:r>
              <a:rPr lang="ru-RU" i="1" spc="-100" dirty="0">
                <a:solidFill>
                  <a:srgbClr val="7030A0"/>
                </a:solidFill>
              </a:rPr>
              <a:t>Предмет дисциплины</a:t>
            </a:r>
            <a:r>
              <a:rPr lang="ru-RU" b="1" i="1" spc="-100" dirty="0">
                <a:solidFill>
                  <a:srgbClr val="7030A0"/>
                </a:solidFill>
              </a:rPr>
              <a:t>.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i="1" spc="-100" dirty="0">
                <a:solidFill>
                  <a:srgbClr val="7030A0"/>
                </a:solidFill>
              </a:rPr>
              <a:t>Эволюция компьютерных сетей.</a:t>
            </a:r>
          </a:p>
        </p:txBody>
      </p:sp>
      <p:sp>
        <p:nvSpPr>
          <p:cNvPr id="3087" name="Номер слайда 286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533400" cy="457200"/>
          </a:xfrm>
          <a:noFill/>
        </p:spPr>
        <p:txBody>
          <a:bodyPr/>
          <a:lstStyle/>
          <a:p>
            <a:pPr algn="l"/>
            <a:fld id="{B1512416-4B52-44C0-928A-ECC5D69AA1ED}" type="slidenum">
              <a:rPr lang="ru-RU" smtClean="0"/>
              <a:pPr algn="l"/>
              <a:t>20</a:t>
            </a:fld>
            <a:endParaRPr lang="ru-RU" sz="1400" smtClean="0"/>
          </a:p>
        </p:txBody>
      </p:sp>
      <p:grpSp>
        <p:nvGrpSpPr>
          <p:cNvPr id="3088" name="Group 2"/>
          <p:cNvGrpSpPr>
            <a:grpSpLocks/>
          </p:cNvGrpSpPr>
          <p:nvPr/>
        </p:nvGrpSpPr>
        <p:grpSpPr bwMode="auto">
          <a:xfrm>
            <a:off x="1676400" y="1219200"/>
            <a:ext cx="6477000" cy="3810000"/>
            <a:chOff x="954" y="2427"/>
            <a:chExt cx="6312" cy="5530"/>
          </a:xfrm>
        </p:grpSpPr>
        <p:sp>
          <p:nvSpPr>
            <p:cNvPr id="3097" name="Rectangle 3"/>
            <p:cNvSpPr>
              <a:spLocks noChangeArrowheads="1"/>
            </p:cNvSpPr>
            <p:nvPr/>
          </p:nvSpPr>
          <p:spPr bwMode="auto">
            <a:xfrm>
              <a:off x="971" y="2997"/>
              <a:ext cx="6295" cy="49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98" name="Rectangle 4"/>
            <p:cNvSpPr>
              <a:spLocks noChangeArrowheads="1"/>
            </p:cNvSpPr>
            <p:nvPr/>
          </p:nvSpPr>
          <p:spPr bwMode="auto">
            <a:xfrm>
              <a:off x="2411" y="2427"/>
              <a:ext cx="2959" cy="57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38100" tIns="38100" rIns="38100" bIns="38100"/>
            <a:lstStyle/>
            <a:p>
              <a:pPr algn="ctr" eaLnBrk="0" hangingPunct="0"/>
              <a:r>
                <a:rPr kumimoji="0" lang="ru-RU" sz="1200" b="1" dirty="0"/>
                <a:t>Предприятие</a:t>
              </a:r>
            </a:p>
          </p:txBody>
        </p:sp>
        <p:sp>
          <p:nvSpPr>
            <p:cNvPr id="3099" name="Freeform 5"/>
            <p:cNvSpPr>
              <a:spLocks/>
            </p:cNvSpPr>
            <p:nvPr/>
          </p:nvSpPr>
          <p:spPr bwMode="auto">
            <a:xfrm>
              <a:off x="954" y="2997"/>
              <a:ext cx="2544" cy="1825"/>
            </a:xfrm>
            <a:custGeom>
              <a:avLst/>
              <a:gdLst>
                <a:gd name="T0" fmla="*/ 41 w 20000"/>
                <a:gd name="T1" fmla="*/ 0 h 20000"/>
                <a:gd name="T2" fmla="*/ 41 w 20000"/>
                <a:gd name="T3" fmla="*/ 15 h 20000"/>
                <a:gd name="T4" fmla="*/ 0 w 20000"/>
                <a:gd name="T5" fmla="*/ 15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92" y="0"/>
                  </a:moveTo>
                  <a:lnTo>
                    <a:pt x="19992" y="19989"/>
                  </a:lnTo>
                  <a:lnTo>
                    <a:pt x="0" y="19989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00" name="Freeform 6"/>
            <p:cNvSpPr>
              <a:spLocks/>
            </p:cNvSpPr>
            <p:nvPr/>
          </p:nvSpPr>
          <p:spPr bwMode="auto">
            <a:xfrm>
              <a:off x="971" y="5961"/>
              <a:ext cx="2515" cy="1996"/>
            </a:xfrm>
            <a:custGeom>
              <a:avLst/>
              <a:gdLst>
                <a:gd name="T0" fmla="*/ 0 w 20000"/>
                <a:gd name="T1" fmla="*/ 0 h 20000"/>
                <a:gd name="T2" fmla="*/ 40 w 20000"/>
                <a:gd name="T3" fmla="*/ 0 h 20000"/>
                <a:gd name="T4" fmla="*/ 40 w 20000"/>
                <a:gd name="T5" fmla="*/ 2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0"/>
                  </a:moveTo>
                  <a:lnTo>
                    <a:pt x="19992" y="0"/>
                  </a:lnTo>
                  <a:lnTo>
                    <a:pt x="19992" y="1999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01" name="Freeform 7"/>
            <p:cNvSpPr>
              <a:spLocks/>
            </p:cNvSpPr>
            <p:nvPr/>
          </p:nvSpPr>
          <p:spPr bwMode="auto">
            <a:xfrm>
              <a:off x="4703" y="2997"/>
              <a:ext cx="2544" cy="159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0 h 20000"/>
                <a:gd name="T4" fmla="*/ 41 w 20000"/>
                <a:gd name="T5" fmla="*/ 1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0"/>
                  </a:moveTo>
                  <a:lnTo>
                    <a:pt x="0" y="19987"/>
                  </a:lnTo>
                  <a:lnTo>
                    <a:pt x="19992" y="1998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02" name="Freeform 8"/>
            <p:cNvSpPr>
              <a:spLocks/>
            </p:cNvSpPr>
            <p:nvPr/>
          </p:nvSpPr>
          <p:spPr bwMode="auto">
            <a:xfrm>
              <a:off x="4703" y="5106"/>
              <a:ext cx="2563" cy="1483"/>
            </a:xfrm>
            <a:custGeom>
              <a:avLst/>
              <a:gdLst>
                <a:gd name="T0" fmla="*/ 42 w 20000"/>
                <a:gd name="T1" fmla="*/ 0 h 20000"/>
                <a:gd name="T2" fmla="*/ 0 w 20000"/>
                <a:gd name="T3" fmla="*/ 0 h 20000"/>
                <a:gd name="T4" fmla="*/ 0 w 20000"/>
                <a:gd name="T5" fmla="*/ 8 h 20000"/>
                <a:gd name="T6" fmla="*/ 42 w 20000"/>
                <a:gd name="T7" fmla="*/ 8 h 20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00"/>
                <a:gd name="T13" fmla="*/ 0 h 20000"/>
                <a:gd name="T14" fmla="*/ 20000 w 20000"/>
                <a:gd name="T15" fmla="*/ 20000 h 20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00" h="20000">
                  <a:moveTo>
                    <a:pt x="19852" y="0"/>
                  </a:moveTo>
                  <a:lnTo>
                    <a:pt x="0" y="0"/>
                  </a:lnTo>
                  <a:lnTo>
                    <a:pt x="0" y="19987"/>
                  </a:lnTo>
                  <a:lnTo>
                    <a:pt x="19992" y="1998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03" name="Rectangle 9"/>
            <p:cNvSpPr>
              <a:spLocks noChangeArrowheads="1"/>
            </p:cNvSpPr>
            <p:nvPr/>
          </p:nvSpPr>
          <p:spPr bwMode="auto">
            <a:xfrm>
              <a:off x="1241" y="3282"/>
              <a:ext cx="499" cy="799"/>
            </a:xfrm>
            <a:prstGeom prst="rect">
              <a:avLst/>
            </a:prstGeom>
            <a:pattFill prst="pct5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04" name="Rectangle 10"/>
            <p:cNvSpPr>
              <a:spLocks noChangeArrowheads="1"/>
            </p:cNvSpPr>
            <p:nvPr/>
          </p:nvSpPr>
          <p:spPr bwMode="auto">
            <a:xfrm>
              <a:off x="1733" y="3054"/>
              <a:ext cx="1393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8100" tIns="38100" rIns="38100" bIns="38100"/>
            <a:lstStyle/>
            <a:p>
              <a:pPr eaLnBrk="0" hangingPunct="0"/>
              <a:r>
                <a:rPr kumimoji="0" lang="ru-RU" sz="1200" i="1"/>
                <a:t>мини-ЭВМ</a:t>
              </a:r>
            </a:p>
          </p:txBody>
        </p:sp>
        <p:sp>
          <p:nvSpPr>
            <p:cNvPr id="3105" name="Rectangle 11"/>
            <p:cNvSpPr>
              <a:spLocks noChangeArrowheads="1"/>
            </p:cNvSpPr>
            <p:nvPr/>
          </p:nvSpPr>
          <p:spPr bwMode="auto">
            <a:xfrm>
              <a:off x="1745" y="3795"/>
              <a:ext cx="771" cy="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endParaRPr kumimoji="0" lang="ru-RU" sz="1200"/>
            </a:p>
          </p:txBody>
        </p:sp>
        <p:sp>
          <p:nvSpPr>
            <p:cNvPr id="3106" name="Rectangle 13"/>
            <p:cNvSpPr>
              <a:spLocks noChangeArrowheads="1"/>
            </p:cNvSpPr>
            <p:nvPr/>
          </p:nvSpPr>
          <p:spPr bwMode="auto">
            <a:xfrm>
              <a:off x="4883" y="4080"/>
              <a:ext cx="1393" cy="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8100" tIns="38100" rIns="38100" bIns="38100"/>
            <a:lstStyle/>
            <a:p>
              <a:pPr eaLnBrk="0" hangingPunct="0"/>
              <a:r>
                <a:rPr kumimoji="0" lang="ru-RU" sz="1200" i="1"/>
                <a:t>мини-ЭВМ</a:t>
              </a:r>
            </a:p>
          </p:txBody>
        </p:sp>
        <p:sp>
          <p:nvSpPr>
            <p:cNvPr id="3107" name="Rectangle 14"/>
            <p:cNvSpPr>
              <a:spLocks noChangeArrowheads="1"/>
            </p:cNvSpPr>
            <p:nvPr/>
          </p:nvSpPr>
          <p:spPr bwMode="auto">
            <a:xfrm>
              <a:off x="1241" y="6189"/>
              <a:ext cx="499" cy="799"/>
            </a:xfrm>
            <a:prstGeom prst="rect">
              <a:avLst/>
            </a:prstGeom>
            <a:pattFill prst="pct5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08" name="Rectangle 15"/>
            <p:cNvSpPr>
              <a:spLocks noChangeArrowheads="1"/>
            </p:cNvSpPr>
            <p:nvPr/>
          </p:nvSpPr>
          <p:spPr bwMode="auto">
            <a:xfrm>
              <a:off x="1787" y="6189"/>
              <a:ext cx="1393" cy="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8100" tIns="38100" rIns="38100" bIns="38100"/>
            <a:lstStyle/>
            <a:p>
              <a:pPr eaLnBrk="0" hangingPunct="0"/>
              <a:r>
                <a:rPr kumimoji="0" lang="ru-RU" sz="1200" i="1"/>
                <a:t>мини-ЭВМ</a:t>
              </a:r>
            </a:p>
          </p:txBody>
        </p:sp>
        <p:sp>
          <p:nvSpPr>
            <p:cNvPr id="3109" name="Line 16"/>
            <p:cNvSpPr>
              <a:spLocks noChangeShapeType="1"/>
            </p:cNvSpPr>
            <p:nvPr/>
          </p:nvSpPr>
          <p:spPr bwMode="auto">
            <a:xfrm>
              <a:off x="1739" y="3681"/>
              <a:ext cx="373" cy="2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10" name="Line 17"/>
            <p:cNvSpPr>
              <a:spLocks noChangeShapeType="1"/>
            </p:cNvSpPr>
            <p:nvPr/>
          </p:nvSpPr>
          <p:spPr bwMode="auto">
            <a:xfrm>
              <a:off x="1739" y="3567"/>
              <a:ext cx="1243" cy="3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11" name="Line 18"/>
            <p:cNvSpPr>
              <a:spLocks noChangeShapeType="1"/>
            </p:cNvSpPr>
            <p:nvPr/>
          </p:nvSpPr>
          <p:spPr bwMode="auto">
            <a:xfrm flipV="1">
              <a:off x="5441" y="3681"/>
              <a:ext cx="685" cy="11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12" name="Line 19"/>
            <p:cNvSpPr>
              <a:spLocks noChangeShapeType="1"/>
            </p:cNvSpPr>
            <p:nvPr/>
          </p:nvSpPr>
          <p:spPr bwMode="auto">
            <a:xfrm>
              <a:off x="1589" y="6987"/>
              <a:ext cx="355" cy="28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13" name="Line 20"/>
            <p:cNvSpPr>
              <a:spLocks noChangeShapeType="1"/>
            </p:cNvSpPr>
            <p:nvPr/>
          </p:nvSpPr>
          <p:spPr bwMode="auto">
            <a:xfrm>
              <a:off x="1757" y="6816"/>
              <a:ext cx="1075" cy="4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14" name="Rectangle 21"/>
            <p:cNvSpPr>
              <a:spLocks noChangeArrowheads="1"/>
            </p:cNvSpPr>
            <p:nvPr/>
          </p:nvSpPr>
          <p:spPr bwMode="auto">
            <a:xfrm>
              <a:off x="4823" y="5220"/>
              <a:ext cx="499" cy="799"/>
            </a:xfrm>
            <a:prstGeom prst="rect">
              <a:avLst/>
            </a:prstGeom>
            <a:pattFill prst="pct5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15" name="Line 22"/>
            <p:cNvSpPr>
              <a:spLocks noChangeShapeType="1"/>
            </p:cNvSpPr>
            <p:nvPr/>
          </p:nvSpPr>
          <p:spPr bwMode="auto">
            <a:xfrm>
              <a:off x="5357" y="5961"/>
              <a:ext cx="607" cy="11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16" name="Line 23"/>
            <p:cNvSpPr>
              <a:spLocks noChangeShapeType="1"/>
            </p:cNvSpPr>
            <p:nvPr/>
          </p:nvSpPr>
          <p:spPr bwMode="auto">
            <a:xfrm>
              <a:off x="5339" y="5847"/>
              <a:ext cx="1477" cy="2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089" name="Rectangle 25"/>
          <p:cNvSpPr>
            <a:spLocks noChangeArrowheads="1"/>
          </p:cNvSpPr>
          <p:nvPr/>
        </p:nvSpPr>
        <p:spPr bwMode="auto">
          <a:xfrm>
            <a:off x="4333875" y="32385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7620000" y="3733800"/>
          <a:ext cx="47625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r:id="rId3" imgW="1054608" imgH="838200" progId="Word.Document.8">
                  <p:embed/>
                </p:oleObj>
              </mc:Choice>
              <mc:Fallback>
                <p:oleObj r:id="rId3" imgW="1054608" imgH="838200" progId="Word.Document.8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733800"/>
                        <a:ext cx="476251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Rectangle 27"/>
          <p:cNvSpPr>
            <a:spLocks noChangeArrowheads="1"/>
          </p:cNvSpPr>
          <p:nvPr/>
        </p:nvSpPr>
        <p:spPr bwMode="auto">
          <a:xfrm>
            <a:off x="4333875" y="32385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3075" name="Object 2"/>
          <p:cNvGraphicFramePr>
            <a:graphicFrameLocks noChangeAspect="1"/>
          </p:cNvGraphicFramePr>
          <p:nvPr/>
        </p:nvGraphicFramePr>
        <p:xfrm>
          <a:off x="6629400" y="3733800"/>
          <a:ext cx="47625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r:id="rId5" imgW="1054608" imgH="838200" progId="Word.Document.8">
                  <p:embed/>
                </p:oleObj>
              </mc:Choice>
              <mc:Fallback>
                <p:oleObj r:id="rId5" imgW="1054608" imgH="838200" progId="Word.Document.8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733800"/>
                        <a:ext cx="476251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Rectangle 29"/>
          <p:cNvSpPr>
            <a:spLocks noChangeArrowheads="1"/>
          </p:cNvSpPr>
          <p:nvPr/>
        </p:nvSpPr>
        <p:spPr bwMode="auto">
          <a:xfrm>
            <a:off x="4333875" y="32385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3076" name="Object 3"/>
          <p:cNvGraphicFramePr>
            <a:graphicFrameLocks noChangeAspect="1"/>
          </p:cNvGraphicFramePr>
          <p:nvPr/>
        </p:nvGraphicFramePr>
        <p:xfrm>
          <a:off x="3581400" y="4572000"/>
          <a:ext cx="47625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r:id="rId6" imgW="1054608" imgH="838200" progId="Word.Document.8">
                  <p:embed/>
                </p:oleObj>
              </mc:Choice>
              <mc:Fallback>
                <p:oleObj r:id="rId6" imgW="1054608" imgH="838200" progId="Word.Document.8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476251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Rectangle 31"/>
          <p:cNvSpPr>
            <a:spLocks noChangeArrowheads="1"/>
          </p:cNvSpPr>
          <p:nvPr/>
        </p:nvSpPr>
        <p:spPr bwMode="auto">
          <a:xfrm>
            <a:off x="4333875" y="32385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3077" name="Object 4"/>
          <p:cNvGraphicFramePr>
            <a:graphicFrameLocks noChangeAspect="1"/>
          </p:cNvGraphicFramePr>
          <p:nvPr/>
        </p:nvGraphicFramePr>
        <p:xfrm>
          <a:off x="2667000" y="4495800"/>
          <a:ext cx="47625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r:id="rId7" imgW="1054608" imgH="838200" progId="Word.Document.8">
                  <p:embed/>
                </p:oleObj>
              </mc:Choice>
              <mc:Fallback>
                <p:oleObj r:id="rId7" imgW="1054608" imgH="838200" progId="Word.Document.8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476251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Rectangle 33"/>
          <p:cNvSpPr>
            <a:spLocks noChangeArrowheads="1"/>
          </p:cNvSpPr>
          <p:nvPr/>
        </p:nvSpPr>
        <p:spPr bwMode="auto">
          <a:xfrm>
            <a:off x="4333875" y="32385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3078" name="Object 5"/>
          <p:cNvGraphicFramePr>
            <a:graphicFrameLocks noChangeAspect="1"/>
          </p:cNvGraphicFramePr>
          <p:nvPr/>
        </p:nvGraphicFramePr>
        <p:xfrm>
          <a:off x="7010400" y="1981200"/>
          <a:ext cx="76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r:id="rId8" imgW="1054608" imgH="838200" progId="Word.Document.8">
                  <p:embed/>
                </p:oleObj>
              </mc:Choice>
              <mc:Fallback>
                <p:oleObj r:id="rId8" imgW="1054608" imgH="838200" progId="Word.Document.8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981200"/>
                        <a:ext cx="762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4" name="Rectangle 35"/>
          <p:cNvSpPr>
            <a:spLocks noChangeArrowheads="1"/>
          </p:cNvSpPr>
          <p:nvPr/>
        </p:nvSpPr>
        <p:spPr bwMode="auto">
          <a:xfrm>
            <a:off x="4333875" y="32385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3079" name="Object 6"/>
          <p:cNvGraphicFramePr>
            <a:graphicFrameLocks noChangeAspect="1"/>
          </p:cNvGraphicFramePr>
          <p:nvPr/>
        </p:nvGraphicFramePr>
        <p:xfrm>
          <a:off x="2819400" y="2286000"/>
          <a:ext cx="47625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r:id="rId9" imgW="1054608" imgH="838200" progId="Word.Document.8">
                  <p:embed/>
                </p:oleObj>
              </mc:Choice>
              <mc:Fallback>
                <p:oleObj r:id="rId9" imgW="1054608" imgH="838200" progId="Word.Document.8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86000"/>
                        <a:ext cx="476251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Rectangle 37"/>
          <p:cNvSpPr>
            <a:spLocks noChangeArrowheads="1"/>
          </p:cNvSpPr>
          <p:nvPr/>
        </p:nvSpPr>
        <p:spPr bwMode="auto">
          <a:xfrm>
            <a:off x="4333875" y="32385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3080" name="Object 7"/>
          <p:cNvGraphicFramePr>
            <a:graphicFrameLocks noChangeAspect="1"/>
          </p:cNvGraphicFramePr>
          <p:nvPr/>
        </p:nvGraphicFramePr>
        <p:xfrm>
          <a:off x="3657600" y="2209800"/>
          <a:ext cx="47625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r:id="rId10" imgW="1054608" imgH="838200" progId="Word.Document.8">
                  <p:embed/>
                </p:oleObj>
              </mc:Choice>
              <mc:Fallback>
                <p:oleObj r:id="rId10" imgW="1054608" imgH="838200" progId="Word.Document.8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209800"/>
                        <a:ext cx="476251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152400" y="5236650"/>
            <a:ext cx="93726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600" dirty="0">
                <a:cs typeface="Times New Roman" panose="02020603050405020304" pitchFamily="18" charset="0"/>
              </a:rPr>
              <a:t>Рис. </a:t>
            </a:r>
            <a:r>
              <a:rPr lang="ru-RU" sz="2600" dirty="0" smtClean="0">
                <a:cs typeface="Times New Roman" panose="02020603050405020304" pitchFamily="18" charset="0"/>
              </a:rPr>
              <a:t>1.6 </a:t>
            </a:r>
            <a:r>
              <a:rPr lang="ru-RU" sz="2600" dirty="0">
                <a:cs typeface="Times New Roman" panose="02020603050405020304" pitchFamily="18" charset="0"/>
              </a:rPr>
              <a:t>Автономное использование нескольких миникомпьютеров на одном предприятии </a:t>
            </a:r>
          </a:p>
        </p:txBody>
      </p:sp>
      <p:graphicFrame>
        <p:nvGraphicFramePr>
          <p:cNvPr id="3081" name="Object 8"/>
          <p:cNvGraphicFramePr>
            <a:graphicFrameLocks noChangeAspect="1"/>
          </p:cNvGraphicFramePr>
          <p:nvPr/>
        </p:nvGraphicFramePr>
        <p:xfrm>
          <a:off x="5486401" y="1676400"/>
          <a:ext cx="925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VISIO" r:id="rId11" imgW="676656" imgH="726948" progId="Visio.Drawing.11">
                  <p:embed/>
                </p:oleObj>
              </mc:Choice>
              <mc:Fallback>
                <p:oleObj name="VISIO" r:id="rId11" imgW="676656" imgH="726948" progId="Visio.Drawing.11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1676400"/>
                        <a:ext cx="925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9"/>
          <p:cNvGraphicFramePr>
            <a:graphicFrameLocks noChangeAspect="1"/>
          </p:cNvGraphicFramePr>
          <p:nvPr/>
        </p:nvGraphicFramePr>
        <p:xfrm>
          <a:off x="5562601" y="3048000"/>
          <a:ext cx="6762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VISIO" r:id="rId13" imgW="676656" imgH="726948" progId="Visio.Drawing.11">
                  <p:embed/>
                </p:oleObj>
              </mc:Choice>
              <mc:Fallback>
                <p:oleObj name="VISIO" r:id="rId13" imgW="676656" imgH="726948" progId="Visio.Drawing.11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3048000"/>
                        <a:ext cx="6762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0"/>
          <p:cNvGraphicFramePr>
            <a:graphicFrameLocks noChangeAspect="1"/>
          </p:cNvGraphicFramePr>
          <p:nvPr/>
        </p:nvGraphicFramePr>
        <p:xfrm>
          <a:off x="1676401" y="3581400"/>
          <a:ext cx="6762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VISIO" r:id="rId14" imgW="676656" imgH="726948" progId="Visio.Drawing.11">
                  <p:embed/>
                </p:oleObj>
              </mc:Choice>
              <mc:Fallback>
                <p:oleObj name="VISIO" r:id="rId14" imgW="676656" imgH="726948" progId="Visio.Drawing.11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3581400"/>
                        <a:ext cx="6762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11"/>
          <p:cNvGraphicFramePr>
            <a:graphicFrameLocks noChangeAspect="1"/>
          </p:cNvGraphicFramePr>
          <p:nvPr/>
        </p:nvGraphicFramePr>
        <p:xfrm>
          <a:off x="1676401" y="1752600"/>
          <a:ext cx="6762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VISIO" r:id="rId15" imgW="676656" imgH="726948" progId="Visio.Drawing.11">
                  <p:embed/>
                </p:oleObj>
              </mc:Choice>
              <mc:Fallback>
                <p:oleObj name="VISIO" r:id="rId15" imgW="676656" imgH="726948" progId="Visio.Drawing.11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1752600"/>
                        <a:ext cx="6762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0" y="533400"/>
            <a:ext cx="9144000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>
              <a:lnSpc>
                <a:spcPts val="2700"/>
              </a:lnSpc>
              <a:defRPr/>
            </a:pPr>
            <a:r>
              <a:rPr lang="ru-RU" b="1" spc="-100" dirty="0">
                <a:solidFill>
                  <a:srgbClr val="7030A0"/>
                </a:solidFill>
              </a:rPr>
              <a:t>Тема 1</a:t>
            </a:r>
            <a:r>
              <a:rPr lang="ru-RU" b="1" i="1" spc="-100" dirty="0">
                <a:solidFill>
                  <a:srgbClr val="7030A0"/>
                </a:solidFill>
              </a:rPr>
              <a:t>. </a:t>
            </a:r>
            <a:r>
              <a:rPr lang="ru-RU" i="1" spc="-100" dirty="0">
                <a:solidFill>
                  <a:srgbClr val="7030A0"/>
                </a:solidFill>
              </a:rPr>
              <a:t>Предмет дисциплины</a:t>
            </a:r>
            <a:r>
              <a:rPr lang="ru-RU" b="1" i="1" spc="-100" dirty="0">
                <a:solidFill>
                  <a:srgbClr val="7030A0"/>
                </a:solidFill>
              </a:rPr>
              <a:t>.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i="1" spc="-100" dirty="0">
                <a:solidFill>
                  <a:srgbClr val="7030A0"/>
                </a:solidFill>
              </a:rPr>
              <a:t>Эволюция компьютерных сетей.</a:t>
            </a:r>
          </a:p>
        </p:txBody>
      </p:sp>
      <p:sp>
        <p:nvSpPr>
          <p:cNvPr id="36868" name="Номер слайда 286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533400" cy="457200"/>
          </a:xfrm>
          <a:noFill/>
        </p:spPr>
        <p:txBody>
          <a:bodyPr/>
          <a:lstStyle/>
          <a:p>
            <a:pPr algn="l"/>
            <a:fld id="{5E6B7151-E528-443E-84D5-A02C6D7A3C40}" type="slidenum">
              <a:rPr lang="ru-RU" smtClean="0"/>
              <a:pPr algn="l"/>
              <a:t>21</a:t>
            </a:fld>
            <a:endParaRPr lang="ru-RU" sz="1400" smtClean="0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0" y="457200"/>
            <a:ext cx="9144000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ts val="2700"/>
              </a:lnSpc>
              <a:defRPr/>
            </a:pPr>
            <a:r>
              <a:rPr lang="ru-RU" b="1" spc="-100" dirty="0">
                <a:solidFill>
                  <a:srgbClr val="7030A0"/>
                </a:solidFill>
              </a:rPr>
              <a:t>Тема 1</a:t>
            </a:r>
            <a:r>
              <a:rPr lang="ru-RU" b="1" i="1" spc="-100" dirty="0">
                <a:solidFill>
                  <a:srgbClr val="7030A0"/>
                </a:solidFill>
              </a:rPr>
              <a:t>. </a:t>
            </a:r>
            <a:r>
              <a:rPr lang="ru-RU" i="1" spc="-100" dirty="0">
                <a:solidFill>
                  <a:srgbClr val="7030A0"/>
                </a:solidFill>
              </a:rPr>
              <a:t>Предмет дисциплины</a:t>
            </a:r>
            <a:r>
              <a:rPr lang="ru-RU" b="1" i="1" spc="-100" dirty="0">
                <a:solidFill>
                  <a:srgbClr val="7030A0"/>
                </a:solidFill>
              </a:rPr>
              <a:t>.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i="1" spc="-100" dirty="0">
                <a:solidFill>
                  <a:srgbClr val="7030A0"/>
                </a:solidFill>
              </a:rPr>
              <a:t>Появление стандартов  </a:t>
            </a:r>
            <a:r>
              <a:rPr lang="en-US" i="1" spc="-100" dirty="0">
                <a:solidFill>
                  <a:srgbClr val="7030A0"/>
                </a:solidFill>
              </a:rPr>
              <a:t>LAN</a:t>
            </a:r>
            <a:r>
              <a:rPr lang="ru-RU" i="1" spc="-1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37892" name="Номер слайда 286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533400" cy="457200"/>
          </a:xfrm>
          <a:noFill/>
        </p:spPr>
        <p:txBody>
          <a:bodyPr/>
          <a:lstStyle/>
          <a:p>
            <a:pPr algn="l"/>
            <a:fld id="{B5C94672-A91E-4A85-93C9-889CB7406A79}" type="slidenum">
              <a:rPr lang="ru-RU" smtClean="0"/>
              <a:pPr algn="l"/>
              <a:t>22</a:t>
            </a:fld>
            <a:endParaRPr lang="ru-RU" sz="1400" smtClean="0"/>
          </a:p>
        </p:txBody>
      </p:sp>
      <p:sp>
        <p:nvSpPr>
          <p:cNvPr id="288" name="Прямоугольник 287"/>
          <p:cNvSpPr/>
          <p:nvPr/>
        </p:nvSpPr>
        <p:spPr>
          <a:xfrm>
            <a:off x="152400" y="990600"/>
            <a:ext cx="8991600" cy="5867400"/>
          </a:xfrm>
          <a:prstGeom prst="rect">
            <a:avLst/>
          </a:prstGeom>
          <a:noFill/>
          <a:ln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360000" algn="just">
              <a:defRPr/>
            </a:pPr>
            <a:r>
              <a:rPr lang="ru-RU" dirty="0" smtClean="0"/>
              <a:t>В </a:t>
            </a:r>
            <a:r>
              <a:rPr lang="ru-RU" dirty="0"/>
              <a:t>середине 80-х годов появились СБИС –</a:t>
            </a:r>
            <a:r>
              <a:rPr lang="en-US" dirty="0"/>
              <a:t>CPU</a:t>
            </a:r>
            <a:r>
              <a:rPr lang="ru-RU" dirty="0"/>
              <a:t> микросхемы процессоров, что привело к созданию ПЭВМ, достаточно массовым, </a:t>
            </a:r>
            <a:r>
              <a:rPr lang="ru-RU" dirty="0" smtClean="0"/>
              <a:t>надежным. </a:t>
            </a:r>
            <a:r>
              <a:rPr lang="ru-RU" dirty="0"/>
              <a:t>ПЭВМ стали широко применяться в </a:t>
            </a:r>
            <a:r>
              <a:rPr lang="en-US" dirty="0"/>
              <a:t>LAN</a:t>
            </a:r>
            <a:r>
              <a:rPr lang="ru-RU" dirty="0"/>
              <a:t>. </a:t>
            </a:r>
            <a:endParaRPr lang="ru-RU" dirty="0" smtClean="0"/>
          </a:p>
          <a:p>
            <a:pPr indent="360000" algn="just"/>
            <a:r>
              <a:rPr lang="ru-RU" b="1" i="1" dirty="0" smtClean="0">
                <a:solidFill>
                  <a:srgbClr val="002060"/>
                </a:solidFill>
              </a:rPr>
              <a:t>Появление стандартов локальных вычислительных сетей</a:t>
            </a:r>
          </a:p>
          <a:p>
            <a:pPr indent="360000" algn="just"/>
            <a:r>
              <a:rPr lang="ru-RU" dirty="0" smtClean="0"/>
              <a:t>Хаотичное развитие локальных сетей и используемых в них технологий привело к их несовместимости.</a:t>
            </a:r>
          </a:p>
          <a:p>
            <a:pPr indent="360000" algn="just"/>
            <a:r>
              <a:rPr lang="ru-RU" dirty="0" smtClean="0"/>
              <a:t>Появилась необходимость в стандартизации правил сетевого взаимодействия.</a:t>
            </a:r>
          </a:p>
          <a:p>
            <a:pPr marL="180975" indent="360000" algn="just">
              <a:buFont typeface="Wingdings" pitchFamily="2" charset="2"/>
              <a:buChar char="Ø"/>
              <a:tabLst>
                <a:tab pos="627063" algn="l"/>
              </a:tabLst>
            </a:pPr>
            <a:r>
              <a:rPr lang="en-US" dirty="0" smtClean="0"/>
              <a:t> </a:t>
            </a:r>
            <a:r>
              <a:rPr lang="ru-RU" dirty="0"/>
              <a:t>в</a:t>
            </a:r>
            <a:r>
              <a:rPr lang="ru-RU" dirty="0" smtClean="0"/>
              <a:t> 1983 г. институт инженеров по электротехнике и электронике </a:t>
            </a:r>
            <a:r>
              <a:rPr lang="en-US" dirty="0" smtClean="0"/>
              <a:t>(IEEE) </a:t>
            </a:r>
            <a:r>
              <a:rPr lang="ru-RU" dirty="0" smtClean="0"/>
              <a:t>принял стандарт </a:t>
            </a:r>
            <a:r>
              <a:rPr lang="en-US" dirty="0" smtClean="0"/>
              <a:t>IEEE </a:t>
            </a:r>
            <a:r>
              <a:rPr lang="ru-RU" dirty="0" smtClean="0"/>
              <a:t>802.3 на технологию </a:t>
            </a:r>
            <a:r>
              <a:rPr lang="en-US" dirty="0" smtClean="0"/>
              <a:t>Ethernet, </a:t>
            </a:r>
            <a:r>
              <a:rPr lang="ru-RU" dirty="0" smtClean="0"/>
              <a:t>разработанную Робертом Меткалфом в 1973 г.</a:t>
            </a:r>
          </a:p>
          <a:p>
            <a:pPr marL="180975" indent="360000" algn="just">
              <a:buFont typeface="Wingdings" pitchFamily="2" charset="2"/>
              <a:buChar char="Ø"/>
              <a:tabLst>
                <a:tab pos="627063" algn="l"/>
              </a:tabLst>
            </a:pPr>
            <a:r>
              <a:rPr lang="en-US" dirty="0" smtClean="0"/>
              <a:t> </a:t>
            </a:r>
            <a:r>
              <a:rPr lang="ru-RU" dirty="0"/>
              <a:t>в</a:t>
            </a:r>
            <a:r>
              <a:rPr lang="ru-RU" dirty="0" smtClean="0"/>
              <a:t> 1985 г. был принят стандарт </a:t>
            </a:r>
            <a:r>
              <a:rPr lang="en-US" dirty="0" smtClean="0"/>
              <a:t>IEEE </a:t>
            </a:r>
            <a:r>
              <a:rPr lang="ru-RU" dirty="0" smtClean="0"/>
              <a:t>802.5 на технологию </a:t>
            </a:r>
            <a:r>
              <a:rPr lang="en-US" dirty="0" smtClean="0"/>
              <a:t>Token Ring, </a:t>
            </a:r>
            <a:r>
              <a:rPr lang="ru-RU" dirty="0" smtClean="0"/>
              <a:t>изначально разработанную компанией </a:t>
            </a:r>
            <a:r>
              <a:rPr lang="en-US" dirty="0" smtClean="0"/>
              <a:t>IBM.</a:t>
            </a:r>
          </a:p>
          <a:p>
            <a:pPr marL="180975" indent="360000" algn="just">
              <a:buFont typeface="Wingdings" pitchFamily="2" charset="2"/>
              <a:buChar char="Ø"/>
              <a:tabLst>
                <a:tab pos="627063" algn="l"/>
              </a:tabLst>
            </a:pPr>
            <a:r>
              <a:rPr lang="en-US" dirty="0" smtClean="0"/>
              <a:t> </a:t>
            </a:r>
            <a:r>
              <a:rPr lang="ru-RU" dirty="0"/>
              <a:t>в</a:t>
            </a:r>
            <a:r>
              <a:rPr lang="ru-RU" dirty="0" smtClean="0"/>
              <a:t> середине 80-х стали популярными технологии </a:t>
            </a:r>
            <a:r>
              <a:rPr lang="it-IT" dirty="0" smtClean="0"/>
              <a:t>FDDI (Fiber Distributed Data Interface </a:t>
            </a:r>
            <a:r>
              <a:rPr lang="ru-RU" dirty="0" smtClean="0"/>
              <a:t>) и </a:t>
            </a:r>
            <a:r>
              <a:rPr lang="en-US" dirty="0" smtClean="0"/>
              <a:t>ARCNET (Attached Resource Computer </a:t>
            </a:r>
            <a:r>
              <a:rPr lang="en-US" dirty="0" err="1" smtClean="0"/>
              <a:t>NETwork</a:t>
            </a:r>
            <a:r>
              <a:rPr lang="en-US" dirty="0" smtClean="0"/>
              <a:t>)</a:t>
            </a:r>
          </a:p>
          <a:p>
            <a:pPr indent="360000" algn="just">
              <a:defRPr/>
            </a:pPr>
            <a:endParaRPr lang="ru-RU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0" y="381000"/>
            <a:ext cx="9144000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>
              <a:lnSpc>
                <a:spcPts val="2700"/>
              </a:lnSpc>
              <a:defRPr/>
            </a:pPr>
            <a:r>
              <a:rPr lang="ru-RU" b="1" spc="-100" dirty="0">
                <a:solidFill>
                  <a:srgbClr val="7030A0"/>
                </a:solidFill>
              </a:rPr>
              <a:t>Тема 1</a:t>
            </a:r>
            <a:r>
              <a:rPr lang="ru-RU" b="1" i="1" spc="-100" dirty="0">
                <a:solidFill>
                  <a:srgbClr val="7030A0"/>
                </a:solidFill>
              </a:rPr>
              <a:t>. </a:t>
            </a:r>
            <a:r>
              <a:rPr lang="ru-RU" i="1" spc="-100" dirty="0">
                <a:solidFill>
                  <a:srgbClr val="7030A0"/>
                </a:solidFill>
              </a:rPr>
              <a:t>Предмет дисциплины</a:t>
            </a:r>
            <a:r>
              <a:rPr lang="ru-RU" b="1" i="1" spc="-100" dirty="0">
                <a:solidFill>
                  <a:srgbClr val="7030A0"/>
                </a:solidFill>
              </a:rPr>
              <a:t>.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i="1" spc="-100" dirty="0">
                <a:solidFill>
                  <a:srgbClr val="7030A0"/>
                </a:solidFill>
              </a:rPr>
              <a:t>Эволюция компьютерных сетей.</a:t>
            </a:r>
          </a:p>
        </p:txBody>
      </p:sp>
      <p:sp>
        <p:nvSpPr>
          <p:cNvPr id="39940" name="Номер слайда 286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533400" cy="457200"/>
          </a:xfrm>
          <a:noFill/>
        </p:spPr>
        <p:txBody>
          <a:bodyPr/>
          <a:lstStyle/>
          <a:p>
            <a:pPr algn="l"/>
            <a:fld id="{43F660CE-E236-4978-9D4E-AD6026DD29C9}" type="slidenum">
              <a:rPr lang="ru-RU" smtClean="0"/>
              <a:pPr algn="l"/>
              <a:t>23</a:t>
            </a:fld>
            <a:endParaRPr lang="ru-RU" sz="1400" smtClean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28600" y="914400"/>
          <a:ext cx="8686800" cy="5440683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0" marR="0" lvl="0" indent="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Первые глобальные связи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компьютеров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C7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Конец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60-х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C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75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Передача по телефонным сетям голоса в цифровой форме. 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9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Конец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60-х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 gridSpan="2">
                  <a:txBody>
                    <a:bodyPr/>
                    <a:lstStyle/>
                    <a:p>
                      <a:pPr marL="0" marR="0" lvl="0" indent="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Появление БИС. Первые мини-компьютеры. 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C7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Начало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70-х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C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1">
                <a:tc gridSpan="2">
                  <a:txBody>
                    <a:bodyPr/>
                    <a:lstStyle/>
                    <a:p>
                      <a:pPr marL="0" marR="0" lvl="0" indent="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Первые нестандартные локальные сети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9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Начало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70-х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1">
                <a:tc gridSpan="2">
                  <a:txBody>
                    <a:bodyPr/>
                    <a:lstStyle/>
                    <a:p>
                      <a:pPr marL="0" marR="0" lvl="0" indent="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Создание технологии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Х.25.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C7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1974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C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1">
                <a:tc gridSpan="2">
                  <a:txBody>
                    <a:bodyPr/>
                    <a:lstStyle/>
                    <a:p>
                      <a:pPr marL="0" marR="0" lvl="0" indent="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Появление персональных компьютеров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Начало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80-х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1">
                <a:tc gridSpan="2">
                  <a:txBody>
                    <a:bodyPr/>
                    <a:lstStyle/>
                    <a:p>
                      <a:pPr marL="0" marR="0" lvl="0" indent="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Создание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Internet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в современном виде. Установка на всех узлах стека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TCP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IP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C7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Начало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80-х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C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Появление стандартных технологий локальных сетей.</a:t>
                      </a:r>
                    </a:p>
                  </a:txBody>
                  <a:tcPr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E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Ethernet – 1980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C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Token Ring – 1985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C7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24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FDDI -1985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0" y="485550"/>
            <a:ext cx="9144000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>
              <a:lnSpc>
                <a:spcPts val="2700"/>
              </a:lnSpc>
              <a:defRPr/>
            </a:pPr>
            <a:r>
              <a:rPr lang="ru-RU" b="1" spc="-100" dirty="0">
                <a:solidFill>
                  <a:srgbClr val="7030A0"/>
                </a:solidFill>
                <a:cs typeface="Times New Roman" panose="02020603050405020304" pitchFamily="18" charset="0"/>
              </a:rPr>
              <a:t>Тема 1</a:t>
            </a:r>
            <a:r>
              <a:rPr lang="ru-RU" b="1" i="1" spc="-100" dirty="0">
                <a:solidFill>
                  <a:srgbClr val="7030A0"/>
                </a:solidFill>
                <a:cs typeface="Times New Roman" panose="02020603050405020304" pitchFamily="18" charset="0"/>
              </a:rPr>
              <a:t>. </a:t>
            </a:r>
            <a:r>
              <a:rPr lang="ru-RU" i="1" spc="-100" dirty="0">
                <a:solidFill>
                  <a:srgbClr val="7030A0"/>
                </a:solidFill>
                <a:cs typeface="Times New Roman" panose="02020603050405020304" pitchFamily="18" charset="0"/>
              </a:rPr>
              <a:t>Предмет дисциплины. Современные тенденции.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48132" name="Номер слайда 286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533400" cy="457200"/>
          </a:xfrm>
          <a:noFill/>
        </p:spPr>
        <p:txBody>
          <a:bodyPr/>
          <a:lstStyle/>
          <a:p>
            <a:pPr algn="l"/>
            <a:fld id="{083BB799-010E-4DCB-A077-55544C28E120}" type="slidenum">
              <a:rPr lang="ru-RU" smtClean="0"/>
              <a:pPr algn="l"/>
              <a:t>24</a:t>
            </a:fld>
            <a:endParaRPr lang="ru-RU" sz="1400" smtClean="0"/>
          </a:p>
        </p:txBody>
      </p:sp>
      <p:sp>
        <p:nvSpPr>
          <p:cNvPr id="288" name="Прямоугольник 287"/>
          <p:cNvSpPr/>
          <p:nvPr/>
        </p:nvSpPr>
        <p:spPr>
          <a:xfrm>
            <a:off x="228600" y="1383310"/>
            <a:ext cx="8686800" cy="5017489"/>
          </a:xfrm>
          <a:prstGeom prst="rect">
            <a:avLst/>
          </a:prstGeom>
          <a:noFill/>
          <a:ln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lvl="0" indent="360000" algn="just">
              <a:defRPr/>
            </a:pPr>
            <a:r>
              <a:rPr lang="ru-RU" sz="2000" dirty="0">
                <a:solidFill>
                  <a:prstClr val="black"/>
                </a:solidFill>
              </a:rPr>
              <a:t>Стираются различия между локальными и глобальными сетями из-за появления высоко-скоростных территориальных каналов связи.</a:t>
            </a:r>
          </a:p>
          <a:p>
            <a:pPr lvl="0" indent="360000" algn="just">
              <a:buFont typeface="Wingdings" pitchFamily="2" charset="2"/>
              <a:buChar char="ü"/>
              <a:defRPr/>
            </a:pPr>
            <a:r>
              <a:rPr lang="ru-RU" sz="2000" dirty="0">
                <a:solidFill>
                  <a:prstClr val="black"/>
                </a:solidFill>
              </a:rPr>
              <a:t>В глобальных сетях появляются службы доступа к ресурсам, такие же удобные и прозрачные, как и службы локальных сетей. Примером тому самая популярная глобальная сеть — </a:t>
            </a:r>
            <a:r>
              <a:rPr lang="en-US" sz="2000" dirty="0">
                <a:solidFill>
                  <a:prstClr val="black"/>
                </a:solidFill>
              </a:rPr>
              <a:t>Internet</a:t>
            </a:r>
            <a:r>
              <a:rPr lang="ru-RU" sz="2000" dirty="0">
                <a:solidFill>
                  <a:prstClr val="black"/>
                </a:solidFill>
              </a:rPr>
              <a:t>.</a:t>
            </a:r>
          </a:p>
          <a:p>
            <a:pPr lvl="0" indent="360000" algn="just">
              <a:buFont typeface="Wingdings" pitchFamily="2" charset="2"/>
              <a:buChar char="ü"/>
              <a:defRPr/>
            </a:pPr>
            <a:r>
              <a:rPr lang="ru-RU" sz="2000" dirty="0">
                <a:solidFill>
                  <a:prstClr val="black"/>
                </a:solidFill>
              </a:rPr>
              <a:t>Благодаря технологий глобальных сетей появилась возможность построения больших корпоративных сетей, насчитывающих тысячи компьютеров и имеющих сложную структуру. </a:t>
            </a:r>
          </a:p>
          <a:p>
            <a:pPr lvl="0" indent="360000" algn="just">
              <a:buFont typeface="Wingdings" pitchFamily="2" charset="2"/>
              <a:buChar char="ü"/>
              <a:defRPr/>
            </a:pPr>
            <a:r>
              <a:rPr lang="ru-RU" sz="2000" dirty="0">
                <a:solidFill>
                  <a:prstClr val="black"/>
                </a:solidFill>
              </a:rPr>
              <a:t>Такое явление носит название – </a:t>
            </a:r>
            <a:r>
              <a:rPr lang="ru-RU" sz="2000" b="1" i="1" dirty="0">
                <a:solidFill>
                  <a:srgbClr val="C00000"/>
                </a:solidFill>
              </a:rPr>
              <a:t>конвергенция глобальных и локальных сетей</a:t>
            </a:r>
            <a:r>
              <a:rPr lang="ru-RU" sz="2000" b="1" i="1" dirty="0" smtClean="0">
                <a:solidFill>
                  <a:srgbClr val="C00000"/>
                </a:solidFill>
              </a:rPr>
              <a:t>.</a:t>
            </a:r>
            <a:endParaRPr lang="ru-RU" sz="2000" i="1" dirty="0" smtClean="0"/>
          </a:p>
          <a:p>
            <a:pPr indent="360000" algn="just">
              <a:defRPr/>
            </a:pPr>
            <a:r>
              <a:rPr lang="ru-RU" sz="2000" i="1" dirty="0" smtClean="0"/>
              <a:t>Современные тенденции вычислительных сетей:</a:t>
            </a:r>
            <a:endParaRPr lang="ru-RU" sz="2000" dirty="0" smtClean="0"/>
          </a:p>
          <a:p>
            <a:pPr indent="360000" algn="just">
              <a:buFont typeface="Wingdings" pitchFamily="2" charset="2"/>
              <a:buChar char="Ø"/>
              <a:defRPr/>
            </a:pPr>
            <a:r>
              <a:rPr lang="ru-RU" sz="2000" dirty="0"/>
              <a:t>п</a:t>
            </a:r>
            <a:r>
              <a:rPr lang="ru-RU" sz="2000" dirty="0" smtClean="0"/>
              <a:t>остроение мультисервисных сетей с интеграцией различных услуг.</a:t>
            </a:r>
          </a:p>
          <a:p>
            <a:pPr indent="360000" algn="just">
              <a:buFont typeface="Wingdings" pitchFamily="2" charset="2"/>
              <a:buChar char="Ø"/>
              <a:defRPr/>
            </a:pPr>
            <a:r>
              <a:rPr lang="ru-RU" sz="2000" dirty="0" smtClean="0"/>
              <a:t> конвергенция фиксированной и мобильной связи - </a:t>
            </a:r>
            <a:r>
              <a:rPr lang="ru-RU" sz="2000" dirty="0" err="1" smtClean="0"/>
              <a:t>Fixed</a:t>
            </a:r>
            <a:r>
              <a:rPr lang="ru-RU" sz="2000" dirty="0" smtClean="0"/>
              <a:t> </a:t>
            </a:r>
            <a:r>
              <a:rPr lang="ru-RU" sz="2000" dirty="0" err="1" smtClean="0"/>
              <a:t>Mobile</a:t>
            </a:r>
            <a:r>
              <a:rPr lang="ru-RU" sz="2000" dirty="0" smtClean="0"/>
              <a:t> </a:t>
            </a:r>
            <a:r>
              <a:rPr lang="ru-RU" sz="2000" dirty="0" err="1" smtClean="0"/>
              <a:t>Convergence</a:t>
            </a:r>
            <a:r>
              <a:rPr lang="ru-RU" sz="2000" dirty="0" smtClean="0"/>
              <a:t> (FMC). </a:t>
            </a:r>
          </a:p>
          <a:p>
            <a:pPr indent="360000" algn="just">
              <a:buFont typeface="Wingdings" pitchFamily="2" charset="2"/>
              <a:buChar char="Ø"/>
              <a:defRPr/>
            </a:pPr>
            <a:r>
              <a:rPr lang="ru-RU" sz="2000" dirty="0" smtClean="0"/>
              <a:t>Развитие облачных сервисов (</a:t>
            </a:r>
            <a:r>
              <a:rPr lang="ru-RU" sz="2000" dirty="0" err="1" smtClean="0"/>
              <a:t>Cloud</a:t>
            </a:r>
            <a:r>
              <a:rPr lang="ru-RU" sz="2000" dirty="0" smtClean="0"/>
              <a:t>).</a:t>
            </a:r>
          </a:p>
          <a:p>
            <a:pPr indent="360000" algn="just">
              <a:defRPr/>
            </a:pPr>
            <a:r>
              <a:rPr lang="ru-RU" sz="2000" b="1" i="1" dirty="0" smtClean="0">
                <a:solidFill>
                  <a:srgbClr val="002060"/>
                </a:solidFill>
              </a:rPr>
              <a:t>Облачные вычисления (</a:t>
            </a:r>
            <a:r>
              <a:rPr lang="ru-RU" sz="2000" b="1" i="1" dirty="0" err="1" smtClean="0">
                <a:solidFill>
                  <a:srgbClr val="002060"/>
                </a:solidFill>
              </a:rPr>
              <a:t>cloud</a:t>
            </a:r>
            <a:r>
              <a:rPr lang="ru-RU" sz="2000" b="1" i="1" dirty="0" smtClean="0">
                <a:solidFill>
                  <a:srgbClr val="002060"/>
                </a:solidFill>
              </a:rPr>
              <a:t> </a:t>
            </a:r>
            <a:r>
              <a:rPr lang="ru-RU" sz="2000" b="1" i="1" dirty="0" err="1" smtClean="0">
                <a:solidFill>
                  <a:srgbClr val="002060"/>
                </a:solidFill>
              </a:rPr>
              <a:t>computing</a:t>
            </a:r>
            <a:r>
              <a:rPr lang="ru-RU" sz="2000" b="1" i="1" dirty="0" smtClean="0">
                <a:solidFill>
                  <a:srgbClr val="002060"/>
                </a:solidFill>
              </a:rPr>
              <a:t>) </a:t>
            </a:r>
            <a:r>
              <a:rPr lang="ru-RU" sz="2000" dirty="0" smtClean="0"/>
              <a:t>—технология распределённой обработки данных, в которой компьютерные ресурсы и мощности предоставляются пользователю как Интернет-сервис.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0" y="533400"/>
            <a:ext cx="9144000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ts val="2700"/>
              </a:lnSpc>
              <a:defRPr/>
            </a:pPr>
            <a:r>
              <a:rPr lang="ru-RU" b="1" spc="-100" dirty="0">
                <a:solidFill>
                  <a:srgbClr val="7030A0"/>
                </a:solidFill>
                <a:cs typeface="Times New Roman" panose="02020603050405020304" pitchFamily="18" charset="0"/>
              </a:rPr>
              <a:t>Тема 1</a:t>
            </a:r>
            <a:r>
              <a:rPr lang="ru-RU" b="1" i="1" spc="-100" dirty="0">
                <a:solidFill>
                  <a:srgbClr val="7030A0"/>
                </a:solidFill>
                <a:cs typeface="Times New Roman" panose="02020603050405020304" pitchFamily="18" charset="0"/>
              </a:rPr>
              <a:t>. </a:t>
            </a:r>
            <a:r>
              <a:rPr lang="ru-RU" i="1" spc="-100" dirty="0">
                <a:solidFill>
                  <a:srgbClr val="7030A0"/>
                </a:solidFill>
                <a:cs typeface="Times New Roman" panose="02020603050405020304" pitchFamily="18" charset="0"/>
              </a:rPr>
              <a:t>Предмет дисциплины. Современные </a:t>
            </a:r>
            <a:r>
              <a:rPr lang="ru-RU" i="1" spc="-1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тенденции.</a:t>
            </a:r>
            <a:endParaRPr lang="ru-RU" dirty="0"/>
          </a:p>
        </p:txBody>
      </p:sp>
      <p:sp>
        <p:nvSpPr>
          <p:cNvPr id="48132" name="Номер слайда 286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533400" cy="457200"/>
          </a:xfrm>
          <a:noFill/>
        </p:spPr>
        <p:txBody>
          <a:bodyPr/>
          <a:lstStyle/>
          <a:p>
            <a:pPr algn="l"/>
            <a:fld id="{083BB799-010E-4DCB-A077-55544C28E120}" type="slidenum">
              <a:rPr lang="ru-RU" smtClean="0"/>
              <a:pPr algn="l"/>
              <a:t>25</a:t>
            </a:fld>
            <a:endParaRPr lang="ru-RU" sz="1400" smtClean="0"/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 l="11530" t="53428" r="23781" b="6813"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76200" y="481505"/>
            <a:ext cx="9144000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ts val="2700"/>
              </a:lnSpc>
              <a:defRPr/>
            </a:pPr>
            <a:r>
              <a:rPr lang="ru-RU" b="1" spc="-100" dirty="0">
                <a:solidFill>
                  <a:srgbClr val="7030A0"/>
                </a:solidFill>
                <a:cs typeface="Times New Roman" panose="02020603050405020304" pitchFamily="18" charset="0"/>
              </a:rPr>
              <a:t>Тема 1</a:t>
            </a:r>
            <a:r>
              <a:rPr lang="ru-RU" b="1" i="1" spc="-100" dirty="0">
                <a:solidFill>
                  <a:srgbClr val="7030A0"/>
                </a:solidFill>
                <a:cs typeface="Times New Roman" panose="02020603050405020304" pitchFamily="18" charset="0"/>
              </a:rPr>
              <a:t>. </a:t>
            </a:r>
            <a:r>
              <a:rPr lang="ru-RU" i="1" spc="-100" dirty="0">
                <a:solidFill>
                  <a:srgbClr val="7030A0"/>
                </a:solidFill>
                <a:cs typeface="Times New Roman" panose="02020603050405020304" pitchFamily="18" charset="0"/>
              </a:rPr>
              <a:t>Предмет дисциплины. Современные тенденции.</a:t>
            </a:r>
          </a:p>
        </p:txBody>
      </p:sp>
      <p:sp>
        <p:nvSpPr>
          <p:cNvPr id="48132" name="Номер слайда 286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533400" cy="457200"/>
          </a:xfrm>
          <a:noFill/>
        </p:spPr>
        <p:txBody>
          <a:bodyPr/>
          <a:lstStyle/>
          <a:p>
            <a:pPr algn="l"/>
            <a:fld id="{083BB799-010E-4DCB-A077-55544C28E120}" type="slidenum">
              <a:rPr lang="ru-RU" smtClean="0"/>
              <a:pPr algn="l"/>
              <a:t>26</a:t>
            </a:fld>
            <a:endParaRPr lang="ru-RU" sz="1400" smtClean="0"/>
          </a:p>
        </p:txBody>
      </p:sp>
      <p:sp>
        <p:nvSpPr>
          <p:cNvPr id="288" name="Прямоугольник 287"/>
          <p:cNvSpPr/>
          <p:nvPr/>
        </p:nvSpPr>
        <p:spPr>
          <a:xfrm>
            <a:off x="0" y="1066800"/>
            <a:ext cx="8991600" cy="5562600"/>
          </a:xfrm>
          <a:prstGeom prst="rect">
            <a:avLst/>
          </a:prstGeom>
          <a:noFill/>
          <a:ln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360000" algn="just">
              <a:defRPr/>
            </a:pPr>
            <a:r>
              <a:rPr lang="ru-RU" b="1" u="sng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Облачные вычисления (</a:t>
            </a:r>
            <a:r>
              <a:rPr lang="ru-RU" b="1" u="sng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cloud</a:t>
            </a:r>
            <a:r>
              <a:rPr lang="ru-RU" b="1" u="sng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ru-RU" b="1" u="sng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computing</a:t>
            </a:r>
            <a:r>
              <a:rPr lang="ru-RU" b="1" u="sng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) </a:t>
            </a:r>
            <a:r>
              <a:rPr lang="ru-RU" dirty="0" smtClean="0">
                <a:cs typeface="Times New Roman" panose="02020603050405020304" pitchFamily="18" charset="0"/>
              </a:rPr>
              <a:t>—технология </a:t>
            </a:r>
            <a:r>
              <a:rPr lang="ru-RU" dirty="0" smtClean="0">
                <a:solidFill>
                  <a:srgbClr val="070605"/>
                </a:solidFill>
                <a:cs typeface="Times New Roman" panose="02020603050405020304" pitchFamily="18" charset="0"/>
              </a:rPr>
              <a:t>распределённой обработки данных, в которой компьютерные ресурсы и мощности предоставляются пользователю как Интернет - сервис.</a:t>
            </a:r>
          </a:p>
          <a:p>
            <a:pPr marL="361950" indent="360000" algn="just">
              <a:buFont typeface="Wingdings" pitchFamily="2" charset="2"/>
              <a:buChar char="Ø"/>
              <a:defRPr/>
            </a:pPr>
            <a:r>
              <a:rPr lang="ru-RU" dirty="0">
                <a:solidFill>
                  <a:srgbClr val="070605"/>
                </a:solidFill>
                <a:cs typeface="Times New Roman" panose="02020603050405020304" pitchFamily="18" charset="0"/>
              </a:rPr>
              <a:t>п</a:t>
            </a:r>
            <a:r>
              <a:rPr lang="ru-RU" dirty="0" smtClean="0">
                <a:solidFill>
                  <a:srgbClr val="070605"/>
                </a:solidFill>
                <a:cs typeface="Times New Roman" panose="02020603050405020304" pitchFamily="18" charset="0"/>
              </a:rPr>
              <a:t>отребители сервиса получают доступ к общему пулу конфигурируемых сетевых ресурсов - «облаку» - которые могут быть оперативно предоставлены или освобождены.</a:t>
            </a:r>
          </a:p>
          <a:p>
            <a:pPr marL="361950" indent="360000" algn="just">
              <a:buFont typeface="Wingdings" pitchFamily="2" charset="2"/>
              <a:buChar char="Ø"/>
              <a:defRPr/>
            </a:pPr>
            <a:r>
              <a:rPr lang="ru-RU" dirty="0">
                <a:solidFill>
                  <a:srgbClr val="070605"/>
                </a:solidFill>
                <a:cs typeface="Times New Roman" panose="02020603050405020304" pitchFamily="18" charset="0"/>
              </a:rPr>
              <a:t>о</a:t>
            </a:r>
            <a:r>
              <a:rPr lang="ru-RU" dirty="0" smtClean="0">
                <a:solidFill>
                  <a:srgbClr val="070605"/>
                </a:solidFill>
                <a:cs typeface="Times New Roman" panose="02020603050405020304" pitchFamily="18" charset="0"/>
              </a:rPr>
              <a:t>блака доступны всем, из любой точки, где есть Интернет, с любого компьютера , смартфона, планшетного компьютера, мобильного телефона.</a:t>
            </a:r>
          </a:p>
          <a:p>
            <a:pPr marL="361950" indent="360000" algn="just">
              <a:buFont typeface="Wingdings" pitchFamily="2" charset="2"/>
              <a:buChar char="Ø"/>
              <a:defRPr/>
            </a:pPr>
            <a:r>
              <a:rPr lang="ru-RU" dirty="0">
                <a:solidFill>
                  <a:srgbClr val="070605"/>
                </a:solidFill>
                <a:cs typeface="Times New Roman" panose="02020603050405020304" pitchFamily="18" charset="0"/>
              </a:rPr>
              <a:t>п</a:t>
            </a:r>
            <a:r>
              <a:rPr lang="ru-RU" dirty="0" smtClean="0">
                <a:solidFill>
                  <a:srgbClr val="070605"/>
                </a:solidFill>
                <a:cs typeface="Times New Roman" panose="02020603050405020304" pitchFamily="18" charset="0"/>
              </a:rPr>
              <a:t>отребители облачных вычислений могут значительно уменьшить расходы на инфраструктуру, закупку и обслуживании программного обеспечения и дорогостоящего оборудования. </a:t>
            </a:r>
            <a:endParaRPr lang="ru-RU" dirty="0">
              <a:solidFill>
                <a:srgbClr val="070605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</a:t>
            </a:r>
            <a:r>
              <a:rPr kumimoji="0" lang="ru-RU" b="1" u="sng" kern="0" spc="-110" dirty="0" smtClean="0">
                <a:solidFill>
                  <a:srgbClr val="FF0000"/>
                </a:solidFill>
              </a:rPr>
              <a:t>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0" y="609600"/>
            <a:ext cx="9144000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ts val="2700"/>
              </a:lnSpc>
              <a:defRPr/>
            </a:pPr>
            <a:r>
              <a:rPr lang="ru-RU" b="1" spc="-100" dirty="0">
                <a:solidFill>
                  <a:srgbClr val="7030A0"/>
                </a:solidFill>
                <a:cs typeface="Times New Roman" panose="02020603050405020304" pitchFamily="18" charset="0"/>
              </a:rPr>
              <a:t>Тема 1</a:t>
            </a:r>
            <a:r>
              <a:rPr lang="ru-RU" b="1" i="1" spc="-100" dirty="0">
                <a:solidFill>
                  <a:srgbClr val="7030A0"/>
                </a:solidFill>
                <a:cs typeface="Times New Roman" panose="02020603050405020304" pitchFamily="18" charset="0"/>
              </a:rPr>
              <a:t>. </a:t>
            </a:r>
            <a:r>
              <a:rPr lang="ru-RU" i="1" spc="-100" dirty="0">
                <a:solidFill>
                  <a:srgbClr val="7030A0"/>
                </a:solidFill>
                <a:cs typeface="Times New Roman" panose="02020603050405020304" pitchFamily="18" charset="0"/>
              </a:rPr>
              <a:t>Предмет </a:t>
            </a:r>
            <a:r>
              <a:rPr lang="ru-RU" i="1" spc="-1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дисциплины. Литература.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9156" name="Номер слайда 286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533400" cy="457200"/>
          </a:xfrm>
          <a:noFill/>
        </p:spPr>
        <p:txBody>
          <a:bodyPr/>
          <a:lstStyle/>
          <a:p>
            <a:pPr algn="l"/>
            <a:fld id="{BE903874-91EB-4DB0-A2E9-02E878765631}" type="slidenum">
              <a:rPr lang="ru-RU" smtClean="0"/>
              <a:pPr algn="l"/>
              <a:t>27</a:t>
            </a:fld>
            <a:endParaRPr lang="ru-RU" sz="1400" smtClean="0"/>
          </a:p>
        </p:txBody>
      </p:sp>
      <p:sp>
        <p:nvSpPr>
          <p:cNvPr id="288" name="Прямоугольник 287"/>
          <p:cNvSpPr/>
          <p:nvPr/>
        </p:nvSpPr>
        <p:spPr>
          <a:xfrm>
            <a:off x="152400" y="1348516"/>
            <a:ext cx="8839200" cy="5552364"/>
          </a:xfrm>
          <a:prstGeom prst="rect">
            <a:avLst/>
          </a:prstGeom>
          <a:noFill/>
          <a:ln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indent="360000" algn="just">
              <a:defRPr/>
            </a:pPr>
            <a:r>
              <a:rPr lang="ru-RU" sz="2800" dirty="0" smtClean="0">
                <a:cs typeface="Times New Roman" panose="02020603050405020304" pitchFamily="18" charset="0"/>
              </a:rPr>
              <a:t>1. В.Г</a:t>
            </a:r>
            <a:r>
              <a:rPr lang="ru-RU" sz="2800" dirty="0"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cs typeface="Times New Roman" panose="02020603050405020304" pitchFamily="18" charset="0"/>
              </a:rPr>
              <a:t>Олифер</a:t>
            </a:r>
            <a:r>
              <a:rPr lang="ru-RU" sz="2800" dirty="0">
                <a:cs typeface="Times New Roman" panose="02020603050405020304" pitchFamily="18" charset="0"/>
              </a:rPr>
              <a:t>, Н.А. </a:t>
            </a:r>
            <a:r>
              <a:rPr lang="ru-RU" sz="2800" dirty="0" err="1">
                <a:cs typeface="Times New Roman" panose="02020603050405020304" pitchFamily="18" charset="0"/>
              </a:rPr>
              <a:t>Олифер</a:t>
            </a:r>
            <a:r>
              <a:rPr lang="ru-RU" sz="2800" dirty="0">
                <a:cs typeface="Times New Roman" panose="02020603050405020304" pitchFamily="18" charset="0"/>
              </a:rPr>
              <a:t>. КОМПЬЮТЕРНЫЕ СЕТИ. Принципы, технологии, протоколы. 3-е издание. 2009г.</a:t>
            </a:r>
          </a:p>
          <a:p>
            <a:pPr indent="360000" algn="just">
              <a:defRPr/>
            </a:pPr>
            <a:r>
              <a:rPr lang="ru-RU" sz="2800" dirty="0" smtClean="0">
                <a:cs typeface="Times New Roman" panose="02020603050405020304" pitchFamily="18" charset="0"/>
              </a:rPr>
              <a:t>2. Эндрю </a:t>
            </a:r>
            <a:r>
              <a:rPr lang="ru-RU" sz="2800" dirty="0">
                <a:cs typeface="Times New Roman" panose="02020603050405020304" pitchFamily="18" charset="0"/>
              </a:rPr>
              <a:t>С. </a:t>
            </a:r>
            <a:r>
              <a:rPr lang="ru-RU" sz="2800" dirty="0" err="1">
                <a:cs typeface="Times New Roman" panose="02020603050405020304" pitchFamily="18" charset="0"/>
              </a:rPr>
              <a:t>Таненбаум</a:t>
            </a:r>
            <a:r>
              <a:rPr lang="ru-RU" sz="2800" dirty="0">
                <a:cs typeface="Times New Roman" panose="02020603050405020304" pitchFamily="18" charset="0"/>
              </a:rPr>
              <a:t>. Компьютерные сети 4-е издание. 2008 г</a:t>
            </a:r>
          </a:p>
          <a:p>
            <a:pPr indent="360000" algn="just">
              <a:defRPr/>
            </a:pPr>
            <a:r>
              <a:rPr lang="ru-RU" sz="2800" dirty="0" smtClean="0">
                <a:cs typeface="Times New Roman" panose="02020603050405020304" pitchFamily="18" charset="0"/>
              </a:rPr>
              <a:t>3. </a:t>
            </a:r>
            <a:r>
              <a:rPr lang="ru-RU" sz="2800" dirty="0" err="1" smtClean="0">
                <a:cs typeface="Times New Roman" panose="02020603050405020304" pitchFamily="18" charset="0"/>
              </a:rPr>
              <a:t>Бройдо</a:t>
            </a:r>
            <a:r>
              <a:rPr lang="ru-RU" sz="2800" dirty="0" smtClean="0">
                <a:cs typeface="Times New Roman" panose="02020603050405020304" pitchFamily="18" charset="0"/>
              </a:rPr>
              <a:t> </a:t>
            </a:r>
            <a:r>
              <a:rPr lang="ru-RU" sz="2800" dirty="0">
                <a:cs typeface="Times New Roman" panose="02020603050405020304" pitchFamily="18" charset="0"/>
              </a:rPr>
              <a:t>В.Л Вычислительные системы, сети и телекоммуникации: Учебник для вузов 2006г.</a:t>
            </a:r>
          </a:p>
          <a:p>
            <a:pPr indent="360000" algn="just">
              <a:defRPr/>
            </a:pPr>
            <a:r>
              <a:rPr lang="ru-RU" sz="2800" dirty="0" smtClean="0">
                <a:cs typeface="Times New Roman" panose="02020603050405020304" pitchFamily="18" charset="0"/>
              </a:rPr>
              <a:t>4. </a:t>
            </a:r>
            <a:r>
              <a:rPr lang="ru-RU" sz="2800" dirty="0" err="1" smtClean="0">
                <a:cs typeface="Times New Roman" panose="02020603050405020304" pitchFamily="18" charset="0"/>
              </a:rPr>
              <a:t>Бройдо</a:t>
            </a:r>
            <a:r>
              <a:rPr lang="ru-RU" sz="2800" dirty="0" smtClean="0">
                <a:cs typeface="Times New Roman" panose="02020603050405020304" pitchFamily="18" charset="0"/>
              </a:rPr>
              <a:t> </a:t>
            </a:r>
            <a:r>
              <a:rPr lang="ru-RU" sz="2800" dirty="0">
                <a:cs typeface="Times New Roman" panose="02020603050405020304" pitchFamily="18" charset="0"/>
              </a:rPr>
              <a:t>В.Л.,  Ильина О.П. Вычислительные, системы, сети и телекоммуникации,       3-е издание. 2008г</a:t>
            </a:r>
          </a:p>
          <a:p>
            <a:pPr indent="360000" algn="just">
              <a:defRPr/>
            </a:pPr>
            <a:r>
              <a:rPr lang="ru-RU" sz="2800" dirty="0" smtClean="0">
                <a:cs typeface="Times New Roman" panose="02020603050405020304" pitchFamily="18" charset="0"/>
              </a:rPr>
              <a:t>5. </a:t>
            </a:r>
            <a:r>
              <a:rPr lang="ru-RU" sz="2800" dirty="0" err="1" smtClean="0">
                <a:cs typeface="Times New Roman" panose="02020603050405020304" pitchFamily="18" charset="0"/>
              </a:rPr>
              <a:t>Михал</a:t>
            </a:r>
            <a:r>
              <a:rPr lang="ru-RU" sz="2800" dirty="0" smtClean="0">
                <a:cs typeface="Times New Roman" panose="02020603050405020304" pitchFamily="18" charset="0"/>
              </a:rPr>
              <a:t> </a:t>
            </a:r>
            <a:r>
              <a:rPr lang="ru-RU" sz="2800" dirty="0">
                <a:cs typeface="Times New Roman" panose="02020603050405020304" pitchFamily="18" charset="0"/>
              </a:rPr>
              <a:t>Гук. Аппаратные средства локальных сетей. 2005г</a:t>
            </a:r>
            <a:r>
              <a:rPr lang="ru-RU" sz="2800" dirty="0" smtClean="0">
                <a:cs typeface="Times New Roman" panose="02020603050405020304" pitchFamily="18" charset="0"/>
              </a:rPr>
              <a:t>.</a:t>
            </a:r>
            <a:endParaRPr lang="ru-RU" sz="2800" dirty="0"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ru-RU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  <a:cs typeface="Times New Roman" panose="02020603050405020304" pitchFamily="18" charset="0"/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373" y="397402"/>
            <a:ext cx="9144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spc="-100" dirty="0">
                <a:solidFill>
                  <a:srgbClr val="7030A0"/>
                </a:solidFill>
              </a:rPr>
              <a:t>Тема </a:t>
            </a:r>
            <a:r>
              <a:rPr lang="ru-RU" b="1" spc="-100" dirty="0" smtClean="0">
                <a:solidFill>
                  <a:srgbClr val="7030A0"/>
                </a:solidFill>
              </a:rPr>
              <a:t>1</a:t>
            </a:r>
            <a:r>
              <a:rPr lang="ru-RU" b="1" i="1" spc="-100" dirty="0" smtClean="0">
                <a:solidFill>
                  <a:srgbClr val="7030A0"/>
                </a:solidFill>
              </a:rPr>
              <a:t>. </a:t>
            </a:r>
            <a:r>
              <a:rPr lang="ru-RU" i="1" spc="-100" dirty="0" smtClean="0">
                <a:solidFill>
                  <a:srgbClr val="7030A0"/>
                </a:solidFill>
              </a:rPr>
              <a:t>Предмет дисциплины</a:t>
            </a:r>
            <a:r>
              <a:rPr lang="ru-RU" b="1" i="1" spc="-100" dirty="0" smtClean="0">
                <a:solidFill>
                  <a:srgbClr val="7030A0"/>
                </a:solidFill>
              </a:rPr>
              <a:t>.</a:t>
            </a:r>
            <a:r>
              <a:rPr lang="ru-RU" i="1" dirty="0">
                <a:solidFill>
                  <a:srgbClr val="7030A0"/>
                </a:solidFill>
              </a:rPr>
              <a:t> </a:t>
            </a:r>
            <a:r>
              <a:rPr lang="ru-RU" i="1" dirty="0" smtClean="0">
                <a:solidFill>
                  <a:srgbClr val="7030A0"/>
                </a:solidFill>
              </a:rPr>
              <a:t>Роль </a:t>
            </a:r>
            <a:r>
              <a:rPr lang="ru-RU" i="1" dirty="0">
                <a:solidFill>
                  <a:srgbClr val="7030A0"/>
                </a:solidFill>
              </a:rPr>
              <a:t>сетевых технологий в современном обществе.</a:t>
            </a:r>
          </a:p>
        </p:txBody>
      </p:sp>
      <p:sp>
        <p:nvSpPr>
          <p:cNvPr id="8199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2C11AA-4653-484A-9CCF-6D71C38D467B}" type="slidenum">
              <a:rPr lang="ru-RU" smtClean="0"/>
              <a:pPr/>
              <a:t>3</a:t>
            </a:fld>
            <a:endParaRPr lang="ru-RU" sz="14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228600" y="1164134"/>
            <a:ext cx="8686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60000" algn="just"/>
            <a:r>
              <a:rPr lang="ru-RU" sz="2800" b="1" u="sng" dirty="0">
                <a:solidFill>
                  <a:srgbClr val="002060"/>
                </a:solidFill>
              </a:rPr>
              <a:t>Компьютерная сеть</a:t>
            </a:r>
            <a:r>
              <a:rPr lang="ru-RU" sz="2800" b="1" dirty="0">
                <a:solidFill>
                  <a:srgbClr val="002060"/>
                </a:solidFill>
              </a:rPr>
              <a:t> </a:t>
            </a:r>
            <a:r>
              <a:rPr lang="ru-RU" sz="2800" b="1" dirty="0">
                <a:solidFill>
                  <a:prstClr val="black"/>
                </a:solidFill>
              </a:rPr>
              <a:t>– </a:t>
            </a:r>
            <a:r>
              <a:rPr lang="ru-RU" sz="2800" dirty="0">
                <a:solidFill>
                  <a:prstClr val="black"/>
                </a:solidFill>
              </a:rPr>
              <a:t>это совокупность узлов (компьютеров, терминалов, периферийных устройств) и телекоммуникационного оборудования, обеспечивающая информационный обмен компьютеров в сети. </a:t>
            </a:r>
            <a:endParaRPr lang="ru-RU" sz="2800" dirty="0" smtClean="0">
              <a:solidFill>
                <a:prstClr val="black"/>
              </a:solidFill>
            </a:endParaRPr>
          </a:p>
          <a:p>
            <a:pPr lvl="0" indent="360000" algn="just"/>
            <a:r>
              <a:rPr lang="ru-RU" sz="2800" dirty="0" smtClean="0">
                <a:solidFill>
                  <a:prstClr val="black"/>
                </a:solidFill>
              </a:rPr>
              <a:t>Основное </a:t>
            </a:r>
            <a:r>
              <a:rPr lang="ru-RU" sz="2800" dirty="0">
                <a:solidFill>
                  <a:prstClr val="black"/>
                </a:solidFill>
              </a:rPr>
              <a:t>назначение компьютерных сетей - обеспечение доступа к распределенным ресурсам, обмен сообщениями между пользователями сети</a:t>
            </a:r>
            <a:r>
              <a:rPr lang="ru-RU" sz="2800" dirty="0" smtClean="0">
                <a:solidFill>
                  <a:prstClr val="black"/>
                </a:solidFill>
              </a:rPr>
              <a:t>.</a:t>
            </a:r>
          </a:p>
          <a:p>
            <a:pPr lvl="0" indent="360000" algn="just"/>
            <a:r>
              <a:rPr lang="ru-RU" sz="2800" b="1" u="sng" dirty="0" smtClean="0">
                <a:solidFill>
                  <a:srgbClr val="002060"/>
                </a:solidFill>
              </a:rPr>
              <a:t>Одна из целей создания компьютерных сетей </a:t>
            </a:r>
            <a:r>
              <a:rPr lang="ru-RU" sz="2800" dirty="0" smtClean="0">
                <a:solidFill>
                  <a:prstClr val="black"/>
                </a:solidFill>
              </a:rPr>
              <a:t>– использование </a:t>
            </a:r>
            <a:r>
              <a:rPr lang="ru-RU" sz="2800" i="1" dirty="0" smtClean="0">
                <a:solidFill>
                  <a:srgbClr val="FF0000"/>
                </a:solidFill>
              </a:rPr>
              <a:t>общих ресурсов</a:t>
            </a:r>
            <a:r>
              <a:rPr lang="ru-RU" sz="2800" dirty="0" smtClean="0">
                <a:solidFill>
                  <a:prstClr val="black"/>
                </a:solidFill>
              </a:rPr>
              <a:t>, таких как сетевые принтеры, дисковые накопители, модемы и факс модемы, сканеры, устройства записи компакт-дисков и др. </a:t>
            </a:r>
            <a:endParaRPr lang="ru-RU" sz="2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2"/>
          <p:cNvSpPr>
            <a:spLocks noChangeArrowheads="1"/>
          </p:cNvSpPr>
          <p:nvPr/>
        </p:nvSpPr>
        <p:spPr bwMode="auto">
          <a:xfrm>
            <a:off x="609600" y="1524001"/>
            <a:ext cx="853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ru-RU" dirty="0"/>
          </a:p>
          <a:p>
            <a:pPr eaLnBrk="0" hangingPunct="0"/>
            <a:endParaRPr kumimoji="0" lang="ru-RU" dirty="0"/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0" y="381001"/>
            <a:ext cx="9144000" cy="7848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ts val="2700"/>
              </a:lnSpc>
              <a:defRPr/>
            </a:pPr>
            <a:r>
              <a:rPr lang="ru-RU" sz="2000" b="1" spc="-100" dirty="0" smtClean="0">
                <a:solidFill>
                  <a:srgbClr val="7030A0"/>
                </a:solidFill>
              </a:rPr>
              <a:t>Тема 1</a:t>
            </a:r>
            <a:r>
              <a:rPr lang="ru-RU" sz="2000" spc="-100" dirty="0" smtClean="0">
                <a:solidFill>
                  <a:srgbClr val="7030A0"/>
                </a:solidFill>
              </a:rPr>
              <a:t>. </a:t>
            </a:r>
            <a:r>
              <a:rPr lang="ru-RU" sz="2000" i="1" spc="-100" dirty="0" smtClean="0">
                <a:solidFill>
                  <a:srgbClr val="7030A0"/>
                </a:solidFill>
              </a:rPr>
              <a:t>Предмет дисциплины .</a:t>
            </a:r>
            <a:r>
              <a:rPr lang="ru-RU" sz="2000" i="1" dirty="0" smtClean="0">
                <a:solidFill>
                  <a:srgbClr val="7030A0"/>
                </a:solidFill>
              </a:rPr>
              <a:t> Роль сетевых технологий в современном обществе</a:t>
            </a:r>
          </a:p>
          <a:p>
            <a:pPr algn="ctr">
              <a:lnSpc>
                <a:spcPts val="2700"/>
              </a:lnSpc>
              <a:defRPr/>
            </a:pP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7414" name="TextBox 49"/>
          <p:cNvSpPr txBox="1">
            <a:spLocks noChangeArrowheads="1"/>
          </p:cNvSpPr>
          <p:nvPr/>
        </p:nvSpPr>
        <p:spPr bwMode="auto">
          <a:xfrm>
            <a:off x="18196" y="842666"/>
            <a:ext cx="8973403" cy="595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indent="360000" algn="just">
              <a:lnSpc>
                <a:spcPts val="2600"/>
              </a:lnSpc>
              <a:defRPr/>
            </a:pPr>
            <a:r>
              <a:rPr lang="ru-RU" b="1" u="sng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Телекоммуникации</a:t>
            </a:r>
            <a:r>
              <a:rPr lang="ru-RU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prstClr val="black"/>
                </a:solidFill>
                <a:cs typeface="Times New Roman" panose="02020603050405020304" pitchFamily="18" charset="0"/>
              </a:rPr>
              <a:t>(греч. </a:t>
            </a:r>
            <a:r>
              <a:rPr lang="ru-RU" dirty="0" err="1">
                <a:solidFill>
                  <a:prstClr val="black"/>
                </a:solidFill>
                <a:cs typeface="Times New Roman" panose="02020603050405020304" pitchFamily="18" charset="0"/>
              </a:rPr>
              <a:t>tele</a:t>
            </a:r>
            <a:r>
              <a:rPr lang="ru-RU" dirty="0">
                <a:solidFill>
                  <a:prstClr val="black"/>
                </a:solidFill>
                <a:cs typeface="Times New Roman" panose="02020603050405020304" pitchFamily="18" charset="0"/>
              </a:rPr>
              <a:t> - вдаль, далеко и лат. </a:t>
            </a:r>
            <a:r>
              <a:rPr lang="ru-RU" dirty="0" err="1">
                <a:solidFill>
                  <a:prstClr val="black"/>
                </a:solidFill>
                <a:cs typeface="Times New Roman" panose="02020603050405020304" pitchFamily="18" charset="0"/>
              </a:rPr>
              <a:t>communicatio</a:t>
            </a:r>
            <a:r>
              <a:rPr lang="ru-RU" dirty="0">
                <a:solidFill>
                  <a:prstClr val="black"/>
                </a:solidFill>
                <a:cs typeface="Times New Roman" panose="02020603050405020304" pitchFamily="18" charset="0"/>
              </a:rPr>
              <a:t> - общение) - </a:t>
            </a:r>
            <a:r>
              <a:rPr lang="ru-RU" spc="-70" dirty="0">
                <a:solidFill>
                  <a:prstClr val="black"/>
                </a:solidFill>
                <a:cs typeface="Times New Roman" panose="02020603050405020304" pitchFamily="18" charset="0"/>
              </a:rPr>
              <a:t>это передача и прием любой информации (звука, изображения, данных, текста) на расстояние</a:t>
            </a:r>
            <a:r>
              <a:rPr lang="en-US" spc="-70" dirty="0">
                <a:solidFill>
                  <a:prstClr val="black"/>
                </a:solidFill>
                <a:cs typeface="Times New Roman" panose="02020603050405020304" pitchFamily="18" charset="0"/>
              </a:rPr>
              <a:t>,</a:t>
            </a:r>
            <a:r>
              <a:rPr lang="ru-RU" spc="-70" dirty="0">
                <a:solidFill>
                  <a:prstClr val="black"/>
                </a:solidFill>
                <a:cs typeface="Times New Roman" panose="02020603050405020304" pitchFamily="18" charset="0"/>
              </a:rPr>
              <a:t> по различным </a:t>
            </a:r>
            <a:r>
              <a:rPr lang="ru-RU" spc="-7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электромагнитным </a:t>
            </a:r>
            <a:r>
              <a:rPr lang="ru-RU" spc="-70" dirty="0">
                <a:solidFill>
                  <a:prstClr val="black"/>
                </a:solidFill>
                <a:cs typeface="Times New Roman" panose="02020603050405020304" pitchFamily="18" charset="0"/>
              </a:rPr>
              <a:t>системам (кабельным, радиоканалам и другим проводным и беспроводным каналам связи) и оптоволоконным </a:t>
            </a:r>
            <a:r>
              <a:rPr lang="ru-RU" spc="-7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каналам.</a:t>
            </a:r>
            <a:endParaRPr lang="ru-RU" b="1" u="sng" spc="-30" dirty="0" smtClean="0">
              <a:cs typeface="Times New Roman" panose="02020603050405020304" pitchFamily="18" charset="0"/>
            </a:endParaRPr>
          </a:p>
          <a:p>
            <a:pPr indent="360000">
              <a:lnSpc>
                <a:spcPct val="80000"/>
              </a:lnSpc>
              <a:defRPr/>
            </a:pPr>
            <a:r>
              <a:rPr lang="ru-RU" b="1" u="sng" spc="-3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Телекоммуникационная </a:t>
            </a:r>
            <a:r>
              <a:rPr lang="ru-RU" b="1" u="sng" spc="-30" dirty="0">
                <a:solidFill>
                  <a:srgbClr val="002060"/>
                </a:solidFill>
                <a:cs typeface="Times New Roman" panose="02020603050405020304" pitchFamily="18" charset="0"/>
              </a:rPr>
              <a:t>сеть</a:t>
            </a:r>
            <a:r>
              <a:rPr lang="ru-RU" spc="-3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ru-RU" spc="-30" dirty="0">
                <a:cs typeface="Times New Roman" panose="02020603050405020304" pitchFamily="18" charset="0"/>
              </a:rPr>
              <a:t>- это система технических средств, посредством которой осуществляются телекоммуникации. </a:t>
            </a:r>
            <a:endParaRPr lang="ru-RU" dirty="0">
              <a:cs typeface="Times New Roman" panose="02020603050405020304" pitchFamily="18" charset="0"/>
            </a:endParaRPr>
          </a:p>
          <a:p>
            <a:pPr indent="360000">
              <a:lnSpc>
                <a:spcPct val="80000"/>
              </a:lnSpc>
              <a:defRPr/>
            </a:pPr>
            <a:r>
              <a:rPr lang="ru-RU" i="1" dirty="0" smtClean="0">
                <a:cs typeface="Times New Roman" panose="02020603050405020304" pitchFamily="18" charset="0"/>
              </a:rPr>
              <a:t>К </a:t>
            </a:r>
            <a:r>
              <a:rPr lang="ru-RU" i="1" dirty="0">
                <a:cs typeface="Times New Roman" panose="02020603050405020304" pitchFamily="18" charset="0"/>
              </a:rPr>
              <a:t>телекоммуникационным сетям относятся: </a:t>
            </a:r>
            <a:br>
              <a:rPr lang="ru-RU" i="1" dirty="0">
                <a:cs typeface="Times New Roman" panose="02020603050405020304" pitchFamily="18" charset="0"/>
              </a:rPr>
            </a:br>
            <a:r>
              <a:rPr lang="ru-RU" sz="22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1. Компьютерные сети (для передачи данных);</a:t>
            </a:r>
            <a:br>
              <a:rPr lang="ru-RU" sz="22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</a:br>
            <a:r>
              <a:rPr lang="ru-RU" sz="22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2. Телефонные сети (передача голосовой информации</a:t>
            </a:r>
            <a:r>
              <a:rPr lang="ru-RU" sz="2200" b="1" dirty="0" smtClean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defRPr/>
            </a:pPr>
            <a:r>
              <a:rPr lang="ru-RU" sz="2200" b="1" dirty="0" smtClean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3</a:t>
            </a:r>
            <a:r>
              <a:rPr lang="ru-RU" sz="22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. Сети документальной электросвязи: </a:t>
            </a:r>
          </a:p>
          <a:p>
            <a:pPr indent="360000">
              <a:lnSpc>
                <a:spcPct val="80000"/>
              </a:lnSpc>
              <a:defRPr/>
            </a:pPr>
            <a:r>
              <a:rPr lang="ru-RU" sz="2200" b="1" dirty="0">
                <a:solidFill>
                  <a:srgbClr val="070605"/>
                </a:solidFill>
                <a:cs typeface="Times New Roman" panose="02020603050405020304" pitchFamily="18" charset="0"/>
              </a:rPr>
              <a:t>       а)</a:t>
            </a:r>
            <a:r>
              <a:rPr lang="ru-RU" sz="2200" dirty="0">
                <a:solidFill>
                  <a:srgbClr val="070605"/>
                </a:solidFill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solidFill>
                  <a:srgbClr val="070605"/>
                </a:solidFill>
                <a:cs typeface="Times New Roman" panose="02020603050405020304" pitchFamily="18" charset="0"/>
              </a:rPr>
              <a:t>телеграфные </a:t>
            </a:r>
            <a:r>
              <a:rPr lang="ru-RU" sz="2200" dirty="0">
                <a:solidFill>
                  <a:srgbClr val="070605"/>
                </a:solidFill>
                <a:cs typeface="Times New Roman" panose="02020603050405020304" pitchFamily="18" charset="0"/>
              </a:rPr>
              <a:t>сети (передача текстовой информации небольшого объема) передача дискретными сигналами (1/0);</a:t>
            </a:r>
          </a:p>
          <a:p>
            <a:pPr indent="360000">
              <a:lnSpc>
                <a:spcPct val="80000"/>
              </a:lnSpc>
              <a:defRPr/>
            </a:pPr>
            <a:r>
              <a:rPr lang="ru-RU" sz="2200" b="1" dirty="0">
                <a:solidFill>
                  <a:srgbClr val="070605"/>
                </a:solidFill>
                <a:cs typeface="Times New Roman" panose="02020603050405020304" pitchFamily="18" charset="0"/>
              </a:rPr>
              <a:t>       б)</a:t>
            </a:r>
            <a:r>
              <a:rPr lang="ru-RU" sz="2200" dirty="0">
                <a:solidFill>
                  <a:srgbClr val="070605"/>
                </a:solidFill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solidFill>
                  <a:srgbClr val="070605"/>
                </a:solidFill>
                <a:cs typeface="Times New Roman" panose="02020603050405020304" pitchFamily="18" charset="0"/>
              </a:rPr>
              <a:t>сеть </a:t>
            </a:r>
            <a:r>
              <a:rPr lang="ru-RU" sz="2200" dirty="0">
                <a:solidFill>
                  <a:srgbClr val="070605"/>
                </a:solidFill>
                <a:cs typeface="Times New Roman" panose="02020603050405020304" pitchFamily="18" charset="0"/>
              </a:rPr>
              <a:t>для передачи факсимильной информации (рисунков, изображений);</a:t>
            </a:r>
            <a:endParaRPr lang="en-US" sz="2200" dirty="0">
              <a:solidFill>
                <a:srgbClr val="070605"/>
              </a:solidFill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ru-RU" sz="2200" u="sng" dirty="0">
                <a:solidFill>
                  <a:srgbClr val="070605"/>
                </a:solidFill>
                <a:cs typeface="Times New Roman" panose="02020603050405020304" pitchFamily="18" charset="0"/>
              </a:rPr>
              <a:t>Сети широковещательных услуг: </a:t>
            </a:r>
            <a:endParaRPr lang="ru-RU" sz="2200" dirty="0">
              <a:solidFill>
                <a:srgbClr val="070605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ru-RU" sz="2200" b="1" dirty="0" smtClean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4</a:t>
            </a:r>
            <a:r>
              <a:rPr lang="ru-RU" sz="22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. Радиосети (передача голосовой </a:t>
            </a:r>
            <a:r>
              <a:rPr lang="ru-RU" sz="2200" b="1" dirty="0" smtClean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информации)</a:t>
            </a:r>
          </a:p>
          <a:p>
            <a:pPr algn="just">
              <a:lnSpc>
                <a:spcPct val="80000"/>
              </a:lnSpc>
              <a:defRPr/>
            </a:pPr>
            <a:r>
              <a:rPr lang="ru-RU" sz="2200" b="1" dirty="0" smtClean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5</a:t>
            </a:r>
            <a:r>
              <a:rPr lang="ru-RU" sz="22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. Телевизионные сети (передача голоса и </a:t>
            </a:r>
            <a:r>
              <a:rPr lang="ru-RU" sz="2200" b="1" dirty="0" smtClean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изображения широковещательные </a:t>
            </a:r>
            <a:r>
              <a:rPr lang="ru-RU" sz="22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услуги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.</a:t>
            </a:r>
            <a:endParaRPr lang="ru-RU" sz="2200" b="1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0" lang="ru-RU" b="1" u="sng" kern="0" spc="-110" dirty="0" smtClean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0" y="533401"/>
            <a:ext cx="9144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ru-RU" b="1" spc="-100" dirty="0">
                <a:solidFill>
                  <a:srgbClr val="7030A0"/>
                </a:solidFill>
              </a:rPr>
              <a:t>Тема 1</a:t>
            </a:r>
            <a:r>
              <a:rPr lang="ru-RU" b="1" i="1" spc="-100" dirty="0">
                <a:solidFill>
                  <a:srgbClr val="7030A0"/>
                </a:solidFill>
              </a:rPr>
              <a:t>. </a:t>
            </a:r>
            <a:r>
              <a:rPr lang="ru-RU" i="1" spc="-100" dirty="0">
                <a:solidFill>
                  <a:srgbClr val="7030A0"/>
                </a:solidFill>
              </a:rPr>
              <a:t>Предмет дисциплины</a:t>
            </a:r>
            <a:r>
              <a:rPr lang="ru-RU" b="1" i="1" spc="-100" dirty="0">
                <a:solidFill>
                  <a:srgbClr val="7030A0"/>
                </a:solidFill>
              </a:rPr>
              <a:t>.</a:t>
            </a:r>
            <a:r>
              <a:rPr lang="ru-RU" i="1" dirty="0">
                <a:solidFill>
                  <a:srgbClr val="7030A0"/>
                </a:solidFill>
              </a:rPr>
              <a:t> Роль сетевых технологий в современном обществе.</a:t>
            </a:r>
          </a:p>
        </p:txBody>
      </p:sp>
      <p:sp>
        <p:nvSpPr>
          <p:cNvPr id="11268" name="Номер слайда 28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E17FF1-F9B9-4AE5-93CD-AB462AEA3274}" type="slidenum">
              <a:rPr lang="ru-RU" smtClean="0"/>
              <a:pPr/>
              <a:t>5</a:t>
            </a:fld>
            <a:endParaRPr lang="ru-RU" sz="140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76200" y="1364397"/>
            <a:ext cx="88773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60000" algn="just">
              <a:defRPr/>
            </a:pPr>
            <a:r>
              <a:rPr lang="ru-RU" sz="2800" b="1" i="1" u="sng" dirty="0" smtClean="0">
                <a:solidFill>
                  <a:srgbClr val="002060"/>
                </a:solidFill>
              </a:rPr>
              <a:t>Информационная </a:t>
            </a:r>
            <a:r>
              <a:rPr lang="ru-RU" sz="2800" b="1" i="1" u="sng" dirty="0">
                <a:solidFill>
                  <a:srgbClr val="002060"/>
                </a:solidFill>
              </a:rPr>
              <a:t>система </a:t>
            </a:r>
            <a:r>
              <a:rPr lang="ru-RU" sz="2800" b="1" i="1" u="sng" dirty="0" smtClean="0">
                <a:solidFill>
                  <a:srgbClr val="002060"/>
                </a:solidFill>
              </a:rPr>
              <a:t>предприятий</a:t>
            </a:r>
            <a:r>
              <a:rPr lang="ru-RU" sz="2800" b="1" i="1" dirty="0" smtClean="0">
                <a:solidFill>
                  <a:srgbClr val="002060"/>
                </a:solidFill>
              </a:rPr>
              <a:t> </a:t>
            </a:r>
            <a:r>
              <a:rPr lang="ru-RU" sz="2800" dirty="0" smtClean="0">
                <a:solidFill>
                  <a:prstClr val="black"/>
                </a:solidFill>
              </a:rPr>
              <a:t>чаще всего - совокупность сетевых устройств (хабов, коммутаторов, маршрутизаторов), компьютеров</a:t>
            </a:r>
            <a:r>
              <a:rPr lang="en-US" sz="2800" dirty="0" smtClean="0">
                <a:solidFill>
                  <a:prstClr val="black"/>
                </a:solidFill>
              </a:rPr>
              <a:t>, </a:t>
            </a:r>
            <a:r>
              <a:rPr lang="ru-RU" sz="2800" dirty="0" smtClean="0">
                <a:solidFill>
                  <a:prstClr val="black"/>
                </a:solidFill>
              </a:rPr>
              <a:t>ПО</a:t>
            </a:r>
            <a:r>
              <a:rPr lang="en-US" sz="2800" dirty="0" smtClean="0">
                <a:solidFill>
                  <a:prstClr val="black"/>
                </a:solidFill>
              </a:rPr>
              <a:t>_NET: OS_NET,</a:t>
            </a:r>
            <a:r>
              <a:rPr lang="ru-RU" sz="2800" dirty="0" smtClean="0">
                <a:solidFill>
                  <a:prstClr val="black"/>
                </a:solidFill>
              </a:rPr>
              <a:t> одной </a:t>
            </a:r>
            <a:r>
              <a:rPr lang="ru-RU" sz="2800" dirty="0">
                <a:solidFill>
                  <a:prstClr val="black"/>
                </a:solidFill>
              </a:rPr>
              <a:t>или более </a:t>
            </a:r>
            <a:r>
              <a:rPr lang="ru-RU" sz="2800" b="1" i="1" dirty="0">
                <a:solidFill>
                  <a:srgbClr val="00B050"/>
                </a:solidFill>
              </a:rPr>
              <a:t>баз данных, которые хранятся на </a:t>
            </a:r>
            <a:r>
              <a:rPr lang="ru-RU" sz="2800" b="1" i="1" dirty="0" smtClean="0">
                <a:solidFill>
                  <a:srgbClr val="00B050"/>
                </a:solidFill>
              </a:rPr>
              <a:t>серверах </a:t>
            </a:r>
            <a:r>
              <a:rPr lang="ru-RU" sz="2800" dirty="0" smtClean="0">
                <a:solidFill>
                  <a:srgbClr val="00B050"/>
                </a:solidFill>
              </a:rPr>
              <a:t>и</a:t>
            </a:r>
            <a:r>
              <a:rPr lang="ru-RU" sz="2800" dirty="0" smtClean="0">
                <a:solidFill>
                  <a:prstClr val="black"/>
                </a:solidFill>
              </a:rPr>
              <a:t> пользователей: </a:t>
            </a:r>
            <a:r>
              <a:rPr lang="ru-RU" sz="2800" dirty="0" err="1" smtClean="0">
                <a:solidFill>
                  <a:prstClr val="black"/>
                </a:solidFill>
              </a:rPr>
              <a:t>работнитков</a:t>
            </a:r>
            <a:r>
              <a:rPr lang="ru-RU" sz="2800" dirty="0" smtClean="0">
                <a:solidFill>
                  <a:prstClr val="black"/>
                </a:solidFill>
              </a:rPr>
              <a:t> и служащих.</a:t>
            </a:r>
            <a:endParaRPr lang="ru-RU" sz="2800" dirty="0">
              <a:solidFill>
                <a:prstClr val="black"/>
              </a:solidFill>
            </a:endParaRPr>
          </a:p>
          <a:p>
            <a:pPr lvl="0" indent="360000" algn="just">
              <a:defRPr/>
            </a:pPr>
            <a:r>
              <a:rPr lang="ru-RU" sz="2800" b="1" i="1" dirty="0">
                <a:solidFill>
                  <a:srgbClr val="002060"/>
                </a:solidFill>
              </a:rPr>
              <a:t>Сервер(а)</a:t>
            </a:r>
            <a:r>
              <a:rPr lang="ru-RU" sz="2800" b="1" dirty="0">
                <a:solidFill>
                  <a:prstClr val="black"/>
                </a:solidFill>
              </a:rPr>
              <a:t> </a:t>
            </a:r>
            <a:r>
              <a:rPr lang="ru-RU" sz="2800" dirty="0">
                <a:solidFill>
                  <a:prstClr val="black"/>
                </a:solidFill>
              </a:rPr>
              <a:t>часто располагается в отдельном помещении и обслуживается системным администратором. </a:t>
            </a:r>
            <a:endParaRPr lang="ru-RU" sz="2800" dirty="0" smtClean="0">
              <a:solidFill>
                <a:prstClr val="black"/>
              </a:solidFill>
            </a:endParaRPr>
          </a:p>
          <a:p>
            <a:pPr lvl="0" indent="360000" algn="just">
              <a:defRPr/>
            </a:pPr>
            <a:r>
              <a:rPr lang="ru-RU" sz="2800" dirty="0" smtClean="0">
                <a:solidFill>
                  <a:prstClr val="black"/>
                </a:solidFill>
              </a:rPr>
              <a:t>Компьютеры служащих - пользователей </a:t>
            </a:r>
            <a:r>
              <a:rPr lang="ru-RU" sz="2800" dirty="0">
                <a:solidFill>
                  <a:prstClr val="black"/>
                </a:solidFill>
              </a:rPr>
              <a:t>могут располагаться, как в пределах одного офиса, так и за его пределами, имея при этом удаленный доступ к информации и программам, хранящимся на сервер(е/ах).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0" y="533401"/>
            <a:ext cx="9144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ru-RU" b="1" spc="-100" dirty="0">
                <a:solidFill>
                  <a:srgbClr val="7030A0"/>
                </a:solidFill>
              </a:rPr>
              <a:t>Тема 1</a:t>
            </a:r>
            <a:r>
              <a:rPr lang="ru-RU" b="1" i="1" spc="-100" dirty="0">
                <a:solidFill>
                  <a:srgbClr val="7030A0"/>
                </a:solidFill>
              </a:rPr>
              <a:t>. </a:t>
            </a:r>
            <a:r>
              <a:rPr lang="ru-RU" i="1" spc="-100" dirty="0">
                <a:solidFill>
                  <a:srgbClr val="7030A0"/>
                </a:solidFill>
              </a:rPr>
              <a:t>Предмет дисциплины</a:t>
            </a:r>
            <a:r>
              <a:rPr lang="ru-RU" b="1" i="1" spc="-100" dirty="0">
                <a:solidFill>
                  <a:srgbClr val="7030A0"/>
                </a:solidFill>
              </a:rPr>
              <a:t>.</a:t>
            </a:r>
            <a:r>
              <a:rPr lang="ru-RU" i="1" dirty="0">
                <a:solidFill>
                  <a:srgbClr val="7030A0"/>
                </a:solidFill>
              </a:rPr>
              <a:t> Роль сетевых технологий в современном обществе.</a:t>
            </a:r>
          </a:p>
        </p:txBody>
      </p:sp>
      <p:sp>
        <p:nvSpPr>
          <p:cNvPr id="12292" name="Номер слайда 28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5C0D2A-E983-4C50-A389-00F6E3635FCD}" type="slidenum">
              <a:rPr lang="ru-RU" smtClean="0"/>
              <a:pPr/>
              <a:t>6</a:t>
            </a:fld>
            <a:endParaRPr lang="ru-RU" sz="1400" smtClean="0"/>
          </a:p>
        </p:txBody>
      </p:sp>
      <p:sp>
        <p:nvSpPr>
          <p:cNvPr id="6" name="TextBox 5"/>
          <p:cNvSpPr txBox="1"/>
          <p:nvPr/>
        </p:nvSpPr>
        <p:spPr>
          <a:xfrm>
            <a:off x="1" y="6223925"/>
            <a:ext cx="9000794" cy="46166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Такая система называется клиент-серверной моделью.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23595" y="5734509"/>
            <a:ext cx="8077200" cy="42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aseline="-25000" dirty="0" smtClean="0"/>
              <a:t>Рис. 1.1. Сеть, состоящая из двух клиентов и одного сервера</a:t>
            </a:r>
            <a:endParaRPr lang="ru-RU" sz="3200" baseline="-25000" dirty="0"/>
          </a:p>
        </p:txBody>
      </p:sp>
      <p:pic>
        <p:nvPicPr>
          <p:cNvPr id="8" name="Picture 4" descr="1-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1" y="1295398"/>
            <a:ext cx="8978672" cy="45720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0" y="533401"/>
            <a:ext cx="9144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ru-RU" b="1" spc="-100" dirty="0">
                <a:solidFill>
                  <a:srgbClr val="7030A0"/>
                </a:solidFill>
              </a:rPr>
              <a:t>Тема 1</a:t>
            </a:r>
            <a:r>
              <a:rPr lang="ru-RU" b="1" i="1" spc="-100" dirty="0">
                <a:solidFill>
                  <a:srgbClr val="7030A0"/>
                </a:solidFill>
              </a:rPr>
              <a:t>. </a:t>
            </a:r>
            <a:r>
              <a:rPr lang="ru-RU" i="1" spc="-100" dirty="0">
                <a:solidFill>
                  <a:srgbClr val="7030A0"/>
                </a:solidFill>
              </a:rPr>
              <a:t>Предмет дисциплины</a:t>
            </a:r>
            <a:r>
              <a:rPr lang="ru-RU" b="1" i="1" spc="-100" dirty="0">
                <a:solidFill>
                  <a:srgbClr val="7030A0"/>
                </a:solidFill>
              </a:rPr>
              <a:t>.</a:t>
            </a:r>
            <a:r>
              <a:rPr lang="ru-RU" i="1" dirty="0">
                <a:solidFill>
                  <a:srgbClr val="7030A0"/>
                </a:solidFill>
              </a:rPr>
              <a:t> Роль сетевых технологий в современном обществе.</a:t>
            </a:r>
          </a:p>
        </p:txBody>
      </p:sp>
      <p:sp>
        <p:nvSpPr>
          <p:cNvPr id="12292" name="Номер слайда 28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5C0D2A-E983-4C50-A389-00F6E3635FCD}" type="slidenum">
              <a:rPr lang="ru-RU" smtClean="0"/>
              <a:pPr/>
              <a:t>7</a:t>
            </a:fld>
            <a:endParaRPr lang="ru-RU" sz="140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1676400"/>
            <a:ext cx="9000794" cy="46166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Клиент-серверная модель.</a:t>
            </a:r>
            <a:endParaRPr lang="ru-RU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19200" y="5486400"/>
            <a:ext cx="6544005" cy="6096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Aft>
                <a:spcPts val="600"/>
              </a:spcAft>
            </a:pPr>
            <a:r>
              <a:rPr lang="ru-RU" sz="3200" baseline="-25000" dirty="0" smtClean="0"/>
              <a:t>Рис. 1.2. Запросы и ответы в модели «клиент-сервер»</a:t>
            </a:r>
            <a:endParaRPr lang="ru-RU" sz="3200" baseline="-250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" y="2654300"/>
            <a:ext cx="8658225" cy="207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Box 285"/>
          <p:cNvSpPr txBox="1"/>
          <p:nvPr/>
        </p:nvSpPr>
        <p:spPr>
          <a:xfrm>
            <a:off x="-1" y="512813"/>
            <a:ext cx="9144000" cy="41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>
              <a:lnSpc>
                <a:spcPts val="2700"/>
              </a:lnSpc>
              <a:defRPr/>
            </a:pPr>
            <a:r>
              <a:rPr lang="ru-RU" sz="2000" b="1" spc="-100" dirty="0">
                <a:solidFill>
                  <a:srgbClr val="7030A0"/>
                </a:solidFill>
              </a:rPr>
              <a:t>Тема 1</a:t>
            </a:r>
            <a:r>
              <a:rPr lang="ru-RU" sz="2000" spc="-100" dirty="0">
                <a:solidFill>
                  <a:srgbClr val="7030A0"/>
                </a:solidFill>
              </a:rPr>
              <a:t>. </a:t>
            </a:r>
            <a:r>
              <a:rPr lang="ru-RU" sz="2000" i="1" spc="-100" dirty="0">
                <a:solidFill>
                  <a:srgbClr val="7030A0"/>
                </a:solidFill>
              </a:rPr>
              <a:t>Предмет дисциплины .</a:t>
            </a:r>
            <a:r>
              <a:rPr lang="ru-RU" sz="2000" i="1" dirty="0">
                <a:solidFill>
                  <a:srgbClr val="7030A0"/>
                </a:solidFill>
              </a:rPr>
              <a:t> Роль сетевых технологий в современном обществе</a:t>
            </a:r>
          </a:p>
        </p:txBody>
      </p:sp>
      <p:sp>
        <p:nvSpPr>
          <p:cNvPr id="12292" name="Номер слайда 28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5C0D2A-E983-4C50-A389-00F6E3635FCD}" type="slidenum">
              <a:rPr lang="ru-RU" smtClean="0"/>
              <a:pPr/>
              <a:t>8</a:t>
            </a:fld>
            <a:endParaRPr lang="ru-RU" sz="140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326771"/>
            <a:ext cx="8915400" cy="46166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 smtClean="0">
                <a:solidFill>
                  <a:srgbClr val="0706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 1.2. Фрагмент типичной </a:t>
            </a:r>
            <a:r>
              <a:rPr lang="ru-RU" b="1" dirty="0" smtClean="0">
                <a:solidFill>
                  <a:srgbClr val="0706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клиент-серверной </a:t>
            </a:r>
            <a:r>
              <a:rPr lang="ru-RU" dirty="0" smtClean="0">
                <a:solidFill>
                  <a:srgbClr val="0706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 предприятия</a:t>
            </a:r>
            <a:endParaRPr lang="ru-RU" dirty="0">
              <a:solidFill>
                <a:srgbClr val="0706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518" y="913629"/>
            <a:ext cx="8839201" cy="5424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629400" y="5562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i="1" dirty="0" smtClean="0">
                <a:solidFill>
                  <a:srgbClr val="C00000"/>
                </a:solidFill>
              </a:rPr>
              <a:t>1-е: Использование общих ресурсов </a:t>
            </a:r>
            <a:endParaRPr lang="ru-RU" sz="1800" b="1" i="1" dirty="0">
              <a:solidFill>
                <a:srgbClr val="C0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-21610" y="0"/>
            <a:ext cx="91872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ru-RU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>
              <a:spcBef>
                <a:spcPct val="50000"/>
              </a:spcBef>
              <a:defRPr/>
            </a:pPr>
            <a:r>
              <a:rPr kumimoji="0" lang="ru-RU" sz="1800" b="1" u="sng" kern="0" spc="-110" dirty="0">
                <a:solidFill>
                  <a:srgbClr val="FF0000"/>
                </a:solidFill>
              </a:rPr>
              <a:t>Курс Лекций: «Аппаратное и программное обеспечение ЭВМ и сетей</a:t>
            </a:r>
            <a:endParaRPr kumimoji="0" lang="ru-RU" sz="1800" b="1" spc="-11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0" y="381000"/>
            <a:ext cx="91440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ru-RU" sz="1900" b="1" spc="-100" dirty="0">
                <a:solidFill>
                  <a:srgbClr val="7030A0"/>
                </a:solidFill>
              </a:rPr>
              <a:t>Тема 1</a:t>
            </a:r>
            <a:r>
              <a:rPr lang="ru-RU" sz="1900" b="1" i="1" spc="-100" dirty="0">
                <a:solidFill>
                  <a:srgbClr val="7030A0"/>
                </a:solidFill>
              </a:rPr>
              <a:t>. </a:t>
            </a:r>
            <a:r>
              <a:rPr lang="ru-RU" sz="1900" i="1" spc="-100" dirty="0">
                <a:solidFill>
                  <a:srgbClr val="7030A0"/>
                </a:solidFill>
              </a:rPr>
              <a:t>Предмет дисциплины</a:t>
            </a:r>
            <a:r>
              <a:rPr lang="ru-RU" sz="1900" b="1" i="1" spc="-100" dirty="0">
                <a:solidFill>
                  <a:srgbClr val="7030A0"/>
                </a:solidFill>
              </a:rPr>
              <a:t>.</a:t>
            </a:r>
            <a:r>
              <a:rPr lang="ru-RU" sz="1900" i="1" dirty="0">
                <a:solidFill>
                  <a:srgbClr val="7030A0"/>
                </a:solidFill>
              </a:rPr>
              <a:t> Роль сетевых технологий в современном обществе</a:t>
            </a:r>
            <a:r>
              <a:rPr lang="ru-RU" i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3316" name="Номер слайда 28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5E7FE1-A04C-4587-8B34-1F2D2039CEC4}" type="slidenum">
              <a:rPr lang="ru-RU" smtClean="0"/>
              <a:pPr/>
              <a:t>9</a:t>
            </a:fld>
            <a:endParaRPr lang="ru-RU" sz="1400" smtClean="0"/>
          </a:p>
        </p:txBody>
      </p:sp>
      <p:sp>
        <p:nvSpPr>
          <p:cNvPr id="288" name="Прямоугольник 287"/>
          <p:cNvSpPr/>
          <p:nvPr/>
        </p:nvSpPr>
        <p:spPr>
          <a:xfrm>
            <a:off x="76200" y="838200"/>
            <a:ext cx="8915400" cy="5867400"/>
          </a:xfrm>
          <a:prstGeom prst="rect">
            <a:avLst/>
          </a:prstGeom>
          <a:noFill/>
          <a:ln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t" anchorCtr="0">
            <a:normAutofit fontScale="92500"/>
          </a:bodyPr>
          <a:lstStyle/>
          <a:p>
            <a:pPr indent="360000" algn="just">
              <a:defRPr/>
            </a:pPr>
            <a:r>
              <a:rPr lang="ru-RU" sz="2600" dirty="0" smtClean="0">
                <a:solidFill>
                  <a:srgbClr val="002060"/>
                </a:solidFill>
              </a:rPr>
              <a:t>Цели и задачи решаемые с помощью компьютерных сетей:</a:t>
            </a:r>
          </a:p>
          <a:p>
            <a:pPr algn="just">
              <a:defRPr/>
            </a:pPr>
            <a:r>
              <a:rPr lang="ru-RU" sz="2600" u="heavy" dirty="0" smtClean="0">
                <a:solidFill>
                  <a:srgbClr val="002060"/>
                </a:solidFill>
                <a:uFill>
                  <a:solidFill>
                    <a:srgbClr val="C00000"/>
                  </a:solidFill>
                </a:uFill>
              </a:rPr>
              <a:t>1-ая цель - для пользователей </a:t>
            </a:r>
            <a:r>
              <a:rPr lang="ru-RU" sz="2800" dirty="0" smtClean="0"/>
              <a:t>доступ к общим ресурсам, таким как сетевые принтеры,  дисковые накопители, модемы и факс модемы, сканеры, устройства записи компакт-дисков и пр.</a:t>
            </a:r>
            <a:endParaRPr lang="ru-RU" sz="2600" dirty="0" smtClean="0">
              <a:solidFill>
                <a:srgbClr val="002060"/>
              </a:solidFill>
            </a:endParaRPr>
          </a:p>
          <a:p>
            <a:pPr indent="360000" algn="just">
              <a:defRPr/>
            </a:pPr>
            <a:r>
              <a:rPr lang="ru-RU" sz="2600" u="heavy" dirty="0" smtClean="0">
                <a:solidFill>
                  <a:srgbClr val="002060"/>
                </a:solidFill>
                <a:uFill>
                  <a:solidFill>
                    <a:srgbClr val="C00000"/>
                  </a:solidFill>
                </a:uFill>
              </a:rPr>
              <a:t>2-ая </a:t>
            </a:r>
            <a:r>
              <a:rPr lang="ru-RU" sz="2600" u="heavy" dirty="0">
                <a:solidFill>
                  <a:srgbClr val="002060"/>
                </a:solidFill>
                <a:uFill>
                  <a:solidFill>
                    <a:srgbClr val="C00000"/>
                  </a:solidFill>
                </a:uFill>
              </a:rPr>
              <a:t>цель работы компьютерной </a:t>
            </a:r>
            <a:r>
              <a:rPr lang="ru-RU" sz="2600" dirty="0">
                <a:solidFill>
                  <a:srgbClr val="002060"/>
                </a:solidFill>
              </a:rPr>
              <a:t>сети </a:t>
            </a:r>
            <a:r>
              <a:rPr lang="ru-RU" sz="2600" dirty="0" smtClean="0"/>
              <a:t>- это </a:t>
            </a:r>
            <a:r>
              <a:rPr lang="ru-RU" sz="2600" u="sng" dirty="0" smtClean="0"/>
              <a:t>коммуникационная </a:t>
            </a:r>
            <a:r>
              <a:rPr lang="ru-RU" sz="2600" u="sng" dirty="0"/>
              <a:t>среда</a:t>
            </a:r>
            <a:r>
              <a:rPr lang="ru-RU" sz="2600" dirty="0"/>
              <a:t> для </a:t>
            </a:r>
            <a:r>
              <a:rPr lang="ru-RU" sz="2600" dirty="0" smtClean="0"/>
              <a:t>совместной деятельности работников предприятия</a:t>
            </a:r>
            <a:r>
              <a:rPr lang="ru-RU" sz="2600" dirty="0"/>
              <a:t>. </a:t>
            </a:r>
            <a:endParaRPr lang="ru-RU" sz="2600" dirty="0" smtClean="0"/>
          </a:p>
          <a:p>
            <a:pPr indent="360000" algn="just">
              <a:defRPr/>
            </a:pPr>
            <a:r>
              <a:rPr lang="ru-RU" sz="2600" u="heavy" dirty="0" smtClean="0">
                <a:solidFill>
                  <a:srgbClr val="002060"/>
                </a:solidFill>
                <a:uFill>
                  <a:solidFill>
                    <a:srgbClr val="C00000"/>
                  </a:solidFill>
                </a:uFill>
              </a:rPr>
              <a:t>3-я </a:t>
            </a:r>
            <a:r>
              <a:rPr lang="ru-RU" sz="2600" u="heavy" dirty="0">
                <a:solidFill>
                  <a:srgbClr val="002060"/>
                </a:solidFill>
                <a:uFill>
                  <a:solidFill>
                    <a:srgbClr val="C00000"/>
                  </a:solidFill>
                </a:uFill>
              </a:rPr>
              <a:t>цель применения компьютерных </a:t>
            </a:r>
            <a:r>
              <a:rPr lang="ru-RU" sz="2600" u="heavy" dirty="0" smtClean="0">
                <a:solidFill>
                  <a:srgbClr val="002060"/>
                </a:solidFill>
                <a:uFill>
                  <a:solidFill>
                    <a:srgbClr val="C00000"/>
                  </a:solidFill>
                </a:uFill>
              </a:rPr>
              <a:t>сетей</a:t>
            </a:r>
            <a:r>
              <a:rPr lang="ru-RU" sz="2600" u="heavy" dirty="0">
                <a:solidFill>
                  <a:srgbClr val="00206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lang="ru-RU" sz="2600" dirty="0" smtClean="0"/>
              <a:t>- это </a:t>
            </a:r>
            <a:r>
              <a:rPr lang="ru-RU" sz="2600" u="sng" dirty="0" smtClean="0"/>
              <a:t>деловое общение </a:t>
            </a:r>
            <a:r>
              <a:rPr lang="ru-RU" sz="2600" u="sng" dirty="0"/>
              <a:t>с другими компаниями.</a:t>
            </a:r>
            <a:r>
              <a:rPr lang="ru-RU" sz="2600" dirty="0"/>
              <a:t> </a:t>
            </a:r>
            <a:endParaRPr lang="ru-RU" sz="2600" dirty="0" smtClean="0"/>
          </a:p>
          <a:p>
            <a:pPr indent="360000" algn="just">
              <a:defRPr/>
            </a:pPr>
            <a:r>
              <a:rPr lang="ru-RU" sz="2600" dirty="0" smtClean="0">
                <a:solidFill>
                  <a:srgbClr val="002060"/>
                </a:solidFill>
              </a:rPr>
              <a:t>4-ая цель </a:t>
            </a:r>
            <a:r>
              <a:rPr lang="ru-RU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ru-RU" sz="2600" dirty="0" smtClean="0"/>
              <a:t>это </a:t>
            </a:r>
            <a:r>
              <a:rPr lang="ru-RU" sz="2600" u="sng" dirty="0" smtClean="0"/>
              <a:t>интернет-коммерция. </a:t>
            </a:r>
          </a:p>
          <a:p>
            <a:pPr indent="360000" algn="just">
              <a:defRPr/>
            </a:pPr>
            <a:r>
              <a:rPr lang="ru-RU" sz="2600" dirty="0" smtClean="0">
                <a:solidFill>
                  <a:srgbClr val="002060"/>
                </a:solidFill>
              </a:rPr>
              <a:t>5-ая цель – </a:t>
            </a:r>
            <a:r>
              <a:rPr lang="ru-RU" sz="2600" dirty="0" smtClean="0"/>
              <a:t>это </a:t>
            </a:r>
            <a:r>
              <a:rPr lang="ru-RU" sz="2600" u="sng" dirty="0" smtClean="0"/>
              <a:t>Интернет – банкинг.</a:t>
            </a:r>
          </a:p>
          <a:p>
            <a:pPr indent="360000" algn="just">
              <a:defRPr/>
            </a:pPr>
            <a:r>
              <a:rPr lang="ru-RU" sz="2600" dirty="0" smtClean="0">
                <a:solidFill>
                  <a:srgbClr val="002060"/>
                </a:solidFill>
              </a:rPr>
              <a:t>6-ая цель</a:t>
            </a:r>
            <a:r>
              <a:rPr lang="ru-RU" sz="2600" dirty="0" smtClean="0">
                <a:solidFill>
                  <a:srgbClr val="C00000"/>
                </a:solidFill>
              </a:rPr>
              <a:t> </a:t>
            </a:r>
            <a:r>
              <a:rPr lang="ru-RU" sz="2600" dirty="0" smtClean="0"/>
              <a:t>– </a:t>
            </a:r>
            <a:r>
              <a:rPr lang="ru-RU" sz="2600" u="sng" dirty="0" smtClean="0"/>
              <a:t>создание и размещение различной рекламной информации на просторах Интернета виде WEB – сайтов</a:t>
            </a:r>
            <a:r>
              <a:rPr lang="ru-RU" sz="2600" dirty="0" smtClean="0"/>
              <a:t>.</a:t>
            </a:r>
          </a:p>
          <a:p>
            <a:pPr indent="360000" algn="just">
              <a:defRPr/>
            </a:pPr>
            <a:r>
              <a:rPr lang="ru-RU" sz="2600" dirty="0" smtClean="0">
                <a:solidFill>
                  <a:srgbClr val="002060"/>
                </a:solidFill>
              </a:rPr>
              <a:t>7-ая цель – </a:t>
            </a:r>
            <a:r>
              <a:rPr lang="ru-RU" sz="2600" u="sng" dirty="0" smtClean="0"/>
              <a:t>дистанционное обучение </a:t>
            </a:r>
            <a:r>
              <a:rPr lang="ru-RU" sz="2600" dirty="0" smtClean="0"/>
              <a:t>– интерактивные WWW – сайты, содержащие учебные материалы, лекции, контрольные задания и зачастую выполняющая роль экзаменатора.</a:t>
            </a:r>
          </a:p>
          <a:p>
            <a:pPr algn="just">
              <a:defRPr/>
            </a:pPr>
            <a:endParaRPr lang="ru-RU" dirty="0" smtClean="0"/>
          </a:p>
          <a:p>
            <a:pPr algn="just">
              <a:defRPr/>
            </a:pPr>
            <a:endParaRPr lang="ru-RU" b="1" dirty="0" smtClean="0"/>
          </a:p>
          <a:p>
            <a:pPr algn="just">
              <a:defRPr/>
            </a:pPr>
            <a:endParaRPr lang="ru-RU" dirty="0" smtClean="0"/>
          </a:p>
          <a:p>
            <a:pPr algn="just">
              <a:defRPr/>
            </a:pPr>
            <a:endParaRPr lang="ru-RU" dirty="0"/>
          </a:p>
          <a:p>
            <a:pPr algn="just">
              <a:defRPr/>
            </a:pP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4754</TotalTime>
  <Words>4000</Words>
  <Application>Microsoft Office PowerPoint</Application>
  <PresentationFormat>Экран (4:3)</PresentationFormat>
  <Paragraphs>293</Paragraphs>
  <Slides>27</Slides>
  <Notes>16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27</vt:i4>
      </vt:variant>
    </vt:vector>
  </HeadingPairs>
  <TitlesOfParts>
    <vt:vector size="38" baseType="lpstr">
      <vt:lpstr>Arial</vt:lpstr>
      <vt:lpstr>Calibri</vt:lpstr>
      <vt:lpstr>Times New Roman</vt:lpstr>
      <vt:lpstr>Trebuchet MS</vt:lpstr>
      <vt:lpstr>Wingdings</vt:lpstr>
      <vt:lpstr>Wingdings 3</vt:lpstr>
      <vt:lpstr>Грань</vt:lpstr>
      <vt:lpstr>Visio</vt:lpstr>
      <vt:lpstr>Picture</vt:lpstr>
      <vt:lpstr>Документ Microsoft Word 97–2003</vt:lpstr>
      <vt:lpstr>VISIO</vt:lpstr>
      <vt:lpstr>  Курс Лекций: «Аппаратное и программное обеспечение ЭВМ и сетей»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Основы передачи дискретных данных</dc:title>
  <dc:creator>Марина</dc:creator>
  <cp:lastModifiedBy>Александр Воланд</cp:lastModifiedBy>
  <cp:revision>299</cp:revision>
  <dcterms:modified xsi:type="dcterms:W3CDTF">2021-01-28T09:01:14Z</dcterms:modified>
</cp:coreProperties>
</file>