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7614E69-9826-4E8F-9446-982D9F5B3700}" type="datetimeFigureOut">
              <a:rPr lang="ru-RU" smtClean="0"/>
              <a:t>30.09.2021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4D0EBEE-473D-414C-9324-C758DD97928A}"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47032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30.09.2021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29094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30.09.2021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7882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30.09.2021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92297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7614E69-9826-4E8F-9446-982D9F5B3700}" type="datetimeFigureOut">
              <a:rPr lang="ru-RU" smtClean="0"/>
              <a:t>30.09.2021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93971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614E69-9826-4E8F-9446-982D9F5B3700}" type="datetimeFigureOut">
              <a:rPr lang="ru-RU" smtClean="0"/>
              <a:t>30.09.2021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04424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614E69-9826-4E8F-9446-982D9F5B3700}" type="datetimeFigureOut">
              <a:rPr lang="ru-RU" smtClean="0"/>
              <a:t>30.09.2021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080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614E69-9826-4E8F-9446-982D9F5B3700}" type="datetimeFigureOut">
              <a:rPr lang="ru-RU" smtClean="0"/>
              <a:t>30.09.2021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1780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4E69-9826-4E8F-9446-982D9F5B3700}" type="datetimeFigureOut">
              <a:rPr lang="ru-RU" smtClean="0"/>
              <a:t>30.09.2021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342732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30.09.2021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62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30.09.2021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008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7614E69-9826-4E8F-9446-982D9F5B3700}" type="datetimeFigureOut">
              <a:rPr lang="ru-RU" smtClean="0"/>
              <a:t>30.09.2021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D0EBEE-473D-414C-9324-C758DD97928A}"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3008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drr.io/r/graphics/plot.defaul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drr.io/r/base/seq.html" TargetMode="External"/><Relationship Id="rId2" Type="http://schemas.openxmlformats.org/officeDocument/2006/relationships/hyperlink" Target="https://rdrr.io/r/graphics/his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a:t>
            </a:r>
            <a:r>
              <a:rPr lang="en-US" dirty="0" smtClean="0"/>
              <a:t> </a:t>
            </a:r>
            <a:r>
              <a:rPr lang="ru-RU" dirty="0" smtClean="0"/>
              <a:t> </a:t>
            </a:r>
            <a:r>
              <a:rPr lang="en-US" dirty="0" smtClean="0"/>
              <a:t>R</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84771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3290653" y="213076"/>
            <a:ext cx="5962142" cy="605530"/>
          </a:xfrm>
          <a:prstGeom prst="rect">
            <a:avLst/>
          </a:prstGeom>
        </p:spPr>
      </p:pic>
      <p:pic>
        <p:nvPicPr>
          <p:cNvPr id="6" name="Рисунок 5"/>
          <p:cNvPicPr>
            <a:picLocks noChangeAspect="1"/>
          </p:cNvPicPr>
          <p:nvPr/>
        </p:nvPicPr>
        <p:blipFill>
          <a:blip r:embed="rId3"/>
          <a:stretch>
            <a:fillRect/>
          </a:stretch>
        </p:blipFill>
        <p:spPr>
          <a:xfrm>
            <a:off x="2676525" y="1009650"/>
            <a:ext cx="6838950" cy="4838700"/>
          </a:xfrm>
          <a:prstGeom prst="rect">
            <a:avLst/>
          </a:prstGeom>
        </p:spPr>
      </p:pic>
    </p:spTree>
    <p:extLst>
      <p:ext uri="{BB962C8B-B14F-4D97-AF65-F5344CB8AC3E}">
        <p14:creationId xmlns:p14="http://schemas.microsoft.com/office/powerpoint/2010/main" val="246976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982518" y="58059"/>
            <a:ext cx="6505638" cy="524447"/>
          </a:xfrm>
          <a:prstGeom prst="rect">
            <a:avLst/>
          </a:prstGeom>
        </p:spPr>
      </p:pic>
      <p:pic>
        <p:nvPicPr>
          <p:cNvPr id="5" name="Рисунок 4"/>
          <p:cNvPicPr>
            <a:picLocks noChangeAspect="1"/>
          </p:cNvPicPr>
          <p:nvPr/>
        </p:nvPicPr>
        <p:blipFill>
          <a:blip r:embed="rId3"/>
          <a:stretch>
            <a:fillRect/>
          </a:stretch>
        </p:blipFill>
        <p:spPr>
          <a:xfrm>
            <a:off x="1785479" y="660883"/>
            <a:ext cx="8516539" cy="6058746"/>
          </a:xfrm>
          <a:prstGeom prst="rect">
            <a:avLst/>
          </a:prstGeom>
        </p:spPr>
      </p:pic>
    </p:spTree>
    <p:extLst>
      <p:ext uri="{BB962C8B-B14F-4D97-AF65-F5344CB8AC3E}">
        <p14:creationId xmlns:p14="http://schemas.microsoft.com/office/powerpoint/2010/main" val="399402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14549" y="178525"/>
            <a:ext cx="9601200" cy="3581400"/>
          </a:xfrm>
        </p:spPr>
        <p:txBody>
          <a:bodyPr/>
          <a:lstStyle/>
          <a:p>
            <a:pPr marL="0" indent="0">
              <a:buNone/>
            </a:pPr>
            <a:r>
              <a:rPr lang="ru-RU" dirty="0"/>
              <a:t>Толщину и тип линии можно изменить, используя параметры </a:t>
            </a:r>
            <a:r>
              <a:rPr lang="ru-RU" dirty="0" err="1"/>
              <a:t>lwd</a:t>
            </a:r>
            <a:r>
              <a:rPr lang="ru-RU" dirty="0"/>
              <a:t> = и </a:t>
            </a:r>
            <a:r>
              <a:rPr lang="ru-RU" dirty="0" err="1"/>
              <a:t>lty</a:t>
            </a:r>
            <a:r>
              <a:rPr lang="ru-RU" dirty="0"/>
              <a:t> = соответственно. Работают они аналогично параметрам </a:t>
            </a:r>
            <a:r>
              <a:rPr lang="ru-RU" dirty="0" err="1"/>
              <a:t>pch</a:t>
            </a:r>
            <a:r>
              <a:rPr lang="ru-RU" dirty="0"/>
              <a:t> и </a:t>
            </a:r>
            <a:r>
              <a:rPr lang="ru-RU" dirty="0" err="1"/>
              <a:t>cex</a:t>
            </a:r>
            <a:r>
              <a:rPr lang="ru-RU" dirty="0"/>
              <a:t> для точечных символов. Типов линий по умолчанию в стандартной библиотеке R не так много, но в сочетании с цветовым кодированием и толщиной их оказывается вполне достаточно</a:t>
            </a:r>
          </a:p>
        </p:txBody>
      </p:sp>
      <p:pic>
        <p:nvPicPr>
          <p:cNvPr id="6" name="Рисунок 5"/>
          <p:cNvPicPr>
            <a:picLocks noChangeAspect="1"/>
          </p:cNvPicPr>
          <p:nvPr/>
        </p:nvPicPr>
        <p:blipFill>
          <a:blip r:embed="rId2"/>
          <a:stretch>
            <a:fillRect/>
          </a:stretch>
        </p:blipFill>
        <p:spPr>
          <a:xfrm>
            <a:off x="3561806" y="1590682"/>
            <a:ext cx="6939506" cy="5033955"/>
          </a:xfrm>
          <a:prstGeom prst="rect">
            <a:avLst/>
          </a:prstGeom>
        </p:spPr>
      </p:pic>
    </p:spTree>
    <p:extLst>
      <p:ext uri="{BB962C8B-B14F-4D97-AF65-F5344CB8AC3E}">
        <p14:creationId xmlns:p14="http://schemas.microsoft.com/office/powerpoint/2010/main" val="3689160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256201" y="214993"/>
            <a:ext cx="8132590" cy="551362"/>
          </a:xfrm>
          <a:prstGeom prst="rect">
            <a:avLst/>
          </a:prstGeom>
        </p:spPr>
      </p:pic>
      <p:pic>
        <p:nvPicPr>
          <p:cNvPr id="6" name="Рисунок 5"/>
          <p:cNvPicPr>
            <a:picLocks noChangeAspect="1"/>
          </p:cNvPicPr>
          <p:nvPr/>
        </p:nvPicPr>
        <p:blipFill>
          <a:blip r:embed="rId3"/>
          <a:stretch>
            <a:fillRect/>
          </a:stretch>
        </p:blipFill>
        <p:spPr>
          <a:xfrm>
            <a:off x="2256201" y="856335"/>
            <a:ext cx="8257880" cy="5930659"/>
          </a:xfrm>
          <a:prstGeom prst="rect">
            <a:avLst/>
          </a:prstGeom>
        </p:spPr>
      </p:pic>
    </p:spTree>
    <p:extLst>
      <p:ext uri="{BB962C8B-B14F-4D97-AF65-F5344CB8AC3E}">
        <p14:creationId xmlns:p14="http://schemas.microsoft.com/office/powerpoint/2010/main" val="1891444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29789" y="216131"/>
            <a:ext cx="9601200" cy="3581400"/>
          </a:xfrm>
        </p:spPr>
        <p:txBody>
          <a:bodyPr/>
          <a:lstStyle/>
          <a:p>
            <a:pPr marL="0" indent="0">
              <a:buNone/>
            </a:pPr>
            <a:r>
              <a:rPr lang="ru-RU" dirty="0"/>
              <a:t>Совмещение графиков</a:t>
            </a:r>
          </a:p>
          <a:p>
            <a:pPr marL="0" indent="0">
              <a:buNone/>
            </a:pPr>
            <a:r>
              <a:rPr lang="ru-RU" dirty="0"/>
              <a:t>Часто бывает необходимо совместить на одном графике несколько рядов данных. Для этого можно поступить двумя путями</a:t>
            </a:r>
            <a:r>
              <a:rPr lang="ru-RU" dirty="0" smtClean="0"/>
              <a:t>:</a:t>
            </a:r>
            <a:endParaRPr lang="ru-RU" dirty="0"/>
          </a:p>
          <a:p>
            <a:pPr marL="0" indent="0">
              <a:buNone/>
            </a:pPr>
            <a:r>
              <a:rPr lang="ru-RU" dirty="0"/>
              <a:t>Нарисовать один ряд данных c помощью функции </a:t>
            </a:r>
            <a:r>
              <a:rPr lang="ru-RU" dirty="0" err="1"/>
              <a:t>plot</a:t>
            </a:r>
            <a:r>
              <a:rPr lang="ru-RU" dirty="0"/>
              <a:t>(), а затем добавить к нему другие ряды с помощью функций </a:t>
            </a:r>
            <a:r>
              <a:rPr lang="ru-RU" dirty="0" err="1"/>
              <a:t>points</a:t>
            </a:r>
            <a:r>
              <a:rPr lang="ru-RU" dirty="0"/>
              <a:t>() и </a:t>
            </a:r>
            <a:r>
              <a:rPr lang="ru-RU" dirty="0" err="1"/>
              <a:t>lines</a:t>
            </a:r>
            <a:r>
              <a:rPr lang="ru-RU" dirty="0" smtClean="0"/>
              <a:t>().</a:t>
            </a:r>
            <a:endParaRPr lang="ru-RU" dirty="0"/>
          </a:p>
          <a:p>
            <a:pPr marL="0" indent="0">
              <a:buNone/>
            </a:pPr>
            <a:r>
              <a:rPr lang="ru-RU" dirty="0"/>
              <a:t>Нарисовать пустой график, а затем добавить к нему все ряды данных с помощью функций </a:t>
            </a:r>
            <a:r>
              <a:rPr lang="ru-RU" dirty="0" err="1"/>
              <a:t>points</a:t>
            </a:r>
            <a:r>
              <a:rPr lang="ru-RU" dirty="0"/>
              <a:t>() и </a:t>
            </a:r>
            <a:r>
              <a:rPr lang="ru-RU" dirty="0" err="1"/>
              <a:t>lines</a:t>
            </a:r>
            <a:r>
              <a:rPr lang="ru-RU" dirty="0" smtClean="0"/>
              <a:t>()</a:t>
            </a:r>
          </a:p>
          <a:p>
            <a:pPr marL="0" indent="0">
              <a:buNone/>
            </a:pPr>
            <a:endParaRPr lang="ru-RU" dirty="0"/>
          </a:p>
        </p:txBody>
      </p:sp>
      <p:pic>
        <p:nvPicPr>
          <p:cNvPr id="5" name="Рисунок 4"/>
          <p:cNvPicPr>
            <a:picLocks noChangeAspect="1"/>
          </p:cNvPicPr>
          <p:nvPr/>
        </p:nvPicPr>
        <p:blipFill>
          <a:blip r:embed="rId2"/>
          <a:stretch>
            <a:fillRect/>
          </a:stretch>
        </p:blipFill>
        <p:spPr>
          <a:xfrm>
            <a:off x="3965430" y="3273829"/>
            <a:ext cx="4676775" cy="2438400"/>
          </a:xfrm>
          <a:prstGeom prst="rect">
            <a:avLst/>
          </a:prstGeom>
        </p:spPr>
      </p:pic>
    </p:spTree>
    <p:extLst>
      <p:ext uri="{BB962C8B-B14F-4D97-AF65-F5344CB8AC3E}">
        <p14:creationId xmlns:p14="http://schemas.microsoft.com/office/powerpoint/2010/main" val="3752755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06089" y="164176"/>
            <a:ext cx="8882841" cy="6287854"/>
          </a:xfrm>
          <a:prstGeom prst="rect">
            <a:avLst/>
          </a:prstGeom>
        </p:spPr>
      </p:pic>
    </p:spTree>
    <p:extLst>
      <p:ext uri="{BB962C8B-B14F-4D97-AF65-F5344CB8AC3E}">
        <p14:creationId xmlns:p14="http://schemas.microsoft.com/office/powerpoint/2010/main" val="212336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884120" y="1551254"/>
            <a:ext cx="2076450" cy="314325"/>
          </a:xfrm>
          <a:prstGeom prst="rect">
            <a:avLst/>
          </a:prstGeom>
        </p:spPr>
      </p:pic>
      <p:pic>
        <p:nvPicPr>
          <p:cNvPr id="5" name="Рисунок 4"/>
          <p:cNvPicPr>
            <a:picLocks noChangeAspect="1"/>
          </p:cNvPicPr>
          <p:nvPr/>
        </p:nvPicPr>
        <p:blipFill>
          <a:blip r:embed="rId3"/>
          <a:stretch>
            <a:fillRect/>
          </a:stretch>
        </p:blipFill>
        <p:spPr>
          <a:xfrm>
            <a:off x="3884120" y="1942038"/>
            <a:ext cx="4819650" cy="277611"/>
          </a:xfrm>
          <a:prstGeom prst="rect">
            <a:avLst/>
          </a:prstGeom>
        </p:spPr>
      </p:pic>
      <p:pic>
        <p:nvPicPr>
          <p:cNvPr id="6" name="Рисунок 5"/>
          <p:cNvPicPr>
            <a:picLocks noChangeAspect="1"/>
          </p:cNvPicPr>
          <p:nvPr/>
        </p:nvPicPr>
        <p:blipFill>
          <a:blip r:embed="rId4"/>
          <a:stretch>
            <a:fillRect/>
          </a:stretch>
        </p:blipFill>
        <p:spPr>
          <a:xfrm>
            <a:off x="3418609" y="2318392"/>
            <a:ext cx="5600700" cy="1457325"/>
          </a:xfrm>
          <a:prstGeom prst="rect">
            <a:avLst/>
          </a:prstGeom>
        </p:spPr>
      </p:pic>
      <p:pic>
        <p:nvPicPr>
          <p:cNvPr id="7" name="Рисунок 6"/>
          <p:cNvPicPr>
            <a:picLocks noChangeAspect="1"/>
          </p:cNvPicPr>
          <p:nvPr/>
        </p:nvPicPr>
        <p:blipFill>
          <a:blip r:embed="rId5"/>
          <a:stretch>
            <a:fillRect/>
          </a:stretch>
        </p:blipFill>
        <p:spPr>
          <a:xfrm>
            <a:off x="3884120" y="3874460"/>
            <a:ext cx="4876800" cy="1943100"/>
          </a:xfrm>
          <a:prstGeom prst="rect">
            <a:avLst/>
          </a:prstGeom>
        </p:spPr>
      </p:pic>
      <p:sp>
        <p:nvSpPr>
          <p:cNvPr id="2" name="Прямоугольник 1"/>
          <p:cNvSpPr/>
          <p:nvPr/>
        </p:nvSpPr>
        <p:spPr>
          <a:xfrm>
            <a:off x="2923309" y="508072"/>
            <a:ext cx="6096000" cy="923330"/>
          </a:xfrm>
          <a:prstGeom prst="rect">
            <a:avLst/>
          </a:prstGeom>
        </p:spPr>
        <p:txBody>
          <a:bodyPr>
            <a:spAutoFit/>
          </a:bodyPr>
          <a:lstStyle/>
          <a:p>
            <a:r>
              <a:rPr lang="ru-RU" dirty="0"/>
              <a:t>Теперь рассмотрим второй вариант. Заодно устраним недостаток предыдущего кода, в котором диапазон значений по оси </a:t>
            </a:r>
            <a:r>
              <a:rPr lang="ru-RU" dirty="0" smtClean="0"/>
              <a:t>Y указывался </a:t>
            </a:r>
            <a:r>
              <a:rPr lang="ru-RU" dirty="0"/>
              <a:t>вручную</a:t>
            </a:r>
          </a:p>
        </p:txBody>
      </p:sp>
    </p:spTree>
    <p:extLst>
      <p:ext uri="{BB962C8B-B14F-4D97-AF65-F5344CB8AC3E}">
        <p14:creationId xmlns:p14="http://schemas.microsoft.com/office/powerpoint/2010/main" val="4116954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24087" y="240030"/>
            <a:ext cx="8740400" cy="6290162"/>
          </a:xfrm>
          <a:prstGeom prst="rect">
            <a:avLst/>
          </a:prstGeom>
        </p:spPr>
      </p:pic>
    </p:spTree>
    <p:extLst>
      <p:ext uri="{BB962C8B-B14F-4D97-AF65-F5344CB8AC3E}">
        <p14:creationId xmlns:p14="http://schemas.microsoft.com/office/powerpoint/2010/main" val="1329321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9214" y="473825"/>
            <a:ext cx="9601200" cy="3581400"/>
          </a:xfrm>
        </p:spPr>
        <p:txBody>
          <a:bodyPr/>
          <a:lstStyle/>
          <a:p>
            <a:pPr marL="0" indent="0">
              <a:buNone/>
            </a:pPr>
            <a:r>
              <a:rPr lang="ru-RU" dirty="0"/>
              <a:t>Функциональные параметры</a:t>
            </a:r>
          </a:p>
          <a:p>
            <a:pPr marL="0" indent="0">
              <a:buNone/>
            </a:pPr>
            <a:r>
              <a:rPr lang="ru-RU" dirty="0"/>
              <a:t>Графические параметры при построении графиков на самом деле могут быть не константами, а функцией данных. Например, вы можете сказать, что размер точки при построении диаграммы рассеяния должен быть функцией отношения экспорта к импорту, что усилит наглядность </a:t>
            </a:r>
            <a:r>
              <a:rPr lang="ru-RU" dirty="0" smtClean="0"/>
              <a:t>отображения</a:t>
            </a:r>
            <a:endParaRPr lang="ru-RU" dirty="0"/>
          </a:p>
        </p:txBody>
      </p:sp>
      <p:pic>
        <p:nvPicPr>
          <p:cNvPr id="6" name="Рисунок 5"/>
          <p:cNvPicPr>
            <a:picLocks noChangeAspect="1"/>
          </p:cNvPicPr>
          <p:nvPr/>
        </p:nvPicPr>
        <p:blipFill>
          <a:blip r:embed="rId2"/>
          <a:stretch>
            <a:fillRect/>
          </a:stretch>
        </p:blipFill>
        <p:spPr>
          <a:xfrm>
            <a:off x="2581275" y="2181225"/>
            <a:ext cx="7029450" cy="2495550"/>
          </a:xfrm>
          <a:prstGeom prst="rect">
            <a:avLst/>
          </a:prstGeom>
        </p:spPr>
      </p:pic>
    </p:spTree>
    <p:extLst>
      <p:ext uri="{BB962C8B-B14F-4D97-AF65-F5344CB8AC3E}">
        <p14:creationId xmlns:p14="http://schemas.microsoft.com/office/powerpoint/2010/main" val="1973366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28553" y="166254"/>
            <a:ext cx="9168938" cy="6437492"/>
          </a:xfrm>
          <a:prstGeom prst="rect">
            <a:avLst/>
          </a:prstGeom>
        </p:spPr>
      </p:pic>
    </p:spTree>
    <p:extLst>
      <p:ext uri="{BB962C8B-B14F-4D97-AF65-F5344CB8AC3E}">
        <p14:creationId xmlns:p14="http://schemas.microsoft.com/office/powerpoint/2010/main" val="399999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78130" y="83251"/>
            <a:ext cx="6438900" cy="2867645"/>
          </a:xfrm>
          <a:prstGeom prst="rect">
            <a:avLst/>
          </a:prstGeom>
        </p:spPr>
        <p:txBody>
          <a:bodyPr wrap="square">
            <a:spAutoFit/>
          </a:bodyPr>
          <a:lstStyle/>
          <a:p>
            <a:pPr>
              <a:lnSpc>
                <a:spcPct val="107000"/>
              </a:lnSpc>
              <a:spcAft>
                <a:spcPts val="800"/>
              </a:spcAft>
            </a:pPr>
            <a:r>
              <a:rPr lang="ru-RU"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Стандартные графики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212529"/>
                </a:solidFill>
                <a:latin typeface="Segoe UI" panose="020B0502040204020203" pitchFamily="34" charset="0"/>
                <a:ea typeface="Times New Roman" panose="02020603050405020304" pitchFamily="18" charset="0"/>
              </a:rPr>
              <a:t>Графики (точечные и линейные) – базовый и наиболее часто используемый способ визуализации. Универсальная функция </a:t>
            </a:r>
            <a:r>
              <a:rPr lang="ru-RU" sz="1600" u="sng"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plot</a:t>
            </a:r>
            <a:r>
              <a:rPr lang="ru-RU" sz="1600" u="sng" dirty="0">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a:t>
            </a:r>
            <a:r>
              <a:rPr lang="ru-RU" dirty="0">
                <a:solidFill>
                  <a:srgbClr val="212529"/>
                </a:solidFill>
                <a:latin typeface="Segoe UI" panose="020B0502040204020203" pitchFamily="34" charset="0"/>
                <a:ea typeface="Times New Roman" panose="02020603050405020304" pitchFamily="18" charset="0"/>
              </a:rPr>
              <a:t> позволяет строить графики по координатам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которые передаются, соответственно, в первый и второй аргумент. Если переменные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не связаны друг с другом явным образом, то такой график называется </a:t>
            </a:r>
            <a:r>
              <a:rPr lang="ru-RU" i="1" dirty="0">
                <a:solidFill>
                  <a:srgbClr val="212529"/>
                </a:solidFill>
                <a:latin typeface="Segoe UI" panose="020B0502040204020203" pitchFamily="34" charset="0"/>
                <a:ea typeface="Times New Roman" panose="02020603050405020304" pitchFamily="18" charset="0"/>
              </a:rPr>
              <a:t>диаграммой рассеяния</a:t>
            </a:r>
            <a:r>
              <a:rPr lang="ru-RU" dirty="0" smtClean="0">
                <a:solidFill>
                  <a:srgbClr val="212529"/>
                </a:solidFill>
                <a:latin typeface="Segoe UI" panose="020B0502040204020203" pitchFamily="34" charset="0"/>
                <a:ea typeface="Times New Roman" panose="02020603050405020304" pitchFamily="18" charset="0"/>
              </a:rPr>
              <a:t>.</a:t>
            </a:r>
            <a:endParaRPr lang="ru-RU" dirty="0"/>
          </a:p>
        </p:txBody>
      </p:sp>
      <p:pic>
        <p:nvPicPr>
          <p:cNvPr id="5" name="Рисунок 4"/>
          <p:cNvPicPr>
            <a:picLocks noChangeAspect="1"/>
          </p:cNvPicPr>
          <p:nvPr/>
        </p:nvPicPr>
        <p:blipFill>
          <a:blip r:embed="rId3"/>
          <a:stretch>
            <a:fillRect/>
          </a:stretch>
        </p:blipFill>
        <p:spPr>
          <a:xfrm>
            <a:off x="3214253" y="4475710"/>
            <a:ext cx="6934911" cy="1559329"/>
          </a:xfrm>
          <a:prstGeom prst="rect">
            <a:avLst/>
          </a:prstGeom>
        </p:spPr>
      </p:pic>
      <p:sp>
        <p:nvSpPr>
          <p:cNvPr id="8" name="Прямоугольник 7"/>
          <p:cNvSpPr/>
          <p:nvPr/>
        </p:nvSpPr>
        <p:spPr>
          <a:xfrm>
            <a:off x="978130" y="2889842"/>
            <a:ext cx="6096000" cy="1477328"/>
          </a:xfrm>
          <a:prstGeom prst="rect">
            <a:avLst/>
          </a:prstGeom>
        </p:spPr>
        <p:txBody>
          <a:bodyPr>
            <a:spAutoFit/>
          </a:bodyPr>
          <a:lstStyle/>
          <a:p>
            <a:r>
              <a:rPr lang="ru-RU" dirty="0">
                <a:solidFill>
                  <a:srgbClr val="212529"/>
                </a:solidFill>
                <a:latin typeface="-apple-system"/>
              </a:rPr>
              <a:t>Диаграммы рассеяния</a:t>
            </a:r>
          </a:p>
          <a:p>
            <a:r>
              <a:rPr lang="ru-RU" dirty="0">
                <a:solidFill>
                  <a:srgbClr val="212529"/>
                </a:solidFill>
                <a:latin typeface="-apple-system"/>
              </a:rPr>
              <a:t>Диаграмма рассеяния позволяет установить, есть ли зависимость между переменными, а также понять, как объекты дифференцируются по значениям переменных.</a:t>
            </a:r>
            <a:endParaRPr lang="ru-RU" b="0" i="0" dirty="0">
              <a:solidFill>
                <a:srgbClr val="212529"/>
              </a:solidFill>
              <a:effectLst/>
              <a:latin typeface="-apple-system"/>
            </a:endParaRPr>
          </a:p>
        </p:txBody>
      </p:sp>
    </p:spTree>
    <p:extLst>
      <p:ext uri="{BB962C8B-B14F-4D97-AF65-F5344CB8AC3E}">
        <p14:creationId xmlns:p14="http://schemas.microsoft.com/office/powerpoint/2010/main" val="2762935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3741" y="1117447"/>
            <a:ext cx="9601200" cy="3581400"/>
          </a:xfrm>
        </p:spPr>
        <p:txBody>
          <a:bodyPr/>
          <a:lstStyle/>
          <a:p>
            <a:pPr marL="0" indent="0">
              <a:buNone/>
            </a:pPr>
            <a:r>
              <a:rPr lang="ru-RU" b="1" dirty="0"/>
              <a:t>Гистограммы</a:t>
            </a:r>
          </a:p>
          <a:p>
            <a:pPr marL="0" indent="0">
              <a:buNone/>
            </a:pPr>
            <a:r>
              <a:rPr lang="ru-RU" dirty="0"/>
              <a:t>Гистограммы распределения строятся с помощью функции </a:t>
            </a:r>
            <a:r>
              <a:rPr lang="ru-RU" dirty="0" err="1"/>
              <a:t>hist</a:t>
            </a:r>
            <a:r>
              <a:rPr lang="ru-RU" dirty="0"/>
              <a:t>(). Чтобы изменить ширину кармана (столбца) гистограммы, необходимо задать параметр </a:t>
            </a:r>
            <a:r>
              <a:rPr lang="ru-RU" dirty="0" err="1" smtClean="0"/>
              <a:t>breaks</a:t>
            </a:r>
            <a:r>
              <a:rPr lang="ru-RU" dirty="0" smtClean="0"/>
              <a:t> </a:t>
            </a:r>
            <a:r>
              <a:rPr lang="ru-RU" dirty="0"/>
              <a:t>=, а цвет задается в параметре </a:t>
            </a:r>
            <a:r>
              <a:rPr lang="ru-RU" dirty="0" err="1" smtClean="0"/>
              <a:t>col</a:t>
            </a:r>
            <a:r>
              <a:rPr lang="ru-RU" dirty="0" smtClean="0"/>
              <a:t>.</a:t>
            </a:r>
          </a:p>
          <a:p>
            <a:pPr marL="0" indent="0">
              <a:buNone/>
            </a:pPr>
            <a:r>
              <a:rPr lang="ru-RU" dirty="0"/>
              <a:t>При построении гистограммы (как и любого другого типа графика) вы можете использовать не весь массив данных, а только его подмножество Например, можно посмотреть гистограмму только для субъектов с объемом экспорта менее 300</a:t>
            </a:r>
            <a:endParaRPr lang="ru-RU" dirty="0"/>
          </a:p>
          <a:p>
            <a:pPr marL="0" indent="0">
              <a:buNone/>
            </a:pPr>
            <a:endParaRPr lang="ru-RU" dirty="0"/>
          </a:p>
        </p:txBody>
      </p:sp>
      <p:sp>
        <p:nvSpPr>
          <p:cNvPr id="6" name="Rectangle 2"/>
          <p:cNvSpPr>
            <a:spLocks noChangeArrowheads="1"/>
          </p:cNvSpPr>
          <p:nvPr/>
        </p:nvSpPr>
        <p:spPr bwMode="auto">
          <a:xfrm>
            <a:off x="2997188" y="3982069"/>
            <a:ext cx="7052898" cy="24622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rgbClr val="4254A7"/>
                </a:solidFill>
                <a:effectLst/>
                <a:latin typeface="SFMono-Regular"/>
                <a:hlinkClick r:id="rId2"/>
              </a:rPr>
              <a:t>hist</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&lt;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col</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008000"/>
                </a:solidFill>
                <a:effectLst/>
                <a:latin typeface="SFMono-Regular"/>
              </a:rPr>
              <a:t>"olivedrab3"</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breaks</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4254A7"/>
                </a:solidFill>
                <a:effectLst/>
                <a:latin typeface="SFMono-Regular"/>
                <a:hlinkClick r:id="rId3"/>
              </a:rPr>
              <a:t>seq</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A1024A"/>
                </a:solidFill>
                <a:effectLst/>
                <a:latin typeface="SFMono-Regular"/>
              </a:rPr>
              <a:t>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20</a:t>
            </a:r>
            <a:r>
              <a:rPr kumimoji="0" lang="ru-RU" altLang="ru-RU" sz="1000" b="0" i="0" u="none" strike="noStrike" cap="none" normalizeH="0" baseline="0" dirty="0" smtClean="0">
                <a:ln>
                  <a:noFill/>
                </a:ln>
                <a:solidFill>
                  <a:srgbClr val="696969"/>
                </a:solidFill>
                <a:effectLst/>
                <a:latin typeface="SFMono-Regular"/>
              </a:rPr>
              <a:t>))</a:t>
            </a:r>
            <a:r>
              <a:rPr kumimoji="0" lang="ru-RU" altLang="ru-RU" sz="8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9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36256" y="159097"/>
            <a:ext cx="8651877" cy="6239689"/>
          </a:xfrm>
          <a:prstGeom prst="rect">
            <a:avLst/>
          </a:prstGeom>
        </p:spPr>
      </p:pic>
    </p:spTree>
    <p:extLst>
      <p:ext uri="{BB962C8B-B14F-4D97-AF65-F5344CB8AC3E}">
        <p14:creationId xmlns:p14="http://schemas.microsoft.com/office/powerpoint/2010/main" val="203343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0858" y="1936866"/>
            <a:ext cx="9601200" cy="3581400"/>
          </a:xfrm>
        </p:spPr>
        <p:txBody>
          <a:bodyPr/>
          <a:lstStyle/>
          <a:p>
            <a:pPr marL="0" indent="0">
              <a:buNone/>
            </a:pPr>
            <a:r>
              <a:rPr lang="ru-RU" b="1" dirty="0"/>
              <a:t>Столбчатые графики</a:t>
            </a:r>
          </a:p>
          <a:p>
            <a:pPr marL="0" indent="0">
              <a:buNone/>
            </a:pPr>
            <a:r>
              <a:rPr lang="ru-RU" dirty="0"/>
              <a:t>Столбчатые графики — </a:t>
            </a:r>
            <a:r>
              <a:rPr lang="ru-RU" dirty="0" err="1"/>
              <a:t>barplot</a:t>
            </a:r>
            <a:r>
              <a:rPr lang="ru-RU" dirty="0"/>
              <a:t> — отображают вектор числовых данных в виде столбиков. Это простейший вид графика (наряду с </a:t>
            </a:r>
            <a:r>
              <a:rPr lang="ru-RU" dirty="0" err="1"/>
              <a:t>dotchart</a:t>
            </a:r>
            <a:r>
              <a:rPr lang="ru-RU" dirty="0"/>
              <a:t>), который используется для сравнения абсолютных величин. Для построения необходимо вызвать функцию </a:t>
            </a:r>
            <a:r>
              <a:rPr lang="ru-RU" dirty="0" err="1"/>
              <a:t>barplot</a:t>
            </a:r>
            <a:r>
              <a:rPr lang="ru-RU" dirty="0"/>
              <a:t>() и передать ей столбец таблицы:</a:t>
            </a:r>
          </a:p>
        </p:txBody>
      </p:sp>
      <p:pic>
        <p:nvPicPr>
          <p:cNvPr id="5" name="Рисунок 4"/>
          <p:cNvPicPr>
            <a:picLocks noChangeAspect="1"/>
          </p:cNvPicPr>
          <p:nvPr/>
        </p:nvPicPr>
        <p:blipFill>
          <a:blip r:embed="rId2"/>
          <a:stretch>
            <a:fillRect/>
          </a:stretch>
        </p:blipFill>
        <p:spPr>
          <a:xfrm>
            <a:off x="4571902" y="3860569"/>
            <a:ext cx="3799112" cy="653241"/>
          </a:xfrm>
          <a:prstGeom prst="rect">
            <a:avLst/>
          </a:prstGeom>
        </p:spPr>
      </p:pic>
    </p:spTree>
    <p:extLst>
      <p:ext uri="{BB962C8B-B14F-4D97-AF65-F5344CB8AC3E}">
        <p14:creationId xmlns:p14="http://schemas.microsoft.com/office/powerpoint/2010/main" val="4054127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97639" y="136726"/>
            <a:ext cx="9066848" cy="6604564"/>
          </a:xfrm>
          <a:prstGeom prst="rect">
            <a:avLst/>
          </a:prstGeom>
        </p:spPr>
      </p:pic>
    </p:spTree>
    <p:extLst>
      <p:ext uri="{BB962C8B-B14F-4D97-AF65-F5344CB8AC3E}">
        <p14:creationId xmlns:p14="http://schemas.microsoft.com/office/powerpoint/2010/main" val="3403288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05942" y="414659"/>
            <a:ext cx="6096000" cy="923330"/>
          </a:xfrm>
          <a:prstGeom prst="rect">
            <a:avLst/>
          </a:prstGeom>
        </p:spPr>
        <p:txBody>
          <a:bodyPr>
            <a:spAutoFit/>
          </a:bodyPr>
          <a:lstStyle/>
          <a:p>
            <a:r>
              <a:rPr lang="ru-RU" b="1" dirty="0"/>
              <a:t>Круговые (секторные) диаграммы</a:t>
            </a:r>
          </a:p>
          <a:p>
            <a:r>
              <a:rPr lang="ru-RU" dirty="0"/>
              <a:t>Круговые диаграммы (англ. </a:t>
            </a:r>
            <a:r>
              <a:rPr lang="ru-RU" dirty="0" err="1"/>
              <a:t>piechart</a:t>
            </a:r>
            <a:r>
              <a:rPr lang="ru-RU" dirty="0"/>
              <a:t>) строятся с помощью функции </a:t>
            </a:r>
            <a:r>
              <a:rPr lang="ru-RU" dirty="0" err="1"/>
              <a:t>pie</a:t>
            </a:r>
            <a:r>
              <a:rPr lang="ru-RU" dirty="0"/>
              <a:t>()</a:t>
            </a:r>
          </a:p>
        </p:txBody>
      </p:sp>
      <p:pic>
        <p:nvPicPr>
          <p:cNvPr id="5" name="Рисунок 4"/>
          <p:cNvPicPr>
            <a:picLocks noChangeAspect="1"/>
          </p:cNvPicPr>
          <p:nvPr/>
        </p:nvPicPr>
        <p:blipFill>
          <a:blip r:embed="rId2"/>
          <a:stretch>
            <a:fillRect/>
          </a:stretch>
        </p:blipFill>
        <p:spPr>
          <a:xfrm>
            <a:off x="4921135" y="1618210"/>
            <a:ext cx="2410690" cy="860961"/>
          </a:xfrm>
          <a:prstGeom prst="rect">
            <a:avLst/>
          </a:prstGeom>
        </p:spPr>
      </p:pic>
      <p:pic>
        <p:nvPicPr>
          <p:cNvPr id="6" name="Рисунок 5"/>
          <p:cNvPicPr>
            <a:picLocks noChangeAspect="1"/>
          </p:cNvPicPr>
          <p:nvPr/>
        </p:nvPicPr>
        <p:blipFill>
          <a:blip r:embed="rId3"/>
          <a:stretch>
            <a:fillRect/>
          </a:stretch>
        </p:blipFill>
        <p:spPr>
          <a:xfrm>
            <a:off x="4026996" y="2759392"/>
            <a:ext cx="3905250" cy="3533775"/>
          </a:xfrm>
          <a:prstGeom prst="rect">
            <a:avLst/>
          </a:prstGeom>
        </p:spPr>
      </p:pic>
    </p:spTree>
    <p:extLst>
      <p:ext uri="{BB962C8B-B14F-4D97-AF65-F5344CB8AC3E}">
        <p14:creationId xmlns:p14="http://schemas.microsoft.com/office/powerpoint/2010/main" val="84432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780866" y="1258512"/>
            <a:ext cx="6962775" cy="5238750"/>
          </a:xfrm>
          <a:prstGeom prst="rect">
            <a:avLst/>
          </a:prstGeom>
        </p:spPr>
      </p:pic>
      <p:sp>
        <p:nvSpPr>
          <p:cNvPr id="5" name="Прямоугольник 4"/>
          <p:cNvSpPr/>
          <p:nvPr/>
        </p:nvSpPr>
        <p:spPr>
          <a:xfrm>
            <a:off x="3287943" y="314906"/>
            <a:ext cx="6096000" cy="369332"/>
          </a:xfrm>
          <a:prstGeom prst="rect">
            <a:avLst/>
          </a:prstGeom>
        </p:spPr>
        <p:txBody>
          <a:bodyPr>
            <a:spAutoFit/>
          </a:bodyPr>
          <a:lstStyle/>
          <a:p>
            <a:r>
              <a:rPr lang="ru-RU" dirty="0" smtClean="0"/>
              <a:t>При необходимости, можно задать имена секторам </a:t>
            </a:r>
            <a:endParaRPr lang="ru-RU" dirty="0"/>
          </a:p>
        </p:txBody>
      </p:sp>
    </p:spTree>
    <p:extLst>
      <p:ext uri="{BB962C8B-B14F-4D97-AF65-F5344CB8AC3E}">
        <p14:creationId xmlns:p14="http://schemas.microsoft.com/office/powerpoint/2010/main" val="69377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3" y="199506"/>
            <a:ext cx="9601200" cy="3581400"/>
          </a:xfrm>
        </p:spPr>
        <p:txBody>
          <a:bodyPr/>
          <a:lstStyle/>
          <a:p>
            <a:pPr marL="0" indent="0">
              <a:buNone/>
            </a:pPr>
            <a:r>
              <a:rPr lang="ru-RU" b="1" dirty="0"/>
              <a:t>Цвет и прозрачность</a:t>
            </a:r>
          </a:p>
          <a:p>
            <a:pPr marL="0" indent="0">
              <a:buNone/>
            </a:pPr>
            <a:r>
              <a:rPr lang="ru-RU" dirty="0"/>
              <a:t>Цвет — одно из основных графических средств, используемых на графиках и диаграммах, поэтому данная тема рассмотрена более подробно в отдельном разделе. Определить цвет можно различными способами. Во-первых, в R есть палитра предопределенных цветов, которые можно выбирать по их названию</a:t>
            </a:r>
            <a:r>
              <a:rPr lang="ru-RU" dirty="0" smtClean="0"/>
              <a:t>).</a:t>
            </a:r>
            <a:endParaRPr lang="ru-RU" dirty="0"/>
          </a:p>
          <a:p>
            <a:pPr marL="0" indent="0">
              <a:buNone/>
            </a:pPr>
            <a:r>
              <a:rPr lang="ru-RU" dirty="0"/>
              <a:t>Список названий цветов можно посмотреть, вызвав функцию </a:t>
            </a:r>
            <a:r>
              <a:rPr lang="ru-RU" dirty="0" err="1"/>
              <a:t>colors</a:t>
            </a:r>
            <a:r>
              <a:rPr lang="ru-RU" dirty="0"/>
              <a:t>()</a:t>
            </a:r>
          </a:p>
        </p:txBody>
      </p:sp>
      <p:pic>
        <p:nvPicPr>
          <p:cNvPr id="4" name="Рисунок 3"/>
          <p:cNvPicPr>
            <a:picLocks noChangeAspect="1"/>
          </p:cNvPicPr>
          <p:nvPr/>
        </p:nvPicPr>
        <p:blipFill>
          <a:blip r:embed="rId2"/>
          <a:stretch>
            <a:fillRect/>
          </a:stretch>
        </p:blipFill>
        <p:spPr>
          <a:xfrm>
            <a:off x="3086100" y="3028950"/>
            <a:ext cx="6019800" cy="800100"/>
          </a:xfrm>
          <a:prstGeom prst="rect">
            <a:avLst/>
          </a:prstGeom>
        </p:spPr>
      </p:pic>
      <p:pic>
        <p:nvPicPr>
          <p:cNvPr id="5" name="Рисунок 4"/>
          <p:cNvPicPr>
            <a:picLocks noChangeAspect="1"/>
          </p:cNvPicPr>
          <p:nvPr/>
        </p:nvPicPr>
        <p:blipFill>
          <a:blip r:embed="rId3"/>
          <a:stretch>
            <a:fillRect/>
          </a:stretch>
        </p:blipFill>
        <p:spPr>
          <a:xfrm>
            <a:off x="3081337" y="4066136"/>
            <a:ext cx="6029325" cy="2266950"/>
          </a:xfrm>
          <a:prstGeom prst="rect">
            <a:avLst/>
          </a:prstGeom>
        </p:spPr>
      </p:pic>
    </p:spTree>
    <p:extLst>
      <p:ext uri="{BB962C8B-B14F-4D97-AF65-F5344CB8AC3E}">
        <p14:creationId xmlns:p14="http://schemas.microsoft.com/office/powerpoint/2010/main" val="278574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67852" y="196128"/>
            <a:ext cx="9055072" cy="6496856"/>
          </a:xfrm>
          <a:prstGeom prst="rect">
            <a:avLst/>
          </a:prstGeom>
        </p:spPr>
      </p:pic>
    </p:spTree>
    <p:extLst>
      <p:ext uri="{BB962C8B-B14F-4D97-AF65-F5344CB8AC3E}">
        <p14:creationId xmlns:p14="http://schemas.microsoft.com/office/powerpoint/2010/main" val="97506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2880"/>
            <a:ext cx="9601200" cy="2560320"/>
          </a:xfrm>
        </p:spPr>
        <p:txBody>
          <a:bodyPr/>
          <a:lstStyle/>
          <a:p>
            <a:pPr marL="0" indent="0">
              <a:buNone/>
            </a:pPr>
            <a:r>
              <a:rPr lang="ru-RU" dirty="0"/>
              <a:t>Чтобы сделать цвет полупрозрачным, есть две возможности:</a:t>
            </a:r>
          </a:p>
          <a:p>
            <a:endParaRPr lang="ru-RU" dirty="0"/>
          </a:p>
          <a:p>
            <a:pPr marL="0" indent="0">
              <a:buNone/>
            </a:pPr>
            <a:r>
              <a:rPr lang="ru-RU" dirty="0" smtClean="0"/>
              <a:t>1) При </a:t>
            </a:r>
            <a:r>
              <a:rPr lang="ru-RU" dirty="0"/>
              <a:t>создании нового цвета — передать в функцию </a:t>
            </a:r>
            <a:r>
              <a:rPr lang="ru-RU" dirty="0" err="1"/>
              <a:t>rgb</a:t>
            </a:r>
            <a:r>
              <a:rPr lang="ru-RU" dirty="0"/>
              <a:t>() дополнительный параметр </a:t>
            </a:r>
            <a:r>
              <a:rPr lang="ru-RU" dirty="0" err="1"/>
              <a:t>alpha</a:t>
            </a:r>
            <a:r>
              <a:rPr lang="ru-RU" dirty="0"/>
              <a:t> =, который задает долю прозрачности в диапазоне от 0 до 1.</a:t>
            </a:r>
          </a:p>
          <a:p>
            <a:pPr marL="0" indent="0">
              <a:buNone/>
            </a:pPr>
            <a:r>
              <a:rPr lang="ru-RU" dirty="0" smtClean="0"/>
              <a:t>2) При </a:t>
            </a:r>
            <a:r>
              <a:rPr lang="ru-RU" dirty="0"/>
              <a:t>модификации существующего цвета — вызвать функцию </a:t>
            </a:r>
            <a:r>
              <a:rPr lang="ru-RU" dirty="0" err="1"/>
              <a:t>adjustcolor</a:t>
            </a:r>
            <a:r>
              <a:rPr lang="ru-RU" dirty="0"/>
              <a:t>() с параметром </a:t>
            </a:r>
            <a:r>
              <a:rPr lang="ru-RU" dirty="0" err="1"/>
              <a:t>alpha</a:t>
            </a:r>
            <a:r>
              <a:rPr lang="ru-RU" dirty="0"/>
              <a:t> =</a:t>
            </a:r>
          </a:p>
        </p:txBody>
      </p:sp>
      <p:pic>
        <p:nvPicPr>
          <p:cNvPr id="4" name="Рисунок 3"/>
          <p:cNvPicPr>
            <a:picLocks noChangeAspect="1"/>
          </p:cNvPicPr>
          <p:nvPr/>
        </p:nvPicPr>
        <p:blipFill>
          <a:blip r:embed="rId2"/>
          <a:stretch>
            <a:fillRect/>
          </a:stretch>
        </p:blipFill>
        <p:spPr>
          <a:xfrm>
            <a:off x="881927" y="2743200"/>
            <a:ext cx="5261179" cy="2554558"/>
          </a:xfrm>
          <a:prstGeom prst="rect">
            <a:avLst/>
          </a:prstGeom>
        </p:spPr>
      </p:pic>
      <p:pic>
        <p:nvPicPr>
          <p:cNvPr id="8" name="Рисунок 7"/>
          <p:cNvPicPr>
            <a:picLocks noChangeAspect="1"/>
          </p:cNvPicPr>
          <p:nvPr/>
        </p:nvPicPr>
        <p:blipFill>
          <a:blip r:embed="rId3"/>
          <a:stretch>
            <a:fillRect/>
          </a:stretch>
        </p:blipFill>
        <p:spPr>
          <a:xfrm>
            <a:off x="6234545" y="2743200"/>
            <a:ext cx="5824971" cy="2554558"/>
          </a:xfrm>
          <a:prstGeom prst="rect">
            <a:avLst/>
          </a:prstGeom>
        </p:spPr>
      </p:pic>
    </p:spTree>
    <p:extLst>
      <p:ext uri="{BB962C8B-B14F-4D97-AF65-F5344CB8AC3E}">
        <p14:creationId xmlns:p14="http://schemas.microsoft.com/office/powerpoint/2010/main" val="131028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42345" y="223491"/>
            <a:ext cx="8531197" cy="6194550"/>
          </a:xfrm>
          <a:prstGeom prst="rect">
            <a:avLst/>
          </a:prstGeom>
        </p:spPr>
      </p:pic>
    </p:spTree>
    <p:extLst>
      <p:ext uri="{BB962C8B-B14F-4D97-AF65-F5344CB8AC3E}">
        <p14:creationId xmlns:p14="http://schemas.microsoft.com/office/powerpoint/2010/main" val="11516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06384" y="324196"/>
            <a:ext cx="8650531" cy="6067223"/>
          </a:xfrm>
          <a:prstGeom prst="rect">
            <a:avLst/>
          </a:prstGeom>
        </p:spPr>
      </p:pic>
    </p:spTree>
    <p:extLst>
      <p:ext uri="{BB962C8B-B14F-4D97-AF65-F5344CB8AC3E}">
        <p14:creationId xmlns:p14="http://schemas.microsoft.com/office/powerpoint/2010/main" val="286278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24197"/>
            <a:ext cx="9601200" cy="3581400"/>
          </a:xfrm>
        </p:spPr>
        <p:txBody>
          <a:bodyPr/>
          <a:lstStyle/>
          <a:p>
            <a:pPr marL="0" indent="0">
              <a:buNone/>
            </a:pPr>
            <a:r>
              <a:rPr lang="ru-RU" dirty="0"/>
              <a:t>На графике типа </a:t>
            </a:r>
            <a:r>
              <a:rPr lang="ru-RU" dirty="0" err="1"/>
              <a:t>barplot</a:t>
            </a:r>
            <a:r>
              <a:rPr lang="ru-RU" dirty="0"/>
              <a:t> вы имеете фактически несколько переменных, которые представлены столбиками. А это означает что для них можно использовать различные цвета. Вы можете передать в параметр </a:t>
            </a:r>
            <a:r>
              <a:rPr lang="ru-RU" dirty="0" err="1"/>
              <a:t>col</a:t>
            </a:r>
            <a:r>
              <a:rPr lang="ru-RU" dirty="0"/>
              <a:t> = вектор из цветов, соответствующих столбикам</a:t>
            </a:r>
          </a:p>
        </p:txBody>
      </p:sp>
      <p:pic>
        <p:nvPicPr>
          <p:cNvPr id="4" name="Рисунок 3"/>
          <p:cNvPicPr>
            <a:picLocks noChangeAspect="1"/>
          </p:cNvPicPr>
          <p:nvPr/>
        </p:nvPicPr>
        <p:blipFill>
          <a:blip r:embed="rId2"/>
          <a:stretch>
            <a:fillRect/>
          </a:stretch>
        </p:blipFill>
        <p:spPr>
          <a:xfrm>
            <a:off x="3458008" y="1922319"/>
            <a:ext cx="5857875" cy="2514600"/>
          </a:xfrm>
          <a:prstGeom prst="rect">
            <a:avLst/>
          </a:prstGeom>
        </p:spPr>
      </p:pic>
    </p:spTree>
    <p:extLst>
      <p:ext uri="{BB962C8B-B14F-4D97-AF65-F5344CB8AC3E}">
        <p14:creationId xmlns:p14="http://schemas.microsoft.com/office/powerpoint/2010/main" val="151140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752" y="486294"/>
            <a:ext cx="8609291" cy="6137436"/>
          </a:xfrm>
          <a:prstGeom prst="rect">
            <a:avLst/>
          </a:prstGeom>
        </p:spPr>
      </p:pic>
    </p:spTree>
    <p:extLst>
      <p:ext uri="{BB962C8B-B14F-4D97-AF65-F5344CB8AC3E}">
        <p14:creationId xmlns:p14="http://schemas.microsoft.com/office/powerpoint/2010/main" val="37414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03218" y="627004"/>
            <a:ext cx="9601200" cy="3581400"/>
          </a:xfrm>
        </p:spPr>
        <p:txBody>
          <a:bodyPr/>
          <a:lstStyle/>
          <a:p>
            <a:pPr marL="0" indent="0">
              <a:buNone/>
            </a:pPr>
            <a:r>
              <a:rPr lang="ru-RU" dirty="0"/>
              <a:t>На самом деле, такой винегрет из цветов на столбчатых диаграммах использовать не принято. Но вы должны понимать, что при необходимости можно поменять цвет отдельно выбранных столбиков. Например, мы можем показать красным цветом Центральный и Приволжский округа, которые являются лидерами по экспорту продукции химической промышленности</a:t>
            </a:r>
          </a:p>
        </p:txBody>
      </p:sp>
      <p:pic>
        <p:nvPicPr>
          <p:cNvPr id="5" name="Рисунок 4"/>
          <p:cNvPicPr>
            <a:picLocks noChangeAspect="1"/>
          </p:cNvPicPr>
          <p:nvPr/>
        </p:nvPicPr>
        <p:blipFill>
          <a:blip r:embed="rId2"/>
          <a:stretch>
            <a:fillRect/>
          </a:stretch>
        </p:blipFill>
        <p:spPr>
          <a:xfrm>
            <a:off x="3265343" y="2417704"/>
            <a:ext cx="6076950" cy="2676525"/>
          </a:xfrm>
          <a:prstGeom prst="rect">
            <a:avLst/>
          </a:prstGeom>
        </p:spPr>
      </p:pic>
    </p:spTree>
    <p:extLst>
      <p:ext uri="{BB962C8B-B14F-4D97-AF65-F5344CB8AC3E}">
        <p14:creationId xmlns:p14="http://schemas.microsoft.com/office/powerpoint/2010/main" val="410075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967" y="199505"/>
            <a:ext cx="9132777" cy="6554564"/>
          </a:xfrm>
          <a:prstGeom prst="rect">
            <a:avLst/>
          </a:prstGeom>
        </p:spPr>
      </p:pic>
    </p:spTree>
    <p:extLst>
      <p:ext uri="{BB962C8B-B14F-4D97-AF65-F5344CB8AC3E}">
        <p14:creationId xmlns:p14="http://schemas.microsoft.com/office/powerpoint/2010/main" val="19413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7033" y="324197"/>
            <a:ext cx="9601200" cy="3581400"/>
          </a:xfrm>
        </p:spPr>
        <p:txBody>
          <a:bodyPr/>
          <a:lstStyle/>
          <a:p>
            <a:pPr marL="0" indent="0">
              <a:buNone/>
            </a:pPr>
            <a:r>
              <a:rPr lang="ru-RU" dirty="0"/>
              <a:t>Еще одна интересная особенность использования цвета заключается в том, что количество указанных цветом может не совпадать с количеством рядов данных. Вы можете указать 2 или 3 цвета, и они будут циклически повторяться при визуализации данных</a:t>
            </a:r>
          </a:p>
        </p:txBody>
      </p:sp>
      <p:pic>
        <p:nvPicPr>
          <p:cNvPr id="4" name="Рисунок 3"/>
          <p:cNvPicPr>
            <a:picLocks noChangeAspect="1"/>
          </p:cNvPicPr>
          <p:nvPr/>
        </p:nvPicPr>
        <p:blipFill>
          <a:blip r:embed="rId2"/>
          <a:stretch>
            <a:fillRect/>
          </a:stretch>
        </p:blipFill>
        <p:spPr>
          <a:xfrm>
            <a:off x="2785457" y="1784812"/>
            <a:ext cx="7065142" cy="2995006"/>
          </a:xfrm>
          <a:prstGeom prst="rect">
            <a:avLst/>
          </a:prstGeom>
        </p:spPr>
      </p:pic>
    </p:spTree>
    <p:extLst>
      <p:ext uri="{BB962C8B-B14F-4D97-AF65-F5344CB8AC3E}">
        <p14:creationId xmlns:p14="http://schemas.microsoft.com/office/powerpoint/2010/main" val="330774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48098" y="207818"/>
            <a:ext cx="8800011" cy="6337508"/>
          </a:xfrm>
          <a:prstGeom prst="rect">
            <a:avLst/>
          </a:prstGeom>
        </p:spPr>
      </p:pic>
    </p:spTree>
    <p:extLst>
      <p:ext uri="{BB962C8B-B14F-4D97-AF65-F5344CB8AC3E}">
        <p14:creationId xmlns:p14="http://schemas.microsoft.com/office/powerpoint/2010/main" val="170162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4" y="257694"/>
            <a:ext cx="9601200" cy="3581400"/>
          </a:xfrm>
        </p:spPr>
        <p:txBody>
          <a:bodyPr/>
          <a:lstStyle/>
          <a:p>
            <a:pPr marL="0" indent="0">
              <a:buNone/>
            </a:pPr>
            <a:r>
              <a:rPr lang="ru-RU" dirty="0"/>
              <a:t>Наконец, вещь, которой совершенно необходимо уметь пользоваться при работе с цветом в R — это цветовые палитры. Палитры чрезвычайно удобны, когда необходимо сгенерировать множество цветов, зная лишь основные оттенки. Для этого нужно создать палитру, используя функцию </a:t>
            </a:r>
            <a:r>
              <a:rPr lang="ru-RU" dirty="0" err="1"/>
              <a:t>colorRampPalette</a:t>
            </a:r>
            <a:r>
              <a:rPr lang="ru-RU" dirty="0"/>
              <a:t>()</a:t>
            </a:r>
          </a:p>
        </p:txBody>
      </p:sp>
      <p:pic>
        <p:nvPicPr>
          <p:cNvPr id="4" name="Рисунок 3"/>
          <p:cNvPicPr>
            <a:picLocks noChangeAspect="1"/>
          </p:cNvPicPr>
          <p:nvPr/>
        </p:nvPicPr>
        <p:blipFill>
          <a:blip r:embed="rId2"/>
          <a:stretch>
            <a:fillRect/>
          </a:stretch>
        </p:blipFill>
        <p:spPr>
          <a:xfrm>
            <a:off x="3164638" y="1766453"/>
            <a:ext cx="6746873" cy="4185459"/>
          </a:xfrm>
          <a:prstGeom prst="rect">
            <a:avLst/>
          </a:prstGeom>
        </p:spPr>
      </p:pic>
    </p:spTree>
    <p:extLst>
      <p:ext uri="{BB962C8B-B14F-4D97-AF65-F5344CB8AC3E}">
        <p14:creationId xmlns:p14="http://schemas.microsoft.com/office/powerpoint/2010/main" val="590991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45178" y="166253"/>
            <a:ext cx="9027622" cy="6584249"/>
          </a:xfrm>
          <a:prstGeom prst="rect">
            <a:avLst/>
          </a:prstGeom>
        </p:spPr>
      </p:pic>
    </p:spTree>
    <p:extLst>
      <p:ext uri="{BB962C8B-B14F-4D97-AF65-F5344CB8AC3E}">
        <p14:creationId xmlns:p14="http://schemas.microsoft.com/office/powerpoint/2010/main" val="1592033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30531" y="315884"/>
            <a:ext cx="8462356" cy="2660072"/>
          </a:xfrm>
        </p:spPr>
        <p:txBody>
          <a:bodyPr>
            <a:normAutofit fontScale="70000" lnSpcReduction="20000"/>
          </a:bodyPr>
          <a:lstStyle/>
          <a:p>
            <a:pPr marL="0" indent="0">
              <a:buNone/>
            </a:pPr>
            <a:r>
              <a:rPr lang="ru-RU" b="1" dirty="0"/>
              <a:t>Графические параметры</a:t>
            </a:r>
          </a:p>
          <a:p>
            <a:pPr marL="0" indent="0">
              <a:buNone/>
            </a:pPr>
            <a:r>
              <a:rPr lang="ru-RU" dirty="0"/>
              <a:t>Изменять размеры элементов графика можно независимо друг от друга, используя следующие параметры</a:t>
            </a:r>
            <a:r>
              <a:rPr lang="ru-RU" dirty="0" smtClean="0"/>
              <a:t>:</a:t>
            </a:r>
            <a:endParaRPr lang="ru-RU" dirty="0"/>
          </a:p>
          <a:p>
            <a:pPr marL="0" indent="0">
              <a:buNone/>
            </a:pPr>
            <a:r>
              <a:rPr lang="ru-RU" dirty="0" err="1"/>
              <a:t>cex</a:t>
            </a:r>
            <a:r>
              <a:rPr lang="ru-RU" dirty="0"/>
              <a:t> — общий масштаб элементов на графике</a:t>
            </a:r>
          </a:p>
          <a:p>
            <a:pPr marL="0" indent="0">
              <a:buNone/>
            </a:pPr>
            <a:r>
              <a:rPr lang="ru-RU" dirty="0" err="1"/>
              <a:t>cex.axis</a:t>
            </a:r>
            <a:r>
              <a:rPr lang="ru-RU" dirty="0"/>
              <a:t> — масштаб подписей координат на оси</a:t>
            </a:r>
          </a:p>
          <a:p>
            <a:pPr marL="0" indent="0">
              <a:buNone/>
            </a:pPr>
            <a:r>
              <a:rPr lang="ru-RU" dirty="0" err="1"/>
              <a:t>cex.lab</a:t>
            </a:r>
            <a:r>
              <a:rPr lang="ru-RU" dirty="0"/>
              <a:t> — масштаб подписей названий осей</a:t>
            </a:r>
          </a:p>
          <a:p>
            <a:pPr marL="0" indent="0">
              <a:buNone/>
            </a:pPr>
            <a:r>
              <a:rPr lang="ru-RU" dirty="0" err="1"/>
              <a:t>cex.main</a:t>
            </a:r>
            <a:r>
              <a:rPr lang="ru-RU" dirty="0"/>
              <a:t> — масштаб заголовка графика</a:t>
            </a:r>
          </a:p>
          <a:p>
            <a:pPr marL="0" indent="0">
              <a:buNone/>
            </a:pPr>
            <a:r>
              <a:rPr lang="ru-RU" dirty="0" err="1"/>
              <a:t>cex.sub</a:t>
            </a:r>
            <a:r>
              <a:rPr lang="ru-RU" dirty="0"/>
              <a:t> — масштаб подзаголовка графика</a:t>
            </a:r>
          </a:p>
          <a:p>
            <a:pPr marL="0" indent="0">
              <a:buNone/>
            </a:pPr>
            <a:r>
              <a:rPr lang="ru-RU" dirty="0" err="1"/>
              <a:t>cex.names</a:t>
            </a:r>
            <a:r>
              <a:rPr lang="ru-RU" dirty="0"/>
              <a:t> — масштаб подписей факторов (для некоторых типов диаграмм)</a:t>
            </a:r>
          </a:p>
        </p:txBody>
      </p:sp>
      <p:pic>
        <p:nvPicPr>
          <p:cNvPr id="5" name="Рисунок 4"/>
          <p:cNvPicPr>
            <a:picLocks noChangeAspect="1"/>
          </p:cNvPicPr>
          <p:nvPr/>
        </p:nvPicPr>
        <p:blipFill>
          <a:blip r:embed="rId2"/>
          <a:stretch>
            <a:fillRect/>
          </a:stretch>
        </p:blipFill>
        <p:spPr>
          <a:xfrm>
            <a:off x="4039726" y="2975956"/>
            <a:ext cx="4655388" cy="3604410"/>
          </a:xfrm>
          <a:prstGeom prst="rect">
            <a:avLst/>
          </a:prstGeom>
        </p:spPr>
      </p:pic>
    </p:spTree>
    <p:extLst>
      <p:ext uri="{BB962C8B-B14F-4D97-AF65-F5344CB8AC3E}">
        <p14:creationId xmlns:p14="http://schemas.microsoft.com/office/powerpoint/2010/main" val="193965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42593" y="92825"/>
            <a:ext cx="9046585" cy="6607491"/>
          </a:xfrm>
          <a:prstGeom prst="rect">
            <a:avLst/>
          </a:prstGeom>
        </p:spPr>
      </p:pic>
    </p:spTree>
    <p:extLst>
      <p:ext uri="{BB962C8B-B14F-4D97-AF65-F5344CB8AC3E}">
        <p14:creationId xmlns:p14="http://schemas.microsoft.com/office/powerpoint/2010/main" val="359713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20981" y="241069"/>
            <a:ext cx="9601200" cy="3581400"/>
          </a:xfrm>
        </p:spPr>
        <p:txBody>
          <a:bodyPr/>
          <a:lstStyle/>
          <a:p>
            <a:pPr marL="0" indent="0">
              <a:buNone/>
            </a:pPr>
            <a:r>
              <a:rPr lang="ru-RU" dirty="0"/>
              <a:t>В данном случае четко выделяется группа субъектов вблизи начала координат, не отличающихся интенсивным экспортом и импортом продукции металлургии, а также </a:t>
            </a:r>
            <a:r>
              <a:rPr lang="ru-RU" dirty="0" smtClean="0"/>
              <a:t>очевидно </a:t>
            </a:r>
            <a:r>
              <a:rPr lang="ru-RU" dirty="0"/>
              <a:t>преобладание экспорта над импортом при больших объемах </a:t>
            </a:r>
            <a:r>
              <a:rPr lang="ru-RU" dirty="0" smtClean="0"/>
              <a:t>товарооборота.</a:t>
            </a:r>
          </a:p>
          <a:p>
            <a:pPr marL="0" indent="0">
              <a:buNone/>
            </a:pPr>
            <a:endParaRPr lang="ru-RU" dirty="0"/>
          </a:p>
          <a:p>
            <a:pPr marL="0" indent="0">
              <a:buNone/>
            </a:pPr>
            <a:r>
              <a:rPr lang="ru-RU" dirty="0"/>
              <a:t>При построении диаграмм рассеяния важно сохранить одинаковый масштаб по осям </a:t>
            </a:r>
            <a:r>
              <a:rPr lang="ru-RU" dirty="0" smtClean="0"/>
              <a:t>X</a:t>
            </a:r>
            <a:r>
              <a:rPr lang="ru-RU" dirty="0"/>
              <a:t> и </a:t>
            </a:r>
            <a:r>
              <a:rPr lang="ru-RU" dirty="0" smtClean="0"/>
              <a:t>Y. </a:t>
            </a:r>
            <a:r>
              <a:rPr lang="ru-RU" dirty="0"/>
              <a:t>Чтобы обеспечить это условие, необходимо использовать </a:t>
            </a:r>
            <a:r>
              <a:rPr lang="ru-RU" dirty="0" smtClean="0"/>
              <a:t>параметр</a:t>
            </a:r>
            <a:r>
              <a:rPr lang="en-US" dirty="0" smtClean="0"/>
              <a:t>:</a:t>
            </a:r>
            <a:r>
              <a:rPr lang="ru-RU" dirty="0" smtClean="0"/>
              <a:t> </a:t>
            </a:r>
            <a:r>
              <a:rPr lang="en-US" dirty="0" smtClean="0"/>
              <a:t>asp </a:t>
            </a:r>
            <a:r>
              <a:rPr lang="en-US" dirty="0"/>
              <a:t>= 1</a:t>
            </a:r>
            <a:endParaRPr lang="ru-RU" dirty="0" smtClean="0"/>
          </a:p>
          <a:p>
            <a:pPr marL="0" indent="0">
              <a:buNone/>
            </a:pPr>
            <a:endParaRPr lang="ru-RU" dirty="0"/>
          </a:p>
          <a:p>
            <a:pPr marL="0" indent="0">
              <a:buNone/>
            </a:pPr>
            <a:endParaRPr lang="ru-RU" dirty="0"/>
          </a:p>
        </p:txBody>
      </p:sp>
      <p:pic>
        <p:nvPicPr>
          <p:cNvPr id="12" name="Рисунок 11"/>
          <p:cNvPicPr>
            <a:picLocks noChangeAspect="1"/>
          </p:cNvPicPr>
          <p:nvPr/>
        </p:nvPicPr>
        <p:blipFill>
          <a:blip r:embed="rId2"/>
          <a:stretch>
            <a:fillRect/>
          </a:stretch>
        </p:blipFill>
        <p:spPr>
          <a:xfrm>
            <a:off x="3397393" y="3822469"/>
            <a:ext cx="6048375" cy="1695450"/>
          </a:xfrm>
          <a:prstGeom prst="rect">
            <a:avLst/>
          </a:prstGeom>
        </p:spPr>
      </p:pic>
    </p:spTree>
    <p:extLst>
      <p:ext uri="{BB962C8B-B14F-4D97-AF65-F5344CB8AC3E}">
        <p14:creationId xmlns:p14="http://schemas.microsoft.com/office/powerpoint/2010/main" val="1536852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310640" y="191161"/>
            <a:ext cx="6096000" cy="2585323"/>
          </a:xfrm>
          <a:prstGeom prst="rect">
            <a:avLst/>
          </a:prstGeom>
        </p:spPr>
        <p:txBody>
          <a:bodyPr>
            <a:spAutoFit/>
          </a:bodyPr>
          <a:lstStyle/>
          <a:p>
            <a:r>
              <a:rPr lang="ru-RU" b="1" dirty="0"/>
              <a:t>Аннотации данных (текст на графике)</a:t>
            </a:r>
          </a:p>
          <a:p>
            <a:r>
              <a:rPr lang="ru-RU" dirty="0"/>
              <a:t>Аннотации данных добавляются на график с помощью функции </a:t>
            </a:r>
            <a:r>
              <a:rPr lang="ru-RU" dirty="0" err="1"/>
              <a:t>text</a:t>
            </a:r>
            <a:r>
              <a:rPr lang="ru-RU" dirty="0"/>
              <a:t>(). В качестве трех обязательных аргументов ей необходимо передать координаты точек размещения текста, и вектор подписей. Также полезным будет указать параметр </a:t>
            </a:r>
            <a:r>
              <a:rPr lang="ru-RU" dirty="0" err="1"/>
              <a:t>pos</a:t>
            </a:r>
            <a:r>
              <a:rPr lang="ru-RU" dirty="0"/>
              <a:t>=, отвечающий за размещение аннотации относительно точки. Значения </a:t>
            </a:r>
            <a:r>
              <a:rPr lang="ru-RU" dirty="0" err="1"/>
              <a:t>pos</a:t>
            </a:r>
            <a:r>
              <a:rPr lang="ru-RU" dirty="0"/>
              <a:t>, равные 1, 2, 3 и 4, соответствуют размещению снизу, слева, сверху и справа от точки</a:t>
            </a:r>
          </a:p>
        </p:txBody>
      </p:sp>
      <p:pic>
        <p:nvPicPr>
          <p:cNvPr id="8" name="Рисунок 7"/>
          <p:cNvPicPr>
            <a:picLocks noChangeAspect="1"/>
          </p:cNvPicPr>
          <p:nvPr/>
        </p:nvPicPr>
        <p:blipFill>
          <a:blip r:embed="rId2"/>
          <a:stretch>
            <a:fillRect/>
          </a:stretch>
        </p:blipFill>
        <p:spPr>
          <a:xfrm>
            <a:off x="4552431" y="3083069"/>
            <a:ext cx="3485424" cy="1613622"/>
          </a:xfrm>
          <a:prstGeom prst="rect">
            <a:avLst/>
          </a:prstGeom>
        </p:spPr>
      </p:pic>
    </p:spTree>
    <p:extLst>
      <p:ext uri="{BB962C8B-B14F-4D97-AF65-F5344CB8AC3E}">
        <p14:creationId xmlns:p14="http://schemas.microsoft.com/office/powerpoint/2010/main" val="1807436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76968" y="84599"/>
            <a:ext cx="9128587" cy="6529655"/>
          </a:xfrm>
          <a:prstGeom prst="rect">
            <a:avLst/>
          </a:prstGeom>
        </p:spPr>
      </p:pic>
    </p:spTree>
    <p:extLst>
      <p:ext uri="{BB962C8B-B14F-4D97-AF65-F5344CB8AC3E}">
        <p14:creationId xmlns:p14="http://schemas.microsoft.com/office/powerpoint/2010/main" val="1007753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13658" y="382386"/>
            <a:ext cx="9601200" cy="2585258"/>
          </a:xfrm>
        </p:spPr>
        <p:txBody>
          <a:bodyPr>
            <a:normAutofit fontScale="77500" lnSpcReduction="20000"/>
          </a:bodyPr>
          <a:lstStyle/>
          <a:p>
            <a:pPr marL="0" indent="0">
              <a:buNone/>
            </a:pPr>
            <a:r>
              <a:rPr lang="ru-RU" b="1" dirty="0"/>
              <a:t>Легенда</a:t>
            </a:r>
          </a:p>
          <a:p>
            <a:pPr marL="0" indent="0">
              <a:buNone/>
            </a:pPr>
            <a:r>
              <a:rPr lang="ru-RU" dirty="0"/>
              <a:t>Легенда к графику размещается с помощью функции </a:t>
            </a:r>
            <a:r>
              <a:rPr lang="ru-RU" dirty="0" err="1"/>
              <a:t>legend</a:t>
            </a:r>
            <a:r>
              <a:rPr lang="ru-RU" dirty="0"/>
              <a:t>(). Эта функция принимает несколько аргументов, включая: местоположение, заголовок, названия элементов, графические параметры. Местоположение может быть задано координатами </a:t>
            </a:r>
            <a:r>
              <a:rPr lang="ru-RU" dirty="0" smtClean="0"/>
              <a:t>(</a:t>
            </a:r>
            <a:r>
              <a:rPr lang="ru-RU" dirty="0" err="1" smtClean="0"/>
              <a:t>x,y</a:t>
            </a:r>
            <a:r>
              <a:rPr lang="ru-RU" dirty="0" smtClean="0"/>
              <a:t>) </a:t>
            </a:r>
            <a:r>
              <a:rPr lang="ru-RU" dirty="0"/>
              <a:t>в системе координат графика, но удобнее пользоваться следующими предопределенными константами: "</a:t>
            </a:r>
            <a:r>
              <a:rPr lang="ru-RU" dirty="0" err="1"/>
              <a:t>bottomright</a:t>
            </a:r>
            <a:r>
              <a:rPr lang="ru-RU" dirty="0"/>
              <a:t>", "</a:t>
            </a:r>
            <a:r>
              <a:rPr lang="ru-RU" dirty="0" err="1"/>
              <a:t>bottom</a:t>
            </a:r>
            <a:r>
              <a:rPr lang="ru-RU" dirty="0"/>
              <a:t>", "</a:t>
            </a:r>
            <a:r>
              <a:rPr lang="ru-RU" dirty="0" err="1"/>
              <a:t>bottomleft</a:t>
            </a:r>
            <a:r>
              <a:rPr lang="ru-RU" dirty="0"/>
              <a:t>", "</a:t>
            </a:r>
            <a:r>
              <a:rPr lang="ru-RU" dirty="0" err="1"/>
              <a:t>left</a:t>
            </a:r>
            <a:r>
              <a:rPr lang="ru-RU" dirty="0"/>
              <a:t>", "</a:t>
            </a:r>
            <a:r>
              <a:rPr lang="ru-RU" dirty="0" err="1"/>
              <a:t>topleft</a:t>
            </a:r>
            <a:r>
              <a:rPr lang="ru-RU" dirty="0"/>
              <a:t>", "</a:t>
            </a:r>
            <a:r>
              <a:rPr lang="ru-RU" dirty="0" err="1"/>
              <a:t>top</a:t>
            </a:r>
            <a:r>
              <a:rPr lang="ru-RU" dirty="0"/>
              <a:t>", "</a:t>
            </a:r>
            <a:r>
              <a:rPr lang="ru-RU" dirty="0" err="1"/>
              <a:t>topright</a:t>
            </a:r>
            <a:r>
              <a:rPr lang="ru-RU" dirty="0"/>
              <a:t>", "</a:t>
            </a:r>
            <a:r>
              <a:rPr lang="ru-RU" dirty="0" err="1"/>
              <a:t>right</a:t>
            </a:r>
            <a:r>
              <a:rPr lang="ru-RU" dirty="0"/>
              <a:t>", "</a:t>
            </a:r>
            <a:r>
              <a:rPr lang="ru-RU" dirty="0" err="1"/>
              <a:t>center</a:t>
            </a:r>
            <a:r>
              <a:rPr lang="ru-RU" dirty="0" smtClean="0"/>
              <a:t>".</a:t>
            </a:r>
          </a:p>
          <a:p>
            <a:pPr marL="0" indent="0">
              <a:buNone/>
            </a:pPr>
            <a:endParaRPr lang="ru-RU" dirty="0"/>
          </a:p>
          <a:p>
            <a:pPr marL="0" indent="0">
              <a:buNone/>
            </a:pPr>
            <a:r>
              <a:rPr lang="ru-RU" dirty="0" smtClean="0"/>
              <a:t>Чтобы </a:t>
            </a:r>
            <a:r>
              <a:rPr lang="ru-RU" dirty="0"/>
              <a:t>в легенде появились точки, необходимо задать параметр </a:t>
            </a:r>
            <a:r>
              <a:rPr lang="ru-RU" dirty="0" err="1"/>
              <a:t>pch</a:t>
            </a:r>
            <a:r>
              <a:rPr lang="ru-RU" dirty="0"/>
              <a:t>=. Для линейной легенды, следует задать, соответственно, параметр </a:t>
            </a:r>
            <a:r>
              <a:rPr lang="ru-RU" dirty="0" err="1"/>
              <a:t>lty</a:t>
            </a:r>
            <a:r>
              <a:rPr lang="ru-RU" dirty="0"/>
              <a:t> = и/или </a:t>
            </a:r>
            <a:r>
              <a:rPr lang="ru-RU" dirty="0" err="1"/>
              <a:t>lwd</a:t>
            </a:r>
            <a:r>
              <a:rPr lang="ru-RU" dirty="0"/>
              <a:t> =. Каждый из этих параметров должен быть вектором по количеству элементов легенды</a:t>
            </a:r>
          </a:p>
        </p:txBody>
      </p:sp>
      <p:pic>
        <p:nvPicPr>
          <p:cNvPr id="5" name="Рисунок 4"/>
          <p:cNvPicPr>
            <a:picLocks noChangeAspect="1"/>
          </p:cNvPicPr>
          <p:nvPr/>
        </p:nvPicPr>
        <p:blipFill>
          <a:blip r:embed="rId2"/>
          <a:stretch>
            <a:fillRect/>
          </a:stretch>
        </p:blipFill>
        <p:spPr>
          <a:xfrm>
            <a:off x="1213658" y="2851265"/>
            <a:ext cx="4308074" cy="3602441"/>
          </a:xfrm>
          <a:prstGeom prst="rect">
            <a:avLst/>
          </a:prstGeom>
        </p:spPr>
      </p:pic>
      <p:pic>
        <p:nvPicPr>
          <p:cNvPr id="6" name="Рисунок 5"/>
          <p:cNvPicPr>
            <a:picLocks noChangeAspect="1"/>
          </p:cNvPicPr>
          <p:nvPr/>
        </p:nvPicPr>
        <p:blipFill>
          <a:blip r:embed="rId3"/>
          <a:stretch>
            <a:fillRect/>
          </a:stretch>
        </p:blipFill>
        <p:spPr>
          <a:xfrm>
            <a:off x="6666807" y="2591611"/>
            <a:ext cx="4100426" cy="3968949"/>
          </a:xfrm>
          <a:prstGeom prst="rect">
            <a:avLst/>
          </a:prstGeom>
        </p:spPr>
      </p:pic>
    </p:spTree>
    <p:extLst>
      <p:ext uri="{BB962C8B-B14F-4D97-AF65-F5344CB8AC3E}">
        <p14:creationId xmlns:p14="http://schemas.microsoft.com/office/powerpoint/2010/main" val="40342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86023" y="191193"/>
            <a:ext cx="8920769" cy="6418911"/>
          </a:xfrm>
          <a:prstGeom prst="rect">
            <a:avLst/>
          </a:prstGeom>
        </p:spPr>
      </p:pic>
    </p:spTree>
    <p:extLst>
      <p:ext uri="{BB962C8B-B14F-4D97-AF65-F5344CB8AC3E}">
        <p14:creationId xmlns:p14="http://schemas.microsoft.com/office/powerpoint/2010/main" val="2591351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06324" y="153352"/>
            <a:ext cx="8874789" cy="6235357"/>
          </a:xfrm>
          <a:prstGeom prst="rect">
            <a:avLst/>
          </a:prstGeom>
        </p:spPr>
      </p:pic>
    </p:spTree>
    <p:extLst>
      <p:ext uri="{BB962C8B-B14F-4D97-AF65-F5344CB8AC3E}">
        <p14:creationId xmlns:p14="http://schemas.microsoft.com/office/powerpoint/2010/main" val="338711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4480" y="739832"/>
            <a:ext cx="9301942" cy="2144684"/>
          </a:xfrm>
        </p:spPr>
        <p:txBody>
          <a:bodyPr/>
          <a:lstStyle/>
          <a:p>
            <a:pPr marL="0" indent="0">
              <a:buNone/>
            </a:pPr>
            <a:r>
              <a:rPr lang="ru-RU" dirty="0"/>
              <a:t>Размер и тип значка можно изменить, используя параметры </a:t>
            </a:r>
            <a:r>
              <a:rPr lang="ru-RU" dirty="0" err="1"/>
              <a:t>pch</a:t>
            </a:r>
            <a:r>
              <a:rPr lang="ru-RU" dirty="0"/>
              <a:t> = и </a:t>
            </a:r>
            <a:r>
              <a:rPr lang="ru-RU" dirty="0" err="1"/>
              <a:t>cex</a:t>
            </a:r>
            <a:r>
              <a:rPr lang="ru-RU" dirty="0"/>
              <a:t> =. Размеры масштабируются параметром </a:t>
            </a:r>
            <a:r>
              <a:rPr lang="ru-RU" dirty="0" err="1"/>
              <a:t>cex</a:t>
            </a:r>
            <a:r>
              <a:rPr lang="ru-RU" dirty="0"/>
              <a:t> относительно условной единицы — стандартного размер значка. Сам значок можно выбрать, используя его код в соответствии с нижеприведенным рисунком (на самом деле, вы можете выбирать произвольные символы для визуализации точек</a:t>
            </a:r>
            <a:r>
              <a:rPr lang="ru-RU" dirty="0" smtClean="0"/>
              <a:t>):</a:t>
            </a:r>
            <a:endParaRPr lang="en-US" dirty="0" smtClean="0"/>
          </a:p>
          <a:p>
            <a:pPr marL="0" indent="0">
              <a:buNone/>
            </a:pPr>
            <a:endParaRPr lang="ru-RU" dirty="0"/>
          </a:p>
        </p:txBody>
      </p:sp>
      <p:pic>
        <p:nvPicPr>
          <p:cNvPr id="9" name="Рисунок 8"/>
          <p:cNvPicPr>
            <a:picLocks noChangeAspect="1"/>
          </p:cNvPicPr>
          <p:nvPr/>
        </p:nvPicPr>
        <p:blipFill>
          <a:blip r:embed="rId2"/>
          <a:stretch>
            <a:fillRect/>
          </a:stretch>
        </p:blipFill>
        <p:spPr>
          <a:xfrm>
            <a:off x="1554480" y="2498667"/>
            <a:ext cx="2560320" cy="3032334"/>
          </a:xfrm>
          <a:prstGeom prst="rect">
            <a:avLst/>
          </a:prstGeom>
        </p:spPr>
      </p:pic>
      <p:pic>
        <p:nvPicPr>
          <p:cNvPr id="10" name="Рисунок 9"/>
          <p:cNvPicPr>
            <a:picLocks noChangeAspect="1"/>
          </p:cNvPicPr>
          <p:nvPr/>
        </p:nvPicPr>
        <p:blipFill>
          <a:blip r:embed="rId3"/>
          <a:stretch>
            <a:fillRect/>
          </a:stretch>
        </p:blipFill>
        <p:spPr>
          <a:xfrm>
            <a:off x="4646122" y="2957559"/>
            <a:ext cx="6210300" cy="2114550"/>
          </a:xfrm>
          <a:prstGeom prst="rect">
            <a:avLst/>
          </a:prstGeom>
        </p:spPr>
      </p:pic>
    </p:spTree>
    <p:extLst>
      <p:ext uri="{BB962C8B-B14F-4D97-AF65-F5344CB8AC3E}">
        <p14:creationId xmlns:p14="http://schemas.microsoft.com/office/powerpoint/2010/main" val="1322839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92853" y="287654"/>
            <a:ext cx="8255750" cy="5917011"/>
          </a:xfrm>
          <a:prstGeom prst="rect">
            <a:avLst/>
          </a:prstGeom>
        </p:spPr>
      </p:pic>
    </p:spTree>
    <p:extLst>
      <p:ext uri="{BB962C8B-B14F-4D97-AF65-F5344CB8AC3E}">
        <p14:creationId xmlns:p14="http://schemas.microsoft.com/office/powerpoint/2010/main" val="31593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57448"/>
            <a:ext cx="9601200" cy="3581400"/>
          </a:xfrm>
        </p:spPr>
        <p:txBody>
          <a:bodyPr/>
          <a:lstStyle/>
          <a:p>
            <a:pPr marL="0" indent="0">
              <a:buNone/>
            </a:pPr>
            <a:r>
              <a:rPr lang="ru-RU" dirty="0"/>
              <a:t>Линейные графики отражают связь между зависимой и независимой переменной. Существует два способа нанесения линий на график: явное рисование линий поверх уже построенного графика с помощью функции </a:t>
            </a:r>
            <a:r>
              <a:rPr lang="ru-RU" dirty="0" err="1"/>
              <a:t>lines</a:t>
            </a:r>
            <a:r>
              <a:rPr lang="ru-RU" dirty="0"/>
              <a:t>(), или создание нового линейного графика с помощью функции </a:t>
            </a:r>
            <a:r>
              <a:rPr lang="ru-RU" dirty="0" err="1"/>
              <a:t>plot</a:t>
            </a:r>
            <a:r>
              <a:rPr lang="ru-RU" dirty="0"/>
              <a:t>() с дополнительным параметром </a:t>
            </a:r>
            <a:r>
              <a:rPr lang="ru-RU" dirty="0" err="1"/>
              <a:t>type</a:t>
            </a:r>
            <a:r>
              <a:rPr lang="ru-RU" dirty="0"/>
              <a:t> =</a:t>
            </a:r>
          </a:p>
        </p:txBody>
      </p:sp>
      <p:pic>
        <p:nvPicPr>
          <p:cNvPr id="5" name="Рисунок 4"/>
          <p:cNvPicPr>
            <a:picLocks noChangeAspect="1"/>
          </p:cNvPicPr>
          <p:nvPr/>
        </p:nvPicPr>
        <p:blipFill>
          <a:blip r:embed="rId2"/>
          <a:stretch>
            <a:fillRect/>
          </a:stretch>
        </p:blipFill>
        <p:spPr>
          <a:xfrm>
            <a:off x="3247159" y="5439812"/>
            <a:ext cx="5600700" cy="495300"/>
          </a:xfrm>
          <a:prstGeom prst="rect">
            <a:avLst/>
          </a:prstGeom>
        </p:spPr>
      </p:pic>
      <p:pic>
        <p:nvPicPr>
          <p:cNvPr id="6" name="Рисунок 5"/>
          <p:cNvPicPr>
            <a:picLocks noChangeAspect="1"/>
          </p:cNvPicPr>
          <p:nvPr/>
        </p:nvPicPr>
        <p:blipFill>
          <a:blip r:embed="rId3"/>
          <a:stretch>
            <a:fillRect/>
          </a:stretch>
        </p:blipFill>
        <p:spPr>
          <a:xfrm>
            <a:off x="3188017" y="1902488"/>
            <a:ext cx="6181725" cy="3152775"/>
          </a:xfrm>
          <a:prstGeom prst="rect">
            <a:avLst/>
          </a:prstGeom>
        </p:spPr>
      </p:pic>
    </p:spTree>
    <p:extLst>
      <p:ext uri="{BB962C8B-B14F-4D97-AF65-F5344CB8AC3E}">
        <p14:creationId xmlns:p14="http://schemas.microsoft.com/office/powerpoint/2010/main" val="545429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50966" y="155776"/>
            <a:ext cx="9462655" cy="6569860"/>
          </a:xfrm>
          <a:prstGeom prst="rect">
            <a:avLst/>
          </a:prstGeom>
        </p:spPr>
      </p:pic>
    </p:spTree>
    <p:extLst>
      <p:ext uri="{BB962C8B-B14F-4D97-AF65-F5344CB8AC3E}">
        <p14:creationId xmlns:p14="http://schemas.microsoft.com/office/powerpoint/2010/main" val="3629460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483</TotalTime>
  <Words>1037</Words>
  <Application>Microsoft Office PowerPoint</Application>
  <PresentationFormat>Широкоэкранный</PresentationFormat>
  <Paragraphs>52</Paragraphs>
  <Slides>43</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43</vt:i4>
      </vt:variant>
    </vt:vector>
  </HeadingPairs>
  <TitlesOfParts>
    <vt:vector size="54" baseType="lpstr">
      <vt:lpstr>-apple-system</vt:lpstr>
      <vt:lpstr>Arial</vt:lpstr>
      <vt:lpstr>Calibri</vt:lpstr>
      <vt:lpstr>Consolas</vt:lpstr>
      <vt:lpstr>Courier New</vt:lpstr>
      <vt:lpstr>Franklin Gothic Book</vt:lpstr>
      <vt:lpstr>MJXc-TeX-math-Iw</vt:lpstr>
      <vt:lpstr>Segoe UI</vt:lpstr>
      <vt:lpstr>SFMono-Regular</vt:lpstr>
      <vt:lpstr>Times New Roman</vt:lpstr>
      <vt:lpstr>Crop</vt:lpstr>
      <vt:lpstr>Визуализация  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В R</dc:title>
  <dc:creator>Aldamar</dc:creator>
  <cp:lastModifiedBy>Aldamar</cp:lastModifiedBy>
  <cp:revision>40</cp:revision>
  <dcterms:created xsi:type="dcterms:W3CDTF">2021-09-29T11:09:08Z</dcterms:created>
  <dcterms:modified xsi:type="dcterms:W3CDTF">2021-09-30T11:51:42Z</dcterms:modified>
</cp:coreProperties>
</file>