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4" r:id="rId3"/>
    <p:sldId id="257" r:id="rId4"/>
    <p:sldId id="278" r:id="rId5"/>
    <p:sldId id="277" r:id="rId6"/>
    <p:sldId id="262" r:id="rId7"/>
    <p:sldId id="269" r:id="rId8"/>
    <p:sldId id="275" r:id="rId9"/>
    <p:sldId id="276" r:id="rId10"/>
    <p:sldId id="273" r:id="rId11"/>
    <p:sldId id="272" r:id="rId12"/>
    <p:sldId id="263" r:id="rId13"/>
    <p:sldId id="265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анаев" initials="МН" lastIdx="5" clrIdx="0">
    <p:extLst>
      <p:ext uri="{19B8F6BF-5375-455C-9EA6-DF929625EA0E}">
        <p15:presenceInfo xmlns:p15="http://schemas.microsoft.com/office/powerpoint/2012/main" userId="fb2cdebaf672b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144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7:27:13.397" idx="4">
    <p:pos x="6075" y="-39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29T17:27:13.817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65C54-2C8E-4F8B-90AB-25D03C6698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821BC0-5D08-4D9B-B4CA-C1EC8CC411CE}">
      <dgm:prSet phldrT="[Текст]"/>
      <dgm:spPr/>
      <dgm:t>
        <a:bodyPr/>
        <a:lstStyle/>
        <a:p>
          <a:r>
            <a:rPr lang="ru-RU" dirty="0" smtClean="0"/>
            <a:t>Получение информации из контроллера</a:t>
          </a:r>
          <a:endParaRPr lang="ru-RU" dirty="0"/>
        </a:p>
      </dgm:t>
    </dgm:pt>
    <dgm:pt modelId="{3D2AA54B-90DB-49D3-939D-4D2171F430E9}" type="parTrans" cxnId="{BA1C8126-D54A-40F5-A7A5-2F5F100C3390}">
      <dgm:prSet/>
      <dgm:spPr/>
      <dgm:t>
        <a:bodyPr/>
        <a:lstStyle/>
        <a:p>
          <a:endParaRPr lang="ru-RU"/>
        </a:p>
      </dgm:t>
    </dgm:pt>
    <dgm:pt modelId="{4DD587DC-D1DF-471C-B202-9368D787AC98}" type="sibTrans" cxnId="{BA1C8126-D54A-40F5-A7A5-2F5F100C3390}">
      <dgm:prSet/>
      <dgm:spPr/>
      <dgm:t>
        <a:bodyPr/>
        <a:lstStyle/>
        <a:p>
          <a:endParaRPr lang="ru-RU"/>
        </a:p>
      </dgm:t>
    </dgm:pt>
    <dgm:pt modelId="{D0687C4B-2B18-48B6-9DE0-475ABA86E23D}">
      <dgm:prSet phldrT="[Текст]"/>
      <dgm:spPr/>
      <dgm:t>
        <a:bodyPr/>
        <a:lstStyle/>
        <a:p>
          <a:r>
            <a:rPr lang="ru-RU" dirty="0" smtClean="0"/>
            <a:t>Обработка данных и переменных в </a:t>
          </a:r>
          <a:r>
            <a:rPr lang="en-US" dirty="0" smtClean="0"/>
            <a:t>Razor</a:t>
          </a:r>
          <a:endParaRPr lang="ru-RU" dirty="0"/>
        </a:p>
      </dgm:t>
    </dgm:pt>
    <dgm:pt modelId="{E3A2A5B4-A454-4F40-BB6D-CA9B7EE7A4FC}" type="parTrans" cxnId="{B907953A-79F4-4CDE-9313-C6DF9D381B66}">
      <dgm:prSet/>
      <dgm:spPr/>
      <dgm:t>
        <a:bodyPr/>
        <a:lstStyle/>
        <a:p>
          <a:endParaRPr lang="ru-RU"/>
        </a:p>
      </dgm:t>
    </dgm:pt>
    <dgm:pt modelId="{D983BD27-8F24-4974-B8E3-EF86CCF89613}" type="sibTrans" cxnId="{B907953A-79F4-4CDE-9313-C6DF9D381B66}">
      <dgm:prSet/>
      <dgm:spPr/>
      <dgm:t>
        <a:bodyPr/>
        <a:lstStyle/>
        <a:p>
          <a:endParaRPr lang="ru-RU"/>
        </a:p>
      </dgm:t>
    </dgm:pt>
    <dgm:pt modelId="{269BEC2F-7FC8-48B4-A92B-23D47853753D}">
      <dgm:prSet phldrT="[Текст]"/>
      <dgm:spPr/>
      <dgm:t>
        <a:bodyPr/>
        <a:lstStyle/>
        <a:p>
          <a:r>
            <a:rPr lang="ru-RU" dirty="0" smtClean="0"/>
            <a:t>Создание страницы и отображение пользователю</a:t>
          </a:r>
          <a:endParaRPr lang="ru-RU" dirty="0"/>
        </a:p>
      </dgm:t>
    </dgm:pt>
    <dgm:pt modelId="{A04FBA88-9331-4D96-B85C-3438439A0C16}" type="parTrans" cxnId="{7DF402E1-6DF1-4F44-A8B4-C354CEB95627}">
      <dgm:prSet/>
      <dgm:spPr/>
      <dgm:t>
        <a:bodyPr/>
        <a:lstStyle/>
        <a:p>
          <a:endParaRPr lang="ru-RU"/>
        </a:p>
      </dgm:t>
    </dgm:pt>
    <dgm:pt modelId="{60986903-D92A-4AE9-A3F0-588FA644D3AD}" type="sibTrans" cxnId="{7DF402E1-6DF1-4F44-A8B4-C354CEB95627}">
      <dgm:prSet/>
      <dgm:spPr/>
      <dgm:t>
        <a:bodyPr/>
        <a:lstStyle/>
        <a:p>
          <a:endParaRPr lang="ru-RU"/>
        </a:p>
      </dgm:t>
    </dgm:pt>
    <dgm:pt modelId="{365ED2D0-EFD4-447E-BFCB-AE8E06DB7925}" type="pres">
      <dgm:prSet presAssocID="{20B65C54-2C8E-4F8B-90AB-25D03C66989E}" presName="Name0" presStyleCnt="0">
        <dgm:presLayoutVars>
          <dgm:dir/>
          <dgm:resizeHandles val="exact"/>
        </dgm:presLayoutVars>
      </dgm:prSet>
      <dgm:spPr/>
    </dgm:pt>
    <dgm:pt modelId="{630C978B-BC43-44D3-893E-1457A5329A5A}" type="pres">
      <dgm:prSet presAssocID="{3D821BC0-5D08-4D9B-B4CA-C1EC8CC411CE}" presName="node" presStyleLbl="node1" presStyleIdx="0" presStyleCnt="3" custLinFactY="34387" custLinFactNeighborX="-9914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5EDA9-1D2A-4394-9AE9-28FFB749092C}" type="pres">
      <dgm:prSet presAssocID="{4DD587DC-D1DF-471C-B202-9368D787AC9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E7A7F64F-3120-4FAC-9CEE-65EF9F780606}" type="pres">
      <dgm:prSet presAssocID="{4DD587DC-D1DF-471C-B202-9368D787AC9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AEFC7752-3C93-4F8A-8593-586E984D534E}" type="pres">
      <dgm:prSet presAssocID="{D0687C4B-2B18-48B6-9DE0-475ABA86E23D}" presName="node" presStyleLbl="node1" presStyleIdx="1" presStyleCnt="3" custLinFactY="3438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F4289-E954-4A2A-8F71-A4A030155004}" type="pres">
      <dgm:prSet presAssocID="{D983BD27-8F24-4974-B8E3-EF86CCF89613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61BB370-30CD-4D0C-B4D3-6544D21F85A5}" type="pres">
      <dgm:prSet presAssocID="{D983BD27-8F24-4974-B8E3-EF86CCF89613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57404CD-02D9-4DE3-84F0-103D0C293A25}" type="pres">
      <dgm:prSet presAssocID="{269BEC2F-7FC8-48B4-A92B-23D47853753D}" presName="node" presStyleLbl="node1" presStyleIdx="2" presStyleCnt="3" custLinFactY="34387" custLinFactNeighborX="-1557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F8D793-063C-491C-BE99-2574EEE811C7}" type="presOf" srcId="{4DD587DC-D1DF-471C-B202-9368D787AC98}" destId="{E7A7F64F-3120-4FAC-9CEE-65EF9F780606}" srcOrd="1" destOrd="0" presId="urn:microsoft.com/office/officeart/2005/8/layout/process1"/>
    <dgm:cxn modelId="{439B2B36-89E9-4474-8473-C51A66B3AE3E}" type="presOf" srcId="{4DD587DC-D1DF-471C-B202-9368D787AC98}" destId="{A855EDA9-1D2A-4394-9AE9-28FFB749092C}" srcOrd="0" destOrd="0" presId="urn:microsoft.com/office/officeart/2005/8/layout/process1"/>
    <dgm:cxn modelId="{07406FCB-E230-4588-AC62-44DB6559682A}" type="presOf" srcId="{3D821BC0-5D08-4D9B-B4CA-C1EC8CC411CE}" destId="{630C978B-BC43-44D3-893E-1457A5329A5A}" srcOrd="0" destOrd="0" presId="urn:microsoft.com/office/officeart/2005/8/layout/process1"/>
    <dgm:cxn modelId="{9837385A-E59C-4638-ABA4-13F4D21FBF16}" type="presOf" srcId="{D0687C4B-2B18-48B6-9DE0-475ABA86E23D}" destId="{AEFC7752-3C93-4F8A-8593-586E984D534E}" srcOrd="0" destOrd="0" presId="urn:microsoft.com/office/officeart/2005/8/layout/process1"/>
    <dgm:cxn modelId="{AE6D19A2-53CE-4463-B0F3-ECFB440CFE32}" type="presOf" srcId="{20B65C54-2C8E-4F8B-90AB-25D03C66989E}" destId="{365ED2D0-EFD4-447E-BFCB-AE8E06DB7925}" srcOrd="0" destOrd="0" presId="urn:microsoft.com/office/officeart/2005/8/layout/process1"/>
    <dgm:cxn modelId="{2EB9062E-368A-4DA4-9E26-9EFBB2BDF7AB}" type="presOf" srcId="{D983BD27-8F24-4974-B8E3-EF86CCF89613}" destId="{A61BB370-30CD-4D0C-B4D3-6544D21F85A5}" srcOrd="1" destOrd="0" presId="urn:microsoft.com/office/officeart/2005/8/layout/process1"/>
    <dgm:cxn modelId="{8F378864-B322-4C97-9D5A-548DA9D91709}" type="presOf" srcId="{D983BD27-8F24-4974-B8E3-EF86CCF89613}" destId="{FEEF4289-E954-4A2A-8F71-A4A030155004}" srcOrd="0" destOrd="0" presId="urn:microsoft.com/office/officeart/2005/8/layout/process1"/>
    <dgm:cxn modelId="{7DF402E1-6DF1-4F44-A8B4-C354CEB95627}" srcId="{20B65C54-2C8E-4F8B-90AB-25D03C66989E}" destId="{269BEC2F-7FC8-48B4-A92B-23D47853753D}" srcOrd="2" destOrd="0" parTransId="{A04FBA88-9331-4D96-B85C-3438439A0C16}" sibTransId="{60986903-D92A-4AE9-A3F0-588FA644D3AD}"/>
    <dgm:cxn modelId="{B907953A-79F4-4CDE-9313-C6DF9D381B66}" srcId="{20B65C54-2C8E-4F8B-90AB-25D03C66989E}" destId="{D0687C4B-2B18-48B6-9DE0-475ABA86E23D}" srcOrd="1" destOrd="0" parTransId="{E3A2A5B4-A454-4F40-BB6D-CA9B7EE7A4FC}" sibTransId="{D983BD27-8F24-4974-B8E3-EF86CCF89613}"/>
    <dgm:cxn modelId="{AAF8D4B1-41A2-4B77-9DDF-4C42D96D1F12}" type="presOf" srcId="{269BEC2F-7FC8-48B4-A92B-23D47853753D}" destId="{457404CD-02D9-4DE3-84F0-103D0C293A25}" srcOrd="0" destOrd="0" presId="urn:microsoft.com/office/officeart/2005/8/layout/process1"/>
    <dgm:cxn modelId="{BA1C8126-D54A-40F5-A7A5-2F5F100C3390}" srcId="{20B65C54-2C8E-4F8B-90AB-25D03C66989E}" destId="{3D821BC0-5D08-4D9B-B4CA-C1EC8CC411CE}" srcOrd="0" destOrd="0" parTransId="{3D2AA54B-90DB-49D3-939D-4D2171F430E9}" sibTransId="{4DD587DC-D1DF-471C-B202-9368D787AC98}"/>
    <dgm:cxn modelId="{F12937D7-7684-4D67-A3AC-9DE04289353E}" type="presParOf" srcId="{365ED2D0-EFD4-447E-BFCB-AE8E06DB7925}" destId="{630C978B-BC43-44D3-893E-1457A5329A5A}" srcOrd="0" destOrd="0" presId="urn:microsoft.com/office/officeart/2005/8/layout/process1"/>
    <dgm:cxn modelId="{0A9C9145-65FF-4BC0-A08E-E7B6C1255761}" type="presParOf" srcId="{365ED2D0-EFD4-447E-BFCB-AE8E06DB7925}" destId="{A855EDA9-1D2A-4394-9AE9-28FFB749092C}" srcOrd="1" destOrd="0" presId="urn:microsoft.com/office/officeart/2005/8/layout/process1"/>
    <dgm:cxn modelId="{63F9D970-D8BC-4B0F-A9C8-85186D3CDFD3}" type="presParOf" srcId="{A855EDA9-1D2A-4394-9AE9-28FFB749092C}" destId="{E7A7F64F-3120-4FAC-9CEE-65EF9F780606}" srcOrd="0" destOrd="0" presId="urn:microsoft.com/office/officeart/2005/8/layout/process1"/>
    <dgm:cxn modelId="{17371272-5936-4721-AA65-DAC257235BF1}" type="presParOf" srcId="{365ED2D0-EFD4-447E-BFCB-AE8E06DB7925}" destId="{AEFC7752-3C93-4F8A-8593-586E984D534E}" srcOrd="2" destOrd="0" presId="urn:microsoft.com/office/officeart/2005/8/layout/process1"/>
    <dgm:cxn modelId="{360AF4CC-B0A1-47D9-8918-56E2E8E7068F}" type="presParOf" srcId="{365ED2D0-EFD4-447E-BFCB-AE8E06DB7925}" destId="{FEEF4289-E954-4A2A-8F71-A4A030155004}" srcOrd="3" destOrd="0" presId="urn:microsoft.com/office/officeart/2005/8/layout/process1"/>
    <dgm:cxn modelId="{FC89BCF5-0001-44AA-8A10-44172BF6C9BA}" type="presParOf" srcId="{FEEF4289-E954-4A2A-8F71-A4A030155004}" destId="{A61BB370-30CD-4D0C-B4D3-6544D21F85A5}" srcOrd="0" destOrd="0" presId="urn:microsoft.com/office/officeart/2005/8/layout/process1"/>
    <dgm:cxn modelId="{89B7ED4C-827B-4E9F-AF3A-11D44686F1E2}" type="presParOf" srcId="{365ED2D0-EFD4-447E-BFCB-AE8E06DB7925}" destId="{457404CD-02D9-4DE3-84F0-103D0C293A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C978B-BC43-44D3-893E-1457A5329A5A}">
      <dsp:nvSpPr>
        <dsp:cNvPr id="0" name=""/>
        <dsp:cNvSpPr/>
      </dsp:nvSpPr>
      <dsp:spPr>
        <a:xfrm>
          <a:off x="0" y="57403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Получение информации из контроллера</a:t>
          </a:r>
          <a:endParaRPr lang="ru-RU" sz="2000" kern="1200" dirty="0"/>
        </a:p>
      </dsp:txBody>
      <dsp:txXfrm>
        <a:off x="37522" y="611555"/>
        <a:ext cx="2060143" cy="1206068"/>
      </dsp:txXfrm>
    </dsp:sp>
    <dsp:sp modelId="{A855EDA9-1D2A-4394-9AE9-28FFB749092C}">
      <dsp:nvSpPr>
        <dsp:cNvPr id="0" name=""/>
        <dsp:cNvSpPr/>
      </dsp:nvSpPr>
      <dsp:spPr>
        <a:xfrm>
          <a:off x="2350492" y="949826"/>
          <a:ext cx="456445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2350492" y="1055731"/>
        <a:ext cx="319512" cy="317716"/>
      </dsp:txXfrm>
    </dsp:sp>
    <dsp:sp modelId="{AEFC7752-3C93-4F8A-8593-586E984D534E}">
      <dsp:nvSpPr>
        <dsp:cNvPr id="0" name=""/>
        <dsp:cNvSpPr/>
      </dsp:nvSpPr>
      <dsp:spPr>
        <a:xfrm>
          <a:off x="2996406" y="57403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Обработка данных и переменных в </a:t>
          </a:r>
          <a:r>
            <a:rPr lang="en-US" sz="2000" kern="1200" dirty="0" smtClean="0"/>
            <a:t>Razor</a:t>
          </a:r>
          <a:endParaRPr lang="ru-RU" sz="2000" kern="1200" dirty="0"/>
        </a:p>
      </dsp:txBody>
      <dsp:txXfrm>
        <a:off x="3033928" y="611555"/>
        <a:ext cx="2060143" cy="1206068"/>
      </dsp:txXfrm>
    </dsp:sp>
    <dsp:sp modelId="{FEEF4289-E954-4A2A-8F71-A4A030155004}">
      <dsp:nvSpPr>
        <dsp:cNvPr id="0" name=""/>
        <dsp:cNvSpPr/>
      </dsp:nvSpPr>
      <dsp:spPr>
        <a:xfrm>
          <a:off x="5311861" y="949826"/>
          <a:ext cx="382167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311861" y="1055731"/>
        <a:ext cx="267517" cy="317716"/>
      </dsp:txXfrm>
    </dsp:sp>
    <dsp:sp modelId="{457404CD-02D9-4DE3-84F0-103D0C293A25}">
      <dsp:nvSpPr>
        <dsp:cNvPr id="0" name=""/>
        <dsp:cNvSpPr/>
      </dsp:nvSpPr>
      <dsp:spPr>
        <a:xfrm>
          <a:off x="5852663" y="57403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Создание страницы и отображение пользователю</a:t>
          </a:r>
          <a:endParaRPr lang="ru-RU" sz="2000" kern="1200" dirty="0"/>
        </a:p>
      </dsp:txBody>
      <dsp:txXfrm>
        <a:off x="5890185" y="611555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1145" y="2792363"/>
            <a:ext cx="9604310" cy="5334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800" u="sng" dirty="0" smtClean="0"/>
              <a:t>Выпускная квалификационная работа</a:t>
            </a:r>
            <a:endParaRPr lang="ru-RU" sz="28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145" y="4017983"/>
            <a:ext cx="9604310" cy="457200"/>
          </a:xfrm>
        </p:spPr>
        <p:txBody>
          <a:bodyPr rtlCol="0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«Создание информационного сайта кафедры с помощью ASP.NET MVC </a:t>
            </a:r>
            <a:r>
              <a:rPr lang="ru-RU" sz="2400" dirty="0" err="1">
                <a:solidFill>
                  <a:schemeClr val="tx1"/>
                </a:solidFill>
              </a:rPr>
              <a:t>Framework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3400" y="476746"/>
            <a:ext cx="8559800" cy="234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МИНОБРНАУКИ РОССИИ ФЕДЕРАЛЬНОЕ ГОСУДАРСТВЕННОЕ БЮДЖЕТНОЕ</a:t>
            </a:r>
          </a:p>
          <a:p>
            <a:pPr algn="ctr"/>
            <a:r>
              <a:rPr lang="ru-RU" dirty="0"/>
              <a:t>ОБРАЗОВАТЕЛЬНОЕ УЧРЕЖДЕНИЕ ВЫСШЕГО ПРОФЕССИОНАЛЬНОГО ОБРАЗОВАНИЯ «ВОРОНЕЖСКИЙ ГОСУДАРСТВЕННЫЙ УНИВЕРСИТЕТ»</a:t>
            </a:r>
          </a:p>
          <a:p>
            <a:pPr algn="ctr"/>
            <a:r>
              <a:rPr lang="ru-RU" dirty="0"/>
              <a:t>(ФГБОУ ВПО «ВГУ»)</a:t>
            </a:r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/>
              <a:t>Факультет прикладной математики, информатики и механики Кафедра математического обеспечения ЭВМ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0" y="3324126"/>
            <a:ext cx="778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направлению 01.03.02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6600" y="5641380"/>
            <a:ext cx="1069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Обучающийся:</a:t>
            </a:r>
            <a:r>
              <a:rPr lang="ru-RU" sz="2400" dirty="0" smtClean="0"/>
              <a:t>  	</a:t>
            </a:r>
            <a:r>
              <a:rPr lang="ru-RU" sz="2000" dirty="0" smtClean="0"/>
              <a:t>Нанаев М.Р.</a:t>
            </a:r>
          </a:p>
          <a:p>
            <a:r>
              <a:rPr lang="ru-RU" sz="2000" dirty="0" smtClean="0"/>
              <a:t>Руководитель:		д.т.н</a:t>
            </a:r>
            <a:r>
              <a:rPr lang="ru-RU" sz="2000" dirty="0"/>
              <a:t>., </a:t>
            </a:r>
            <a:r>
              <a:rPr lang="ru-RU" sz="2000" dirty="0" smtClean="0"/>
              <a:t>проф. Абрамов Г.В.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алгоритма распределения нагрузки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87" y="1748443"/>
            <a:ext cx="9162426" cy="4269971"/>
          </a:xfrm>
        </p:spPr>
      </p:pic>
    </p:spTree>
    <p:extLst>
      <p:ext uri="{BB962C8B-B14F-4D97-AF65-F5344CB8AC3E}">
        <p14:creationId xmlns:p14="http://schemas.microsoft.com/office/powerpoint/2010/main" val="16543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рамках выполнения задачи были созданы представления для отображения информации получаемой из контроллера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При создании представлений использовался движок </a:t>
            </a:r>
            <a:r>
              <a:rPr lang="en-US" dirty="0" smtClean="0"/>
              <a:t>Razor</a:t>
            </a:r>
            <a:r>
              <a:rPr lang="ru-RU" dirty="0" smtClean="0"/>
              <a:t>, а также </a:t>
            </a:r>
            <a:r>
              <a:rPr lang="en-US" dirty="0" err="1" smtClean="0"/>
              <a:t>css</a:t>
            </a:r>
            <a:r>
              <a:rPr lang="en-US" dirty="0"/>
              <a:t>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Bootstrap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67625440"/>
              </p:ext>
            </p:extLst>
          </p:nvPr>
        </p:nvGraphicFramePr>
        <p:xfrm>
          <a:off x="1516611" y="3108924"/>
          <a:ext cx="8128000" cy="18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03723" y="4964070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Схема создания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8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проделанной работы была достигнута поставленная цель, а </a:t>
            </a:r>
            <a:r>
              <a:rPr lang="ru-RU" dirty="0" smtClean="0"/>
              <a:t>именно был создан полностью </a:t>
            </a:r>
            <a:r>
              <a:rPr lang="ru-RU" dirty="0"/>
              <a:t>функционирующий сайт кафедры с собственной базой данных. </a:t>
            </a:r>
          </a:p>
          <a:p>
            <a:r>
              <a:rPr lang="ru-RU" dirty="0"/>
              <a:t>Во время выполнения данной курсовой работы были получены  базовые навыки моделирования и создания базы данных, а так же </a:t>
            </a:r>
            <a:r>
              <a:rPr lang="ru-RU" dirty="0" smtClean="0"/>
              <a:t>основных компонентов и представлений веб-сайта </a:t>
            </a:r>
            <a:r>
              <a:rPr lang="ru-RU" dirty="0"/>
              <a:t>на базе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MVC</a:t>
            </a:r>
            <a:r>
              <a:rPr lang="ru-RU" dirty="0"/>
              <a:t> </a:t>
            </a:r>
            <a:r>
              <a:rPr lang="ru-RU" dirty="0" smtClean="0"/>
              <a:t>5.</a:t>
            </a:r>
          </a:p>
          <a:p>
            <a:r>
              <a:rPr lang="ru-RU" dirty="0" smtClean="0"/>
              <a:t>В дальнейшем планируется усовершенствовать алгоритм распределения нагрузки с использованием нейронных сетей.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41373"/>
            <a:ext cx="9601200" cy="2743200"/>
          </a:xfrm>
        </p:spPr>
        <p:txBody>
          <a:bodyPr rtlCol="0"/>
          <a:lstStyle/>
          <a:p>
            <a:pPr algn="ctr"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4.54 миллиарда людей (</a:t>
            </a:r>
            <a:r>
              <a:rPr lang="en-US" dirty="0" smtClean="0"/>
              <a:t>~60%</a:t>
            </a:r>
            <a:r>
              <a:rPr lang="ru-RU" dirty="0" smtClean="0"/>
              <a:t> населения земли) являются пользователями интернета. Ежедневный прирост пользователей – около 1 миллиона людей.</a:t>
            </a:r>
          </a:p>
          <a:p>
            <a:r>
              <a:rPr lang="ru-RU" dirty="0" smtClean="0"/>
              <a:t>Сайт позволяет: </a:t>
            </a:r>
          </a:p>
          <a:p>
            <a:pPr lvl="1"/>
            <a:r>
              <a:rPr lang="ru-RU" dirty="0" smtClean="0"/>
              <a:t>Быстро доносить информацию широкому кругу лиц</a:t>
            </a:r>
          </a:p>
          <a:p>
            <a:pPr lvl="1"/>
            <a:r>
              <a:rPr lang="ru-RU" dirty="0" smtClean="0"/>
              <a:t>Организовать обратную связь с посетителями</a:t>
            </a:r>
          </a:p>
          <a:p>
            <a:pPr lvl="1"/>
            <a:r>
              <a:rPr lang="ru-RU" dirty="0" smtClean="0"/>
              <a:t>Привлечь новых участников</a:t>
            </a:r>
          </a:p>
          <a:p>
            <a:pPr lvl="1"/>
            <a:r>
              <a:rPr lang="ru-RU" dirty="0"/>
              <a:t>Автоматизировать длительные по времени и регулярно проводимые операции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80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Целью данной выпускной квалификационной работы</a:t>
            </a:r>
            <a:r>
              <a:rPr lang="ru-RU" dirty="0" smtClean="0"/>
              <a:t> является разработка информационного сайта кафедры МО ЭВМ с использованием платформы </a:t>
            </a:r>
            <a:r>
              <a:rPr lang="en-US" dirty="0"/>
              <a:t>ASP.NET MVC </a:t>
            </a:r>
            <a:r>
              <a:rPr lang="en-US" dirty="0" smtClean="0"/>
              <a:t>5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Достижение указанной цели осуществлялось путём решения следующих задач:</a:t>
            </a:r>
            <a:endParaRPr lang="en-US" dirty="0" smtClean="0"/>
          </a:p>
          <a:p>
            <a:r>
              <a:rPr lang="ru-RU" dirty="0"/>
              <a:t>И</a:t>
            </a:r>
            <a:r>
              <a:rPr lang="ru-RU" dirty="0" smtClean="0"/>
              <a:t>зучение платформы</a:t>
            </a:r>
            <a:endParaRPr lang="ru-RU" dirty="0"/>
          </a:p>
          <a:p>
            <a:pPr rtl="0"/>
            <a:r>
              <a:rPr lang="ru-RU" dirty="0" smtClean="0"/>
              <a:t>Разработка схемы и создание базы данных</a:t>
            </a:r>
          </a:p>
          <a:p>
            <a:pPr rtl="0"/>
            <a:r>
              <a:rPr lang="ru-RU" dirty="0" smtClean="0"/>
              <a:t>Разработка основных функций сайта: авторизация, размещение новостей, вывод и редактирование информации о сотрудниках, автоматическое распределение учебной между преподавателями на основе учебного плана</a:t>
            </a:r>
          </a:p>
          <a:p>
            <a:pPr rtl="0"/>
            <a:r>
              <a:rPr lang="ru-RU" dirty="0" smtClean="0"/>
              <a:t>Оформление и стилизация веб-сайта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3" y="1047403"/>
            <a:ext cx="6670574" cy="495893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Задача автоматического распределения учебной нагрузки </a:t>
            </a:r>
            <a:r>
              <a:rPr lang="ru-RU" dirty="0"/>
              <a:t>между преподавателями на основе учебного плана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Входные данные: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Учебный план в формате таблицы </a:t>
            </a:r>
            <a:r>
              <a:rPr lang="en-US" dirty="0" smtClean="0"/>
              <a:t>Excel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Таблица, содержащая информацию о предмете, преподавателе который его ведет и коэффициенте соответствия преподавателя предмету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Данные о количестве </a:t>
            </a:r>
            <a:r>
              <a:rPr lang="ru-RU" dirty="0" smtClean="0"/>
              <a:t>подгрупп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Выходные данные: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План нагрузки, учитывающий учёное звание преподавателя и возможность читать тот или иной предмет.</a:t>
            </a:r>
          </a:p>
        </p:txBody>
      </p:sp>
    </p:spTree>
    <p:extLst>
      <p:ext uri="{BB962C8B-B14F-4D97-AF65-F5344CB8AC3E}">
        <p14:creationId xmlns:p14="http://schemas.microsoft.com/office/powerpoint/2010/main" val="42407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Теоретические сведения о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714498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492625" y="2156741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79925" y="3649785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607050" y="3106464"/>
            <a:ext cx="806450" cy="199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5849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528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11575" y="4454648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вверх 18"/>
          <p:cNvSpPr/>
          <p:nvPr/>
        </p:nvSpPr>
        <p:spPr>
          <a:xfrm>
            <a:off x="5607050" y="3645697"/>
            <a:ext cx="1927225" cy="1170623"/>
          </a:xfrm>
          <a:prstGeom prst="bentUpArrow">
            <a:avLst>
              <a:gd name="adj1" fmla="val 9812"/>
              <a:gd name="adj2" fmla="val 10354"/>
              <a:gd name="adj3" fmla="val 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верх 20"/>
          <p:cNvSpPr/>
          <p:nvPr/>
        </p:nvSpPr>
        <p:spPr>
          <a:xfrm>
            <a:off x="7318375" y="2156741"/>
            <a:ext cx="2159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95450" y="2295925"/>
            <a:ext cx="278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Входящий </a:t>
            </a:r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854450" y="3017047"/>
            <a:ext cx="16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70350" y="4522908"/>
            <a:ext cx="16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521450" y="3026929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8350" y="358467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необходимо обращение к модели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435100" y="2061095"/>
            <a:ext cx="9309100" cy="31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566025" y="4008034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данных из модели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651750" y="2164191"/>
            <a:ext cx="266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Отправка ответа клиенту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216525" y="2054506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 нужного преставления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355725" y="5226150"/>
            <a:ext cx="930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Общая схема </a:t>
            </a:r>
            <a:r>
              <a:rPr lang="ru-RU" i="1" dirty="0" smtClean="0"/>
              <a:t>взаимодействия компонентов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1" y="1210541"/>
            <a:ext cx="5502511" cy="38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методов контроллера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основном контроллере были созданы методы, позволяющие:</a:t>
            </a:r>
          </a:p>
          <a:p>
            <a:r>
              <a:rPr lang="ru-RU" dirty="0" smtClean="0"/>
              <a:t>создавать, редактировать и удалять новости</a:t>
            </a:r>
          </a:p>
          <a:p>
            <a:r>
              <a:rPr lang="ru-RU" dirty="0"/>
              <a:t>д</a:t>
            </a:r>
            <a:r>
              <a:rPr lang="ru-RU" dirty="0" smtClean="0"/>
              <a:t>обавлять, удалять и изменять информацию о сотрудниках</a:t>
            </a:r>
          </a:p>
          <a:p>
            <a:r>
              <a:rPr lang="ru-RU" dirty="0" smtClean="0"/>
              <a:t>выводить общую информацию, такую как общая информация о кафедре, её история и местоположение</a:t>
            </a:r>
          </a:p>
          <a:p>
            <a:r>
              <a:rPr lang="ru-RU" dirty="0" smtClean="0"/>
              <a:t>загружать учебные планы и автоматически распределять нагрузку между преподавателями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нагрузки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решения задачи распределения нагрузки необходимо решить 2 проблемы: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задачу получения данных из таблицы </a:t>
            </a:r>
            <a:r>
              <a:rPr lang="en-US" dirty="0" smtClean="0"/>
              <a:t>Excel </a:t>
            </a:r>
            <a:r>
              <a:rPr lang="ru-RU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mtClean="0"/>
              <a:t>задачу распределения </a:t>
            </a:r>
            <a:r>
              <a:rPr lang="ru-RU" dirty="0" smtClean="0"/>
              <a:t>нагрузки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Для правильной выборки данных из таблицы используется </a:t>
            </a:r>
            <a:r>
              <a:rPr lang="ru-RU" dirty="0" err="1" smtClean="0"/>
              <a:t>фреймворк</a:t>
            </a:r>
            <a:r>
              <a:rPr lang="ru-RU" dirty="0" smtClean="0"/>
              <a:t> «</a:t>
            </a:r>
            <a:r>
              <a:rPr lang="en-US" dirty="0"/>
              <a:t>C</a:t>
            </a:r>
            <a:r>
              <a:rPr lang="en-US" dirty="0" smtClean="0"/>
              <a:t>losed XML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решения задачи распределения используется жадный алгоритм, основанный на коэффициентах совместимости предмета и преподавателя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6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1104</TotalTime>
  <Words>486</Words>
  <Application>Microsoft Office PowerPoint</Application>
  <PresentationFormat>Широкоэкранный</PresentationFormat>
  <Paragraphs>74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Arial</vt:lpstr>
      <vt:lpstr>Ромбовидная сетка, 16 х 9</vt:lpstr>
      <vt:lpstr>Выпускная квалификационная работа</vt:lpstr>
      <vt:lpstr>Введение</vt:lpstr>
      <vt:lpstr>Цели и задачи работы</vt:lpstr>
      <vt:lpstr>Диаграмма вариантов использования сайта</vt:lpstr>
      <vt:lpstr> Задача автоматического распределения учебной нагрузки между преподавателями на основе учебного плана</vt:lpstr>
      <vt:lpstr>Теоретические сведения о технологии</vt:lpstr>
      <vt:lpstr>Схема базы данных</vt:lpstr>
      <vt:lpstr>Создание методов контроллера</vt:lpstr>
      <vt:lpstr>Распределение нагрузки</vt:lpstr>
      <vt:lpstr>Схема алгоритма распределения нагрузки</vt:lpstr>
      <vt:lpstr>Создание интерфейса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Нанаев</dc:creator>
  <cp:lastModifiedBy>Максим Нанаев</cp:lastModifiedBy>
  <cp:revision>36</cp:revision>
  <dcterms:created xsi:type="dcterms:W3CDTF">2019-05-26T12:22:12Z</dcterms:created>
  <dcterms:modified xsi:type="dcterms:W3CDTF">2020-06-02T21:26:14Z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