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1" r:id="rId2"/>
    <p:sldId id="274" r:id="rId3"/>
    <p:sldId id="257" r:id="rId4"/>
    <p:sldId id="279" r:id="rId5"/>
    <p:sldId id="278" r:id="rId6"/>
    <p:sldId id="262" r:id="rId7"/>
    <p:sldId id="269" r:id="rId8"/>
    <p:sldId id="275" r:id="rId9"/>
    <p:sldId id="281" r:id="rId10"/>
    <p:sldId id="277" r:id="rId11"/>
    <p:sldId id="273" r:id="rId12"/>
    <p:sldId id="272" r:id="rId13"/>
    <p:sldId id="280" r:id="rId14"/>
    <p:sldId id="282" r:id="rId15"/>
    <p:sldId id="263" r:id="rId16"/>
    <p:sldId id="265" r:id="rId1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ксим Нанаев" initials="МН" lastIdx="5" clrIdx="0">
    <p:extLst>
      <p:ext uri="{19B8F6BF-5375-455C-9EA6-DF929625EA0E}">
        <p15:presenceInfo xmlns:p15="http://schemas.microsoft.com/office/powerpoint/2012/main" userId="fb2cdebaf672bb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312" y="13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9T17:27:13.397" idx="4">
    <p:pos x="6075" y="-39"/>
    <p:text/>
    <p:extLst>
      <p:ext uri="{C676402C-5697-4E1C-873F-D02D1690AC5C}">
        <p15:threadingInfo xmlns:p15="http://schemas.microsoft.com/office/powerpoint/2012/main" timeZoneBias="-180"/>
      </p:ext>
    </p:extLst>
  </p:cm>
  <p:cm authorId="1" dt="2020-05-29T17:27:13.817" idx="5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B65C54-2C8E-4F8B-90AB-25D03C66989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D821BC0-5D08-4D9B-B4CA-C1EC8CC411CE}">
      <dgm:prSet phldrT="[Текст]"/>
      <dgm:spPr/>
      <dgm:t>
        <a:bodyPr/>
        <a:lstStyle/>
        <a:p>
          <a:r>
            <a:rPr lang="ru-RU" dirty="0" smtClean="0"/>
            <a:t>Получение информации из контроллера</a:t>
          </a:r>
          <a:endParaRPr lang="ru-RU" dirty="0"/>
        </a:p>
      </dgm:t>
    </dgm:pt>
    <dgm:pt modelId="{3D2AA54B-90DB-49D3-939D-4D2171F430E9}" type="parTrans" cxnId="{BA1C8126-D54A-40F5-A7A5-2F5F100C3390}">
      <dgm:prSet/>
      <dgm:spPr/>
      <dgm:t>
        <a:bodyPr/>
        <a:lstStyle/>
        <a:p>
          <a:endParaRPr lang="ru-RU"/>
        </a:p>
      </dgm:t>
    </dgm:pt>
    <dgm:pt modelId="{4DD587DC-D1DF-471C-B202-9368D787AC98}" type="sibTrans" cxnId="{BA1C8126-D54A-40F5-A7A5-2F5F100C3390}">
      <dgm:prSet/>
      <dgm:spPr/>
      <dgm:t>
        <a:bodyPr/>
        <a:lstStyle/>
        <a:p>
          <a:endParaRPr lang="ru-RU"/>
        </a:p>
      </dgm:t>
    </dgm:pt>
    <dgm:pt modelId="{D0687C4B-2B18-48B6-9DE0-475ABA86E23D}">
      <dgm:prSet phldrT="[Текст]"/>
      <dgm:spPr/>
      <dgm:t>
        <a:bodyPr/>
        <a:lstStyle/>
        <a:p>
          <a:r>
            <a:rPr lang="ru-RU" dirty="0" smtClean="0"/>
            <a:t>Обработка данных и переменных в </a:t>
          </a:r>
          <a:r>
            <a:rPr lang="en-US" dirty="0" smtClean="0"/>
            <a:t>Razor</a:t>
          </a:r>
          <a:endParaRPr lang="ru-RU" dirty="0"/>
        </a:p>
      </dgm:t>
    </dgm:pt>
    <dgm:pt modelId="{E3A2A5B4-A454-4F40-BB6D-CA9B7EE7A4FC}" type="parTrans" cxnId="{B907953A-79F4-4CDE-9313-C6DF9D381B66}">
      <dgm:prSet/>
      <dgm:spPr/>
      <dgm:t>
        <a:bodyPr/>
        <a:lstStyle/>
        <a:p>
          <a:endParaRPr lang="ru-RU"/>
        </a:p>
      </dgm:t>
    </dgm:pt>
    <dgm:pt modelId="{D983BD27-8F24-4974-B8E3-EF86CCF89613}" type="sibTrans" cxnId="{B907953A-79F4-4CDE-9313-C6DF9D381B66}">
      <dgm:prSet/>
      <dgm:spPr/>
      <dgm:t>
        <a:bodyPr/>
        <a:lstStyle/>
        <a:p>
          <a:endParaRPr lang="ru-RU"/>
        </a:p>
      </dgm:t>
    </dgm:pt>
    <dgm:pt modelId="{269BEC2F-7FC8-48B4-A92B-23D47853753D}">
      <dgm:prSet phldrT="[Текст]"/>
      <dgm:spPr/>
      <dgm:t>
        <a:bodyPr/>
        <a:lstStyle/>
        <a:p>
          <a:r>
            <a:rPr lang="ru-RU" dirty="0" smtClean="0"/>
            <a:t>Создание страницы и отображение пользователю</a:t>
          </a:r>
          <a:endParaRPr lang="ru-RU" dirty="0"/>
        </a:p>
      </dgm:t>
    </dgm:pt>
    <dgm:pt modelId="{A04FBA88-9331-4D96-B85C-3438439A0C16}" type="parTrans" cxnId="{7DF402E1-6DF1-4F44-A8B4-C354CEB95627}">
      <dgm:prSet/>
      <dgm:spPr/>
      <dgm:t>
        <a:bodyPr/>
        <a:lstStyle/>
        <a:p>
          <a:endParaRPr lang="ru-RU"/>
        </a:p>
      </dgm:t>
    </dgm:pt>
    <dgm:pt modelId="{60986903-D92A-4AE9-A3F0-588FA644D3AD}" type="sibTrans" cxnId="{7DF402E1-6DF1-4F44-A8B4-C354CEB95627}">
      <dgm:prSet/>
      <dgm:spPr/>
      <dgm:t>
        <a:bodyPr/>
        <a:lstStyle/>
        <a:p>
          <a:endParaRPr lang="ru-RU"/>
        </a:p>
      </dgm:t>
    </dgm:pt>
    <dgm:pt modelId="{365ED2D0-EFD4-447E-BFCB-AE8E06DB7925}" type="pres">
      <dgm:prSet presAssocID="{20B65C54-2C8E-4F8B-90AB-25D03C66989E}" presName="Name0" presStyleCnt="0">
        <dgm:presLayoutVars>
          <dgm:dir/>
          <dgm:resizeHandles val="exact"/>
        </dgm:presLayoutVars>
      </dgm:prSet>
      <dgm:spPr/>
    </dgm:pt>
    <dgm:pt modelId="{630C978B-BC43-44D3-893E-1457A5329A5A}" type="pres">
      <dgm:prSet presAssocID="{3D821BC0-5D08-4D9B-B4CA-C1EC8CC411CE}" presName="node" presStyleLbl="node1" presStyleIdx="0" presStyleCnt="3" custLinFactY="34387" custLinFactNeighborX="-99140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55EDA9-1D2A-4394-9AE9-28FFB749092C}" type="pres">
      <dgm:prSet presAssocID="{4DD587DC-D1DF-471C-B202-9368D787AC98}" presName="sibTrans" presStyleLbl="sibTrans2D1" presStyleIdx="0" presStyleCnt="2"/>
      <dgm:spPr/>
      <dgm:t>
        <a:bodyPr/>
        <a:lstStyle/>
        <a:p>
          <a:endParaRPr lang="ru-RU"/>
        </a:p>
      </dgm:t>
    </dgm:pt>
    <dgm:pt modelId="{E7A7F64F-3120-4FAC-9CEE-65EF9F780606}" type="pres">
      <dgm:prSet presAssocID="{4DD587DC-D1DF-471C-B202-9368D787AC98}" presName="connectorText" presStyleLbl="sibTrans2D1" presStyleIdx="0" presStyleCnt="2"/>
      <dgm:spPr/>
      <dgm:t>
        <a:bodyPr/>
        <a:lstStyle/>
        <a:p>
          <a:endParaRPr lang="ru-RU"/>
        </a:p>
      </dgm:t>
    </dgm:pt>
    <dgm:pt modelId="{AEFC7752-3C93-4F8A-8593-586E984D534E}" type="pres">
      <dgm:prSet presAssocID="{D0687C4B-2B18-48B6-9DE0-475ABA86E23D}" presName="node" presStyleLbl="node1" presStyleIdx="1" presStyleCnt="3" custLinFactY="34387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EF4289-E954-4A2A-8F71-A4A030155004}" type="pres">
      <dgm:prSet presAssocID="{D983BD27-8F24-4974-B8E3-EF86CCF89613}" presName="sibTrans" presStyleLbl="sibTrans2D1" presStyleIdx="1" presStyleCnt="2"/>
      <dgm:spPr/>
      <dgm:t>
        <a:bodyPr/>
        <a:lstStyle/>
        <a:p>
          <a:endParaRPr lang="ru-RU"/>
        </a:p>
      </dgm:t>
    </dgm:pt>
    <dgm:pt modelId="{A61BB370-30CD-4D0C-B4D3-6544D21F85A5}" type="pres">
      <dgm:prSet presAssocID="{D983BD27-8F24-4974-B8E3-EF86CCF89613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457404CD-02D9-4DE3-84F0-103D0C293A25}" type="pres">
      <dgm:prSet presAssocID="{269BEC2F-7FC8-48B4-A92B-23D47853753D}" presName="node" presStyleLbl="node1" presStyleIdx="2" presStyleCnt="3" custLinFactY="34387" custLinFactNeighborX="-15573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DF8D793-063C-491C-BE99-2574EEE811C7}" type="presOf" srcId="{4DD587DC-D1DF-471C-B202-9368D787AC98}" destId="{E7A7F64F-3120-4FAC-9CEE-65EF9F780606}" srcOrd="1" destOrd="0" presId="urn:microsoft.com/office/officeart/2005/8/layout/process1"/>
    <dgm:cxn modelId="{439B2B36-89E9-4474-8473-C51A66B3AE3E}" type="presOf" srcId="{4DD587DC-D1DF-471C-B202-9368D787AC98}" destId="{A855EDA9-1D2A-4394-9AE9-28FFB749092C}" srcOrd="0" destOrd="0" presId="urn:microsoft.com/office/officeart/2005/8/layout/process1"/>
    <dgm:cxn modelId="{07406FCB-E230-4588-AC62-44DB6559682A}" type="presOf" srcId="{3D821BC0-5D08-4D9B-B4CA-C1EC8CC411CE}" destId="{630C978B-BC43-44D3-893E-1457A5329A5A}" srcOrd="0" destOrd="0" presId="urn:microsoft.com/office/officeart/2005/8/layout/process1"/>
    <dgm:cxn modelId="{9837385A-E59C-4638-ABA4-13F4D21FBF16}" type="presOf" srcId="{D0687C4B-2B18-48B6-9DE0-475ABA86E23D}" destId="{AEFC7752-3C93-4F8A-8593-586E984D534E}" srcOrd="0" destOrd="0" presId="urn:microsoft.com/office/officeart/2005/8/layout/process1"/>
    <dgm:cxn modelId="{AE6D19A2-53CE-4463-B0F3-ECFB440CFE32}" type="presOf" srcId="{20B65C54-2C8E-4F8B-90AB-25D03C66989E}" destId="{365ED2D0-EFD4-447E-BFCB-AE8E06DB7925}" srcOrd="0" destOrd="0" presId="urn:microsoft.com/office/officeart/2005/8/layout/process1"/>
    <dgm:cxn modelId="{2EB9062E-368A-4DA4-9E26-9EFBB2BDF7AB}" type="presOf" srcId="{D983BD27-8F24-4974-B8E3-EF86CCF89613}" destId="{A61BB370-30CD-4D0C-B4D3-6544D21F85A5}" srcOrd="1" destOrd="0" presId="urn:microsoft.com/office/officeart/2005/8/layout/process1"/>
    <dgm:cxn modelId="{8F378864-B322-4C97-9D5A-548DA9D91709}" type="presOf" srcId="{D983BD27-8F24-4974-B8E3-EF86CCF89613}" destId="{FEEF4289-E954-4A2A-8F71-A4A030155004}" srcOrd="0" destOrd="0" presId="urn:microsoft.com/office/officeart/2005/8/layout/process1"/>
    <dgm:cxn modelId="{7DF402E1-6DF1-4F44-A8B4-C354CEB95627}" srcId="{20B65C54-2C8E-4F8B-90AB-25D03C66989E}" destId="{269BEC2F-7FC8-48B4-A92B-23D47853753D}" srcOrd="2" destOrd="0" parTransId="{A04FBA88-9331-4D96-B85C-3438439A0C16}" sibTransId="{60986903-D92A-4AE9-A3F0-588FA644D3AD}"/>
    <dgm:cxn modelId="{B907953A-79F4-4CDE-9313-C6DF9D381B66}" srcId="{20B65C54-2C8E-4F8B-90AB-25D03C66989E}" destId="{D0687C4B-2B18-48B6-9DE0-475ABA86E23D}" srcOrd="1" destOrd="0" parTransId="{E3A2A5B4-A454-4F40-BB6D-CA9B7EE7A4FC}" sibTransId="{D983BD27-8F24-4974-B8E3-EF86CCF89613}"/>
    <dgm:cxn modelId="{AAF8D4B1-41A2-4B77-9DDF-4C42D96D1F12}" type="presOf" srcId="{269BEC2F-7FC8-48B4-A92B-23D47853753D}" destId="{457404CD-02D9-4DE3-84F0-103D0C293A25}" srcOrd="0" destOrd="0" presId="urn:microsoft.com/office/officeart/2005/8/layout/process1"/>
    <dgm:cxn modelId="{BA1C8126-D54A-40F5-A7A5-2F5F100C3390}" srcId="{20B65C54-2C8E-4F8B-90AB-25D03C66989E}" destId="{3D821BC0-5D08-4D9B-B4CA-C1EC8CC411CE}" srcOrd="0" destOrd="0" parTransId="{3D2AA54B-90DB-49D3-939D-4D2171F430E9}" sibTransId="{4DD587DC-D1DF-471C-B202-9368D787AC98}"/>
    <dgm:cxn modelId="{F12937D7-7684-4D67-A3AC-9DE04289353E}" type="presParOf" srcId="{365ED2D0-EFD4-447E-BFCB-AE8E06DB7925}" destId="{630C978B-BC43-44D3-893E-1457A5329A5A}" srcOrd="0" destOrd="0" presId="urn:microsoft.com/office/officeart/2005/8/layout/process1"/>
    <dgm:cxn modelId="{0A9C9145-65FF-4BC0-A08E-E7B6C1255761}" type="presParOf" srcId="{365ED2D0-EFD4-447E-BFCB-AE8E06DB7925}" destId="{A855EDA9-1D2A-4394-9AE9-28FFB749092C}" srcOrd="1" destOrd="0" presId="urn:microsoft.com/office/officeart/2005/8/layout/process1"/>
    <dgm:cxn modelId="{63F9D970-D8BC-4B0F-A9C8-85186D3CDFD3}" type="presParOf" srcId="{A855EDA9-1D2A-4394-9AE9-28FFB749092C}" destId="{E7A7F64F-3120-4FAC-9CEE-65EF9F780606}" srcOrd="0" destOrd="0" presId="urn:microsoft.com/office/officeart/2005/8/layout/process1"/>
    <dgm:cxn modelId="{17371272-5936-4721-AA65-DAC257235BF1}" type="presParOf" srcId="{365ED2D0-EFD4-447E-BFCB-AE8E06DB7925}" destId="{AEFC7752-3C93-4F8A-8593-586E984D534E}" srcOrd="2" destOrd="0" presId="urn:microsoft.com/office/officeart/2005/8/layout/process1"/>
    <dgm:cxn modelId="{360AF4CC-B0A1-47D9-8918-56E2E8E7068F}" type="presParOf" srcId="{365ED2D0-EFD4-447E-BFCB-AE8E06DB7925}" destId="{FEEF4289-E954-4A2A-8F71-A4A030155004}" srcOrd="3" destOrd="0" presId="urn:microsoft.com/office/officeart/2005/8/layout/process1"/>
    <dgm:cxn modelId="{FC89BCF5-0001-44AA-8A10-44172BF6C9BA}" type="presParOf" srcId="{FEEF4289-E954-4A2A-8F71-A4A030155004}" destId="{A61BB370-30CD-4D0C-B4D3-6544D21F85A5}" srcOrd="0" destOrd="0" presId="urn:microsoft.com/office/officeart/2005/8/layout/process1"/>
    <dgm:cxn modelId="{89B7ED4C-827B-4E9F-AF3A-11D44686F1E2}" type="presParOf" srcId="{365ED2D0-EFD4-447E-BFCB-AE8E06DB7925}" destId="{457404CD-02D9-4DE3-84F0-103D0C293A2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C978B-BC43-44D3-893E-1457A5329A5A}">
      <dsp:nvSpPr>
        <dsp:cNvPr id="0" name=""/>
        <dsp:cNvSpPr/>
      </dsp:nvSpPr>
      <dsp:spPr>
        <a:xfrm>
          <a:off x="0" y="49559"/>
          <a:ext cx="1274099" cy="836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Получение информации из контроллера</a:t>
          </a:r>
          <a:endParaRPr lang="ru-RU" sz="1300" kern="1200" dirty="0"/>
        </a:p>
      </dsp:txBody>
      <dsp:txXfrm>
        <a:off x="24489" y="74048"/>
        <a:ext cx="1225121" cy="787149"/>
      </dsp:txXfrm>
    </dsp:sp>
    <dsp:sp modelId="{A855EDA9-1D2A-4394-9AE9-28FFB749092C}">
      <dsp:nvSpPr>
        <dsp:cNvPr id="0" name=""/>
        <dsp:cNvSpPr/>
      </dsp:nvSpPr>
      <dsp:spPr>
        <a:xfrm>
          <a:off x="1402574" y="309634"/>
          <a:ext cx="272368" cy="315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1402574" y="372829"/>
        <a:ext cx="190658" cy="189586"/>
      </dsp:txXfrm>
    </dsp:sp>
    <dsp:sp modelId="{AEFC7752-3C93-4F8A-8593-586E984D534E}">
      <dsp:nvSpPr>
        <dsp:cNvPr id="0" name=""/>
        <dsp:cNvSpPr/>
      </dsp:nvSpPr>
      <dsp:spPr>
        <a:xfrm>
          <a:off x="1788001" y="49559"/>
          <a:ext cx="1274099" cy="836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Обработка данных и переменных в </a:t>
          </a:r>
          <a:r>
            <a:rPr lang="en-US" sz="1300" kern="1200" dirty="0" smtClean="0"/>
            <a:t>Razor</a:t>
          </a:r>
          <a:endParaRPr lang="ru-RU" sz="1300" kern="1200" dirty="0"/>
        </a:p>
      </dsp:txBody>
      <dsp:txXfrm>
        <a:off x="1812490" y="74048"/>
        <a:ext cx="1225121" cy="787149"/>
      </dsp:txXfrm>
    </dsp:sp>
    <dsp:sp modelId="{FEEF4289-E954-4A2A-8F71-A4A030155004}">
      <dsp:nvSpPr>
        <dsp:cNvPr id="0" name=""/>
        <dsp:cNvSpPr/>
      </dsp:nvSpPr>
      <dsp:spPr>
        <a:xfrm>
          <a:off x="3169668" y="309634"/>
          <a:ext cx="228044" cy="315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3169668" y="372829"/>
        <a:ext cx="159631" cy="189586"/>
      </dsp:txXfrm>
    </dsp:sp>
    <dsp:sp modelId="{457404CD-02D9-4DE3-84F0-103D0C293A25}">
      <dsp:nvSpPr>
        <dsp:cNvPr id="0" name=""/>
        <dsp:cNvSpPr/>
      </dsp:nvSpPr>
      <dsp:spPr>
        <a:xfrm>
          <a:off x="3492373" y="49559"/>
          <a:ext cx="1274099" cy="836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Создание страницы и отображение пользователю</a:t>
          </a:r>
          <a:endParaRPr lang="ru-RU" sz="1300" kern="1200" dirty="0"/>
        </a:p>
      </dsp:txBody>
      <dsp:txXfrm>
        <a:off x="3516862" y="74048"/>
        <a:ext cx="1225121" cy="787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ADECFF-C1E6-41B7-861F-BE2B26CDAB05}" type="datetime1">
              <a:rPr lang="ru-RU" smtClean="0"/>
              <a:t>15.06.2020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848B8F-24F3-4766-A59C-71045DA4FEF0}" type="datetime1">
              <a:rPr lang="ru-RU" smtClean="0"/>
              <a:t>15.06.2020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584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43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6681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6096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854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30A75-6773-4051-8E3B-50DEBD5B27F5}" type="datetime1">
              <a:rPr lang="ru-RU" smtClean="0"/>
              <a:t>15.06.2020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928C6E-EC50-49F1-B95C-FD73C1D14895}" type="datetime1">
              <a:rPr lang="ru-RU" smtClean="0"/>
              <a:t>15.06.2020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9ED9D4-4098-4CD3-A9A7-C343301264F2}" type="datetime1">
              <a:rPr lang="ru-RU" smtClean="0"/>
              <a:t>15.06.2020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7FFE1D-B4BF-42B3-9799-021BB66D51E4}" type="datetime1">
              <a:rPr lang="ru-RU" smtClean="0"/>
              <a:t>15.06.2020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AC169-0119-4659-9B73-547F9C11A152}" type="datetime1">
              <a:rPr lang="ru-RU" smtClean="0"/>
              <a:t>15.06.2020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FE940F-5E05-43A4-90CE-E7C7653F1C67}" type="datetime1">
              <a:rPr lang="ru-RU" smtClean="0"/>
              <a:t>15.06.2020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1554F-F072-4658-949A-7A94F490DB04}" type="datetime1">
              <a:rPr lang="ru-RU" smtClean="0"/>
              <a:t>15.06.2020</a:t>
            </a:fld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B0BFD1E-E11D-434C-9F87-0B5F0A29CFEC}" type="datetime1">
              <a:rPr lang="ru-RU" smtClean="0"/>
              <a:t>15.06.2020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 smtClean="0"/>
              <a:t>Щелкните значок, чтобы добавить фото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cxnSp>
        <p:nvCxnSpPr>
          <p:cNvPr id="148" name="Прямая соединительная линия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99137652-B7E4-4AE8-853E-9803CAFAAF7E}" type="datetime1">
              <a:rPr lang="ru-RU" smtClean="0"/>
              <a:t>15.06.2020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81145" y="2792363"/>
            <a:ext cx="9604310" cy="533400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2800" u="sng" dirty="0" smtClean="0"/>
              <a:t>Выпускная квалификационная работа</a:t>
            </a:r>
            <a:endParaRPr lang="ru-RU" sz="2800" u="sng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81145" y="4017983"/>
            <a:ext cx="9604310" cy="457200"/>
          </a:xfrm>
        </p:spPr>
        <p:txBody>
          <a:bodyPr rtlCol="0">
            <a:no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«Создание информационного сайта </a:t>
            </a:r>
            <a:r>
              <a:rPr lang="ru-RU" sz="2400" dirty="0" smtClean="0">
                <a:solidFill>
                  <a:schemeClr val="tx1"/>
                </a:solidFill>
              </a:rPr>
              <a:t>кафедры»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3400" y="476746"/>
            <a:ext cx="8559800" cy="2342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МИНОБРНАУКИ РОССИИ ФЕДЕРАЛЬНОЕ ГОСУДАРСТВЕННОЕ БЮДЖЕТНОЕ</a:t>
            </a:r>
          </a:p>
          <a:p>
            <a:pPr algn="ctr"/>
            <a:r>
              <a:rPr lang="ru-RU" dirty="0"/>
              <a:t>ОБРАЗОВАТЕЛЬНОЕ УЧРЕЖДЕНИЕ ВЫСШЕГО ПРОФЕССИОНАЛЬНОГО ОБРАЗОВАНИЯ «ВОРОНЕЖСКИЙ ГОСУДАРСТВЕННЫЙ УНИВЕРСИТЕТ»</a:t>
            </a:r>
          </a:p>
          <a:p>
            <a:pPr algn="ctr"/>
            <a:r>
              <a:rPr lang="ru-RU" dirty="0"/>
              <a:t>(ФГБОУ ВПО «ВГУ»)</a:t>
            </a:r>
          </a:p>
          <a:p>
            <a:pPr algn="ctr"/>
            <a:r>
              <a:rPr lang="ru-RU" dirty="0"/>
              <a:t> </a:t>
            </a:r>
          </a:p>
          <a:p>
            <a:pPr algn="ctr"/>
            <a:r>
              <a:rPr lang="ru-RU" dirty="0"/>
              <a:t>Факультет прикладной математики, информатики и механики Кафедра математического обеспечения ЭВМ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0750" y="3324126"/>
            <a:ext cx="778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 направлению 01.03.02 «Прикладная математика и информатика»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36600" y="5641380"/>
            <a:ext cx="1069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Обучающийся:</a:t>
            </a:r>
            <a:r>
              <a:rPr lang="ru-RU" sz="2400" dirty="0" smtClean="0"/>
              <a:t>  	</a:t>
            </a:r>
            <a:r>
              <a:rPr lang="ru-RU" sz="2000" dirty="0" smtClean="0"/>
              <a:t>Нанаев М.Р.</a:t>
            </a:r>
          </a:p>
          <a:p>
            <a:r>
              <a:rPr lang="ru-RU" sz="2000" dirty="0" smtClean="0"/>
              <a:t>Руководитель:		д.т.н</a:t>
            </a:r>
            <a:r>
              <a:rPr lang="ru-RU" sz="2000" dirty="0"/>
              <a:t>., </a:t>
            </a:r>
            <a:r>
              <a:rPr lang="ru-RU" sz="2000" dirty="0" smtClean="0"/>
              <a:t>проф. Абрамов Г.В.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 Задача распределения учебной нагрузки </a:t>
            </a:r>
            <a:r>
              <a:rPr lang="ru-RU" dirty="0"/>
              <a:t>между преподавателями на основе учебного плана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034696"/>
              </p:ext>
            </p:extLst>
          </p:nvPr>
        </p:nvGraphicFramePr>
        <p:xfrm>
          <a:off x="1295400" y="1646239"/>
          <a:ext cx="9601200" cy="438880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60265">
                  <a:extLst>
                    <a:ext uri="{9D8B030D-6E8A-4147-A177-3AD203B41FA5}">
                      <a16:colId xmlns:a16="http://schemas.microsoft.com/office/drawing/2014/main" val="3795115927"/>
                    </a:ext>
                  </a:extLst>
                </a:gridCol>
                <a:gridCol w="4740935">
                  <a:extLst>
                    <a:ext uri="{9D8B030D-6E8A-4147-A177-3AD203B41FA5}">
                      <a16:colId xmlns:a16="http://schemas.microsoft.com/office/drawing/2014/main" val="2295962260"/>
                    </a:ext>
                  </a:extLst>
                </a:gridCol>
              </a:tblGrid>
              <a:tr h="457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Автоматический 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Ручной режим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544684"/>
                  </a:ext>
                </a:extLst>
              </a:tr>
              <a:tr h="457273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Входные данные: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529710"/>
                  </a:ext>
                </a:extLst>
              </a:tr>
              <a:tr h="849223">
                <a:tc gridSpan="2"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Учебный план в формате таблицы </a:t>
                      </a:r>
                      <a:r>
                        <a:rPr lang="en-US" dirty="0" smtClean="0"/>
                        <a:t>Excel 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Данные о количестве потоков, групп и подгрупп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80108"/>
                  </a:ext>
                </a:extLst>
              </a:tr>
              <a:tr h="1694339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dirty="0" smtClean="0"/>
                        <a:t>Таблица, содержащая информацию о предмете, преподавателе который его ведет и предпочтения преподавателя по ведению дисциплин.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00878"/>
                  </a:ext>
                </a:extLst>
              </a:tr>
              <a:tr h="457273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Выходные данные: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912581"/>
                  </a:ext>
                </a:extLst>
              </a:tr>
              <a:tr h="47342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Распределение всей учебной нагрузки кафедры между преподавателями.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388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74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алгоритма распределения нагрузки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916" y="1897244"/>
            <a:ext cx="5149251" cy="397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4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863572844"/>
              </p:ext>
            </p:extLst>
          </p:nvPr>
        </p:nvGraphicFramePr>
        <p:xfrm>
          <a:off x="6644134" y="936425"/>
          <a:ext cx="4850102" cy="885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229083" y="1808921"/>
            <a:ext cx="368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Схема создания представления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02" y="1937219"/>
            <a:ext cx="5267498" cy="28532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88978"/>
            <a:ext cx="5270270" cy="285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7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781396" y="656704"/>
            <a:ext cx="8819804" cy="989533"/>
          </a:xfrm>
        </p:spPr>
        <p:txBody>
          <a:bodyPr/>
          <a:lstStyle/>
          <a:p>
            <a:r>
              <a:rPr lang="ru-RU" dirty="0"/>
              <a:t>Создание интерфейса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11" y="1646237"/>
            <a:ext cx="5904870" cy="31984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206" y="3418000"/>
            <a:ext cx="5904870" cy="319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781396" y="656704"/>
            <a:ext cx="8819804" cy="989533"/>
          </a:xfrm>
        </p:spPr>
        <p:txBody>
          <a:bodyPr/>
          <a:lstStyle/>
          <a:p>
            <a:r>
              <a:rPr lang="ru-RU" dirty="0"/>
              <a:t>Создание интерфейса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329" y="3521181"/>
            <a:ext cx="5610405" cy="304963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24" y="1720636"/>
            <a:ext cx="5610405" cy="303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2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результате проделанной работы была достигнута поставленная цель, а </a:t>
            </a:r>
            <a:r>
              <a:rPr lang="ru-RU" dirty="0" smtClean="0"/>
              <a:t>именно: </a:t>
            </a:r>
          </a:p>
          <a:p>
            <a:r>
              <a:rPr lang="ru-RU" dirty="0" smtClean="0"/>
              <a:t>Проведен анализ технологий</a:t>
            </a:r>
            <a:r>
              <a:rPr lang="en-US" dirty="0" smtClean="0"/>
              <a:t> </a:t>
            </a:r>
            <a:r>
              <a:rPr lang="ru-RU" dirty="0" smtClean="0"/>
              <a:t>и выбран </a:t>
            </a:r>
            <a:r>
              <a:rPr lang="en-US" dirty="0" smtClean="0"/>
              <a:t>ASP.NET </a:t>
            </a:r>
            <a:r>
              <a:rPr lang="ru-RU" dirty="0" smtClean="0"/>
              <a:t>и </a:t>
            </a:r>
            <a:r>
              <a:rPr lang="en-US" dirty="0" smtClean="0"/>
              <a:t>MS SQL</a:t>
            </a:r>
            <a:endParaRPr lang="ru-RU" dirty="0" smtClean="0"/>
          </a:p>
          <a:p>
            <a:r>
              <a:rPr lang="ru-RU" dirty="0" smtClean="0"/>
              <a:t>Создана база данных из 5 таблиц (данные о сотрудниках, научные работы, темы ВКР, таблица предпочтений предметов преподавателями)</a:t>
            </a:r>
          </a:p>
          <a:p>
            <a:r>
              <a:rPr lang="ru-RU" dirty="0" smtClean="0"/>
              <a:t>Разработано ПО для реализации основных функций сайта, позволяющие выводить информацию о сотрудниках, показывать новости кафедры, а также распределять учебную нагрузку</a:t>
            </a:r>
          </a:p>
          <a:p>
            <a:r>
              <a:rPr lang="ru-RU" dirty="0" smtClean="0"/>
              <a:t>Разработан интерфейс веб-сайта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941373"/>
            <a:ext cx="9601200" cy="2743200"/>
          </a:xfrm>
        </p:spPr>
        <p:txBody>
          <a:bodyPr rtlCol="0"/>
          <a:lstStyle/>
          <a:p>
            <a:pPr algn="ctr" rtl="0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Необходимые критерии сайта: </a:t>
            </a:r>
          </a:p>
          <a:p>
            <a:pPr lvl="0"/>
            <a:r>
              <a:rPr lang="ru-RU" dirty="0"/>
              <a:t>Иметь удобное представление информации</a:t>
            </a:r>
          </a:p>
          <a:p>
            <a:pPr lvl="0"/>
            <a:r>
              <a:rPr lang="ru-RU" dirty="0"/>
              <a:t>Иметь удобное редактирование информации</a:t>
            </a:r>
          </a:p>
          <a:p>
            <a:pPr lvl="0"/>
            <a:r>
              <a:rPr lang="ru-RU" dirty="0"/>
              <a:t>Быть быстро действенным</a:t>
            </a:r>
          </a:p>
          <a:p>
            <a:pPr lvl="0"/>
            <a:r>
              <a:rPr lang="ru-RU" dirty="0"/>
              <a:t>Быть кроссплатформенным и </a:t>
            </a:r>
            <a:r>
              <a:rPr lang="ru-RU" dirty="0" err="1"/>
              <a:t>кроссбраузерным</a:t>
            </a:r>
            <a:endParaRPr lang="ru-RU" dirty="0"/>
          </a:p>
          <a:p>
            <a:pPr lvl="0"/>
            <a:r>
              <a:rPr lang="ru-RU" dirty="0"/>
              <a:t>Автоматизировать длительные по времени и регулярно проводимые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334809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Цели и 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 smtClean="0"/>
              <a:t>Целью данной выпускной квалификационной работы</a:t>
            </a:r>
            <a:r>
              <a:rPr lang="ru-RU" dirty="0" smtClean="0"/>
              <a:t> является разработка информационного сайта кафедры МО ЭВМ</a:t>
            </a:r>
          </a:p>
          <a:p>
            <a:pPr marL="0" indent="0">
              <a:buNone/>
            </a:pPr>
            <a:r>
              <a:rPr lang="ru-RU" dirty="0" smtClean="0"/>
              <a:t>Для достижения цели необходимо решение следующих задач:</a:t>
            </a:r>
            <a:endParaRPr lang="en-US" dirty="0" smtClean="0"/>
          </a:p>
          <a:p>
            <a:pPr rtl="0"/>
            <a:r>
              <a:rPr lang="ru-RU" dirty="0" smtClean="0"/>
              <a:t>Анализ и выбор средств разработки</a:t>
            </a:r>
          </a:p>
          <a:p>
            <a:pPr rtl="0"/>
            <a:r>
              <a:rPr lang="ru-RU" dirty="0" smtClean="0"/>
              <a:t>Разработка структуры сайта и определение функциональных возможностей </a:t>
            </a:r>
          </a:p>
          <a:p>
            <a:pPr rtl="0"/>
            <a:r>
              <a:rPr lang="ru-RU" dirty="0" smtClean="0"/>
              <a:t>Разработка структуры и создание базы данных </a:t>
            </a:r>
          </a:p>
          <a:p>
            <a:pPr rtl="0"/>
            <a:r>
              <a:rPr lang="ru-RU" dirty="0" smtClean="0"/>
              <a:t>Разработка основных функций сайта: авторизация, размещение новостей, вывод и редактирование информации о сотрудниках, автоматическое распределение учебной между преподавателями на основе учебного плана</a:t>
            </a:r>
          </a:p>
          <a:p>
            <a:pPr rtl="0"/>
            <a:r>
              <a:rPr lang="ru-RU" dirty="0" smtClean="0"/>
              <a:t>Разработать интерфейс для взаимодействия пользователей с веб-сайтом</a:t>
            </a: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разработки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489508"/>
            <a:ext cx="3609109" cy="2156443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10" y="2489508"/>
            <a:ext cx="2875258" cy="215644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212" y="2489508"/>
            <a:ext cx="2661017" cy="215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8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вариантов использования сайта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83" y="1047403"/>
            <a:ext cx="6670574" cy="4958939"/>
          </a:xfrm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32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ru-RU" i="1" dirty="0"/>
              <a:t>Общая схема взаимодействия компонентов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100" y="1714498"/>
            <a:ext cx="9601200" cy="3809999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9" name="Стрелка вниз 8"/>
          <p:cNvSpPr/>
          <p:nvPr/>
        </p:nvSpPr>
        <p:spPr>
          <a:xfrm>
            <a:off x="4492625" y="2156741"/>
            <a:ext cx="203200" cy="647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4479925" y="3649785"/>
            <a:ext cx="203200" cy="647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>
            <a:off x="5607050" y="3106464"/>
            <a:ext cx="806450" cy="199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584950" y="2961604"/>
            <a:ext cx="1682750" cy="531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752850" y="2961604"/>
            <a:ext cx="1682750" cy="531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711575" y="4454648"/>
            <a:ext cx="1682750" cy="531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углом вверх 18"/>
          <p:cNvSpPr/>
          <p:nvPr/>
        </p:nvSpPr>
        <p:spPr>
          <a:xfrm>
            <a:off x="5607050" y="3645697"/>
            <a:ext cx="1927225" cy="1170623"/>
          </a:xfrm>
          <a:prstGeom prst="bentUpArrow">
            <a:avLst>
              <a:gd name="adj1" fmla="val 9812"/>
              <a:gd name="adj2" fmla="val 10354"/>
              <a:gd name="adj3" fmla="val 26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верх 20"/>
          <p:cNvSpPr/>
          <p:nvPr/>
        </p:nvSpPr>
        <p:spPr>
          <a:xfrm>
            <a:off x="7318375" y="2156741"/>
            <a:ext cx="215900" cy="647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1695450" y="2295925"/>
            <a:ext cx="278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Входящий </a:t>
            </a:r>
            <a:r>
              <a:rPr lang="en-US" dirty="0" smtClean="0"/>
              <a:t>HTTP </a:t>
            </a:r>
            <a:r>
              <a:rPr lang="ru-RU" dirty="0" smtClean="0"/>
              <a:t>запрос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3854450" y="3017047"/>
            <a:ext cx="168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Контроллер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4070350" y="4522908"/>
            <a:ext cx="164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6521450" y="3026929"/>
            <a:ext cx="195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Представление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038350" y="3584677"/>
            <a:ext cx="248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Если необходимо обращение к модели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435100" y="2061095"/>
            <a:ext cx="9309100" cy="3167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7566025" y="4008034"/>
            <a:ext cx="288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Передача данных из модели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7651750" y="2164191"/>
            <a:ext cx="266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Отправка ответа клиенту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5216525" y="2054506"/>
            <a:ext cx="218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Генерация нужного представления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Схема базы данных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01" y="1210541"/>
            <a:ext cx="5502511" cy="38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Создание контроллеров и их методов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2095500"/>
            <a:ext cx="69532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Задача распределения учебной нагрузки между преподавателями на основе учебного плана</a:t>
            </a:r>
          </a:p>
        </p:txBody>
      </p:sp>
      <p:pic>
        <p:nvPicPr>
          <p:cNvPr id="1027" name="Picture 3" descr="Конеткстная диаграмм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40" y="1646238"/>
            <a:ext cx="59245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61231" y="5427663"/>
            <a:ext cx="306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Контекстная диаграмма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099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Ромбовидная сетка, 16 х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2_TF03031015.potx" id="{0A727C4B-544D-4288-9BF7-2D6FAFA96F04}" vid="{F53E4634-F5A1-4F7B-A57E-D4ECF71AE968}"/>
    </a:ext>
  </a:extLst>
</a:theme>
</file>

<file path=ppt/theme/theme2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с ромбовидной сеткой (широкоэкранный формат)</Template>
  <TotalTime>3910</TotalTime>
  <Words>364</Words>
  <Application>Microsoft Office PowerPoint</Application>
  <PresentationFormat>Широкоэкранный</PresentationFormat>
  <Paragraphs>73</Paragraphs>
  <Slides>16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Arial</vt:lpstr>
      <vt:lpstr>Ромбовидная сетка, 16 х 9</vt:lpstr>
      <vt:lpstr>Выпускная квалификационная работа</vt:lpstr>
      <vt:lpstr>Введение</vt:lpstr>
      <vt:lpstr>Цели и задачи работы</vt:lpstr>
      <vt:lpstr>Средства разработки</vt:lpstr>
      <vt:lpstr>Диаграмма вариантов использования сайта</vt:lpstr>
      <vt:lpstr>Общая схема взаимодействия компонентов</vt:lpstr>
      <vt:lpstr>Схема базы данных</vt:lpstr>
      <vt:lpstr>Создание контроллеров и их методов</vt:lpstr>
      <vt:lpstr>Задача распределения учебной нагрузки между преподавателями на основе учебного плана</vt:lpstr>
      <vt:lpstr> Задача распределения учебной нагрузки между преподавателями на основе учебного плана</vt:lpstr>
      <vt:lpstr>Схема алгоритма распределения нагрузки</vt:lpstr>
      <vt:lpstr>Создание интерфейса</vt:lpstr>
      <vt:lpstr>Создание интерфейса</vt:lpstr>
      <vt:lpstr>Создание интерфейса</vt:lpstr>
      <vt:lpstr>Выводы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Максим Нанаев</dc:creator>
  <cp:lastModifiedBy>Максим Нанаев</cp:lastModifiedBy>
  <cp:revision>73</cp:revision>
  <dcterms:created xsi:type="dcterms:W3CDTF">2019-05-26T12:22:12Z</dcterms:created>
  <dcterms:modified xsi:type="dcterms:W3CDTF">2020-06-15T17:35:38Z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