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56B3F7-64A3-41D1-ADC5-8FBFBF3DD75B}">
  <a:tblStyle styleId="{C856B3F7-64A3-41D1-ADC5-8FBFBF3DD75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48b65f59d_0_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48b65f59d_0_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f70a81bbe_0_2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1f70a81bbe_0_2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48b65f59d_0_3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a48b65f59d_0_3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a48b65f59d_0_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2a48b65f59d_0_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49f9c2dfa_1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49f9c2dfa_1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1291680" y="1841760"/>
            <a:ext cx="1004868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3651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0" lang="ru-RU" sz="60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Конструирование и визуализация загородного посёлка</a:t>
            </a:r>
            <a:endParaRPr b="0" sz="6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1677240" y="475632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7465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Студент: ИУ7-53Б Звягин Даниил Олегович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 Вишневская Татьяна Ивановна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2024 г.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 выглядит как эмблема, герб, нашивка, текст&#10;&#10;Автоматически созданное описание" id="35" name="Google Shape;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840" y="182160"/>
            <a:ext cx="1316160" cy="148824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2642760" y="221760"/>
            <a:ext cx="7729560" cy="15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Министерство науки и высшего образования Российской Федерации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высшего образования.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Московский государственный технический университет имени Н. Э. Баумана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(национальный исследовательский университет).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(МГТУ им. Н. Э. Баумана)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0" y="-290880"/>
            <a:ext cx="1219896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lang="ru-RU" sz="33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 </a:t>
            </a:r>
            <a:r>
              <a:rPr lang="ru-RU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генерации сцены методом коллапса волновой функции</a:t>
            </a:r>
            <a:endParaRPr b="0" sz="33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9158400" y="6395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200"/>
              <a:buFont typeface="Arial"/>
              <a:buNone/>
            </a:pPr>
            <a:fld id="{00000000-1234-1234-1234-123412341234}" type="slidenum">
              <a:rPr b="0" i="0" lang="ru-RU" sz="2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1613" y="999955"/>
            <a:ext cx="3268774" cy="551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Алгоритм растеризации многоугольника для заполнения карты теней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8488" y="1690140"/>
            <a:ext cx="6355030" cy="4863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105120" y="-1087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lang="ru-RU" sz="36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Средства реализации</a:t>
            </a:r>
            <a:endParaRPr b="0" sz="3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733985" y="189633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Язык: C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Среда разработки: Visual Studio 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Библиотека Qt6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Библиотека Oneapi TBB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9249120" y="64072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200"/>
              <a:buFont typeface="Arial"/>
              <a:buNone/>
            </a:pPr>
            <a:fld id="{00000000-1234-1234-1234-123412341234}" type="slidenum">
              <a:rPr b="0" i="0" lang="ru-RU" sz="2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112320" y="-2516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lang="ru-RU" sz="36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 интерфейса</a:t>
            </a:r>
            <a:endParaRPr b="0" sz="3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9256320" y="64202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200"/>
              <a:buFont typeface="Arial"/>
              <a:buNone/>
            </a:pPr>
            <a:fld id="{00000000-1234-1234-1234-123412341234}" type="slidenum">
              <a:rPr b="0" i="0" lang="ru-RU" sz="2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238" y="991645"/>
            <a:ext cx="8951521" cy="5428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210600" y="18360"/>
            <a:ext cx="1137168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График зависимости времени генерации сцены от количества строк и столбцов квадратной матрицы сцены</a:t>
            </a:r>
            <a:endParaRPr b="0" sz="3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9234720" y="6378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200"/>
              <a:buFont typeface="Arial"/>
              <a:buNone/>
            </a:pPr>
            <a:fld id="{00000000-1234-1234-1234-123412341234}" type="slidenum">
              <a:rPr b="0" i="0" lang="ru-RU" sz="2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102600" y="1736656"/>
            <a:ext cx="4782300" cy="42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операционная система EndeavourOS 64бит;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версия ядра Linux 6.12.3-arch1-1;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13th Gen Intel(R) Core(TM) i5-13500H 4.70 ГГц 12 ядер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оперативная память 16ГБ с частотой 5200МГц.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5250" y="1623245"/>
            <a:ext cx="7002301" cy="3949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210600" y="18360"/>
            <a:ext cx="113718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График зависимости времени создания карты теней сцены от количества строк и столбцов квадратной матрицы глубин карты теней</a:t>
            </a:r>
            <a:endParaRPr b="0" sz="3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9234720" y="63781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200"/>
              <a:buFont typeface="Arial"/>
              <a:buNone/>
            </a:pPr>
            <a:fld id="{00000000-1234-1234-1234-123412341234}" type="slidenum">
              <a:rPr b="0" i="0" lang="ru-RU" sz="2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2600" y="1736656"/>
            <a:ext cx="4782300" cy="42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операционная система EndeavourOS 64бит;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версия ядра Linux 6.12.3-arch1-1;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13th Gen Intel(R) Core(TM) i5-13500H 4.70 ГГц 12 ядер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оперативная память 16ГБ с частотой 5200МГц.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900" y="1784435"/>
            <a:ext cx="7002301" cy="3887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210600" y="18360"/>
            <a:ext cx="113718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График зависимости времени генерации кадра от количества видимых граней на сцене</a:t>
            </a:r>
            <a:endParaRPr b="0" sz="3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9234720" y="63781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200"/>
              <a:buFont typeface="Arial"/>
              <a:buNone/>
            </a:pPr>
            <a:fld id="{00000000-1234-1234-1234-123412341234}" type="slidenum">
              <a:rPr b="0" i="0" lang="ru-RU" sz="2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102600" y="1736656"/>
            <a:ext cx="4782300" cy="42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операционная система EndeavourOS 64бит;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версия ядра Linux 6.12.3-arch1-1;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13th Gen Intel(R) Core(TM) i5-13500H 4.70 ГГц 12 ядер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оперативная память 16ГБ с частотой 5200МГц.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300" y="1495860"/>
            <a:ext cx="7002301" cy="3887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199440" y="-200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lang="ru-RU" sz="36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b="0" sz="3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722160" y="12531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Поставленная цель была достигнута, и были выполнены все поставленные задачи: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были сравнены существующие алгоритмы процедурной генерации сцены и алгоритмы компьютерной графики, использующихся для визуализации трёхмерной модели (сцены);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были выбраны подходящие алгоритмы для решения поставленных задач;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были спроектированы архитектура и графический интерфейс ПО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были выбраны средства реализации ПО;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было разработано спроектированное ПО;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были проведены замеры временных характеристик разработанного ПО.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919836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200"/>
              <a:buFont typeface="Arial"/>
              <a:buNone/>
            </a:pPr>
            <a:fld id="{00000000-1234-1234-1234-123412341234}" type="slidenum">
              <a:rPr b="0" i="0" lang="ru-RU" sz="2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-3416760" y="-137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lang="ru-RU" sz="36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и задачи</a:t>
            </a:r>
            <a:endParaRPr b="0" sz="3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32000" y="1295280"/>
            <a:ext cx="10928520" cy="477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ru-RU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r>
              <a:rPr i="0" lang="ru-RU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разработка программного обеспечения с пользовательским интерфейсом для генерации и визуализации загородного посёлка.</a:t>
            </a:r>
            <a:endParaRPr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99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i="0" lang="ru-RU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достижения цели были поставлены следующие </a:t>
            </a:r>
            <a:r>
              <a:rPr b="1" i="0" lang="ru-RU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r>
              <a:rPr i="0" lang="ru-RU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just">
              <a:lnSpc>
                <a:spcPct val="90000"/>
              </a:lnSpc>
              <a:spcBef>
                <a:spcPts val="2183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AutoNum type="arabicParenR"/>
            </a:pPr>
            <a:r>
              <a:rPr lang="ru-RU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сравнение существующих алгоритмов процедурной генерации сцены и алгоритмов использующихся для визуализации трёхмерной модели (сцены);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AutoNum type="arabicParenR"/>
            </a:pPr>
            <a:r>
              <a:rPr lang="ru-RU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подходящих алгоритмов для решения поставленных задач;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AutoNum type="arabicParenR"/>
            </a:pPr>
            <a:r>
              <a:rPr lang="ru-RU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проектирование архитектуры и графического интерфейса ПО;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AutoNum type="arabicParenR"/>
            </a:pPr>
            <a:r>
              <a:rPr lang="ru-RU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средств реализации ПО;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AutoNum type="arabicParenR"/>
            </a:pPr>
            <a:r>
              <a:rPr lang="ru-RU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спроектированного ПО;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AutoNum type="arabicParenR"/>
            </a:pPr>
            <a:r>
              <a:rPr lang="ru-RU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замер временных характеристик разработанного ПО.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9089640" y="6348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200"/>
              <a:buFont typeface="Times New Roman"/>
              <a:buNone/>
            </a:pPr>
            <a:fld id="{00000000-1234-1234-1234-123412341234}" type="slidenum">
              <a:rPr b="0" i="0" lang="ru-RU" sz="2200" u="none" cap="none" strike="noStrike">
                <a:solidFill>
                  <a:srgbClr val="7575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-2422440" y="-1742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lang="ru-RU" sz="36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Описание объектов сцены</a:t>
            </a:r>
            <a:endParaRPr b="0" sz="3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24800" y="1404000"/>
            <a:ext cx="10928520" cy="477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Камера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Источник света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19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Модель загородного посёлка, состоящая из: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218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Домов;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218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Дорог;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218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Деревьев.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993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представления объектов сцены была выбрана поверхностная модель, задающаяся полигональной сеткой при помощи списка граней.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9126000" y="63709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200"/>
              <a:buFont typeface="Arial"/>
              <a:buNone/>
            </a:pPr>
            <a:fld id="{00000000-1234-1234-1234-123412341234}" type="slidenum">
              <a:rPr b="0" i="0" lang="ru-RU" sz="2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Алгоритм квантового коллапса волновой функции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Для процедуной генерации сцены был выбран алгоритм а</a:t>
            </a:r>
            <a:r>
              <a:rPr lang="ru-RU"/>
              <a:t>лгоритм квантового коллапса волновой функции.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Алгоритм заполняет матрицу ячеек, с учётом заданных правил. Пример применения правил для соединения ячеек дорог изображён на рисунке ниже</a:t>
            </a:r>
            <a:endParaRPr/>
          </a:p>
        </p:txBody>
      </p:sp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250" y="3244123"/>
            <a:ext cx="8837499" cy="267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-56160" y="-243000"/>
            <a:ext cx="1147680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lang="ru-RU" sz="36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Алгоритмы удаления невидимых линий и поверхностей</a:t>
            </a:r>
            <a:endParaRPr b="0" sz="3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9118440" y="63709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200"/>
              <a:buFont typeface="Arial"/>
              <a:buNone/>
            </a:pPr>
            <a:fld id="{00000000-1234-1234-1234-123412341234}" type="slidenum">
              <a:rPr b="0" i="0" lang="ru-RU" sz="2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4" name="Google Shape;64;p9"/>
          <p:cNvGraphicFramePr/>
          <p:nvPr/>
        </p:nvGraphicFramePr>
        <p:xfrm>
          <a:off x="313200" y="21562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{C856B3F7-64A3-41D1-ADC5-8FBFBF3DD75B}</a:tableStyleId>
              </a:tblPr>
              <a:tblGrid>
                <a:gridCol w="2799200"/>
                <a:gridCol w="2799200"/>
                <a:gridCol w="2799200"/>
                <a:gridCol w="2799200"/>
              </a:tblGrid>
              <a:tr h="131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Алгоритм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Варнока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Алгоритм обратной трассировки лучей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ru-RU" sz="2000">
                          <a:solidFill>
                            <a:srgbClr val="3A7D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Алгоритм, использующий 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solidFill>
                            <a:srgbClr val="3A7D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Z-буфер</a:t>
                      </a:r>
                      <a:endParaRPr b="1" sz="2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0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Необходимость 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 сортировке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Нет, </a:t>
                      </a:r>
                      <a:r>
                        <a:rPr lang="ru-RU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но сортировка значительно увеличивает производительность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Нет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Нет</a:t>
                      </a:r>
                      <a:endParaRPr b="0" sz="2000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0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Временная сложность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</a:rPr>
                        <a:t>O(WHN)</a:t>
                      </a:r>
                      <a:endParaRPr b="0" sz="1800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</a:rPr>
                        <a:t>O(WHN)</a:t>
                      </a:r>
                      <a:endParaRPr b="0" sz="1800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</a:rPr>
                        <a:t>O(WHN)</a:t>
                      </a:r>
                      <a:endParaRPr b="0" sz="1800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Возможность 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реализации оптических эффектов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Нет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Нет</a:t>
                      </a:r>
                      <a:endParaRPr b="0" sz="2000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" name="Google Shape;65;p9"/>
          <p:cNvSpPr/>
          <p:nvPr/>
        </p:nvSpPr>
        <p:spPr>
          <a:xfrm>
            <a:off x="313200" y="1034280"/>
            <a:ext cx="4244760" cy="11998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9"/>
          <p:cNvSpPr/>
          <p:nvPr/>
        </p:nvSpPr>
        <p:spPr>
          <a:xfrm>
            <a:off x="8710800" y="2156300"/>
            <a:ext cx="2799300" cy="4632300"/>
          </a:xfrm>
          <a:prstGeom prst="rect">
            <a:avLst/>
          </a:prstGeom>
          <a:noFill/>
          <a:ln cap="flat" cmpd="sng" w="38100">
            <a:solidFill>
              <a:srgbClr val="4EA72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255610" y="-72015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построения теней</a:t>
            </a:r>
            <a:endParaRPr b="0" sz="3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9118440" y="63709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200"/>
              <a:buFont typeface="Arial"/>
              <a:buNone/>
            </a:pPr>
            <a:fld id="{00000000-1234-1234-1234-123412341234}" type="slidenum">
              <a:rPr b="0" i="0" lang="ru-RU" sz="2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0"/>
          <p:cNvSpPr txBox="1"/>
          <p:nvPr/>
        </p:nvSpPr>
        <p:spPr>
          <a:xfrm>
            <a:off x="390425" y="899700"/>
            <a:ext cx="10626600" cy="52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Метод теневых карт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Метод теневых карт основывается на построении карты теней методом заполнения Z-буфера с точки зрения источника света и сравнения этого буфера с точки зрения камеры для правильного затенения пикселей.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Метод теневых карт в сочетании с алгоритмом Z-буфера имеет свои преимущества и недостатки. К преимуществам можно отнести: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-"/>
            </a:pP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высокую производительность для динамических сцен;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-"/>
            </a:pP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возможность создания реалистичных теней для сложных объектов.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Формулы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838075" y="1825550"/>
            <a:ext cx="4392900" cy="435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Формулы вычисления цветов затенённого пикселя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, где r1, g1, b1 — значения интенсивности красного, зелёного и синего каналов цвета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пикселя после затенения соответственно; p — коэффициент затенения; r, g, b — значения ин-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тенсивности красного, зелёного и синего каналов цвета исходного пикселя соответственно.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 данной работе был выбран коэффициент затенения p = 0.4.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1"/>
          <p:cNvSpPr txBox="1"/>
          <p:nvPr/>
        </p:nvSpPr>
        <p:spPr>
          <a:xfrm>
            <a:off x="6297550" y="1765725"/>
            <a:ext cx="54117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Формула итерационного вычисления координаты z на сканирующей строке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Где a и c — коэффициенты уравнения плоскости при x и z из уравнения плоскости.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" name="Google Shape;81;p11"/>
          <p:cNvPicPr preferRelativeResize="0"/>
          <p:nvPr/>
        </p:nvPicPr>
        <p:blipFill rotWithShape="1">
          <a:blip r:embed="rId3">
            <a:alphaModFix/>
          </a:blip>
          <a:srcRect b="0" l="0" r="0" t="3044"/>
          <a:stretch/>
        </p:blipFill>
        <p:spPr>
          <a:xfrm>
            <a:off x="838075" y="2175450"/>
            <a:ext cx="2006224" cy="189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1"/>
          <p:cNvPicPr preferRelativeResize="0"/>
          <p:nvPr/>
        </p:nvPicPr>
        <p:blipFill rotWithShape="1">
          <a:blip r:embed="rId4">
            <a:alphaModFix/>
          </a:blip>
          <a:srcRect b="0" l="0" r="0" t="5669"/>
          <a:stretch/>
        </p:blipFill>
        <p:spPr>
          <a:xfrm>
            <a:off x="7591125" y="2531075"/>
            <a:ext cx="2824550" cy="14498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9118440" y="63709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200"/>
              <a:buFont typeface="Arial"/>
              <a:buNone/>
            </a:pPr>
            <a:fld id="{00000000-1234-1234-1234-123412341234}" type="slidenum">
              <a:rPr b="0" i="0" lang="ru-RU" sz="2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>
            <a:off x="-1573920" y="-263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lang="ru-RU" sz="36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Общий алгоритм построения кадра</a:t>
            </a:r>
            <a:endParaRPr b="0" sz="3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9241920" y="64436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200"/>
              <a:buFont typeface="Arial"/>
              <a:buNone/>
            </a:pPr>
            <a:fld id="{00000000-1234-1234-1234-123412341234}" type="slidenum">
              <a:rPr b="0" i="0" lang="ru-RU" sz="2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250" y="1061280"/>
            <a:ext cx="6921508" cy="5491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>
            <a:off x="53576" y="86150"/>
            <a:ext cx="120498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lang="ru-RU" sz="36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Алгоритм, растеризации многоугольника</a:t>
            </a:r>
            <a:r>
              <a:rPr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lang="ru-RU" sz="36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использующий Z-буфер</a:t>
            </a:r>
            <a:endParaRPr b="0" sz="3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9191160" y="64227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200"/>
              <a:buFont typeface="Arial"/>
              <a:buNone/>
            </a:pPr>
            <a:fld id="{00000000-1234-1234-1234-123412341234}" type="slidenum">
              <a:rPr b="0" i="0" lang="ru-RU" sz="2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138" y="1411250"/>
            <a:ext cx="5935734" cy="514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