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2" r:id="rId9"/>
    <p:sldId id="268" r:id="rId10"/>
    <p:sldId id="269" r:id="rId11"/>
    <p:sldId id="270" r:id="rId12"/>
    <p:sldId id="263" r:id="rId13"/>
    <p:sldId id="264" r:id="rId14"/>
    <p:sldId id="265" r:id="rId15"/>
    <p:sldId id="25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7х11</c:v>
                </c:pt>
                <c:pt idx="1">
                  <c:v>12х21</c:v>
                </c:pt>
                <c:pt idx="2">
                  <c:v>13х21</c:v>
                </c:pt>
                <c:pt idx="3">
                  <c:v>15х21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EA-4817-A8FF-3503D146456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Генетический алгоритм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7х11</c:v>
                </c:pt>
                <c:pt idx="1">
                  <c:v>12х21</c:v>
                </c:pt>
                <c:pt idx="2">
                  <c:v>13х21</c:v>
                </c:pt>
                <c:pt idx="3">
                  <c:v>15х21</c:v>
                </c:pt>
              </c:strCache>
            </c:strRef>
          </c:cat>
          <c:val>
            <c:numRef>
              <c:f>Лист1!$C$2:$C$5</c:f>
              <c:numCache>
                <c:formatCode>0.00</c:formatCode>
                <c:ptCount val="4"/>
                <c:pt idx="0" formatCode="General">
                  <c:v>0.46</c:v>
                </c:pt>
                <c:pt idx="1">
                  <c:v>5.22</c:v>
                </c:pt>
                <c:pt idx="2">
                  <c:v>7.95</c:v>
                </c:pt>
                <c:pt idx="3">
                  <c:v>11.38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EA-4817-A8FF-3503D146456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Динамическое программирование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7х11</c:v>
                </c:pt>
                <c:pt idx="1">
                  <c:v>12х21</c:v>
                </c:pt>
                <c:pt idx="2">
                  <c:v>13х21</c:v>
                </c:pt>
                <c:pt idx="3">
                  <c:v>15х21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0</c:v>
                </c:pt>
                <c:pt idx="1">
                  <c:v>58.09</c:v>
                </c:pt>
                <c:pt idx="2">
                  <c:v>156.35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EA-4817-A8FF-3503D14645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7116240"/>
        <c:axId val="338944176"/>
      </c:lineChart>
      <c:catAx>
        <c:axId val="24711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8944176"/>
        <c:crosses val="autoZero"/>
        <c:auto val="1"/>
        <c:lblAlgn val="ctr"/>
        <c:lblOffset val="100"/>
        <c:noMultiLvlLbl val="0"/>
      </c:catAx>
      <c:valAx>
        <c:axId val="33894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711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7х11</c:v>
                </c:pt>
                <c:pt idx="1">
                  <c:v>12х21</c:v>
                </c:pt>
                <c:pt idx="2">
                  <c:v>13х21</c:v>
                </c:pt>
                <c:pt idx="3">
                  <c:v>15х21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5398</c:v>
                </c:pt>
                <c:pt idx="1">
                  <c:v>5441</c:v>
                </c:pt>
                <c:pt idx="2">
                  <c:v>5518</c:v>
                </c:pt>
                <c:pt idx="3">
                  <c:v>5287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F1-4780-90A3-65248C6A0A6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Генетический алгоритм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7х11</c:v>
                </c:pt>
                <c:pt idx="1">
                  <c:v>12х21</c:v>
                </c:pt>
                <c:pt idx="2">
                  <c:v>13х21</c:v>
                </c:pt>
                <c:pt idx="3">
                  <c:v>15х21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5676</c:v>
                </c:pt>
                <c:pt idx="1">
                  <c:v>5542</c:v>
                </c:pt>
                <c:pt idx="2">
                  <c:v>5637</c:v>
                </c:pt>
                <c:pt idx="3">
                  <c:v>5401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F1-4780-90A3-65248C6A0A6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Динамическое программирование (оптимальное решение)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7х11</c:v>
                </c:pt>
                <c:pt idx="1">
                  <c:v>12х21</c:v>
                </c:pt>
                <c:pt idx="2">
                  <c:v>13х21</c:v>
                </c:pt>
                <c:pt idx="3">
                  <c:v>15х21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5754</c:v>
                </c:pt>
                <c:pt idx="1">
                  <c:v>5806</c:v>
                </c:pt>
                <c:pt idx="2">
                  <c:v>5832</c:v>
                </c:pt>
                <c:pt idx="3">
                  <c:v>5636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F1-4780-90A3-65248C6A0A6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7117488"/>
        <c:axId val="338942928"/>
      </c:lineChart>
      <c:catAx>
        <c:axId val="24711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8942928"/>
        <c:crosses val="autoZero"/>
        <c:auto val="1"/>
        <c:lblAlgn val="ctr"/>
        <c:lblOffset val="100"/>
        <c:noMultiLvlLbl val="0"/>
      </c:catAx>
      <c:valAx>
        <c:axId val="33894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711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6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92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9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4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9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0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4C81-5BDA-4293-881F-CA02B92E1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Дипломная работа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на тему:</a:t>
            </a:r>
            <a:br>
              <a:rPr lang="ru-RU" sz="2800" dirty="0" smtClean="0"/>
            </a:br>
            <a:r>
              <a:rPr lang="ru-RU" sz="3600" b="1" dirty="0"/>
              <a:t>Сравнительный анализ подходов к решению задачи об оптимальном распределении инвестиций</a:t>
            </a:r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2000" dirty="0" smtClean="0"/>
          </a:p>
          <a:p>
            <a:pPr algn="r"/>
            <a:r>
              <a:rPr lang="ru-RU" sz="2000" dirty="0" smtClean="0"/>
              <a:t>Выполнил: Иванеженков Данила Владимирович		</a:t>
            </a:r>
          </a:p>
          <a:p>
            <a:pPr algn="r"/>
            <a:r>
              <a:rPr lang="ru-RU" sz="2000" dirty="0" smtClean="0"/>
              <a:t>Научный руководитель: </a:t>
            </a:r>
            <a:r>
              <a:rPr lang="ru-RU" sz="2000" dirty="0" err="1" smtClean="0"/>
              <a:t>Неймарк</a:t>
            </a:r>
            <a:r>
              <a:rPr lang="ru-RU" sz="2000" dirty="0" smtClean="0"/>
              <a:t> Елена Александровна	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34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Эволюционно – генетические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91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86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Результат работы алгоритмов</a:t>
            </a:r>
            <a:endParaRPr lang="ru-RU" sz="54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882601"/>
              </p:ext>
            </p:extLst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4197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72684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24157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6730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входных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Динамическое</a:t>
                      </a:r>
                      <a:r>
                        <a:rPr lang="ru-RU" baseline="0" dirty="0" smtClean="0"/>
                        <a:t> программирование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Генетические алгоритмы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Жадный алгоритм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5754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00:00.46</a:t>
                      </a:r>
                    </a:p>
                    <a:p>
                      <a:r>
                        <a:rPr lang="ru-RU" baseline="0" dirty="0" smtClean="0"/>
                        <a:t>Прибыль: 5676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5398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12х21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00:58.09</a:t>
                      </a:r>
                    </a:p>
                    <a:p>
                      <a:r>
                        <a:rPr lang="ru-RU" baseline="0" dirty="0" smtClean="0"/>
                        <a:t>Прибыль: 5806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00:05.22</a:t>
                      </a:r>
                    </a:p>
                    <a:p>
                      <a:r>
                        <a:rPr lang="ru-RU" baseline="0" dirty="0" smtClean="0"/>
                        <a:t>Прибыль: 5542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5441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5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13х21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02:36.35</a:t>
                      </a:r>
                    </a:p>
                    <a:p>
                      <a:r>
                        <a:rPr lang="ru-RU" baseline="0" dirty="0" smtClean="0"/>
                        <a:t>Прибыль: 5832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00:07.95</a:t>
                      </a:r>
                    </a:p>
                    <a:p>
                      <a:r>
                        <a:rPr lang="ru-RU" baseline="0" dirty="0" smtClean="0"/>
                        <a:t>Прибыль: 5637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5518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1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15х21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</a:t>
                      </a:r>
                      <a:r>
                        <a:rPr lang="en-US" baseline="0" dirty="0" smtClean="0"/>
                        <a:t>&gt;20 </a:t>
                      </a:r>
                      <a:r>
                        <a:rPr lang="ru-RU" baseline="0" dirty="0" smtClean="0"/>
                        <a:t>минут</a:t>
                      </a:r>
                    </a:p>
                    <a:p>
                      <a:r>
                        <a:rPr lang="ru-RU" baseline="0" dirty="0" smtClean="0"/>
                        <a:t>Вычисление принудительно остановлено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00:11.38</a:t>
                      </a:r>
                    </a:p>
                    <a:p>
                      <a:r>
                        <a:rPr lang="ru-RU" baseline="0" dirty="0" smtClean="0"/>
                        <a:t>Прибыль: 5401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5287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5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Сравнение времени работы</a:t>
            </a:r>
            <a:endParaRPr lang="ru-RU" sz="54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7233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09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Приближенность решений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4571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479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smtClean="0"/>
              <a:t>Дипломная работа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на тему:</a:t>
            </a:r>
            <a:br>
              <a:rPr lang="ru-RU" sz="2800" dirty="0" smtClean="0"/>
            </a:br>
            <a:r>
              <a:rPr lang="ru-RU" sz="3600" b="1" dirty="0"/>
              <a:t>Сравнительный анализ подходов к решению задачи об оптимальном распределении инвестиций</a:t>
            </a:r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2000" dirty="0" smtClean="0"/>
          </a:p>
          <a:p>
            <a:pPr algn="r"/>
            <a:r>
              <a:rPr lang="ru-RU" sz="2000" dirty="0" smtClean="0"/>
              <a:t>Выполнил: Иванеженков Данила Владимирович		</a:t>
            </a:r>
          </a:p>
          <a:p>
            <a:pPr algn="r"/>
            <a:r>
              <a:rPr lang="ru-RU" sz="2000" dirty="0" smtClean="0"/>
              <a:t>Научный руководитель: </a:t>
            </a:r>
            <a:r>
              <a:rPr lang="ru-RU" sz="2000" dirty="0" err="1" smtClean="0"/>
              <a:t>Неймарк</a:t>
            </a:r>
            <a:r>
              <a:rPr lang="ru-RU" sz="2000" dirty="0" smtClean="0"/>
              <a:t> Елена Александровна	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34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Актуальность исследования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Проблема распределения ресурсов актуальна во все времена, поскольку в отличие от потребностей, ресурсы всегда ограничены. Примерами таких задач являются задача оптимизации распределения инвестиций, на основе которой строится исследование; задача оптимизации процесса производства и др. Поскольку такие и схожие задачи имеют широкое применение на практике, нас интересует работоспособность различных алгоритмов на разного рода входных данных.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92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Объект и предмет исследования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Объектом</a:t>
            </a:r>
            <a:r>
              <a:rPr lang="ru-RU" sz="3200" dirty="0" smtClean="0"/>
              <a:t> исследования являются различные подходы к решению задачи об оптимальном распределении ресурсов.</a:t>
            </a:r>
            <a:endParaRPr lang="ru-RU" sz="3200" dirty="0"/>
          </a:p>
          <a:p>
            <a:r>
              <a:rPr lang="ru-RU" sz="3200" dirty="0"/>
              <a:t>Предметом</a:t>
            </a:r>
            <a:r>
              <a:rPr lang="ru-RU" dirty="0" smtClean="0"/>
              <a:t> </a:t>
            </a:r>
            <a:r>
              <a:rPr lang="ru-RU" sz="3200" dirty="0" smtClean="0"/>
              <a:t>исследования является проблема выбора алгоритма для решения задачи, поставленной определенным образом.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66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Цель исследования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Провести сравнительный анализ методов </a:t>
            </a:r>
            <a:r>
              <a:rPr lang="ru-RU" sz="3200" dirty="0"/>
              <a:t>решения </a:t>
            </a:r>
            <a:r>
              <a:rPr lang="ru-RU" sz="3200" dirty="0" smtClean="0"/>
              <a:t>задачи, выявить диапазоны </a:t>
            </a:r>
            <a:r>
              <a:rPr lang="ru-RU" sz="3200" dirty="0"/>
              <a:t>наборов входных </a:t>
            </a:r>
            <a:r>
              <a:rPr lang="ru-RU" sz="3200" dirty="0" smtClean="0"/>
              <a:t>данных и условия, при </a:t>
            </a:r>
            <a:r>
              <a:rPr lang="ru-RU" sz="3200" dirty="0"/>
              <a:t>которых оправданно </a:t>
            </a:r>
            <a:r>
              <a:rPr lang="ru-RU" sz="3200" dirty="0" smtClean="0"/>
              <a:t>использование каждого из алгоритмов.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52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Задачи исследования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Описание методов</a:t>
            </a:r>
          </a:p>
          <a:p>
            <a:r>
              <a:rPr lang="ru-RU" sz="3200" dirty="0" smtClean="0"/>
              <a:t>Реализация конкретных алгоритмов</a:t>
            </a:r>
          </a:p>
          <a:p>
            <a:r>
              <a:rPr lang="ru-RU" sz="3200" dirty="0" smtClean="0"/>
              <a:t>Проведение экспериментов с замерами времени работы и приближенности решения к оптимуму</a:t>
            </a:r>
          </a:p>
          <a:p>
            <a:r>
              <a:rPr lang="ru-RU" sz="3200" dirty="0" smtClean="0"/>
              <a:t>Анализ и сравнение собранных данных</a:t>
            </a:r>
          </a:p>
          <a:p>
            <a:r>
              <a:rPr lang="ru-RU" sz="3200" dirty="0" smtClean="0"/>
              <a:t>Формирование заключения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8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Постановка задачи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Расписать постановку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29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Пример входных данных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39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Краткий обзор </a:t>
            </a:r>
            <a:r>
              <a:rPr lang="ru-RU" sz="5400" dirty="0" smtClean="0"/>
              <a:t>методов решения</a:t>
            </a:r>
            <a:endParaRPr lang="ru-RU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sz="3200" dirty="0" smtClean="0"/>
                  <a:t>Полный перебор – точный алгоритм, большое время работы даже для сравнительно небольших входных данных.</a:t>
                </a:r>
              </a:p>
              <a:p>
                <a:r>
                  <a:rPr lang="ru-RU" sz="3200" dirty="0" smtClean="0"/>
                  <a:t>Метод </a:t>
                </a:r>
                <a:r>
                  <a:rPr lang="ru-RU" sz="3200" dirty="0" smtClean="0"/>
                  <a:t>ветвей и границ – точный </a:t>
                </a:r>
                <a:r>
                  <a:rPr lang="ru-RU" sz="3200" dirty="0" smtClean="0"/>
                  <a:t>алгоритм, в худшем случае – время как у полного перебора.</a:t>
                </a:r>
                <a:endParaRPr lang="ru-RU" sz="3200" dirty="0" smtClean="0"/>
              </a:p>
              <a:p>
                <a:r>
                  <a:rPr lang="ru-RU" sz="3200" dirty="0" smtClean="0"/>
                  <a:t>Динамическое программирование – точный </a:t>
                </a:r>
                <a:r>
                  <a:rPr lang="ru-RU" sz="3200" dirty="0" smtClean="0"/>
                  <a:t>алгоритм, большое время на больших объемах данных.</a:t>
                </a:r>
                <a:endParaRPr lang="ru-RU" sz="3200" dirty="0" smtClean="0"/>
              </a:p>
              <a:p>
                <a:r>
                  <a:rPr lang="ru-RU" sz="3200" dirty="0" smtClean="0"/>
                  <a:t>Эволюционно-генетический алгоритм – приближенный, время работы задается.</a:t>
                </a:r>
              </a:p>
              <a:p>
                <a:r>
                  <a:rPr lang="ru-RU" sz="3200" dirty="0" smtClean="0"/>
                  <a:t>Жадный алгоритм – приближенный, </a:t>
                </a:r>
                <a:r>
                  <a:rPr lang="ru-RU" sz="3200" dirty="0" smtClean="0"/>
                  <a:t>время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9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r="-812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8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динамического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739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342</Words>
  <Application>Microsoft Office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Дипломная работа  на тему: Сравнительный анализ подходов к решению задачи об оптимальном распределении инвестиций</vt:lpstr>
      <vt:lpstr>Актуальность исследования</vt:lpstr>
      <vt:lpstr>Объект и предмет исследования</vt:lpstr>
      <vt:lpstr>Цель исследования</vt:lpstr>
      <vt:lpstr>Задачи исследования</vt:lpstr>
      <vt:lpstr>Постановка задачи</vt:lpstr>
      <vt:lpstr>Пример входных данных</vt:lpstr>
      <vt:lpstr>Краткий обзор методов решения</vt:lpstr>
      <vt:lpstr>Метод динамического программирования</vt:lpstr>
      <vt:lpstr>Эволюционно – генетические алгоритмы</vt:lpstr>
      <vt:lpstr>Жадный алгоритм</vt:lpstr>
      <vt:lpstr>Результат работы алгоритмов</vt:lpstr>
      <vt:lpstr>Сравнение времени работы</vt:lpstr>
      <vt:lpstr>Приближенность решений</vt:lpstr>
      <vt:lpstr>Дипломная работа  на тему: Сравнительный анализ подходов к решению задачи об оптимальном распределении инвестиций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 на тему: Сравнительный анализ подходов к решению задачи об оптимальном распределении инвестиций</dc:title>
  <dc:creator>пирогложьсмерть</dc:creator>
  <cp:lastModifiedBy>пирогложьсмерть</cp:lastModifiedBy>
  <cp:revision>17</cp:revision>
  <dcterms:created xsi:type="dcterms:W3CDTF">2018-12-19T10:46:03Z</dcterms:created>
  <dcterms:modified xsi:type="dcterms:W3CDTF">2019-01-15T10:24:07Z</dcterms:modified>
</cp:coreProperties>
</file>