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8288000" cy="10287000"/>
  <p:notesSz cx="6858000" cy="9144000"/>
  <p:embeddedFontLst>
    <p:embeddedFont>
      <p:font typeface="Nunito" pitchFamily="2" charset="0"/>
      <p:regular r:id="rId25"/>
    </p:embeddedFont>
    <p:embeddedFont>
      <p:font typeface="Nunito Bold" pitchFamily="2" charset="0"/>
      <p:regular r:id="rId26"/>
    </p:embeddedFont>
    <p:embeddedFont>
      <p:font typeface="Nunito Sans Bold" pitchFamily="2" charset="0"/>
      <p:regular r:id="rId27"/>
    </p:embeddedFont>
    <p:embeddedFont>
      <p:font typeface="Nunito Sans Bold Bold" pitchFamily="2"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93224" autoAdjust="0"/>
  </p:normalViewPr>
  <p:slideViewPr>
    <p:cSldViewPr>
      <p:cViewPr varScale="1">
        <p:scale>
          <a:sx n="43" d="100"/>
          <a:sy n="43" d="100"/>
        </p:scale>
        <p:origin x="280"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144000" y="9239250"/>
            <a:ext cx="7589385" cy="0"/>
          </a:xfrm>
          <a:prstGeom prst="line">
            <a:avLst/>
          </a:prstGeom>
          <a:ln w="19050" cap="rnd">
            <a:solidFill>
              <a:srgbClr val="243762"/>
            </a:solidFill>
            <a:prstDash val="solid"/>
            <a:headEnd type="none" w="sm" len="sm"/>
            <a:tailEnd type="none" w="sm" len="sm"/>
          </a:ln>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44000" y="1608532"/>
            <a:ext cx="7589385" cy="7630718"/>
          </a:xfrm>
          <a:prstGeom prst="rect">
            <a:avLst/>
          </a:prstGeom>
        </p:spPr>
      </p:pic>
      <p:grpSp>
        <p:nvGrpSpPr>
          <p:cNvPr id="4" name="Group 4"/>
          <p:cNvGrpSpPr/>
          <p:nvPr/>
        </p:nvGrpSpPr>
        <p:grpSpPr>
          <a:xfrm>
            <a:off x="1959165" y="2087752"/>
            <a:ext cx="6406976" cy="6234183"/>
            <a:chOff x="0" y="115570"/>
            <a:chExt cx="8542634" cy="8312243"/>
          </a:xfrm>
        </p:grpSpPr>
        <p:sp>
          <p:nvSpPr>
            <p:cNvPr id="5" name="TextBox 5"/>
            <p:cNvSpPr txBox="1"/>
            <p:nvPr/>
          </p:nvSpPr>
          <p:spPr>
            <a:xfrm>
              <a:off x="0" y="115570"/>
              <a:ext cx="8542634" cy="4559300"/>
            </a:xfrm>
            <a:prstGeom prst="rect">
              <a:avLst/>
            </a:prstGeom>
          </p:spPr>
          <p:txBody>
            <a:bodyPr lIns="0" tIns="0" rIns="0" bIns="0" rtlCol="0" anchor="t">
              <a:spAutoFit/>
            </a:bodyPr>
            <a:lstStyle/>
            <a:p>
              <a:pPr algn="ctr">
                <a:lnSpc>
                  <a:spcPts val="13200"/>
                </a:lnSpc>
              </a:pPr>
              <a:r>
                <a:rPr lang="en-US" sz="12000" spc="-120" dirty="0">
                  <a:solidFill>
                    <a:srgbClr val="3884FD"/>
                  </a:solidFill>
                  <a:latin typeface="Nunito Bold"/>
                </a:rPr>
                <a:t>İLETİŞİM BİLİMİ</a:t>
              </a:r>
            </a:p>
          </p:txBody>
        </p:sp>
        <p:sp>
          <p:nvSpPr>
            <p:cNvPr id="6" name="TextBox 6"/>
            <p:cNvSpPr txBox="1"/>
            <p:nvPr/>
          </p:nvSpPr>
          <p:spPr>
            <a:xfrm>
              <a:off x="0" y="5105108"/>
              <a:ext cx="8542634" cy="3322705"/>
            </a:xfrm>
            <a:prstGeom prst="rect">
              <a:avLst/>
            </a:prstGeom>
          </p:spPr>
          <p:txBody>
            <a:bodyPr lIns="0" tIns="0" rIns="0" bIns="0" rtlCol="0" anchor="t">
              <a:spAutoFit/>
            </a:bodyPr>
            <a:lstStyle/>
            <a:p>
              <a:pPr algn="ctr">
                <a:lnSpc>
                  <a:spcPts val="4934"/>
                </a:lnSpc>
              </a:pPr>
              <a:r>
                <a:rPr lang="en-US" sz="3524" dirty="0">
                  <a:solidFill>
                    <a:srgbClr val="243762"/>
                  </a:solidFill>
                  <a:latin typeface="Nunito Bold"/>
                </a:rPr>
                <a:t>HAFTA 9</a:t>
              </a:r>
            </a:p>
            <a:p>
              <a:pPr algn="ctr">
                <a:lnSpc>
                  <a:spcPts val="4934"/>
                </a:lnSpc>
              </a:pPr>
              <a:endParaRPr lang="en-US" sz="3524" dirty="0">
                <a:solidFill>
                  <a:srgbClr val="243762"/>
                </a:solidFill>
                <a:latin typeface="Nunito Bold"/>
              </a:endParaRPr>
            </a:p>
            <a:p>
              <a:pPr algn="ctr">
                <a:lnSpc>
                  <a:spcPts val="4934"/>
                </a:lnSpc>
              </a:pPr>
              <a:r>
                <a:rPr lang="en-US" sz="3524" dirty="0">
                  <a:solidFill>
                    <a:srgbClr val="243762"/>
                  </a:solidFill>
                  <a:latin typeface="Nunito Bold"/>
                </a:rPr>
                <a:t>DOÇ. DR. AYSEL ÇETİNKAYA</a:t>
              </a:r>
            </a:p>
            <a:p>
              <a:pPr algn="ctr">
                <a:lnSpc>
                  <a:spcPts val="4934"/>
                </a:lnSpc>
              </a:pPr>
              <a:endParaRPr lang="en-US" sz="3524" dirty="0">
                <a:solidFill>
                  <a:srgbClr val="243762"/>
                </a:solidFill>
                <a:latin typeface="Nunito Bold"/>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rot="-5400000">
            <a:off x="7878605" y="6043889"/>
            <a:ext cx="8467172" cy="0"/>
          </a:xfrm>
          <a:prstGeom prst="line">
            <a:avLst/>
          </a:prstGeom>
          <a:ln w="19050" cap="flat">
            <a:solidFill>
              <a:srgbClr val="243762"/>
            </a:solidFill>
            <a:prstDash val="solid"/>
            <a:headEnd type="none" w="sm" len="sm"/>
            <a:tailEnd type="none" w="sm" len="sm"/>
          </a:ln>
        </p:spPr>
      </p:sp>
      <p:grpSp>
        <p:nvGrpSpPr>
          <p:cNvPr id="3" name="Group 3"/>
          <p:cNvGrpSpPr/>
          <p:nvPr/>
        </p:nvGrpSpPr>
        <p:grpSpPr>
          <a:xfrm>
            <a:off x="7777891" y="1469834"/>
            <a:ext cx="3498188" cy="5503568"/>
            <a:chOff x="0" y="0"/>
            <a:chExt cx="4664251" cy="7338091"/>
          </a:xfrm>
        </p:grpSpPr>
        <p:sp>
          <p:nvSpPr>
            <p:cNvPr id="4" name="TextBox 4"/>
            <p:cNvSpPr txBox="1"/>
            <p:nvPr/>
          </p:nvSpPr>
          <p:spPr>
            <a:xfrm>
              <a:off x="0" y="9525"/>
              <a:ext cx="4664251" cy="6276975"/>
            </a:xfrm>
            <a:prstGeom prst="rect">
              <a:avLst/>
            </a:prstGeom>
          </p:spPr>
          <p:txBody>
            <a:bodyPr lIns="0" tIns="0" rIns="0" bIns="0" rtlCol="0" anchor="t">
              <a:spAutoFit/>
            </a:bodyPr>
            <a:lstStyle/>
            <a:p>
              <a:pPr algn="r">
                <a:lnSpc>
                  <a:spcPts val="4199"/>
                </a:lnSpc>
              </a:pPr>
              <a:r>
                <a:rPr lang="en-US" sz="3499">
                  <a:solidFill>
                    <a:srgbClr val="243762"/>
                  </a:solidFill>
                  <a:latin typeface="Nunito Sans Bold"/>
                </a:rPr>
                <a:t>1920’li yıllardan İkinci Dünya Savaşı’nın sonuna kadar olan dönemde radyo yayıncılığı ve habercilik altın çağını yaşamıştır..</a:t>
              </a:r>
            </a:p>
          </p:txBody>
        </p:sp>
        <p:sp>
          <p:nvSpPr>
            <p:cNvPr id="5" name="TextBox 5"/>
            <p:cNvSpPr txBox="1"/>
            <p:nvPr/>
          </p:nvSpPr>
          <p:spPr>
            <a:xfrm>
              <a:off x="0" y="6561909"/>
              <a:ext cx="4664251" cy="773642"/>
            </a:xfrm>
            <a:prstGeom prst="rect">
              <a:avLst/>
            </a:prstGeom>
          </p:spPr>
          <p:txBody>
            <a:bodyPr lIns="0" tIns="0" rIns="0" bIns="0" rtlCol="0" anchor="t">
              <a:spAutoFit/>
            </a:bodyPr>
            <a:lstStyle/>
            <a:p>
              <a:pPr algn="r">
                <a:lnSpc>
                  <a:spcPts val="4900"/>
                </a:lnSpc>
                <a:spcBef>
                  <a:spcPct val="0"/>
                </a:spcBef>
              </a:pPr>
              <a:r>
                <a:rPr lang="en-US" sz="3500">
                  <a:solidFill>
                    <a:srgbClr val="3884FD"/>
                  </a:solidFill>
                  <a:latin typeface="Nunito Sans Bold"/>
                </a:rPr>
                <a:t>1920</a:t>
              </a:r>
            </a:p>
          </p:txBody>
        </p:sp>
      </p:grpSp>
      <p:sp>
        <p:nvSpPr>
          <p:cNvPr id="6" name="AutoShape 6"/>
          <p:cNvSpPr/>
          <p:nvPr/>
        </p:nvSpPr>
        <p:spPr>
          <a:xfrm>
            <a:off x="12107429" y="1815065"/>
            <a:ext cx="493897" cy="0"/>
          </a:xfrm>
          <a:prstGeom prst="line">
            <a:avLst/>
          </a:prstGeom>
          <a:ln w="19050" cap="rnd">
            <a:solidFill>
              <a:srgbClr val="243762"/>
            </a:solidFill>
            <a:prstDash val="solid"/>
            <a:headEnd type="none" w="sm" len="sm"/>
            <a:tailEnd type="oval" w="lg" len="lg"/>
          </a:ln>
        </p:spPr>
      </p:sp>
      <p:sp>
        <p:nvSpPr>
          <p:cNvPr id="7" name="AutoShape 7"/>
          <p:cNvSpPr/>
          <p:nvPr/>
        </p:nvSpPr>
        <p:spPr>
          <a:xfrm>
            <a:off x="11613531" y="3854858"/>
            <a:ext cx="493897" cy="0"/>
          </a:xfrm>
          <a:prstGeom prst="line">
            <a:avLst/>
          </a:prstGeom>
          <a:ln w="19050" cap="rnd">
            <a:solidFill>
              <a:srgbClr val="243762"/>
            </a:solidFill>
            <a:prstDash val="solid"/>
            <a:headEnd type="oval" w="lg" len="lg"/>
            <a:tailEnd type="none" w="sm" len="sm"/>
          </a:ln>
        </p:spPr>
      </p:sp>
      <p:sp>
        <p:nvSpPr>
          <p:cNvPr id="8" name="AutoShape 8"/>
          <p:cNvSpPr/>
          <p:nvPr/>
        </p:nvSpPr>
        <p:spPr>
          <a:xfrm>
            <a:off x="12116954" y="5885013"/>
            <a:ext cx="484372" cy="0"/>
          </a:xfrm>
          <a:prstGeom prst="line">
            <a:avLst/>
          </a:prstGeom>
          <a:ln w="19050" cap="rnd">
            <a:solidFill>
              <a:srgbClr val="243762"/>
            </a:solidFill>
            <a:prstDash val="solid"/>
            <a:headEnd type="none" w="sm" len="sm"/>
            <a:tailEnd type="oval" w="lg" len="lg"/>
          </a:ln>
        </p:spPr>
      </p:sp>
      <p:sp>
        <p:nvSpPr>
          <p:cNvPr id="9" name="AutoShape 9"/>
          <p:cNvSpPr/>
          <p:nvPr/>
        </p:nvSpPr>
        <p:spPr>
          <a:xfrm>
            <a:off x="12105390" y="7934803"/>
            <a:ext cx="493897" cy="0"/>
          </a:xfrm>
          <a:prstGeom prst="line">
            <a:avLst/>
          </a:prstGeom>
          <a:ln w="19050" cap="rnd">
            <a:solidFill>
              <a:srgbClr val="243762"/>
            </a:solidFill>
            <a:prstDash val="solid"/>
            <a:headEnd type="oval" w="lg" len="lg"/>
            <a:tailEnd type="none" w="sm" len="sm"/>
          </a:ln>
        </p:spPr>
      </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46584" y="4595348"/>
            <a:ext cx="5492982" cy="5396855"/>
          </a:xfrm>
          <a:prstGeom prst="rect">
            <a:avLst/>
          </a:prstGeom>
        </p:spPr>
      </p:pic>
      <p:grpSp>
        <p:nvGrpSpPr>
          <p:cNvPr id="11" name="Group 11"/>
          <p:cNvGrpSpPr/>
          <p:nvPr/>
        </p:nvGrpSpPr>
        <p:grpSpPr>
          <a:xfrm>
            <a:off x="13110624" y="2777755"/>
            <a:ext cx="4324599" cy="6551318"/>
            <a:chOff x="0" y="0"/>
            <a:chExt cx="5766132" cy="8735091"/>
          </a:xfrm>
        </p:grpSpPr>
        <p:sp>
          <p:nvSpPr>
            <p:cNvPr id="12" name="TextBox 12"/>
            <p:cNvSpPr txBox="1"/>
            <p:nvPr/>
          </p:nvSpPr>
          <p:spPr>
            <a:xfrm>
              <a:off x="0" y="9525"/>
              <a:ext cx="5766132" cy="7673975"/>
            </a:xfrm>
            <a:prstGeom prst="rect">
              <a:avLst/>
            </a:prstGeom>
          </p:spPr>
          <p:txBody>
            <a:bodyPr lIns="0" tIns="0" rIns="0" bIns="0" rtlCol="0" anchor="t">
              <a:spAutoFit/>
            </a:bodyPr>
            <a:lstStyle/>
            <a:p>
              <a:pPr>
                <a:lnSpc>
                  <a:spcPts val="4199"/>
                </a:lnSpc>
              </a:pPr>
              <a:r>
                <a:rPr lang="en-US" sz="3499">
                  <a:solidFill>
                    <a:srgbClr val="243762"/>
                  </a:solidFill>
                  <a:latin typeface="Nunito Sans Bold"/>
                </a:rPr>
                <a:t>“1930’lu yıllara gelindiğinde radyo önemli bir toplumsal etki gücü olarak siyasal alanda dikkati çekmiştir. Nazi deneyimi ve II. Dünya Savaşı’nın radyolar savaşı olarak anılması bundandır”. </a:t>
              </a:r>
            </a:p>
          </p:txBody>
        </p:sp>
        <p:sp>
          <p:nvSpPr>
            <p:cNvPr id="13" name="TextBox 13"/>
            <p:cNvSpPr txBox="1"/>
            <p:nvPr/>
          </p:nvSpPr>
          <p:spPr>
            <a:xfrm>
              <a:off x="0" y="7958909"/>
              <a:ext cx="5766132" cy="773642"/>
            </a:xfrm>
            <a:prstGeom prst="rect">
              <a:avLst/>
            </a:prstGeom>
          </p:spPr>
          <p:txBody>
            <a:bodyPr lIns="0" tIns="0" rIns="0" bIns="0" rtlCol="0" anchor="t">
              <a:spAutoFit/>
            </a:bodyPr>
            <a:lstStyle/>
            <a:p>
              <a:pPr>
                <a:lnSpc>
                  <a:spcPts val="4900"/>
                </a:lnSpc>
                <a:spcBef>
                  <a:spcPct val="0"/>
                </a:spcBef>
              </a:pPr>
              <a:r>
                <a:rPr lang="en-US" sz="3500">
                  <a:solidFill>
                    <a:srgbClr val="3884FD"/>
                  </a:solidFill>
                  <a:latin typeface="Nunito Sans Bold"/>
                </a:rPr>
                <a:t>2021</a:t>
              </a:r>
            </a:p>
          </p:txBody>
        </p:sp>
      </p:grpSp>
      <p:sp>
        <p:nvSpPr>
          <p:cNvPr id="14" name="TextBox 14"/>
          <p:cNvSpPr txBox="1"/>
          <p:nvPr/>
        </p:nvSpPr>
        <p:spPr>
          <a:xfrm>
            <a:off x="1028700" y="1066800"/>
            <a:ext cx="3898094" cy="2222500"/>
          </a:xfrm>
          <a:prstGeom prst="rect">
            <a:avLst/>
          </a:prstGeom>
        </p:spPr>
        <p:txBody>
          <a:bodyPr lIns="0" tIns="0" rIns="0" bIns="0" rtlCol="0" anchor="t">
            <a:spAutoFit/>
          </a:bodyPr>
          <a:lstStyle/>
          <a:p>
            <a:pPr>
              <a:lnSpc>
                <a:spcPts val="4400"/>
              </a:lnSpc>
            </a:pPr>
            <a:r>
              <a:rPr lang="en-US" sz="4000" spc="-40">
                <a:solidFill>
                  <a:srgbClr val="3884FD"/>
                </a:solidFill>
                <a:latin typeface="Nunito Bold"/>
              </a:rPr>
              <a:t>Radyonun Propaganda Aracı Olarak Kullanımı</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884FD"/>
        </a:solidFill>
        <a:effectLst/>
      </p:bgPr>
    </p:bg>
    <p:spTree>
      <p:nvGrpSpPr>
        <p:cNvPr id="1" name=""/>
        <p:cNvGrpSpPr/>
        <p:nvPr/>
      </p:nvGrpSpPr>
      <p:grpSpPr>
        <a:xfrm>
          <a:off x="0" y="0"/>
          <a:ext cx="0" cy="0"/>
          <a:chOff x="0" y="0"/>
          <a:chExt cx="0" cy="0"/>
        </a:xfrm>
      </p:grpSpPr>
      <p:sp>
        <p:nvSpPr>
          <p:cNvPr id="2" name="TextBox 2"/>
          <p:cNvSpPr txBox="1"/>
          <p:nvPr/>
        </p:nvSpPr>
        <p:spPr>
          <a:xfrm>
            <a:off x="1028700" y="963259"/>
            <a:ext cx="13863615" cy="7292975"/>
          </a:xfrm>
          <a:prstGeom prst="rect">
            <a:avLst/>
          </a:prstGeom>
        </p:spPr>
        <p:txBody>
          <a:bodyPr lIns="0" tIns="0" rIns="0" bIns="0" rtlCol="0" anchor="t">
            <a:spAutoFit/>
          </a:bodyPr>
          <a:lstStyle/>
          <a:p>
            <a:pPr>
              <a:lnSpc>
                <a:spcPts val="3850"/>
              </a:lnSpc>
            </a:pPr>
            <a:r>
              <a:rPr lang="en-US" sz="3500" spc="-35">
                <a:solidFill>
                  <a:srgbClr val="FFFFFF"/>
                </a:solidFill>
                <a:latin typeface="Nunito Bold"/>
              </a:rPr>
              <a:t>Çünkü bu dönemde cephe dışındaki savaşın yönlendirilmesi de radyo aracılığıyla gerçekleştirilmiştir. Tarafların destekçi kazanmasında radyonun bu amaçla kullanılması önemli bir etken olmuştur. Bu kapsamda İkinci Dünya Savaşı'na dâhil olan devletler tarafından </a:t>
            </a:r>
            <a:r>
              <a:rPr lang="en-US" sz="3500" spc="-35">
                <a:solidFill>
                  <a:srgbClr val="B8184D"/>
                </a:solidFill>
                <a:latin typeface="Nunito Bold"/>
              </a:rPr>
              <a:t>siyasi, ekonomik ve askeri</a:t>
            </a:r>
            <a:r>
              <a:rPr lang="en-US" sz="3500" spc="-35">
                <a:solidFill>
                  <a:srgbClr val="FFFFFF"/>
                </a:solidFill>
                <a:latin typeface="Nunito Bold"/>
              </a:rPr>
              <a:t> amaçlarla sıklıkla kullanılan </a:t>
            </a:r>
            <a:r>
              <a:rPr lang="en-US" sz="3500" spc="-35">
                <a:solidFill>
                  <a:srgbClr val="B8184D"/>
                </a:solidFill>
                <a:latin typeface="Nunito Bold"/>
              </a:rPr>
              <a:t>propaganda, Alman nasyonal sosyalistlerde Halkı Aydınlatma ve Propaganda Bakanı Joseph Goebbels’in girişimlerinde öne çıkarken, Amerika Birleşik Devletleri’nde Franklin D. Roosevelt’in politikalarında kendini göstermiştir. </a:t>
            </a:r>
            <a:r>
              <a:rPr lang="en-US" sz="3500" spc="-35">
                <a:solidFill>
                  <a:srgbClr val="FFFFFF"/>
                </a:solidFill>
                <a:latin typeface="Nunito Bold"/>
              </a:rPr>
              <a:t>Roosevelt, bu kavramı müttefiklerin zaferi için anahtar elementlerden biri olarak görmüş ve 1942’de Office of WarInformation’u kurmuştur. Savaşı kazanmanın önemini anlatan yayınlar yapan bu kurum, radyo kökenli ElmerDavis’in yönetmenliğinde, medya aracılığıyla ulusal ve uluslararası düzeyde propaganda faaliyetleri yürütmüştür.</a:t>
            </a:r>
          </a:p>
          <a:p>
            <a:pPr>
              <a:lnSpc>
                <a:spcPts val="3850"/>
              </a:lnSpc>
            </a:pPr>
            <a:endParaRPr lang="en-US" sz="3500" spc="-35">
              <a:solidFill>
                <a:srgbClr val="FFFFFF"/>
              </a:solidFill>
              <a:latin typeface="Nunito Bold"/>
            </a:endParaRPr>
          </a:p>
        </p:txBody>
      </p:sp>
      <p:sp>
        <p:nvSpPr>
          <p:cNvPr id="3" name="AutoShape 3"/>
          <p:cNvSpPr/>
          <p:nvPr/>
        </p:nvSpPr>
        <p:spPr>
          <a:xfrm>
            <a:off x="1028700" y="7994297"/>
            <a:ext cx="9474296" cy="0"/>
          </a:xfrm>
          <a:prstGeom prst="line">
            <a:avLst/>
          </a:prstGeom>
          <a:ln w="19050" cap="rnd">
            <a:solidFill>
              <a:srgbClr val="243762"/>
            </a:solidFill>
            <a:prstDash val="solid"/>
            <a:headEnd type="none" w="sm" len="sm"/>
            <a:tailEnd type="none" w="sm" len="sm"/>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597727" y="2057400"/>
            <a:ext cx="9298983" cy="8229600"/>
          </a:xfrm>
          <a:prstGeom prst="rect">
            <a:avLst/>
          </a:prstGeom>
        </p:spPr>
      </p:pic>
      <p:sp>
        <p:nvSpPr>
          <p:cNvPr id="3" name="TextBox 3"/>
          <p:cNvSpPr txBox="1"/>
          <p:nvPr/>
        </p:nvSpPr>
        <p:spPr>
          <a:xfrm>
            <a:off x="4618363" y="1038225"/>
            <a:ext cx="12640937" cy="3133725"/>
          </a:xfrm>
          <a:prstGeom prst="rect">
            <a:avLst/>
          </a:prstGeom>
        </p:spPr>
        <p:txBody>
          <a:bodyPr lIns="0" tIns="0" rIns="0" bIns="0" rtlCol="0" anchor="t">
            <a:spAutoFit/>
          </a:bodyPr>
          <a:lstStyle/>
          <a:p>
            <a:pPr algn="r">
              <a:lnSpc>
                <a:spcPts val="4199"/>
              </a:lnSpc>
            </a:pPr>
            <a:r>
              <a:rPr lang="en-US" sz="3499">
                <a:solidFill>
                  <a:srgbClr val="243762"/>
                </a:solidFill>
                <a:latin typeface="Nunito Sans Bold"/>
              </a:rPr>
              <a:t>•Hitler Almanyasında radyo iktidarda kalmanın bir yolu olarak kullanılmıştır ancak bu iktidarın yolu aynı zamanda basını doğru kullanmaktan da geçmiştir. İkinci Dünya Savaşı öncesi bu yapı iyice kemikleşmeye başlamıştır. Bu dönem basın baronlarının dönemi olmuş ve SirOswald Mosley (1896-1980) basının desteği ile yoluna devam etmiştir.</a:t>
            </a:r>
          </a:p>
        </p:txBody>
      </p:sp>
      <p:sp>
        <p:nvSpPr>
          <p:cNvPr id="4" name="TextBox 4"/>
          <p:cNvSpPr txBox="1"/>
          <p:nvPr/>
        </p:nvSpPr>
        <p:spPr>
          <a:xfrm>
            <a:off x="7065606" y="5153025"/>
            <a:ext cx="10193694" cy="4705350"/>
          </a:xfrm>
          <a:prstGeom prst="rect">
            <a:avLst/>
          </a:prstGeom>
        </p:spPr>
        <p:txBody>
          <a:bodyPr lIns="0" tIns="0" rIns="0" bIns="0" rtlCol="0" anchor="t">
            <a:spAutoFit/>
          </a:bodyPr>
          <a:lstStyle/>
          <a:p>
            <a:pPr algn="r">
              <a:lnSpc>
                <a:spcPts val="4199"/>
              </a:lnSpc>
            </a:pPr>
            <a:r>
              <a:rPr lang="en-US" sz="3499">
                <a:solidFill>
                  <a:srgbClr val="243762"/>
                </a:solidFill>
                <a:latin typeface="Nunito Sans Bold"/>
              </a:rPr>
              <a:t>•Radyonun, 20. yüzyılın büyük bir bölümünde kitle iletişim araçları arasında en güçlü uluslararası iletişim aracı olduğu kabul edilmektedir. İkinci Dünya Savaşı sırasında radyonun propagandadaki gücünü fark eden Nazi Almanyası’nın yanı sıra batılı güçler de radyo aracılığıyla karşılıklı psikolojik savaş başlatmışlar ve cepheden çok, radyo yayınları sayesinde güç kazanmışlardır.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100142" y="1291269"/>
            <a:ext cx="16159158" cy="2609850"/>
          </a:xfrm>
          <a:prstGeom prst="rect">
            <a:avLst/>
          </a:prstGeom>
        </p:spPr>
        <p:txBody>
          <a:bodyPr lIns="0" tIns="0" rIns="0" bIns="0" rtlCol="0" anchor="t">
            <a:spAutoFit/>
          </a:bodyPr>
          <a:lstStyle/>
          <a:p>
            <a:pPr>
              <a:lnSpc>
                <a:spcPts val="4199"/>
              </a:lnSpc>
            </a:pPr>
            <a:r>
              <a:rPr lang="en-US" sz="3499">
                <a:solidFill>
                  <a:srgbClr val="243762"/>
                </a:solidFill>
                <a:latin typeface="Nunito Sans Bold"/>
              </a:rPr>
              <a:t>•Propaganda aracılığıyla halkı diledikleri doğrultuda etkilemek isteyen siyasal aktörler, bu etkiyi mümkün olduğunca artırmak için bütün olanakları, dolayısıyla kitle iletişim araçlarını kullanmaktan çekinmezler. </a:t>
            </a:r>
            <a:r>
              <a:rPr lang="en-US" sz="3499">
                <a:solidFill>
                  <a:srgbClr val="3884FD"/>
                </a:solidFill>
                <a:latin typeface="Nunito Sans Bold"/>
              </a:rPr>
              <a:t>Nasyonal Sosyalist Alman İşçi Partisi de bu doğrultuda bir örnek olarak değerlendirilebilir. </a:t>
            </a:r>
          </a:p>
        </p:txBody>
      </p:sp>
      <p:sp>
        <p:nvSpPr>
          <p:cNvPr id="3" name="TextBox 3"/>
          <p:cNvSpPr txBox="1"/>
          <p:nvPr/>
        </p:nvSpPr>
        <p:spPr>
          <a:xfrm>
            <a:off x="1100142" y="4552950"/>
            <a:ext cx="16159158" cy="3657600"/>
          </a:xfrm>
          <a:prstGeom prst="rect">
            <a:avLst/>
          </a:prstGeom>
        </p:spPr>
        <p:txBody>
          <a:bodyPr lIns="0" tIns="0" rIns="0" bIns="0" rtlCol="0" anchor="t">
            <a:spAutoFit/>
          </a:bodyPr>
          <a:lstStyle/>
          <a:p>
            <a:pPr>
              <a:lnSpc>
                <a:spcPts val="4199"/>
              </a:lnSpc>
            </a:pPr>
            <a:r>
              <a:rPr lang="en-US" sz="3499">
                <a:solidFill>
                  <a:srgbClr val="243762"/>
                </a:solidFill>
                <a:latin typeface="Nunito Sans Bold"/>
              </a:rPr>
              <a:t>•Hitler’in başbakan seçilmesi ve NSDAP’nin 30.01.1933’te hükümeti devirmesi radyo için de kökten değişiklik anlamına gelir. Bütün radyo şirketlerinin hakları Goebbels’in başında bulunduğu Halkı Aydınlatma ve Propaganda Bakanlığı’na geçer. </a:t>
            </a:r>
            <a:r>
              <a:rPr lang="en-US" sz="3499">
                <a:solidFill>
                  <a:srgbClr val="3884FD"/>
                </a:solidFill>
                <a:latin typeface="Nunito Sans Bold"/>
              </a:rPr>
              <a:t>Goebbels’in amacı kökten bir şekilde tüm halkı radyo aracılığı ile nasyonal sosyalizm adına etkilemektir</a:t>
            </a:r>
            <a:r>
              <a:rPr lang="en-US" sz="3499">
                <a:solidFill>
                  <a:srgbClr val="243762"/>
                </a:solidFill>
                <a:latin typeface="Nunito Sans Bold"/>
              </a:rPr>
              <a:t>. Geliri düşük ailelerin radyoları olmadığı için kitleye daha rahat ulaşmak amacıyla ucuz radyo üretimine başlanır. Bu kategoride ilk üretilen 301 adlı model sadece 76 Reichsmark’a satılır.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884FD"/>
        </a:solidFill>
        <a:effectLst/>
      </p:bgPr>
    </p:bg>
    <p:spTree>
      <p:nvGrpSpPr>
        <p:cNvPr id="1" name=""/>
        <p:cNvGrpSpPr/>
        <p:nvPr/>
      </p:nvGrpSpPr>
      <p:grpSpPr>
        <a:xfrm>
          <a:off x="0" y="0"/>
          <a:ext cx="0" cy="0"/>
          <a:chOff x="0" y="0"/>
          <a:chExt cx="0" cy="0"/>
        </a:xfrm>
      </p:grpSpPr>
      <p:sp>
        <p:nvSpPr>
          <p:cNvPr id="2" name="TextBox 2"/>
          <p:cNvSpPr txBox="1"/>
          <p:nvPr/>
        </p:nvSpPr>
        <p:spPr>
          <a:xfrm>
            <a:off x="1028700" y="1722437"/>
            <a:ext cx="10642433" cy="7778750"/>
          </a:xfrm>
          <a:prstGeom prst="rect">
            <a:avLst/>
          </a:prstGeom>
        </p:spPr>
        <p:txBody>
          <a:bodyPr lIns="0" tIns="0" rIns="0" bIns="0" rtlCol="0" anchor="t">
            <a:spAutoFit/>
          </a:bodyPr>
          <a:lstStyle/>
          <a:p>
            <a:pPr>
              <a:lnSpc>
                <a:spcPts val="3850"/>
              </a:lnSpc>
            </a:pPr>
            <a:r>
              <a:rPr lang="en-US" sz="3500" spc="-35">
                <a:solidFill>
                  <a:srgbClr val="FFFFFF"/>
                </a:solidFill>
                <a:latin typeface="Nunito Bold"/>
              </a:rPr>
              <a:t>•</a:t>
            </a:r>
            <a:r>
              <a:rPr lang="en-US" sz="3500" spc="-35">
                <a:solidFill>
                  <a:srgbClr val="B8184D"/>
                </a:solidFill>
                <a:latin typeface="Nunito Bold"/>
              </a:rPr>
              <a:t>1948</a:t>
            </a:r>
            <a:r>
              <a:rPr lang="en-US" sz="3500" spc="-35">
                <a:solidFill>
                  <a:srgbClr val="FFFFFF"/>
                </a:solidFill>
                <a:latin typeface="Nunito Bold"/>
              </a:rPr>
              <a:t> yılında </a:t>
            </a:r>
            <a:r>
              <a:rPr lang="en-US" sz="3500" spc="-35">
                <a:solidFill>
                  <a:srgbClr val="B8184D"/>
                </a:solidFill>
                <a:latin typeface="Nunito Bold"/>
              </a:rPr>
              <a:t>Gordon McLendon</a:t>
            </a:r>
            <a:r>
              <a:rPr lang="en-US" sz="3500" spc="-35">
                <a:solidFill>
                  <a:srgbClr val="FFFFFF"/>
                </a:solidFill>
                <a:latin typeface="Nunito Bold"/>
              </a:rPr>
              <a:t> Şikago’da 24 saat boyunca sadece yerel haberleri aktaran radyo istasyonu ile </a:t>
            </a:r>
            <a:r>
              <a:rPr lang="en-US" sz="3500" spc="-35">
                <a:solidFill>
                  <a:srgbClr val="B8184D"/>
                </a:solidFill>
                <a:latin typeface="Nunito Bold"/>
              </a:rPr>
              <a:t>tematik yayıncılığı başlatmış oldu.</a:t>
            </a:r>
            <a:r>
              <a:rPr lang="en-US" sz="3500" spc="-35">
                <a:solidFill>
                  <a:srgbClr val="FFFFFF"/>
                </a:solidFill>
                <a:latin typeface="Nunito Bold"/>
              </a:rPr>
              <a:t> Günümüzde özellikle müzik alanında tematik yayıncılık çokgelişmiştir. Her müzik türü için çok sayıda radyo istasyonuna ulaşmak mümkündür. Radyonun ticarileşmesi çok karmaşık sonuçları da beraberine getirir; her şeyden önce radyo istasyonunun ve radyo programlarının dinleyici kitlesi ölçülebilir olmak zorundadır. Bunun nedenini reklam verenlerin ve belirli programlara maddi destek sağlayan şirketlerin (sponsor), programların kaç kişi tarafından dinlendiğini belirleme ihtiyacı oluşturur. Dinleyici araştırmaları geleneği, günümüzde adı daha çok televizyon kuruluşlarıyla anılan rating sisteminin başlangıcı radyodur.</a:t>
            </a:r>
          </a:p>
        </p:txBody>
      </p:sp>
      <p:sp>
        <p:nvSpPr>
          <p:cNvPr id="3" name="AutoShape 3"/>
          <p:cNvSpPr/>
          <p:nvPr/>
        </p:nvSpPr>
        <p:spPr>
          <a:xfrm>
            <a:off x="1028700" y="7994297"/>
            <a:ext cx="9474296" cy="0"/>
          </a:xfrm>
          <a:prstGeom prst="line">
            <a:avLst/>
          </a:prstGeom>
          <a:ln w="19050" cap="rnd">
            <a:solidFill>
              <a:srgbClr val="243762"/>
            </a:solidFill>
            <a:prstDash val="solid"/>
            <a:headEnd type="none" w="sm" len="sm"/>
            <a:tailEnd type="none" w="sm" len="sm"/>
          </a:ln>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913594" y="1684337"/>
            <a:ext cx="6374406" cy="836735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982145"/>
            <a:ext cx="10140706" cy="1149350"/>
          </a:xfrm>
          <a:prstGeom prst="rect">
            <a:avLst/>
          </a:prstGeom>
        </p:spPr>
        <p:txBody>
          <a:bodyPr lIns="0" tIns="0" rIns="0" bIns="0" rtlCol="0" anchor="t">
            <a:spAutoFit/>
          </a:bodyPr>
          <a:lstStyle/>
          <a:p>
            <a:pPr>
              <a:lnSpc>
                <a:spcPts val="8800"/>
              </a:lnSpc>
            </a:pPr>
            <a:r>
              <a:rPr lang="en-US" sz="8000" spc="-80">
                <a:solidFill>
                  <a:srgbClr val="B8184D"/>
                </a:solidFill>
                <a:latin typeface="Nunito Bold"/>
              </a:rPr>
              <a:t>Televizyon</a:t>
            </a:r>
          </a:p>
        </p:txBody>
      </p:sp>
      <p:sp>
        <p:nvSpPr>
          <p:cNvPr id="3" name="TextBox 3"/>
          <p:cNvSpPr txBox="1"/>
          <p:nvPr/>
        </p:nvSpPr>
        <p:spPr>
          <a:xfrm>
            <a:off x="1028700" y="2637585"/>
            <a:ext cx="16230600" cy="2571750"/>
          </a:xfrm>
          <a:prstGeom prst="rect">
            <a:avLst/>
          </a:prstGeom>
        </p:spPr>
        <p:txBody>
          <a:bodyPr lIns="0" tIns="0" rIns="0" bIns="0" rtlCol="0" anchor="t">
            <a:spAutoFit/>
          </a:bodyPr>
          <a:lstStyle/>
          <a:p>
            <a:pPr>
              <a:lnSpc>
                <a:spcPts val="4079"/>
              </a:lnSpc>
            </a:pPr>
            <a:r>
              <a:rPr lang="en-US" sz="3399">
                <a:solidFill>
                  <a:srgbClr val="243762"/>
                </a:solidFill>
                <a:latin typeface="Nunito Sans Bold"/>
              </a:rPr>
              <a:t>•Jules Verne’in 1892 yılında yayınlanan “Karpatlar Şatosu” adlı kitabında fotoğraf, ayna ve gramofonun birleşiminden yaptığı tasvir; tele fotoğrafın mucidi Arthur Korn’un 1907 yılında Paris’te yayınlanan L’Ilustration Gazetesi’ndeki röportajında uzaktaki görüntüler sinematografın görüntüleriymiş gibi ekranda görülebilecek demesi televizyonun yüzyıllık bir proje olduğunun göstergesidir. </a:t>
            </a:r>
          </a:p>
        </p:txBody>
      </p:sp>
      <p:sp>
        <p:nvSpPr>
          <p:cNvPr id="4" name="TextBox 4"/>
          <p:cNvSpPr txBox="1"/>
          <p:nvPr/>
        </p:nvSpPr>
        <p:spPr>
          <a:xfrm>
            <a:off x="1028700" y="5572550"/>
            <a:ext cx="16230600" cy="4114800"/>
          </a:xfrm>
          <a:prstGeom prst="rect">
            <a:avLst/>
          </a:prstGeom>
        </p:spPr>
        <p:txBody>
          <a:bodyPr lIns="0" tIns="0" rIns="0" bIns="0" rtlCol="0" anchor="t">
            <a:spAutoFit/>
          </a:bodyPr>
          <a:lstStyle/>
          <a:p>
            <a:pPr>
              <a:lnSpc>
                <a:spcPts val="4079"/>
              </a:lnSpc>
            </a:pPr>
            <a:r>
              <a:rPr lang="en-US" sz="3399">
                <a:solidFill>
                  <a:srgbClr val="243762"/>
                </a:solidFill>
                <a:latin typeface="Nunito Sans Bold"/>
              </a:rPr>
              <a:t>•Televizyon teknolojisi askerî operasyonlarla bağlantılı araştırmaların ilerlemesinde ve savaş sanayisinin uyum sağlama zorunluklarından faydalanır. Televizyon savaş öncesinde radyo için hazırlanan iki modeli yeniden üretir. Amerika’da reklam tarafından finanse edilen ve mümkün olduğunca fazla seyirciye ulaşmaya çalışan büyük, özel şebekelerle organize olurken; Avrupa’da televizyon 1980’lerin ortalarına kadar hükümetler tarafından kontrol edilen, yüksek kültür ile popüler kültür arasında bir sentez oluşturmaya çalışan kamu televizyonculuğu modeli kullanılmıştır. </a:t>
            </a:r>
          </a:p>
        </p:txBody>
      </p:sp>
      <p:sp>
        <p:nvSpPr>
          <p:cNvPr id="5" name="AutoShape 5"/>
          <p:cNvSpPr/>
          <p:nvPr/>
        </p:nvSpPr>
        <p:spPr>
          <a:xfrm>
            <a:off x="11427073" y="9258300"/>
            <a:ext cx="5832227" cy="0"/>
          </a:xfrm>
          <a:prstGeom prst="line">
            <a:avLst/>
          </a:prstGeom>
          <a:ln w="19050" cap="rnd">
            <a:solidFill>
              <a:srgbClr val="243762"/>
            </a:solidFill>
            <a:prstDash val="solid"/>
            <a:headEnd type="none" w="sm" len="sm"/>
            <a:tailEnd type="none" w="sm" len="sm"/>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884FD"/>
        </a:solidFill>
        <a:effectLst/>
      </p:bgPr>
    </p:bg>
    <p:spTree>
      <p:nvGrpSpPr>
        <p:cNvPr id="1" name=""/>
        <p:cNvGrpSpPr/>
        <p:nvPr/>
      </p:nvGrpSpPr>
      <p:grpSpPr>
        <a:xfrm>
          <a:off x="0" y="0"/>
          <a:ext cx="0" cy="0"/>
          <a:chOff x="0" y="0"/>
          <a:chExt cx="0" cy="0"/>
        </a:xfrm>
      </p:grpSpPr>
      <p:sp>
        <p:nvSpPr>
          <p:cNvPr id="2" name="TextBox 2"/>
          <p:cNvSpPr txBox="1"/>
          <p:nvPr/>
        </p:nvSpPr>
        <p:spPr>
          <a:xfrm>
            <a:off x="4561067" y="2158647"/>
            <a:ext cx="10101047" cy="5835650"/>
          </a:xfrm>
          <a:prstGeom prst="rect">
            <a:avLst/>
          </a:prstGeom>
        </p:spPr>
        <p:txBody>
          <a:bodyPr lIns="0" tIns="0" rIns="0" bIns="0" rtlCol="0" anchor="t">
            <a:spAutoFit/>
          </a:bodyPr>
          <a:lstStyle/>
          <a:p>
            <a:pPr>
              <a:lnSpc>
                <a:spcPts val="3850"/>
              </a:lnSpc>
            </a:pPr>
            <a:r>
              <a:rPr lang="en-US" sz="3500" spc="-35">
                <a:solidFill>
                  <a:srgbClr val="FFFFFF"/>
                </a:solidFill>
                <a:latin typeface="Nunito Bold"/>
              </a:rPr>
              <a:t>•1940’larda bir kitle iletişim aracı haline gelen televizyon; </a:t>
            </a:r>
            <a:r>
              <a:rPr lang="en-US" sz="3500" spc="-35">
                <a:solidFill>
                  <a:srgbClr val="B8184D"/>
                </a:solidFill>
                <a:latin typeface="Nunito Bold"/>
              </a:rPr>
              <a:t>reklam, haber ve eğlencenin</a:t>
            </a:r>
            <a:r>
              <a:rPr lang="en-US" sz="3500" spc="-35">
                <a:solidFill>
                  <a:srgbClr val="FFFFFF"/>
                </a:solidFill>
                <a:latin typeface="Nunito Bold"/>
              </a:rPr>
              <a:t> en önemli kaynağı oldu. Telefon, gramofon ve fotoğraf alanındaki ilerlemeler resim ve ses birleştirilerek aktarılabilir mi sorusunu ve bilim insanlarının merakını beraberinde getirdi. Bu sorunun cevabı günümüzde milyarlarca insanı büyülenmişçesine etrafına toplayan televizyonu yarattı.</a:t>
            </a:r>
            <a:r>
              <a:rPr lang="en-US" sz="3500" spc="-35">
                <a:solidFill>
                  <a:srgbClr val="B8184D"/>
                </a:solidFill>
                <a:latin typeface="Nunito Bold"/>
              </a:rPr>
              <a:t> Philo Fornsworth ve Vladimir Zworykin</a:t>
            </a:r>
            <a:r>
              <a:rPr lang="en-US" sz="3500" spc="-35">
                <a:solidFill>
                  <a:srgbClr val="FFFFFF"/>
                </a:solidFill>
                <a:latin typeface="Nunito Bold"/>
              </a:rPr>
              <a:t> televizyon çağını başlatan iki önemli insan olarak tarih sahnesindeki yerlerini aldılar. Televizyon </a:t>
            </a:r>
          </a:p>
          <a:p>
            <a:pPr>
              <a:lnSpc>
                <a:spcPts val="3850"/>
              </a:lnSpc>
            </a:pPr>
            <a:r>
              <a:rPr lang="en-US" sz="3500" spc="-35">
                <a:solidFill>
                  <a:srgbClr val="FFFFFF"/>
                </a:solidFill>
                <a:latin typeface="Nunito Bold"/>
              </a:rPr>
              <a:t>1950’li yıllarda altın çağını yaşamıştır. </a:t>
            </a:r>
          </a:p>
        </p:txBody>
      </p:sp>
      <p:sp>
        <p:nvSpPr>
          <p:cNvPr id="3" name="AutoShape 3"/>
          <p:cNvSpPr/>
          <p:nvPr/>
        </p:nvSpPr>
        <p:spPr>
          <a:xfrm>
            <a:off x="7785004" y="9239250"/>
            <a:ext cx="9474296" cy="0"/>
          </a:xfrm>
          <a:prstGeom prst="line">
            <a:avLst/>
          </a:prstGeom>
          <a:ln w="19050" cap="rnd">
            <a:solidFill>
              <a:srgbClr val="243762"/>
            </a:solidFill>
            <a:prstDash val="solid"/>
            <a:headEnd type="none" w="sm" len="sm"/>
            <a:tailEnd type="none" w="sm" len="sm"/>
          </a:ln>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822403" y="5143500"/>
            <a:ext cx="4047467" cy="4114800"/>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5936897"/>
            <a:ext cx="3970691" cy="4114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38225"/>
            <a:ext cx="16230600" cy="1562100"/>
          </a:xfrm>
          <a:prstGeom prst="rect">
            <a:avLst/>
          </a:prstGeom>
        </p:spPr>
        <p:txBody>
          <a:bodyPr lIns="0" tIns="0" rIns="0" bIns="0" rtlCol="0" anchor="t">
            <a:spAutoFit/>
          </a:bodyPr>
          <a:lstStyle/>
          <a:p>
            <a:pPr>
              <a:lnSpc>
                <a:spcPts val="4199"/>
              </a:lnSpc>
            </a:pPr>
            <a:r>
              <a:rPr lang="en-US" sz="3499">
                <a:solidFill>
                  <a:srgbClr val="243762"/>
                </a:solidFill>
                <a:latin typeface="Nunito Sans Bold"/>
              </a:rPr>
              <a:t>•Öncelikle ailenin katılımı ile gerçekleşen televizyon izleme eylemi, 1980’li yılların başlarına kadar radyonun yerini almaya çalışarak, onunla rekabete girmiştir. </a:t>
            </a:r>
          </a:p>
        </p:txBody>
      </p:sp>
      <p:sp>
        <p:nvSpPr>
          <p:cNvPr id="3" name="TextBox 3"/>
          <p:cNvSpPr txBox="1"/>
          <p:nvPr/>
        </p:nvSpPr>
        <p:spPr>
          <a:xfrm>
            <a:off x="1028700" y="3319463"/>
            <a:ext cx="16230600" cy="2085975"/>
          </a:xfrm>
          <a:prstGeom prst="rect">
            <a:avLst/>
          </a:prstGeom>
        </p:spPr>
        <p:txBody>
          <a:bodyPr lIns="0" tIns="0" rIns="0" bIns="0" rtlCol="0" anchor="t">
            <a:spAutoFit/>
          </a:bodyPr>
          <a:lstStyle/>
          <a:p>
            <a:pPr>
              <a:lnSpc>
                <a:spcPts val="4199"/>
              </a:lnSpc>
            </a:pPr>
            <a:r>
              <a:rPr lang="en-US" sz="3499">
                <a:solidFill>
                  <a:srgbClr val="243762"/>
                </a:solidFill>
                <a:latin typeface="Nunito Sans Bold"/>
              </a:rPr>
              <a:t>•</a:t>
            </a:r>
            <a:r>
              <a:rPr lang="en-US" sz="3499">
                <a:solidFill>
                  <a:srgbClr val="B8184D"/>
                </a:solidFill>
                <a:latin typeface="Nunito Sans Bold"/>
              </a:rPr>
              <a:t>Televizyonun en önemli avantajı, program yapımcılarının radyo ve sinemada elde ettikleri bilgi birikimini kullanmalarıdır.</a:t>
            </a:r>
            <a:r>
              <a:rPr lang="en-US" sz="3499">
                <a:solidFill>
                  <a:srgbClr val="243762"/>
                </a:solidFill>
                <a:latin typeface="Nunito Sans Bold"/>
              </a:rPr>
              <a:t> Program türleri, rating ölçümleri, izleyicinin ilgisini çekme ve onları etkileme gibi önemli konular hakkında önemli bir bilgi birikiminin olması, televizyon için son derece önemlidir. </a:t>
            </a:r>
          </a:p>
        </p:txBody>
      </p:sp>
      <p:sp>
        <p:nvSpPr>
          <p:cNvPr id="4" name="AutoShape 4"/>
          <p:cNvSpPr/>
          <p:nvPr/>
        </p:nvSpPr>
        <p:spPr>
          <a:xfrm>
            <a:off x="11427073" y="9258300"/>
            <a:ext cx="5832227" cy="0"/>
          </a:xfrm>
          <a:prstGeom prst="line">
            <a:avLst/>
          </a:prstGeom>
          <a:ln w="19050" cap="rnd">
            <a:solidFill>
              <a:srgbClr val="243762"/>
            </a:solidFill>
            <a:prstDash val="solid"/>
            <a:headEnd type="none" w="sm" len="sm"/>
            <a:tailEnd type="none" w="sm" len="sm"/>
          </a:ln>
        </p:spPr>
      </p:sp>
      <p:sp>
        <p:nvSpPr>
          <p:cNvPr id="5" name="TextBox 5"/>
          <p:cNvSpPr txBox="1"/>
          <p:nvPr/>
        </p:nvSpPr>
        <p:spPr>
          <a:xfrm>
            <a:off x="1028700" y="6124575"/>
            <a:ext cx="16230600" cy="3133725"/>
          </a:xfrm>
          <a:prstGeom prst="rect">
            <a:avLst/>
          </a:prstGeom>
        </p:spPr>
        <p:txBody>
          <a:bodyPr lIns="0" tIns="0" rIns="0" bIns="0" rtlCol="0" anchor="t">
            <a:spAutoFit/>
          </a:bodyPr>
          <a:lstStyle/>
          <a:p>
            <a:pPr>
              <a:lnSpc>
                <a:spcPts val="4199"/>
              </a:lnSpc>
            </a:pPr>
            <a:r>
              <a:rPr lang="en-US" sz="3499">
                <a:solidFill>
                  <a:srgbClr val="243762"/>
                </a:solidFill>
                <a:latin typeface="Nunito Sans Bold"/>
              </a:rPr>
              <a:t>•</a:t>
            </a:r>
            <a:r>
              <a:rPr lang="en-US" sz="3499">
                <a:solidFill>
                  <a:srgbClr val="B8184D"/>
                </a:solidFill>
                <a:latin typeface="Nunito Sans Bold"/>
              </a:rPr>
              <a:t>1950 yılında A.C. Nielsen şirketi ilk televizyon izleyicisi çalışmasını gerçekleştirmiştir.</a:t>
            </a:r>
            <a:r>
              <a:rPr lang="en-US" sz="3499">
                <a:solidFill>
                  <a:srgbClr val="243762"/>
                </a:solidFill>
                <a:latin typeface="Nunito Sans Bold"/>
              </a:rPr>
              <a:t> Amerikan izleyicisini temsil yeteneğine sahip on beş bin evde, insanların televizyonda neler seyrettiklerinin bilgilerini topladı. </a:t>
            </a:r>
            <a:r>
              <a:rPr lang="en-US" sz="3499">
                <a:solidFill>
                  <a:srgbClr val="B8184D"/>
                </a:solidFill>
                <a:latin typeface="Nunito Sans Bold"/>
              </a:rPr>
              <a:t>Peoplemeter</a:t>
            </a:r>
            <a:r>
              <a:rPr lang="en-US" sz="3499">
                <a:solidFill>
                  <a:srgbClr val="243762"/>
                </a:solidFill>
                <a:latin typeface="Nunito Sans Bold"/>
              </a:rPr>
              <a:t> adı verilen cihazlara sahip ev halkı, o an seyrettikleri yayın ile ilgili düğmeye basarak izledikleri programın verisinin elde edilmesini sağladı. Bu yöntem ile kim, neyi, ne kadar süre izliyor sorularının cevapları oluştu.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1427073" y="9258300"/>
            <a:ext cx="5832227" cy="0"/>
          </a:xfrm>
          <a:prstGeom prst="line">
            <a:avLst/>
          </a:prstGeom>
          <a:ln w="19050" cap="rnd">
            <a:solidFill>
              <a:srgbClr val="243762"/>
            </a:solidFill>
            <a:prstDash val="solid"/>
            <a:headEnd type="none" w="sm" len="sm"/>
            <a:tailEnd type="none" w="sm" len="sm"/>
          </a:ln>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427073" y="5812374"/>
            <a:ext cx="6545331" cy="4474626"/>
          </a:xfrm>
          <a:prstGeom prst="rect">
            <a:avLst/>
          </a:prstGeom>
        </p:spPr>
      </p:pic>
      <p:sp>
        <p:nvSpPr>
          <p:cNvPr id="4" name="TextBox 4"/>
          <p:cNvSpPr txBox="1"/>
          <p:nvPr/>
        </p:nvSpPr>
        <p:spPr>
          <a:xfrm>
            <a:off x="1028700" y="1038225"/>
            <a:ext cx="15763009" cy="3133725"/>
          </a:xfrm>
          <a:prstGeom prst="rect">
            <a:avLst/>
          </a:prstGeom>
        </p:spPr>
        <p:txBody>
          <a:bodyPr lIns="0" tIns="0" rIns="0" bIns="0" rtlCol="0" anchor="t">
            <a:spAutoFit/>
          </a:bodyPr>
          <a:lstStyle/>
          <a:p>
            <a:pPr>
              <a:lnSpc>
                <a:spcPts val="4199"/>
              </a:lnSpc>
            </a:pPr>
            <a:r>
              <a:rPr lang="en-US" sz="3499">
                <a:solidFill>
                  <a:srgbClr val="243762"/>
                </a:solidFill>
                <a:latin typeface="Nunito Sans Bold"/>
              </a:rPr>
              <a:t>•En yaygın kitle iletişim aracı olarak kabul edilen televizyon, milyarlarca insan üzerinde önemli etkilere sahiptir. </a:t>
            </a:r>
            <a:r>
              <a:rPr lang="en-US" sz="3499">
                <a:solidFill>
                  <a:srgbClr val="B8184D"/>
                </a:solidFill>
                <a:latin typeface="Nunito Sans Bold"/>
              </a:rPr>
              <a:t>Düşünce biçimimizin şekillendirilmesinde, ürün ve hizmet satışının yaygınlaşmasında, toplumda geniş kabul gören davranış biçimlerinin kitleye öğretilmesinde, değerler sisteminin neler olduğunun gösterilmesinde,</a:t>
            </a:r>
            <a:r>
              <a:rPr lang="en-US" sz="3499">
                <a:solidFill>
                  <a:srgbClr val="243762"/>
                </a:solidFill>
                <a:latin typeface="Nunito Sans Bold"/>
              </a:rPr>
              <a:t> </a:t>
            </a:r>
            <a:r>
              <a:rPr lang="en-US" sz="3499">
                <a:solidFill>
                  <a:srgbClr val="B8184D"/>
                </a:solidFill>
                <a:latin typeface="Nunito Sans Bold"/>
              </a:rPr>
              <a:t>siyasetin etkisinin arttırılmasında</a:t>
            </a:r>
            <a:r>
              <a:rPr lang="en-US" sz="3499">
                <a:solidFill>
                  <a:srgbClr val="243762"/>
                </a:solidFill>
                <a:latin typeface="Nunito Sans Bold"/>
              </a:rPr>
              <a:t> son derece önemli işlevler üstlenmiştir.</a:t>
            </a:r>
          </a:p>
        </p:txBody>
      </p:sp>
      <p:sp>
        <p:nvSpPr>
          <p:cNvPr id="5" name="TextBox 5"/>
          <p:cNvSpPr txBox="1"/>
          <p:nvPr/>
        </p:nvSpPr>
        <p:spPr>
          <a:xfrm>
            <a:off x="1028700" y="5153025"/>
            <a:ext cx="9439138" cy="3133725"/>
          </a:xfrm>
          <a:prstGeom prst="rect">
            <a:avLst/>
          </a:prstGeom>
        </p:spPr>
        <p:txBody>
          <a:bodyPr lIns="0" tIns="0" rIns="0" bIns="0" rtlCol="0" anchor="t">
            <a:spAutoFit/>
          </a:bodyPr>
          <a:lstStyle/>
          <a:p>
            <a:pPr>
              <a:lnSpc>
                <a:spcPts val="4199"/>
              </a:lnSpc>
            </a:pPr>
            <a:r>
              <a:rPr lang="en-US" sz="3499">
                <a:solidFill>
                  <a:srgbClr val="243762"/>
                </a:solidFill>
                <a:latin typeface="Nunito Sans Bold"/>
              </a:rPr>
              <a:t>•Çok büyük bir ekonomisi ve siyasi gücü bulunan televizyon, bu özelliğinden dolayı her dönem üreticilerin ve siyaset insanlarının dikkatini çekmiş ve denetlenmesi, üzerinde kontrol mekanizması oluşturulması gereken bir kitle iletişim aracı olarak görülmüştür.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1427073" y="9258300"/>
            <a:ext cx="5832227" cy="0"/>
          </a:xfrm>
          <a:prstGeom prst="line">
            <a:avLst/>
          </a:prstGeom>
          <a:ln w="19050" cap="rnd">
            <a:solidFill>
              <a:srgbClr val="243762"/>
            </a:solidFill>
            <a:prstDash val="solid"/>
            <a:headEnd type="none" w="sm" len="sm"/>
            <a:tailEnd type="none" w="sm" len="sm"/>
          </a:ln>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590384" y="1372458"/>
            <a:ext cx="9650384" cy="8914542"/>
          </a:xfrm>
          <a:prstGeom prst="rect">
            <a:avLst/>
          </a:prstGeom>
        </p:spPr>
      </p:pic>
      <p:sp>
        <p:nvSpPr>
          <p:cNvPr id="4" name="TextBox 4"/>
          <p:cNvSpPr txBox="1"/>
          <p:nvPr/>
        </p:nvSpPr>
        <p:spPr>
          <a:xfrm>
            <a:off x="1028700" y="1038225"/>
            <a:ext cx="8561684" cy="3133725"/>
          </a:xfrm>
          <a:prstGeom prst="rect">
            <a:avLst/>
          </a:prstGeom>
        </p:spPr>
        <p:txBody>
          <a:bodyPr lIns="0" tIns="0" rIns="0" bIns="0" rtlCol="0" anchor="t">
            <a:spAutoFit/>
          </a:bodyPr>
          <a:lstStyle/>
          <a:p>
            <a:pPr>
              <a:lnSpc>
                <a:spcPts val="4199"/>
              </a:lnSpc>
            </a:pPr>
            <a:r>
              <a:rPr lang="en-US" sz="3499">
                <a:solidFill>
                  <a:srgbClr val="243762"/>
                </a:solidFill>
                <a:latin typeface="Nunito Sans Bold"/>
              </a:rPr>
              <a:t>•Televizyonun toplumsal etkilerinin ortaya çıkartılabilmesi için birçok araştırma yapılmıştır. Bu araştırmalardan bazıları çokönemlidir; yeni araştırmalar temelde bu önemli araştırmalara dayandırılarak gerçekleştirilmiştir. </a:t>
            </a:r>
          </a:p>
        </p:txBody>
      </p:sp>
      <p:sp>
        <p:nvSpPr>
          <p:cNvPr id="5" name="TextBox 5"/>
          <p:cNvSpPr txBox="1"/>
          <p:nvPr/>
        </p:nvSpPr>
        <p:spPr>
          <a:xfrm>
            <a:off x="1028700" y="5153025"/>
            <a:ext cx="8561684" cy="3657600"/>
          </a:xfrm>
          <a:prstGeom prst="rect">
            <a:avLst/>
          </a:prstGeom>
        </p:spPr>
        <p:txBody>
          <a:bodyPr lIns="0" tIns="0" rIns="0" bIns="0" rtlCol="0" anchor="t">
            <a:spAutoFit/>
          </a:bodyPr>
          <a:lstStyle/>
          <a:p>
            <a:pPr>
              <a:lnSpc>
                <a:spcPts val="4199"/>
              </a:lnSpc>
            </a:pPr>
            <a:r>
              <a:rPr lang="en-US" sz="3499">
                <a:solidFill>
                  <a:srgbClr val="243762"/>
                </a:solidFill>
                <a:latin typeface="Nunito Sans Bold"/>
              </a:rPr>
              <a:t>•Amerika’da </a:t>
            </a:r>
            <a:r>
              <a:rPr lang="en-US" sz="3499">
                <a:solidFill>
                  <a:srgbClr val="B8184D"/>
                </a:solidFill>
                <a:latin typeface="Nunito Sans Bold"/>
              </a:rPr>
              <a:t>1961 yılda Wilbur Schramm, Jack Lyle ve Edwin Parker 10 şehirde, 6000 çocuk ve 2000 aileyi içeren 11 araştırma yapmışlardır.</a:t>
            </a:r>
            <a:r>
              <a:rPr lang="en-US" sz="3499">
                <a:solidFill>
                  <a:srgbClr val="243762"/>
                </a:solidFill>
                <a:latin typeface="Nunito Sans Bold"/>
              </a:rPr>
              <a:t> Araştırma bulguları şuşekilde özetlenebilir: </a:t>
            </a:r>
            <a:r>
              <a:rPr lang="en-US" sz="3499">
                <a:solidFill>
                  <a:srgbClr val="B8184D"/>
                </a:solidFill>
                <a:latin typeface="Nunito Sans Bold"/>
              </a:rPr>
              <a:t>Televizyonun çocuklar üzerindeki etkisi birbirinden farklılıklar göstermektedir.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92994"/>
            <a:ext cx="14192853" cy="8146112"/>
            <a:chOff x="0" y="85725"/>
            <a:chExt cx="18923803" cy="10861484"/>
          </a:xfrm>
        </p:grpSpPr>
        <p:sp>
          <p:nvSpPr>
            <p:cNvPr id="3" name="TextBox 3"/>
            <p:cNvSpPr txBox="1"/>
            <p:nvPr/>
          </p:nvSpPr>
          <p:spPr>
            <a:xfrm>
              <a:off x="0" y="85725"/>
              <a:ext cx="18923803" cy="3221277"/>
            </a:xfrm>
            <a:prstGeom prst="rect">
              <a:avLst/>
            </a:prstGeom>
          </p:spPr>
          <p:txBody>
            <a:bodyPr lIns="0" tIns="0" rIns="0" bIns="0" rtlCol="0" anchor="t">
              <a:spAutoFit/>
            </a:bodyPr>
            <a:lstStyle/>
            <a:p>
              <a:pPr>
                <a:lnSpc>
                  <a:spcPts val="9350"/>
                </a:lnSpc>
              </a:pPr>
              <a:r>
                <a:rPr lang="en-US" sz="8500" spc="-85">
                  <a:solidFill>
                    <a:srgbClr val="3884FD"/>
                  </a:solidFill>
                  <a:latin typeface="Nunito Bold"/>
                </a:rPr>
                <a:t>RADYO’NUN İCADI VE TARİHÇESİ</a:t>
              </a:r>
            </a:p>
          </p:txBody>
        </p:sp>
        <p:sp>
          <p:nvSpPr>
            <p:cNvPr id="4" name="TextBox 4"/>
            <p:cNvSpPr txBox="1"/>
            <p:nvPr/>
          </p:nvSpPr>
          <p:spPr>
            <a:xfrm>
              <a:off x="0" y="4050448"/>
              <a:ext cx="16755026" cy="6896761"/>
            </a:xfrm>
            <a:prstGeom prst="rect">
              <a:avLst/>
            </a:prstGeom>
          </p:spPr>
          <p:txBody>
            <a:bodyPr lIns="0" tIns="0" rIns="0" bIns="0" rtlCol="0" anchor="t">
              <a:spAutoFit/>
            </a:bodyPr>
            <a:lstStyle/>
            <a:p>
              <a:pPr>
                <a:lnSpc>
                  <a:spcPts val="4480"/>
                </a:lnSpc>
              </a:pPr>
              <a:r>
                <a:rPr lang="en-US" sz="3200" dirty="0" err="1">
                  <a:solidFill>
                    <a:srgbClr val="243762"/>
                  </a:solidFill>
                  <a:latin typeface="Nunito"/>
                </a:rPr>
                <a:t>Radyonun</a:t>
              </a:r>
              <a:r>
                <a:rPr lang="en-US" sz="3200" dirty="0">
                  <a:solidFill>
                    <a:srgbClr val="243762"/>
                  </a:solidFill>
                  <a:latin typeface="Nunito"/>
                </a:rPr>
                <a:t> </a:t>
              </a:r>
              <a:r>
                <a:rPr lang="en-US" sz="3200" dirty="0" err="1">
                  <a:solidFill>
                    <a:srgbClr val="243762"/>
                  </a:solidFill>
                  <a:latin typeface="Nunito"/>
                </a:rPr>
                <a:t>mucidi</a:t>
              </a:r>
              <a:r>
                <a:rPr lang="en-US" sz="3200" dirty="0">
                  <a:solidFill>
                    <a:srgbClr val="243762"/>
                  </a:solidFill>
                  <a:latin typeface="Nunito"/>
                </a:rPr>
                <a:t> </a:t>
              </a:r>
              <a:r>
                <a:rPr lang="en-US" sz="3200" dirty="0" err="1">
                  <a:solidFill>
                    <a:srgbClr val="243762"/>
                  </a:solidFill>
                  <a:latin typeface="Nunito"/>
                </a:rPr>
                <a:t>olarak</a:t>
              </a:r>
              <a:r>
                <a:rPr lang="en-US" sz="3200" dirty="0">
                  <a:solidFill>
                    <a:srgbClr val="243762"/>
                  </a:solidFill>
                  <a:latin typeface="Nunito"/>
                </a:rPr>
                <a:t> </a:t>
              </a:r>
              <a:r>
                <a:rPr lang="en-US" sz="3200" dirty="0" err="1">
                  <a:solidFill>
                    <a:srgbClr val="243762"/>
                  </a:solidFill>
                  <a:latin typeface="Nunito"/>
                </a:rPr>
                <a:t>tarihte</a:t>
              </a:r>
              <a:r>
                <a:rPr lang="en-US" sz="3200" dirty="0">
                  <a:solidFill>
                    <a:srgbClr val="243762"/>
                  </a:solidFill>
                  <a:latin typeface="Nunito"/>
                </a:rPr>
                <a:t> </a:t>
              </a:r>
              <a:r>
                <a:rPr lang="en-US" sz="3200" dirty="0" err="1">
                  <a:solidFill>
                    <a:srgbClr val="243762"/>
                  </a:solidFill>
                  <a:latin typeface="Nunito"/>
                </a:rPr>
                <a:t>yerini</a:t>
              </a:r>
              <a:r>
                <a:rPr lang="en-US" sz="3200" dirty="0">
                  <a:solidFill>
                    <a:srgbClr val="243762"/>
                  </a:solidFill>
                  <a:latin typeface="Nunito"/>
                </a:rPr>
                <a:t> </a:t>
              </a:r>
            </a:p>
            <a:p>
              <a:pPr>
                <a:lnSpc>
                  <a:spcPts val="4480"/>
                </a:lnSpc>
              </a:pPr>
              <a:r>
                <a:rPr lang="en-US" sz="3200" dirty="0" err="1">
                  <a:solidFill>
                    <a:srgbClr val="243762"/>
                  </a:solidFill>
                  <a:latin typeface="Nunito"/>
                </a:rPr>
                <a:t>alan</a:t>
              </a:r>
              <a:r>
                <a:rPr lang="en-US" sz="3200" dirty="0">
                  <a:solidFill>
                    <a:srgbClr val="243762"/>
                  </a:solidFill>
                  <a:latin typeface="Nunito"/>
                </a:rPr>
                <a:t> </a:t>
              </a:r>
              <a:r>
                <a:rPr lang="en-US" sz="3200" dirty="0" err="1">
                  <a:solidFill>
                    <a:srgbClr val="243762"/>
                  </a:solidFill>
                  <a:latin typeface="Nunito"/>
                </a:rPr>
                <a:t>kişi</a:t>
              </a:r>
              <a:r>
                <a:rPr lang="en-US" sz="3200" dirty="0">
                  <a:solidFill>
                    <a:srgbClr val="243762"/>
                  </a:solidFill>
                  <a:latin typeface="Nunito"/>
                </a:rPr>
                <a:t> </a:t>
              </a:r>
              <a:r>
                <a:rPr lang="en-US" sz="3200" dirty="0">
                  <a:solidFill>
                    <a:srgbClr val="F9A159"/>
                  </a:solidFill>
                  <a:latin typeface="Nunito Bold"/>
                </a:rPr>
                <a:t>Guglielmo Marconi</a:t>
              </a:r>
              <a:r>
                <a:rPr lang="en-US" sz="3200" dirty="0">
                  <a:solidFill>
                    <a:srgbClr val="243762"/>
                  </a:solidFill>
                  <a:latin typeface="Nunito"/>
                </a:rPr>
                <a:t> </a:t>
              </a:r>
              <a:r>
                <a:rPr lang="en-US" sz="3200" dirty="0" err="1">
                  <a:solidFill>
                    <a:srgbClr val="243762"/>
                  </a:solidFill>
                  <a:latin typeface="Nunito"/>
                </a:rPr>
                <a:t>olsa</a:t>
              </a:r>
              <a:r>
                <a:rPr lang="en-US" sz="3200" dirty="0">
                  <a:solidFill>
                    <a:srgbClr val="243762"/>
                  </a:solidFill>
                  <a:latin typeface="Nunito"/>
                </a:rPr>
                <a:t> da </a:t>
              </a:r>
            </a:p>
            <a:p>
              <a:pPr>
                <a:lnSpc>
                  <a:spcPts val="4480"/>
                </a:lnSpc>
              </a:pPr>
              <a:r>
                <a:rPr lang="en-US" sz="3200" dirty="0" err="1">
                  <a:solidFill>
                    <a:srgbClr val="243762"/>
                  </a:solidFill>
                  <a:latin typeface="Nunito"/>
                </a:rPr>
                <a:t>öncesinde</a:t>
              </a:r>
              <a:r>
                <a:rPr lang="en-US" sz="3200" dirty="0">
                  <a:solidFill>
                    <a:srgbClr val="243762"/>
                  </a:solidFill>
                  <a:latin typeface="Nunito"/>
                </a:rPr>
                <a:t> </a:t>
              </a:r>
              <a:r>
                <a:rPr lang="en-US" sz="3200" dirty="0" err="1">
                  <a:solidFill>
                    <a:srgbClr val="243762"/>
                  </a:solidFill>
                  <a:latin typeface="Nunito"/>
                </a:rPr>
                <a:t>İngiliz</a:t>
              </a:r>
              <a:r>
                <a:rPr lang="en-US" sz="3200" dirty="0">
                  <a:solidFill>
                    <a:srgbClr val="243762"/>
                  </a:solidFill>
                  <a:latin typeface="Nunito"/>
                </a:rPr>
                <a:t> </a:t>
              </a:r>
              <a:r>
                <a:rPr lang="en-US" sz="3200" dirty="0" err="1">
                  <a:solidFill>
                    <a:srgbClr val="243762"/>
                  </a:solidFill>
                  <a:latin typeface="Nunito"/>
                </a:rPr>
                <a:t>bilim</a:t>
              </a:r>
              <a:r>
                <a:rPr lang="en-US" sz="3200" dirty="0">
                  <a:solidFill>
                    <a:srgbClr val="243762"/>
                  </a:solidFill>
                  <a:latin typeface="Nunito"/>
                </a:rPr>
                <a:t> </a:t>
              </a:r>
              <a:r>
                <a:rPr lang="en-US" sz="3200" dirty="0" err="1">
                  <a:solidFill>
                    <a:srgbClr val="243762"/>
                  </a:solidFill>
                  <a:latin typeface="Nunito"/>
                </a:rPr>
                <a:t>adamı</a:t>
              </a:r>
              <a:r>
                <a:rPr lang="en-US" sz="3200" dirty="0">
                  <a:solidFill>
                    <a:srgbClr val="243762"/>
                  </a:solidFill>
                  <a:latin typeface="Nunito"/>
                </a:rPr>
                <a:t> James</a:t>
              </a:r>
            </a:p>
            <a:p>
              <a:pPr>
                <a:lnSpc>
                  <a:spcPts val="4480"/>
                </a:lnSpc>
              </a:pPr>
              <a:r>
                <a:rPr lang="en-US" sz="3200" dirty="0" err="1">
                  <a:solidFill>
                    <a:srgbClr val="243762"/>
                  </a:solidFill>
                  <a:latin typeface="Nunito"/>
                </a:rPr>
                <a:t>Maxwell’in</a:t>
              </a:r>
              <a:r>
                <a:rPr lang="en-US" sz="3200" dirty="0">
                  <a:solidFill>
                    <a:srgbClr val="243762"/>
                  </a:solidFill>
                  <a:latin typeface="Nunito"/>
                </a:rPr>
                <a:t>, </a:t>
              </a:r>
              <a:r>
                <a:rPr lang="en-US" sz="3200" dirty="0" err="1">
                  <a:solidFill>
                    <a:srgbClr val="243762"/>
                  </a:solidFill>
                  <a:latin typeface="Nunito"/>
                </a:rPr>
                <a:t>Alman</a:t>
              </a:r>
              <a:r>
                <a:rPr lang="en-US" sz="3200" dirty="0">
                  <a:solidFill>
                    <a:srgbClr val="243762"/>
                  </a:solidFill>
                  <a:latin typeface="Nunito"/>
                </a:rPr>
                <a:t> </a:t>
              </a:r>
              <a:r>
                <a:rPr lang="en-US" sz="3200" dirty="0" err="1">
                  <a:solidFill>
                    <a:srgbClr val="243762"/>
                  </a:solidFill>
                  <a:latin typeface="Nunito"/>
                </a:rPr>
                <a:t>fizikçi</a:t>
              </a:r>
              <a:r>
                <a:rPr lang="en-US" sz="3200" dirty="0">
                  <a:solidFill>
                    <a:srgbClr val="243762"/>
                  </a:solidFill>
                  <a:latin typeface="Nunito"/>
                </a:rPr>
                <a:t> Heinrich </a:t>
              </a:r>
              <a:r>
                <a:rPr lang="en-US" sz="3200" dirty="0" err="1">
                  <a:solidFill>
                    <a:srgbClr val="243762"/>
                  </a:solidFill>
                  <a:latin typeface="Nunito"/>
                </a:rPr>
                <a:t>Hertz’in</a:t>
              </a:r>
              <a:r>
                <a:rPr lang="en-US" sz="3200" dirty="0">
                  <a:solidFill>
                    <a:srgbClr val="243762"/>
                  </a:solidFill>
                  <a:latin typeface="Nunito"/>
                </a:rPr>
                <a:t>, </a:t>
              </a:r>
              <a:r>
                <a:rPr lang="en-US" sz="3200" dirty="0" err="1">
                  <a:solidFill>
                    <a:srgbClr val="243762"/>
                  </a:solidFill>
                  <a:latin typeface="Nunito"/>
                </a:rPr>
                <a:t>ünlü</a:t>
              </a:r>
              <a:r>
                <a:rPr lang="en-US" sz="3200" dirty="0">
                  <a:solidFill>
                    <a:srgbClr val="243762"/>
                  </a:solidFill>
                  <a:latin typeface="Nunito"/>
                </a:rPr>
                <a:t> </a:t>
              </a:r>
            </a:p>
            <a:p>
              <a:pPr>
                <a:lnSpc>
                  <a:spcPts val="4480"/>
                </a:lnSpc>
              </a:pPr>
              <a:r>
                <a:rPr lang="en-US" sz="3200" dirty="0" err="1">
                  <a:solidFill>
                    <a:srgbClr val="243762"/>
                  </a:solidFill>
                  <a:latin typeface="Nunito"/>
                </a:rPr>
                <a:t>mucit</a:t>
              </a:r>
              <a:r>
                <a:rPr lang="en-US" sz="3200" dirty="0">
                  <a:solidFill>
                    <a:srgbClr val="243762"/>
                  </a:solidFill>
                  <a:latin typeface="Nunito"/>
                </a:rPr>
                <a:t> Nikola </a:t>
              </a:r>
              <a:r>
                <a:rPr lang="en-US" sz="3200" dirty="0" err="1">
                  <a:solidFill>
                    <a:srgbClr val="243762"/>
                  </a:solidFill>
                  <a:latin typeface="Nunito"/>
                </a:rPr>
                <a:t>Tesla’nın</a:t>
              </a:r>
              <a:r>
                <a:rPr lang="en-US" sz="3200" dirty="0">
                  <a:solidFill>
                    <a:srgbClr val="243762"/>
                  </a:solidFill>
                  <a:latin typeface="Nunito"/>
                </a:rPr>
                <a:t> </a:t>
              </a:r>
              <a:r>
                <a:rPr lang="en-US" sz="3200" dirty="0" err="1">
                  <a:solidFill>
                    <a:srgbClr val="243762"/>
                  </a:solidFill>
                  <a:latin typeface="Nunito"/>
                </a:rPr>
                <a:t>ayrı</a:t>
              </a:r>
              <a:r>
                <a:rPr lang="en-US" sz="3200" dirty="0">
                  <a:solidFill>
                    <a:srgbClr val="243762"/>
                  </a:solidFill>
                  <a:latin typeface="Nunito"/>
                </a:rPr>
                <a:t> </a:t>
              </a:r>
              <a:r>
                <a:rPr lang="en-US" sz="3200" dirty="0" err="1">
                  <a:solidFill>
                    <a:srgbClr val="243762"/>
                  </a:solidFill>
                  <a:latin typeface="Nunito"/>
                </a:rPr>
                <a:t>ayrı</a:t>
              </a:r>
              <a:r>
                <a:rPr lang="en-US" sz="3200" dirty="0">
                  <a:solidFill>
                    <a:srgbClr val="243762"/>
                  </a:solidFill>
                  <a:latin typeface="Nunito"/>
                </a:rPr>
                <a:t> </a:t>
              </a:r>
              <a:r>
                <a:rPr lang="en-US" sz="3200" dirty="0" err="1">
                  <a:solidFill>
                    <a:srgbClr val="243762"/>
                  </a:solidFill>
                  <a:latin typeface="Nunito"/>
                </a:rPr>
                <a:t>yaptığı</a:t>
              </a:r>
              <a:r>
                <a:rPr lang="en-US" sz="3200" dirty="0">
                  <a:solidFill>
                    <a:srgbClr val="243762"/>
                  </a:solidFill>
                  <a:latin typeface="Nunito"/>
                </a:rPr>
                <a:t> </a:t>
              </a:r>
              <a:r>
                <a:rPr lang="en-US" sz="3200" dirty="0" err="1">
                  <a:solidFill>
                    <a:srgbClr val="243762"/>
                  </a:solidFill>
                  <a:latin typeface="Nunito"/>
                </a:rPr>
                <a:t>çalışmalarla</a:t>
              </a:r>
              <a:r>
                <a:rPr lang="en-US" sz="3200" dirty="0">
                  <a:solidFill>
                    <a:srgbClr val="243762"/>
                  </a:solidFill>
                  <a:latin typeface="Nunito"/>
                </a:rPr>
                <a:t> </a:t>
              </a:r>
            </a:p>
            <a:p>
              <a:pPr>
                <a:lnSpc>
                  <a:spcPts val="4480"/>
                </a:lnSpc>
              </a:pPr>
              <a:r>
                <a:rPr lang="en-US" sz="3200" dirty="0" err="1">
                  <a:solidFill>
                    <a:srgbClr val="243762"/>
                  </a:solidFill>
                  <a:latin typeface="Nunito"/>
                </a:rPr>
                <a:t>bu</a:t>
              </a:r>
              <a:r>
                <a:rPr lang="en-US" sz="3200" dirty="0">
                  <a:solidFill>
                    <a:srgbClr val="243762"/>
                  </a:solidFill>
                  <a:latin typeface="Nunito"/>
                </a:rPr>
                <a:t> </a:t>
              </a:r>
              <a:r>
                <a:rPr lang="en-US" sz="3200" dirty="0" err="1">
                  <a:solidFill>
                    <a:srgbClr val="243762"/>
                  </a:solidFill>
                  <a:latin typeface="Nunito"/>
                </a:rPr>
                <a:t>icadın</a:t>
              </a:r>
              <a:r>
                <a:rPr lang="en-US" sz="3200" dirty="0">
                  <a:solidFill>
                    <a:srgbClr val="243762"/>
                  </a:solidFill>
                  <a:latin typeface="Nunito"/>
                </a:rPr>
                <a:t> </a:t>
              </a:r>
              <a:r>
                <a:rPr lang="en-US" sz="3200" dirty="0" err="1">
                  <a:solidFill>
                    <a:srgbClr val="243762"/>
                  </a:solidFill>
                  <a:latin typeface="Nunito"/>
                </a:rPr>
                <a:t>temelini</a:t>
              </a:r>
              <a:r>
                <a:rPr lang="en-US" sz="3200" dirty="0">
                  <a:solidFill>
                    <a:srgbClr val="243762"/>
                  </a:solidFill>
                  <a:latin typeface="Nunito"/>
                </a:rPr>
                <a:t> </a:t>
              </a:r>
              <a:r>
                <a:rPr lang="en-US" sz="3200" dirty="0" err="1">
                  <a:solidFill>
                    <a:srgbClr val="243762"/>
                  </a:solidFill>
                  <a:latin typeface="Nunito"/>
                </a:rPr>
                <a:t>attıkları</a:t>
              </a:r>
              <a:r>
                <a:rPr lang="en-US" sz="3200" dirty="0">
                  <a:solidFill>
                    <a:srgbClr val="243762"/>
                  </a:solidFill>
                  <a:latin typeface="Nunito"/>
                </a:rPr>
                <a:t> </a:t>
              </a:r>
              <a:r>
                <a:rPr lang="en-US" sz="3200" dirty="0" err="1">
                  <a:solidFill>
                    <a:srgbClr val="243762"/>
                  </a:solidFill>
                  <a:latin typeface="Nunito"/>
                </a:rPr>
                <a:t>bilinmekte</a:t>
              </a:r>
              <a:r>
                <a:rPr lang="en-US" sz="3200" dirty="0">
                  <a:solidFill>
                    <a:srgbClr val="243762"/>
                  </a:solidFill>
                  <a:latin typeface="Nunito"/>
                </a:rPr>
                <a:t>. </a:t>
              </a:r>
              <a:r>
                <a:rPr lang="en-US" sz="3200" dirty="0" err="1">
                  <a:solidFill>
                    <a:srgbClr val="243762"/>
                  </a:solidFill>
                  <a:latin typeface="Nunito"/>
                </a:rPr>
                <a:t>Yine</a:t>
              </a:r>
              <a:r>
                <a:rPr lang="en-US" sz="3200" dirty="0">
                  <a:solidFill>
                    <a:srgbClr val="243762"/>
                  </a:solidFill>
                  <a:latin typeface="Nunito"/>
                </a:rPr>
                <a:t> de </a:t>
              </a:r>
            </a:p>
            <a:p>
              <a:pPr>
                <a:lnSpc>
                  <a:spcPts val="4480"/>
                </a:lnSpc>
              </a:pPr>
              <a:r>
                <a:rPr lang="en-US" sz="3200" dirty="0">
                  <a:solidFill>
                    <a:srgbClr val="243762"/>
                  </a:solidFill>
                  <a:latin typeface="Nunito"/>
                </a:rPr>
                <a:t>1901 </a:t>
              </a:r>
              <a:r>
                <a:rPr lang="en-US" sz="3200" dirty="0" err="1">
                  <a:solidFill>
                    <a:srgbClr val="243762"/>
                  </a:solidFill>
                  <a:latin typeface="Nunito"/>
                </a:rPr>
                <a:t>yılında</a:t>
              </a:r>
              <a:r>
                <a:rPr lang="en-US" sz="3200" dirty="0">
                  <a:solidFill>
                    <a:srgbClr val="243762"/>
                  </a:solidFill>
                  <a:latin typeface="Nunito"/>
                </a:rPr>
                <a:t> </a:t>
              </a:r>
              <a:r>
                <a:rPr lang="en-US" sz="3200" dirty="0" err="1">
                  <a:solidFill>
                    <a:srgbClr val="243762"/>
                  </a:solidFill>
                  <a:latin typeface="Nunito"/>
                </a:rPr>
                <a:t>Marconi’nin</a:t>
              </a:r>
              <a:r>
                <a:rPr lang="en-US" sz="3200" dirty="0">
                  <a:solidFill>
                    <a:srgbClr val="243762"/>
                  </a:solidFill>
                  <a:latin typeface="Nunito"/>
                </a:rPr>
                <a:t> </a:t>
              </a:r>
              <a:r>
                <a:rPr lang="en-US" sz="3200" dirty="0" err="1">
                  <a:solidFill>
                    <a:srgbClr val="243762"/>
                  </a:solidFill>
                  <a:latin typeface="Nunito"/>
                </a:rPr>
                <a:t>üç</a:t>
              </a:r>
              <a:r>
                <a:rPr lang="en-US" sz="3200" dirty="0">
                  <a:solidFill>
                    <a:srgbClr val="243762"/>
                  </a:solidFill>
                  <a:latin typeface="Nunito"/>
                </a:rPr>
                <a:t> </a:t>
              </a:r>
              <a:r>
                <a:rPr lang="en-US" sz="3200" dirty="0" err="1">
                  <a:solidFill>
                    <a:srgbClr val="243762"/>
                  </a:solidFill>
                  <a:latin typeface="Nunito"/>
                </a:rPr>
                <a:t>adet</a:t>
              </a:r>
              <a:r>
                <a:rPr lang="en-US" sz="3200" dirty="0">
                  <a:solidFill>
                    <a:srgbClr val="243762"/>
                  </a:solidFill>
                  <a:latin typeface="Nunito"/>
                </a:rPr>
                <a:t> S </a:t>
              </a:r>
              <a:r>
                <a:rPr lang="en-US" sz="3200" dirty="0" err="1">
                  <a:solidFill>
                    <a:srgbClr val="243762"/>
                  </a:solidFill>
                  <a:latin typeface="Nunito"/>
                </a:rPr>
                <a:t>harfini</a:t>
              </a:r>
              <a:r>
                <a:rPr lang="en-US" sz="3200" dirty="0">
                  <a:solidFill>
                    <a:srgbClr val="243762"/>
                  </a:solidFill>
                  <a:latin typeface="Nunito"/>
                </a:rPr>
                <a:t> </a:t>
              </a:r>
              <a:r>
                <a:rPr lang="en-US" sz="3200" dirty="0" err="1">
                  <a:solidFill>
                    <a:srgbClr val="243762"/>
                  </a:solidFill>
                  <a:latin typeface="Nunito"/>
                </a:rPr>
                <a:t>kablosuz</a:t>
              </a:r>
              <a:r>
                <a:rPr lang="en-US" sz="3200" dirty="0">
                  <a:solidFill>
                    <a:srgbClr val="243762"/>
                  </a:solidFill>
                  <a:latin typeface="Nunito"/>
                </a:rPr>
                <a:t> </a:t>
              </a:r>
              <a:r>
                <a:rPr lang="en-US" sz="3200" dirty="0" err="1">
                  <a:solidFill>
                    <a:srgbClr val="243762"/>
                  </a:solidFill>
                  <a:latin typeface="Nunito"/>
                </a:rPr>
                <a:t>telgraf</a:t>
              </a:r>
              <a:r>
                <a:rPr lang="en-US" sz="3200" dirty="0">
                  <a:solidFill>
                    <a:srgbClr val="243762"/>
                  </a:solidFill>
                  <a:latin typeface="Nunito"/>
                </a:rPr>
                <a:t> </a:t>
              </a:r>
              <a:r>
                <a:rPr lang="en-US" sz="3200" dirty="0" err="1">
                  <a:solidFill>
                    <a:srgbClr val="243762"/>
                  </a:solidFill>
                  <a:latin typeface="Nunito"/>
                </a:rPr>
                <a:t>aracılığıyla</a:t>
              </a:r>
              <a:r>
                <a:rPr lang="en-US" sz="3200" dirty="0">
                  <a:solidFill>
                    <a:srgbClr val="243762"/>
                  </a:solidFill>
                  <a:latin typeface="Nunito"/>
                </a:rPr>
                <a:t> </a:t>
              </a:r>
              <a:r>
                <a:rPr lang="en-US" sz="3200" dirty="0" err="1">
                  <a:solidFill>
                    <a:srgbClr val="243762"/>
                  </a:solidFill>
                  <a:latin typeface="Nunito"/>
                </a:rPr>
                <a:t>bir</a:t>
              </a:r>
              <a:r>
                <a:rPr lang="en-US" sz="3200" dirty="0">
                  <a:solidFill>
                    <a:srgbClr val="243762"/>
                  </a:solidFill>
                  <a:latin typeface="Nunito"/>
                </a:rPr>
                <a:t> </a:t>
              </a:r>
              <a:r>
                <a:rPr lang="en-US" sz="3200" dirty="0" err="1">
                  <a:solidFill>
                    <a:srgbClr val="243762"/>
                  </a:solidFill>
                  <a:latin typeface="Nunito"/>
                </a:rPr>
                <a:t>gemiden</a:t>
              </a:r>
              <a:r>
                <a:rPr lang="en-US" sz="3200" dirty="0">
                  <a:solidFill>
                    <a:srgbClr val="243762"/>
                  </a:solidFill>
                  <a:latin typeface="Nunito"/>
                </a:rPr>
                <a:t> </a:t>
              </a:r>
              <a:r>
                <a:rPr lang="en-US" sz="3200" dirty="0" err="1">
                  <a:solidFill>
                    <a:srgbClr val="243762"/>
                  </a:solidFill>
                  <a:latin typeface="Nunito"/>
                </a:rPr>
                <a:t>kıyıda</a:t>
              </a:r>
              <a:r>
                <a:rPr lang="en-US" sz="3200" dirty="0">
                  <a:solidFill>
                    <a:srgbClr val="243762"/>
                  </a:solidFill>
                  <a:latin typeface="Nunito"/>
                </a:rPr>
                <a:t> </a:t>
              </a:r>
              <a:r>
                <a:rPr lang="en-US" sz="3200" dirty="0" err="1">
                  <a:solidFill>
                    <a:srgbClr val="243762"/>
                  </a:solidFill>
                  <a:latin typeface="Nunito"/>
                </a:rPr>
                <a:t>bekleyen</a:t>
              </a:r>
              <a:r>
                <a:rPr lang="en-US" sz="3200" dirty="0">
                  <a:solidFill>
                    <a:srgbClr val="243762"/>
                  </a:solidFill>
                  <a:latin typeface="Nunito"/>
                </a:rPr>
                <a:t> </a:t>
              </a:r>
              <a:r>
                <a:rPr lang="en-US" sz="3200" dirty="0" err="1">
                  <a:solidFill>
                    <a:srgbClr val="243762"/>
                  </a:solidFill>
                  <a:latin typeface="Nunito"/>
                </a:rPr>
                <a:t>yardımcısına</a:t>
              </a:r>
              <a:r>
                <a:rPr lang="en-US" sz="3200" dirty="0">
                  <a:solidFill>
                    <a:srgbClr val="243762"/>
                  </a:solidFill>
                  <a:latin typeface="Nunito"/>
                </a:rPr>
                <a:t> </a:t>
              </a:r>
              <a:r>
                <a:rPr lang="en-US" sz="3200" dirty="0" err="1">
                  <a:solidFill>
                    <a:srgbClr val="243762"/>
                  </a:solidFill>
                  <a:latin typeface="Nunito"/>
                </a:rPr>
                <a:t>yollaması</a:t>
              </a:r>
              <a:r>
                <a:rPr lang="en-US" sz="3200" dirty="0">
                  <a:solidFill>
                    <a:srgbClr val="243762"/>
                  </a:solidFill>
                  <a:latin typeface="Nunito"/>
                </a:rPr>
                <a:t> </a:t>
              </a:r>
              <a:r>
                <a:rPr lang="en-US" sz="3200" dirty="0" err="1">
                  <a:solidFill>
                    <a:srgbClr val="243762"/>
                  </a:solidFill>
                  <a:latin typeface="Nunito"/>
                </a:rPr>
                <a:t>radyonun</a:t>
              </a:r>
              <a:r>
                <a:rPr lang="en-US" sz="3200" dirty="0">
                  <a:solidFill>
                    <a:srgbClr val="243762"/>
                  </a:solidFill>
                  <a:latin typeface="Nunito"/>
                </a:rPr>
                <a:t> ilk </a:t>
              </a:r>
              <a:r>
                <a:rPr lang="en-US" sz="3200" dirty="0" err="1">
                  <a:solidFill>
                    <a:srgbClr val="243762"/>
                  </a:solidFill>
                  <a:latin typeface="Nunito"/>
                </a:rPr>
                <a:t>keşif</a:t>
              </a:r>
              <a:r>
                <a:rPr lang="en-US" sz="3200" dirty="0">
                  <a:solidFill>
                    <a:srgbClr val="243762"/>
                  </a:solidFill>
                  <a:latin typeface="Nunito"/>
                </a:rPr>
                <a:t> </a:t>
              </a:r>
              <a:r>
                <a:rPr lang="en-US" sz="3200" dirty="0" err="1">
                  <a:solidFill>
                    <a:srgbClr val="243762"/>
                  </a:solidFill>
                  <a:latin typeface="Nunito"/>
                </a:rPr>
                <a:t>hikâyesidir</a:t>
              </a:r>
              <a:r>
                <a:rPr lang="en-US" sz="3200" dirty="0">
                  <a:solidFill>
                    <a:srgbClr val="243762"/>
                  </a:solidFill>
                  <a:latin typeface="Nunito"/>
                </a:rPr>
                <a:t>.</a:t>
              </a:r>
            </a:p>
          </p:txBody>
        </p:sp>
      </p:grpSp>
      <p:pic>
        <p:nvPicPr>
          <p:cNvPr id="5" name="Picture 5"/>
          <p:cNvPicPr>
            <a:picLocks noChangeAspect="1"/>
          </p:cNvPicPr>
          <p:nvPr/>
        </p:nvPicPr>
        <p:blipFill>
          <a:blip r:embed="rId2"/>
          <a:srcRect/>
          <a:stretch>
            <a:fillRect/>
          </a:stretch>
        </p:blipFill>
        <p:spPr>
          <a:xfrm>
            <a:off x="10668000" y="2095500"/>
            <a:ext cx="7118902" cy="538572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1427073" y="9258300"/>
            <a:ext cx="5832227" cy="0"/>
          </a:xfrm>
          <a:prstGeom prst="line">
            <a:avLst/>
          </a:prstGeom>
          <a:ln w="19050" cap="rnd">
            <a:solidFill>
              <a:srgbClr val="243762"/>
            </a:solidFill>
            <a:prstDash val="solid"/>
            <a:headEnd type="none" w="sm" len="sm"/>
            <a:tailEnd type="none" w="sm" len="sm"/>
          </a:ln>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3514725"/>
            <a:ext cx="6100744" cy="6379105"/>
          </a:xfrm>
          <a:prstGeom prst="rect">
            <a:avLst/>
          </a:prstGeom>
        </p:spPr>
      </p:pic>
      <p:sp>
        <p:nvSpPr>
          <p:cNvPr id="4" name="TextBox 4"/>
          <p:cNvSpPr txBox="1"/>
          <p:nvPr/>
        </p:nvSpPr>
        <p:spPr>
          <a:xfrm>
            <a:off x="6578479" y="3524250"/>
            <a:ext cx="10680821" cy="5753100"/>
          </a:xfrm>
          <a:prstGeom prst="rect">
            <a:avLst/>
          </a:prstGeom>
        </p:spPr>
        <p:txBody>
          <a:bodyPr lIns="0" tIns="0" rIns="0" bIns="0" rtlCol="0" anchor="t">
            <a:spAutoFit/>
          </a:bodyPr>
          <a:lstStyle/>
          <a:p>
            <a:pPr>
              <a:lnSpc>
                <a:spcPts val="4199"/>
              </a:lnSpc>
            </a:pPr>
            <a:r>
              <a:rPr lang="en-US" sz="3499">
                <a:solidFill>
                  <a:srgbClr val="243762"/>
                </a:solidFill>
                <a:latin typeface="Nunito Sans Bold"/>
              </a:rPr>
              <a:t>•İkinci önemli araştırma kümesi ise taklit ile ilgili araştırmalardır. Araştırmacılar, saldırgan davranış biçimlerinin oluşması ve şiddet yönelimleri ile televizyon arasında önemli bağlantılar kurmuşlardır. Araştırmacılar çocukları en çok sevdiği televizyon karakterinin şiddete yönelik davranışlarını taklit ettiklerini iddia etmektedir ancak televizyon temsilcileri de yaptırdıkları araştırmalarda çocuklar arasında şiddet ve saldırgan davranışları oluşmasında televizyon ile doğrudan bir ilişki kurulamayacağını savundular. </a:t>
            </a:r>
          </a:p>
        </p:txBody>
      </p:sp>
      <p:sp>
        <p:nvSpPr>
          <p:cNvPr id="5" name="TextBox 5"/>
          <p:cNvSpPr txBox="1"/>
          <p:nvPr/>
        </p:nvSpPr>
        <p:spPr>
          <a:xfrm>
            <a:off x="1028700" y="1038225"/>
            <a:ext cx="13314486" cy="2085975"/>
          </a:xfrm>
          <a:prstGeom prst="rect">
            <a:avLst/>
          </a:prstGeom>
        </p:spPr>
        <p:txBody>
          <a:bodyPr lIns="0" tIns="0" rIns="0" bIns="0" rtlCol="0" anchor="t">
            <a:spAutoFit/>
          </a:bodyPr>
          <a:lstStyle/>
          <a:p>
            <a:pPr>
              <a:lnSpc>
                <a:spcPts val="4199"/>
              </a:lnSpc>
            </a:pPr>
            <a:r>
              <a:rPr lang="en-US" sz="3499">
                <a:solidFill>
                  <a:srgbClr val="243762"/>
                </a:solidFill>
                <a:latin typeface="Nunito Sans Bold"/>
              </a:rPr>
              <a:t>•Bazı koşullarda bazı çocuklar için televizyon zararlı olabiliyorken aynı koşullara sahip diğer çocuklarda ya da zarar gören çocukların koşulları değiştirildiğinde televizyon yararlı bir araç olarak görülmektedir.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38225"/>
            <a:ext cx="16230600" cy="1562100"/>
          </a:xfrm>
          <a:prstGeom prst="rect">
            <a:avLst/>
          </a:prstGeom>
        </p:spPr>
        <p:txBody>
          <a:bodyPr lIns="0" tIns="0" rIns="0" bIns="0" rtlCol="0" anchor="t">
            <a:spAutoFit/>
          </a:bodyPr>
          <a:lstStyle/>
          <a:p>
            <a:pPr>
              <a:lnSpc>
                <a:spcPts val="4199"/>
              </a:lnSpc>
            </a:pPr>
            <a:r>
              <a:rPr lang="en-US" sz="3499">
                <a:solidFill>
                  <a:srgbClr val="B8184D"/>
                </a:solidFill>
                <a:latin typeface="Nunito Sans Bold"/>
              </a:rPr>
              <a:t>•Üç̧üncü önemli araştırma ise 1980 ve 1990’larda Pensilvanya Üniversitesi’nde George Gebner’in gerçekleştirdiği ve kültürleme kuramı olarak bilinen araştırmalardır. </a:t>
            </a:r>
          </a:p>
        </p:txBody>
      </p:sp>
      <p:sp>
        <p:nvSpPr>
          <p:cNvPr id="3" name="AutoShape 3"/>
          <p:cNvSpPr/>
          <p:nvPr/>
        </p:nvSpPr>
        <p:spPr>
          <a:xfrm>
            <a:off x="11427073" y="9258300"/>
            <a:ext cx="5832227" cy="0"/>
          </a:xfrm>
          <a:prstGeom prst="line">
            <a:avLst/>
          </a:prstGeom>
          <a:ln w="19050" cap="rnd">
            <a:solidFill>
              <a:srgbClr val="243762"/>
            </a:solidFill>
            <a:prstDash val="solid"/>
            <a:headEnd type="none" w="sm" len="sm"/>
            <a:tailEnd type="none" w="sm" len="sm"/>
          </a:ln>
        </p:spPr>
      </p:sp>
      <p:sp>
        <p:nvSpPr>
          <p:cNvPr id="4" name="TextBox 4"/>
          <p:cNvSpPr txBox="1"/>
          <p:nvPr/>
        </p:nvSpPr>
        <p:spPr>
          <a:xfrm>
            <a:off x="1028700" y="3290294"/>
            <a:ext cx="16230600" cy="5229225"/>
          </a:xfrm>
          <a:prstGeom prst="rect">
            <a:avLst/>
          </a:prstGeom>
        </p:spPr>
        <p:txBody>
          <a:bodyPr lIns="0" tIns="0" rIns="0" bIns="0" rtlCol="0" anchor="t">
            <a:spAutoFit/>
          </a:bodyPr>
          <a:lstStyle/>
          <a:p>
            <a:pPr>
              <a:lnSpc>
                <a:spcPts val="4199"/>
              </a:lnSpc>
            </a:pPr>
            <a:r>
              <a:rPr lang="en-US" sz="3499">
                <a:solidFill>
                  <a:srgbClr val="243762"/>
                </a:solidFill>
                <a:latin typeface="Nunito Sans Bold"/>
              </a:rPr>
              <a:t>•Araştırma sonuçlarına göre, televizyon bireyleri farklı biçimde etkilemektedir. Az, orta ve yoğun izleyiciler olarak üç grup oluşturulmuştur. Etki, televizyon izleme alışkanlıklarına göre değişmektedir. Televizyonda sunulan hayat, gerçeklikle benzerlikler taşımaktadır. Örneğin </a:t>
            </a:r>
            <a:r>
              <a:rPr lang="en-US" sz="3499">
                <a:solidFill>
                  <a:srgbClr val="B8184D"/>
                </a:solidFill>
                <a:latin typeface="Nunito Sans Bold"/>
              </a:rPr>
              <a:t>televizyonu yoğun bir biçimde izleyenler, televizyonu az izleyenlere oranla polis otoritesini daha fazla desteklemektedir çünkü onlara göre dünya güvenli bir yer değildir. </a:t>
            </a:r>
            <a:r>
              <a:rPr lang="en-US" sz="3499">
                <a:solidFill>
                  <a:srgbClr val="243762"/>
                </a:solidFill>
                <a:latin typeface="Nunito Sans Bold"/>
              </a:rPr>
              <a:t>Erkek egemen söylem birçok televizyon programında görülmektedir. Sonuç olarak yoğun televizyon izleyicisi kadınların hizmet eden bir karaktere sahip olmaları gerektiğine inanarak çocuk büyüten ve ev işleri ile ilgilenen kadınların daha mutlu olduğunu savunmaktadır.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3523422"/>
            <a:ext cx="227361" cy="227361"/>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884FD"/>
            </a:solidFill>
          </p:spPr>
        </p:sp>
      </p:grpSp>
      <p:grpSp>
        <p:nvGrpSpPr>
          <p:cNvPr id="4" name="Group 4"/>
          <p:cNvGrpSpPr/>
          <p:nvPr/>
        </p:nvGrpSpPr>
        <p:grpSpPr>
          <a:xfrm>
            <a:off x="1028700" y="4815647"/>
            <a:ext cx="227361" cy="227361"/>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884FD"/>
            </a:solidFill>
          </p:spPr>
        </p:sp>
      </p:grpSp>
      <p:grpSp>
        <p:nvGrpSpPr>
          <p:cNvPr id="6" name="Group 6"/>
          <p:cNvGrpSpPr/>
          <p:nvPr/>
        </p:nvGrpSpPr>
        <p:grpSpPr>
          <a:xfrm>
            <a:off x="1028700" y="6107873"/>
            <a:ext cx="227361" cy="227361"/>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884FD"/>
            </a:solidFill>
          </p:spPr>
        </p:sp>
      </p:grpSp>
      <p:sp>
        <p:nvSpPr>
          <p:cNvPr id="8" name="TextBox 8"/>
          <p:cNvSpPr txBox="1"/>
          <p:nvPr/>
        </p:nvSpPr>
        <p:spPr>
          <a:xfrm>
            <a:off x="1631253" y="3366733"/>
            <a:ext cx="12937751" cy="587375"/>
          </a:xfrm>
          <a:prstGeom prst="rect">
            <a:avLst/>
          </a:prstGeom>
        </p:spPr>
        <p:txBody>
          <a:bodyPr lIns="0" tIns="0" rIns="0" bIns="0" rtlCol="0" anchor="t">
            <a:spAutoFit/>
          </a:bodyPr>
          <a:lstStyle/>
          <a:p>
            <a:pPr>
              <a:lnSpc>
                <a:spcPts val="4899"/>
              </a:lnSpc>
              <a:spcBef>
                <a:spcPct val="0"/>
              </a:spcBef>
            </a:pPr>
            <a:r>
              <a:rPr lang="en-US" sz="3499">
                <a:solidFill>
                  <a:srgbClr val="243762"/>
                </a:solidFill>
                <a:latin typeface="Nunito Bold"/>
              </a:rPr>
              <a:t>Enformasyon, bilgi edinme ve uzlaşım elde etme isteği, </a:t>
            </a:r>
          </a:p>
        </p:txBody>
      </p:sp>
      <p:sp>
        <p:nvSpPr>
          <p:cNvPr id="9" name="TextBox 9"/>
          <p:cNvSpPr txBox="1"/>
          <p:nvPr/>
        </p:nvSpPr>
        <p:spPr>
          <a:xfrm>
            <a:off x="1631253" y="4658958"/>
            <a:ext cx="11454665" cy="587375"/>
          </a:xfrm>
          <a:prstGeom prst="rect">
            <a:avLst/>
          </a:prstGeom>
        </p:spPr>
        <p:txBody>
          <a:bodyPr lIns="0" tIns="0" rIns="0" bIns="0" rtlCol="0" anchor="t">
            <a:spAutoFit/>
          </a:bodyPr>
          <a:lstStyle/>
          <a:p>
            <a:pPr>
              <a:lnSpc>
                <a:spcPts val="4899"/>
              </a:lnSpc>
              <a:spcBef>
                <a:spcPct val="0"/>
              </a:spcBef>
            </a:pPr>
            <a:r>
              <a:rPr lang="en-US" sz="3499">
                <a:solidFill>
                  <a:srgbClr val="243762"/>
                </a:solidFill>
                <a:latin typeface="Nunito Bold"/>
              </a:rPr>
              <a:t>Duygusal ve zevke dayalı ihtiyaçların karşılanması, </a:t>
            </a:r>
          </a:p>
        </p:txBody>
      </p:sp>
      <p:sp>
        <p:nvSpPr>
          <p:cNvPr id="10" name="TextBox 10"/>
          <p:cNvSpPr txBox="1"/>
          <p:nvPr/>
        </p:nvSpPr>
        <p:spPr>
          <a:xfrm>
            <a:off x="1631253" y="5951183"/>
            <a:ext cx="12528471" cy="587375"/>
          </a:xfrm>
          <a:prstGeom prst="rect">
            <a:avLst/>
          </a:prstGeom>
        </p:spPr>
        <p:txBody>
          <a:bodyPr lIns="0" tIns="0" rIns="0" bIns="0" rtlCol="0" anchor="t">
            <a:spAutoFit/>
          </a:bodyPr>
          <a:lstStyle/>
          <a:p>
            <a:pPr>
              <a:lnSpc>
                <a:spcPts val="4899"/>
              </a:lnSpc>
              <a:spcBef>
                <a:spcPct val="0"/>
              </a:spcBef>
            </a:pPr>
            <a:r>
              <a:rPr lang="en-US" sz="3499">
                <a:solidFill>
                  <a:srgbClr val="243762"/>
                </a:solidFill>
                <a:latin typeface="Nunito Bold"/>
              </a:rPr>
              <a:t>Güven ve güvenirliğin güçlenmesi gibi kişisel ihtiyaçlar, </a:t>
            </a:r>
          </a:p>
        </p:txBody>
      </p:sp>
      <p:sp>
        <p:nvSpPr>
          <p:cNvPr id="11" name="TextBox 11"/>
          <p:cNvSpPr txBox="1"/>
          <p:nvPr/>
        </p:nvSpPr>
        <p:spPr>
          <a:xfrm>
            <a:off x="1028700" y="923925"/>
            <a:ext cx="12379962" cy="1740065"/>
          </a:xfrm>
          <a:prstGeom prst="rect">
            <a:avLst/>
          </a:prstGeom>
        </p:spPr>
        <p:txBody>
          <a:bodyPr lIns="0" tIns="0" rIns="0" bIns="0" rtlCol="0" anchor="t">
            <a:spAutoFit/>
          </a:bodyPr>
          <a:lstStyle/>
          <a:p>
            <a:pPr>
              <a:lnSpc>
                <a:spcPts val="7000"/>
              </a:lnSpc>
              <a:spcBef>
                <a:spcPct val="0"/>
              </a:spcBef>
            </a:pPr>
            <a:r>
              <a:rPr lang="en-US" sz="5000">
                <a:solidFill>
                  <a:srgbClr val="243762"/>
                </a:solidFill>
                <a:latin typeface="Nunito Sans Bold"/>
              </a:rPr>
              <a:t>Kullanımlar ve doyumlar kuramına göre ise televizyon şu işlevlere sahiptir: </a:t>
            </a:r>
          </a:p>
        </p:txBody>
      </p:sp>
      <p:sp>
        <p:nvSpPr>
          <p:cNvPr id="12" name="AutoShape 12"/>
          <p:cNvSpPr/>
          <p:nvPr/>
        </p:nvSpPr>
        <p:spPr>
          <a:xfrm>
            <a:off x="8912535" y="9239250"/>
            <a:ext cx="8346765" cy="0"/>
          </a:xfrm>
          <a:prstGeom prst="line">
            <a:avLst/>
          </a:prstGeom>
          <a:ln w="19050" cap="rnd">
            <a:solidFill>
              <a:srgbClr val="243762"/>
            </a:solidFill>
            <a:prstDash val="solid"/>
            <a:headEnd type="none" w="sm" len="sm"/>
            <a:tailEnd type="none" w="sm" len="sm"/>
          </a:ln>
        </p:spPr>
      </p:sp>
      <p:grpSp>
        <p:nvGrpSpPr>
          <p:cNvPr id="13" name="Group 13"/>
          <p:cNvGrpSpPr/>
          <p:nvPr/>
        </p:nvGrpSpPr>
        <p:grpSpPr>
          <a:xfrm>
            <a:off x="1028700" y="7400098"/>
            <a:ext cx="227361" cy="227361"/>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884FD"/>
            </a:solidFill>
          </p:spPr>
        </p:sp>
      </p:grpSp>
      <p:sp>
        <p:nvSpPr>
          <p:cNvPr id="15" name="TextBox 15"/>
          <p:cNvSpPr txBox="1"/>
          <p:nvPr/>
        </p:nvSpPr>
        <p:spPr>
          <a:xfrm>
            <a:off x="1631253" y="7243409"/>
            <a:ext cx="12528471" cy="587375"/>
          </a:xfrm>
          <a:prstGeom prst="rect">
            <a:avLst/>
          </a:prstGeom>
        </p:spPr>
        <p:txBody>
          <a:bodyPr lIns="0" tIns="0" rIns="0" bIns="0" rtlCol="0" anchor="t">
            <a:spAutoFit/>
          </a:bodyPr>
          <a:lstStyle/>
          <a:p>
            <a:pPr>
              <a:lnSpc>
                <a:spcPts val="4899"/>
              </a:lnSpc>
              <a:spcBef>
                <a:spcPct val="0"/>
              </a:spcBef>
            </a:pPr>
            <a:r>
              <a:rPr lang="en-US" sz="3499">
                <a:solidFill>
                  <a:srgbClr val="243762"/>
                </a:solidFill>
                <a:latin typeface="Nunito Bold"/>
              </a:rPr>
              <a:t>Aile ve arkadaşlarla irtibat kurma gibi sosyal ihtiyaçlar,</a:t>
            </a:r>
          </a:p>
        </p:txBody>
      </p:sp>
      <p:grpSp>
        <p:nvGrpSpPr>
          <p:cNvPr id="16" name="Group 16"/>
          <p:cNvGrpSpPr/>
          <p:nvPr/>
        </p:nvGrpSpPr>
        <p:grpSpPr>
          <a:xfrm>
            <a:off x="1028700" y="8692323"/>
            <a:ext cx="227361" cy="227361"/>
            <a:chOff x="0" y="0"/>
            <a:chExt cx="6350000" cy="6350000"/>
          </a:xfrm>
        </p:grpSpPr>
        <p:sp>
          <p:nvSpPr>
            <p:cNvPr id="17" name="Freeform 1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884FD"/>
            </a:solidFill>
          </p:spPr>
        </p:sp>
      </p:grpSp>
      <p:sp>
        <p:nvSpPr>
          <p:cNvPr id="18" name="TextBox 18"/>
          <p:cNvSpPr txBox="1"/>
          <p:nvPr/>
        </p:nvSpPr>
        <p:spPr>
          <a:xfrm>
            <a:off x="1631253" y="8535634"/>
            <a:ext cx="12528471" cy="587375"/>
          </a:xfrm>
          <a:prstGeom prst="rect">
            <a:avLst/>
          </a:prstGeom>
        </p:spPr>
        <p:txBody>
          <a:bodyPr lIns="0" tIns="0" rIns="0" bIns="0" rtlCol="0" anchor="t">
            <a:spAutoFit/>
          </a:bodyPr>
          <a:lstStyle/>
          <a:p>
            <a:pPr>
              <a:lnSpc>
                <a:spcPts val="4899"/>
              </a:lnSpc>
              <a:spcBef>
                <a:spcPct val="0"/>
              </a:spcBef>
            </a:pPr>
            <a:r>
              <a:rPr lang="en-US" sz="3499">
                <a:solidFill>
                  <a:srgbClr val="243762"/>
                </a:solidFill>
                <a:latin typeface="Nunito Bold"/>
              </a:rPr>
              <a:t>Oyalanma, kaçış gibi rahatlama ihtiyaçları.</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669915" y="9258300"/>
            <a:ext cx="7589385" cy="0"/>
          </a:xfrm>
          <a:prstGeom prst="line">
            <a:avLst/>
          </a:prstGeom>
          <a:ln w="19050" cap="rnd">
            <a:solidFill>
              <a:srgbClr val="243762"/>
            </a:solidFill>
            <a:prstDash val="solid"/>
            <a:headEnd type="none" w="sm" len="sm"/>
            <a:tailEnd type="none" w="sm" len="sm"/>
          </a:ln>
        </p:spPr>
      </p:sp>
      <p:pic>
        <p:nvPicPr>
          <p:cNvPr id="3" name="Picture 3"/>
          <p:cNvPicPr>
            <a:picLocks noChangeAspect="1"/>
          </p:cNvPicPr>
          <p:nvPr/>
        </p:nvPicPr>
        <p:blipFill>
          <a:blip r:embed="rId2"/>
          <a:srcRect t="2077" b="2077"/>
          <a:stretch>
            <a:fillRect/>
          </a:stretch>
        </p:blipFill>
        <p:spPr>
          <a:xfrm>
            <a:off x="9144000" y="428416"/>
            <a:ext cx="8115300" cy="8829884"/>
          </a:xfrm>
          <a:prstGeom prst="rect">
            <a:avLst/>
          </a:prstGeom>
        </p:spPr>
      </p:pic>
      <p:sp>
        <p:nvSpPr>
          <p:cNvPr id="4" name="TextBox 4"/>
          <p:cNvSpPr txBox="1"/>
          <p:nvPr/>
        </p:nvSpPr>
        <p:spPr>
          <a:xfrm>
            <a:off x="1884468" y="2803525"/>
            <a:ext cx="6504936" cy="4756150"/>
          </a:xfrm>
          <a:prstGeom prst="rect">
            <a:avLst/>
          </a:prstGeom>
        </p:spPr>
        <p:txBody>
          <a:bodyPr lIns="0" tIns="0" rIns="0" bIns="0" rtlCol="0" anchor="t">
            <a:spAutoFit/>
          </a:bodyPr>
          <a:lstStyle/>
          <a:p>
            <a:pPr algn="ctr">
              <a:lnSpc>
                <a:spcPts val="9349"/>
              </a:lnSpc>
            </a:pPr>
            <a:r>
              <a:rPr lang="en-US" sz="8499" spc="-84">
                <a:solidFill>
                  <a:srgbClr val="B8184D"/>
                </a:solidFill>
                <a:latin typeface="Nunito Bold"/>
              </a:rPr>
              <a:t>Televizyonun Tarihi</a:t>
            </a:r>
          </a:p>
          <a:p>
            <a:pPr algn="ctr">
              <a:lnSpc>
                <a:spcPts val="9349"/>
              </a:lnSpc>
            </a:pPr>
            <a:r>
              <a:rPr lang="en-US" sz="8499" spc="-84">
                <a:solidFill>
                  <a:srgbClr val="B8184D"/>
                </a:solidFill>
                <a:latin typeface="Nunito Bold"/>
              </a:rPr>
              <a:t> Gelişim Süreci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954235" y="1628775"/>
            <a:ext cx="12352120" cy="8229600"/>
          </a:xfrm>
          <a:prstGeom prst="rect">
            <a:avLst/>
          </a:prstGeom>
        </p:spPr>
      </p:pic>
      <p:sp>
        <p:nvSpPr>
          <p:cNvPr id="3" name="TextBox 3"/>
          <p:cNvSpPr txBox="1"/>
          <p:nvPr/>
        </p:nvSpPr>
        <p:spPr>
          <a:xfrm>
            <a:off x="1028700" y="1038225"/>
            <a:ext cx="9287407" cy="4705350"/>
          </a:xfrm>
          <a:prstGeom prst="rect">
            <a:avLst/>
          </a:prstGeom>
        </p:spPr>
        <p:txBody>
          <a:bodyPr lIns="0" tIns="0" rIns="0" bIns="0" rtlCol="0" anchor="t">
            <a:spAutoFit/>
          </a:bodyPr>
          <a:lstStyle/>
          <a:p>
            <a:pPr>
              <a:lnSpc>
                <a:spcPts val="4199"/>
              </a:lnSpc>
            </a:pPr>
            <a:r>
              <a:rPr lang="en-US" sz="3499">
                <a:solidFill>
                  <a:srgbClr val="243762"/>
                </a:solidFill>
                <a:latin typeface="Nunito Sans Bold"/>
              </a:rPr>
              <a:t>•Radyonun icadı da, hiç şüphesiz, diğer icatlar gibi, bir dizi teknik olanağın ortaya çıkması ve kullanılmasıyla mümkün oldu. Kitlesel bir nitelik kazanması 1920’lerde gerçekleşti, 1930’lardan 1940’lara kadar geçen süre içerisinde ise radyo tam anlamıyla gündelik hayatın bir parçası oldu ve altın çağını yaşadı. Bu tarihten sonra radyonun karşısına bildiğiniz gibi televizyon çıktı.</a:t>
            </a:r>
          </a:p>
        </p:txBody>
      </p:sp>
      <p:sp>
        <p:nvSpPr>
          <p:cNvPr id="4" name="TextBox 4"/>
          <p:cNvSpPr txBox="1"/>
          <p:nvPr/>
        </p:nvSpPr>
        <p:spPr>
          <a:xfrm>
            <a:off x="1028700" y="6440174"/>
            <a:ext cx="9287407" cy="2609850"/>
          </a:xfrm>
          <a:prstGeom prst="rect">
            <a:avLst/>
          </a:prstGeom>
        </p:spPr>
        <p:txBody>
          <a:bodyPr lIns="0" tIns="0" rIns="0" bIns="0" rtlCol="0" anchor="t">
            <a:spAutoFit/>
          </a:bodyPr>
          <a:lstStyle/>
          <a:p>
            <a:pPr>
              <a:lnSpc>
                <a:spcPts val="4199"/>
              </a:lnSpc>
            </a:pPr>
            <a:r>
              <a:rPr lang="en-US" sz="3499">
                <a:solidFill>
                  <a:srgbClr val="243762"/>
                </a:solidFill>
                <a:latin typeface="Nunito Sans Bold"/>
              </a:rPr>
              <a:t>•Teknik açıdan baktığımızda, radyoyu önceleyen en önemli gelişme </a:t>
            </a:r>
            <a:r>
              <a:rPr lang="en-US" sz="3499">
                <a:solidFill>
                  <a:srgbClr val="F9A159"/>
                </a:solidFill>
                <a:latin typeface="Nunito Sans Bold"/>
              </a:rPr>
              <a:t>telsiz telgraf haberleşmesinin</a:t>
            </a:r>
            <a:r>
              <a:rPr lang="en-US" sz="3499">
                <a:solidFill>
                  <a:srgbClr val="243762"/>
                </a:solidFill>
                <a:latin typeface="Nunito Sans Bold"/>
              </a:rPr>
              <a:t> (telgraf mesajlarının kablo ağı kullanılmadan elektrik telgraf olarak aktarılması) kullanılmaya başlanmasıdır.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4105275"/>
            <a:ext cx="16230600" cy="2085975"/>
          </a:xfrm>
          <a:prstGeom prst="rect">
            <a:avLst/>
          </a:prstGeom>
        </p:spPr>
        <p:txBody>
          <a:bodyPr lIns="0" tIns="0" rIns="0" bIns="0" rtlCol="0" anchor="t">
            <a:spAutoFit/>
          </a:bodyPr>
          <a:lstStyle/>
          <a:p>
            <a:pPr>
              <a:lnSpc>
                <a:spcPts val="4199"/>
              </a:lnSpc>
            </a:pPr>
            <a:r>
              <a:rPr lang="en-US" sz="3499">
                <a:solidFill>
                  <a:srgbClr val="243762"/>
                </a:solidFill>
                <a:latin typeface="Nunito Sans Bold"/>
              </a:rPr>
              <a:t>•Marconi 1890’ların ortalarında İngiltere’ye göç etti, önce burada (Marconi Wireless Telegraph Company) ardından da 1899’da Amerika’da bir şirket kurdu (Marconi Wireless Company of America). 1901 yılında ilk transatlantik sinyali İngiltere’den Amerika’ya yollamayı başardı.</a:t>
            </a:r>
          </a:p>
        </p:txBody>
      </p:sp>
      <p:sp>
        <p:nvSpPr>
          <p:cNvPr id="3" name="TextBox 3"/>
          <p:cNvSpPr txBox="1"/>
          <p:nvPr/>
        </p:nvSpPr>
        <p:spPr>
          <a:xfrm>
            <a:off x="1028700" y="6648450"/>
            <a:ext cx="16230600" cy="2609850"/>
          </a:xfrm>
          <a:prstGeom prst="rect">
            <a:avLst/>
          </a:prstGeom>
        </p:spPr>
        <p:txBody>
          <a:bodyPr lIns="0" tIns="0" rIns="0" bIns="0" rtlCol="0" anchor="t">
            <a:spAutoFit/>
          </a:bodyPr>
          <a:lstStyle/>
          <a:p>
            <a:pPr>
              <a:lnSpc>
                <a:spcPts val="4199"/>
              </a:lnSpc>
            </a:pPr>
            <a:r>
              <a:rPr lang="en-US" sz="3499">
                <a:solidFill>
                  <a:srgbClr val="243762"/>
                </a:solidFill>
                <a:latin typeface="Nunito Sans Bold"/>
              </a:rPr>
              <a:t>•Marconi’nin çalışmaları tahmin edilebileceği gibi özellikle İngiliz Deniz Kuvvetleri’nin dikkatini çekti. Gemiden gemiye, gemiden karaya iletişimde hemen kullanılmaya başlandı. Telsiz haberleşmesi halkın dikkatini ise özellikle 1912’de Titanik faciasının kurtarma operasyonunda kullanılmasından dolayı çekti.</a:t>
            </a:r>
          </a:p>
        </p:txBody>
      </p:sp>
      <p:sp>
        <p:nvSpPr>
          <p:cNvPr id="4" name="TextBox 4"/>
          <p:cNvSpPr txBox="1"/>
          <p:nvPr/>
        </p:nvSpPr>
        <p:spPr>
          <a:xfrm>
            <a:off x="1028700" y="1562100"/>
            <a:ext cx="16230600" cy="2085975"/>
          </a:xfrm>
          <a:prstGeom prst="rect">
            <a:avLst/>
          </a:prstGeom>
        </p:spPr>
        <p:txBody>
          <a:bodyPr lIns="0" tIns="0" rIns="0" bIns="0" rtlCol="0" anchor="t">
            <a:spAutoFit/>
          </a:bodyPr>
          <a:lstStyle/>
          <a:p>
            <a:pPr>
              <a:lnSpc>
                <a:spcPts val="4199"/>
              </a:lnSpc>
            </a:pPr>
            <a:r>
              <a:rPr lang="en-US" sz="3499">
                <a:solidFill>
                  <a:srgbClr val="243762"/>
                </a:solidFill>
                <a:latin typeface="Nunito Sans Bold"/>
              </a:rPr>
              <a:t>•Bir çok kişi radyo üzerinde çalışmasına rağmen bu isimler arasında en çok öne çıkan İtalyan bilim insanı Guglielmo Marconi (1874 -1937). Marconi aslında telsiz haberleşmesinde yeni bir icat gerçekleştirmedi, ama gerçekleştirilmiş icatları kendi sistemine çok başarılı bir şekilde uyarladı.</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6919912"/>
            <a:ext cx="4394241" cy="3367087"/>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r="46673"/>
          <a:stretch>
            <a:fillRect/>
          </a:stretch>
        </p:blipFill>
        <p:spPr>
          <a:xfrm rot="-2138808">
            <a:off x="14362106" y="-32605"/>
            <a:ext cx="3328365" cy="3120714"/>
          </a:xfrm>
          <a:prstGeom prst="rect">
            <a:avLst/>
          </a:prstGeom>
        </p:spPr>
      </p:pic>
      <p:sp>
        <p:nvSpPr>
          <p:cNvPr id="4" name="TextBox 4"/>
          <p:cNvSpPr txBox="1"/>
          <p:nvPr/>
        </p:nvSpPr>
        <p:spPr>
          <a:xfrm>
            <a:off x="3116741" y="3581400"/>
            <a:ext cx="14142559" cy="2609850"/>
          </a:xfrm>
          <a:prstGeom prst="rect">
            <a:avLst/>
          </a:prstGeom>
        </p:spPr>
        <p:txBody>
          <a:bodyPr lIns="0" tIns="0" rIns="0" bIns="0" rtlCol="0" anchor="t">
            <a:spAutoFit/>
          </a:bodyPr>
          <a:lstStyle/>
          <a:p>
            <a:pPr>
              <a:lnSpc>
                <a:spcPts val="4199"/>
              </a:lnSpc>
            </a:pPr>
            <a:r>
              <a:rPr lang="en-US" sz="3499">
                <a:solidFill>
                  <a:srgbClr val="243762"/>
                </a:solidFill>
                <a:latin typeface="Nunito Sans Bold"/>
              </a:rPr>
              <a:t>Morse alfabesini kullanarak hava raporlarını ya da nadiren de olsa müzik yayını aktardılar. </a:t>
            </a:r>
            <a:r>
              <a:rPr lang="en-US" sz="3499">
                <a:solidFill>
                  <a:srgbClr val="F9A159"/>
                </a:solidFill>
                <a:latin typeface="Nunito Sans Bold"/>
              </a:rPr>
              <a:t>1913 itibariyle Amerika’da 322 lisanslı amatör radyo operatörü vardı, bu sayı 1917’de 13,581 oldu.</a:t>
            </a:r>
            <a:r>
              <a:rPr lang="en-US" sz="3499">
                <a:solidFill>
                  <a:srgbClr val="243762"/>
                </a:solidFill>
                <a:latin typeface="Nunito Sans Bold"/>
              </a:rPr>
              <a:t> I. Dünya Savaşı ile radyonun kitlesel gelişimi kesintiye uğradı ama teknik gelişimi devam etti. </a:t>
            </a:r>
          </a:p>
        </p:txBody>
      </p:sp>
      <p:sp>
        <p:nvSpPr>
          <p:cNvPr id="5" name="TextBox 5"/>
          <p:cNvSpPr txBox="1"/>
          <p:nvPr/>
        </p:nvSpPr>
        <p:spPr>
          <a:xfrm>
            <a:off x="7521650" y="6648450"/>
            <a:ext cx="9737650" cy="2609850"/>
          </a:xfrm>
          <a:prstGeom prst="rect">
            <a:avLst/>
          </a:prstGeom>
        </p:spPr>
        <p:txBody>
          <a:bodyPr lIns="0" tIns="0" rIns="0" bIns="0" rtlCol="0" anchor="t">
            <a:spAutoFit/>
          </a:bodyPr>
          <a:lstStyle/>
          <a:p>
            <a:pPr>
              <a:lnSpc>
                <a:spcPts val="4199"/>
              </a:lnSpc>
            </a:pPr>
            <a:r>
              <a:rPr lang="en-US" sz="3499">
                <a:solidFill>
                  <a:srgbClr val="243762"/>
                </a:solidFill>
                <a:latin typeface="Nunito Sans Bold"/>
              </a:rPr>
              <a:t>•İngiltere’de savaş sonrası Post Office amatör radyoculara lisans vermeye başladı. 1921 yılı itibariyle İngiltere’de 150 amatör radyonun yayın yapma 4000 meraklının da yayın alma lisansı vardı.</a:t>
            </a:r>
          </a:p>
        </p:txBody>
      </p:sp>
      <p:sp>
        <p:nvSpPr>
          <p:cNvPr id="6" name="TextBox 6"/>
          <p:cNvSpPr txBox="1"/>
          <p:nvPr/>
        </p:nvSpPr>
        <p:spPr>
          <a:xfrm>
            <a:off x="1028700" y="1562100"/>
            <a:ext cx="12483567" cy="1562100"/>
          </a:xfrm>
          <a:prstGeom prst="rect">
            <a:avLst/>
          </a:prstGeom>
        </p:spPr>
        <p:txBody>
          <a:bodyPr lIns="0" tIns="0" rIns="0" bIns="0" rtlCol="0" anchor="t">
            <a:spAutoFit/>
          </a:bodyPr>
          <a:lstStyle/>
          <a:p>
            <a:pPr>
              <a:lnSpc>
                <a:spcPts val="4199"/>
              </a:lnSpc>
            </a:pPr>
            <a:r>
              <a:rPr lang="en-US" sz="3499">
                <a:solidFill>
                  <a:srgbClr val="243762"/>
                </a:solidFill>
                <a:latin typeface="Nunito Sans Bold"/>
              </a:rPr>
              <a:t>•1906’dan itibaren Amerika’da amatör radyoculuk patlaması yaşandı. Radyo meraklıları kendi küçük verici setlerini kurarak yerel yayın yapmaya başladılar.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314844"/>
            <a:ext cx="10541138" cy="5540375"/>
          </a:xfrm>
          <a:prstGeom prst="rect">
            <a:avLst/>
          </a:prstGeom>
        </p:spPr>
        <p:txBody>
          <a:bodyPr lIns="0" tIns="0" rIns="0" bIns="0" rtlCol="0" anchor="t">
            <a:spAutoFit/>
          </a:bodyPr>
          <a:lstStyle/>
          <a:p>
            <a:pPr>
              <a:lnSpc>
                <a:spcPts val="4899"/>
              </a:lnSpc>
              <a:spcBef>
                <a:spcPct val="0"/>
              </a:spcBef>
            </a:pPr>
            <a:r>
              <a:rPr lang="en-US" sz="3499">
                <a:solidFill>
                  <a:srgbClr val="243762"/>
                </a:solidFill>
                <a:latin typeface="Nunito Bold"/>
              </a:rPr>
              <a:t>•6 Kasım 1922'de, Londra'da B.B.C.'nin doğuşundan sekiz günönce, </a:t>
            </a:r>
            <a:r>
              <a:rPr lang="en-US" sz="3499">
                <a:solidFill>
                  <a:srgbClr val="F9A159"/>
                </a:solidFill>
                <a:latin typeface="Nunito Bold"/>
              </a:rPr>
              <a:t>ilk özel Fransız radyosu Paris'te açıldı.</a:t>
            </a:r>
            <a:r>
              <a:rPr lang="en-US" sz="3499">
                <a:solidFill>
                  <a:srgbClr val="243762"/>
                </a:solidFill>
                <a:latin typeface="Nunito Bold"/>
              </a:rPr>
              <a:t> (uğraşsal radyo iletişim gereci üreticisi) </a:t>
            </a:r>
            <a:r>
              <a:rPr lang="en-US" sz="3499">
                <a:solidFill>
                  <a:srgbClr val="F9A159"/>
                </a:solidFill>
                <a:latin typeface="Nunito Bold"/>
              </a:rPr>
              <a:t>Emile Girardeau</a:t>
            </a:r>
            <a:r>
              <a:rPr lang="en-US" sz="3499">
                <a:solidFill>
                  <a:srgbClr val="243762"/>
                </a:solidFill>
                <a:latin typeface="Nunito Bold"/>
              </a:rPr>
              <a:t>, belli sayıda haftalık dinleti yayını yapan </a:t>
            </a:r>
            <a:r>
              <a:rPr lang="en-US" sz="3499">
                <a:solidFill>
                  <a:srgbClr val="F9A159"/>
                </a:solidFill>
                <a:latin typeface="Nunito Bold"/>
              </a:rPr>
              <a:t>Radiola</a:t>
            </a:r>
            <a:r>
              <a:rPr lang="en-US" sz="3499">
                <a:solidFill>
                  <a:srgbClr val="243762"/>
                </a:solidFill>
                <a:latin typeface="Nunito Bold"/>
              </a:rPr>
              <a:t> yayacını kurdu. ABD'de reklam yayını serbestken, burada yasaktı. Girardeau bu yüzden alıcılarını Radiola markasıyla üretme kararı aldı. En küçük bir reklam iletisi bile yayınlamadan kendini ancak böyle tanıtabilir. </a:t>
            </a:r>
          </a:p>
        </p:txBody>
      </p:sp>
      <p:pic>
        <p:nvPicPr>
          <p:cNvPr id="3" name="Picture 3"/>
          <p:cNvPicPr>
            <a:picLocks noChangeAspect="1"/>
          </p:cNvPicPr>
          <p:nvPr/>
        </p:nvPicPr>
        <p:blipFill>
          <a:blip r:embed="rId2"/>
          <a:srcRect/>
          <a:stretch>
            <a:fillRect/>
          </a:stretch>
        </p:blipFill>
        <p:spPr>
          <a:xfrm>
            <a:off x="11569838" y="1028700"/>
            <a:ext cx="5689462" cy="7520553"/>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865175" y="6927950"/>
            <a:ext cx="4868189" cy="33590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133975"/>
            <a:ext cx="18288000" cy="0"/>
          </a:xfrm>
          <a:prstGeom prst="line">
            <a:avLst/>
          </a:prstGeom>
          <a:ln w="9525" cap="rnd">
            <a:solidFill>
              <a:srgbClr val="243762"/>
            </a:solidFill>
            <a:prstDash val="solid"/>
            <a:headEnd type="none" w="sm" len="sm"/>
            <a:tailEnd type="none" w="sm" len="sm"/>
          </a:ln>
        </p:spPr>
      </p:sp>
      <p:sp>
        <p:nvSpPr>
          <p:cNvPr id="3" name="AutoShape 3"/>
          <p:cNvSpPr/>
          <p:nvPr/>
        </p:nvSpPr>
        <p:spPr>
          <a:xfrm rot="-5400000">
            <a:off x="4000500" y="5138738"/>
            <a:ext cx="10287000" cy="0"/>
          </a:xfrm>
          <a:prstGeom prst="line">
            <a:avLst/>
          </a:prstGeom>
          <a:ln w="9525" cap="flat">
            <a:solidFill>
              <a:srgbClr val="243762"/>
            </a:solidFill>
            <a:prstDash val="solid"/>
            <a:headEnd type="none" w="sm" len="sm"/>
            <a:tailEnd type="none" w="sm" len="sm"/>
          </a:ln>
        </p:spPr>
      </p:sp>
      <p:sp>
        <p:nvSpPr>
          <p:cNvPr id="4" name="TextBox 4"/>
          <p:cNvSpPr txBox="1"/>
          <p:nvPr/>
        </p:nvSpPr>
        <p:spPr>
          <a:xfrm>
            <a:off x="879424" y="1815141"/>
            <a:ext cx="8259814" cy="3248026"/>
          </a:xfrm>
          <a:prstGeom prst="rect">
            <a:avLst/>
          </a:prstGeom>
        </p:spPr>
        <p:txBody>
          <a:bodyPr lIns="0" tIns="0" rIns="0" bIns="0" rtlCol="0" anchor="t">
            <a:spAutoFit/>
          </a:bodyPr>
          <a:lstStyle/>
          <a:p>
            <a:pPr marL="0" lvl="0" indent="0">
              <a:lnSpc>
                <a:spcPts val="5249"/>
              </a:lnSpc>
            </a:pPr>
            <a:r>
              <a:rPr lang="en-US" sz="3499">
                <a:solidFill>
                  <a:srgbClr val="243762"/>
                </a:solidFill>
                <a:latin typeface="Nunito Bold"/>
              </a:rPr>
              <a:t>•Radiola aynı zamanda sponsorluğunda öncüsü olmuştur. Yayacın giderleri, reklamın, dinletilerin ya da yinelenen yayınların yasaklanmasına bir çözüm olarak tüccarlarca karşılanmıştır.</a:t>
            </a:r>
          </a:p>
        </p:txBody>
      </p:sp>
      <p:sp>
        <p:nvSpPr>
          <p:cNvPr id="5" name="TextBox 5"/>
          <p:cNvSpPr txBox="1"/>
          <p:nvPr/>
        </p:nvSpPr>
        <p:spPr>
          <a:xfrm>
            <a:off x="10104058" y="1815141"/>
            <a:ext cx="7155242" cy="1933576"/>
          </a:xfrm>
          <a:prstGeom prst="rect">
            <a:avLst/>
          </a:prstGeom>
        </p:spPr>
        <p:txBody>
          <a:bodyPr lIns="0" tIns="0" rIns="0" bIns="0" rtlCol="0" anchor="t">
            <a:spAutoFit/>
          </a:bodyPr>
          <a:lstStyle/>
          <a:p>
            <a:pPr marL="0" lvl="0" indent="0" algn="r">
              <a:lnSpc>
                <a:spcPts val="5249"/>
              </a:lnSpc>
            </a:pPr>
            <a:r>
              <a:rPr lang="en-US" sz="3499">
                <a:solidFill>
                  <a:srgbClr val="243762"/>
                </a:solidFill>
                <a:latin typeface="Nunito Bold"/>
              </a:rPr>
              <a:t>•Yayaçlar, 1940'da Mareşal Petain'li Fransız Devletince ulusallaştırılmıştır.</a:t>
            </a:r>
          </a:p>
        </p:txBody>
      </p:sp>
      <p:sp>
        <p:nvSpPr>
          <p:cNvPr id="6" name="TextBox 6"/>
          <p:cNvSpPr txBox="1"/>
          <p:nvPr/>
        </p:nvSpPr>
        <p:spPr>
          <a:xfrm>
            <a:off x="879424" y="5688937"/>
            <a:ext cx="8088539" cy="3248026"/>
          </a:xfrm>
          <a:prstGeom prst="rect">
            <a:avLst/>
          </a:prstGeom>
        </p:spPr>
        <p:txBody>
          <a:bodyPr lIns="0" tIns="0" rIns="0" bIns="0" rtlCol="0" anchor="t">
            <a:spAutoFit/>
          </a:bodyPr>
          <a:lstStyle/>
          <a:p>
            <a:pPr marL="0" lvl="0" indent="0">
              <a:lnSpc>
                <a:spcPts val="5249"/>
              </a:lnSpc>
            </a:pPr>
            <a:r>
              <a:rPr lang="en-US" sz="3499">
                <a:solidFill>
                  <a:srgbClr val="243762"/>
                </a:solidFill>
                <a:latin typeface="Nunito Bold"/>
              </a:rPr>
              <a:t>•Sonuçta 1925’te reklam yayını yapma izni alan Radiola, Bleuchstein-Blanchet tarafından yönetilen Radyo-Cite ile birlikte tek seçkin nitelikli Fransız radyosu Radio-Paris'e dönüşür. </a:t>
            </a:r>
          </a:p>
        </p:txBody>
      </p:sp>
      <p:sp>
        <p:nvSpPr>
          <p:cNvPr id="7" name="TextBox 7"/>
          <p:cNvSpPr txBox="1"/>
          <p:nvPr/>
        </p:nvSpPr>
        <p:spPr>
          <a:xfrm>
            <a:off x="9753282" y="5688937"/>
            <a:ext cx="7856793" cy="3248026"/>
          </a:xfrm>
          <a:prstGeom prst="rect">
            <a:avLst/>
          </a:prstGeom>
        </p:spPr>
        <p:txBody>
          <a:bodyPr lIns="0" tIns="0" rIns="0" bIns="0" rtlCol="0" anchor="t">
            <a:spAutoFit/>
          </a:bodyPr>
          <a:lstStyle/>
          <a:p>
            <a:pPr marL="0" lvl="0" indent="0" algn="r">
              <a:lnSpc>
                <a:spcPts val="5249"/>
              </a:lnSpc>
            </a:pPr>
            <a:r>
              <a:rPr lang="en-US" sz="3499">
                <a:solidFill>
                  <a:srgbClr val="243762"/>
                </a:solidFill>
                <a:latin typeface="Nunito Bold"/>
              </a:rPr>
              <a:t>•Halk arasında yaygınlaşması da savaşın geride kalması, ABD ve Avrupa’da çeşitli radyo istasyonlarının lisans alarak yayına geçmesi ile gerçekleşti.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461034" y="3648075"/>
            <a:ext cx="5436571" cy="5436571"/>
          </a:xfrm>
          <a:prstGeom prst="rect">
            <a:avLst/>
          </a:prstGeom>
        </p:spPr>
      </p:pic>
      <p:sp>
        <p:nvSpPr>
          <p:cNvPr id="3" name="TextBox 3"/>
          <p:cNvSpPr txBox="1"/>
          <p:nvPr/>
        </p:nvSpPr>
        <p:spPr>
          <a:xfrm>
            <a:off x="1028700" y="5153025"/>
            <a:ext cx="9697915" cy="1038225"/>
          </a:xfrm>
          <a:prstGeom prst="rect">
            <a:avLst/>
          </a:prstGeom>
        </p:spPr>
        <p:txBody>
          <a:bodyPr lIns="0" tIns="0" rIns="0" bIns="0" rtlCol="0" anchor="t">
            <a:spAutoFit/>
          </a:bodyPr>
          <a:lstStyle/>
          <a:p>
            <a:pPr>
              <a:lnSpc>
                <a:spcPts val="4199"/>
              </a:lnSpc>
            </a:pPr>
            <a:r>
              <a:rPr lang="en-US" sz="3499">
                <a:solidFill>
                  <a:srgbClr val="243762"/>
                </a:solidFill>
                <a:latin typeface="Nunito Sans Bold"/>
              </a:rPr>
              <a:t>•Bu gelişme ile programların reklam almaya başlaması süreci de başlamıştır. </a:t>
            </a:r>
          </a:p>
        </p:txBody>
      </p:sp>
      <p:sp>
        <p:nvSpPr>
          <p:cNvPr id="4" name="TextBox 4"/>
          <p:cNvSpPr txBox="1"/>
          <p:nvPr/>
        </p:nvSpPr>
        <p:spPr>
          <a:xfrm>
            <a:off x="1028700" y="6648450"/>
            <a:ext cx="9583935" cy="2609850"/>
          </a:xfrm>
          <a:prstGeom prst="rect">
            <a:avLst/>
          </a:prstGeom>
        </p:spPr>
        <p:txBody>
          <a:bodyPr lIns="0" tIns="0" rIns="0" bIns="0" rtlCol="0" anchor="t">
            <a:spAutoFit/>
          </a:bodyPr>
          <a:lstStyle/>
          <a:p>
            <a:pPr>
              <a:lnSpc>
                <a:spcPts val="4199"/>
              </a:lnSpc>
            </a:pPr>
            <a:r>
              <a:rPr lang="en-US" sz="3499">
                <a:solidFill>
                  <a:srgbClr val="243762"/>
                </a:solidFill>
                <a:latin typeface="Nunito Sans Bold"/>
              </a:rPr>
              <a:t>•Radyo yayınlarında program çeşitlemelerine gidilerek müzik, spor, sohbet, haber ve yarışma gibi halkın ilgisi çekilmeye başlanarak radyo bir kitle iletişim aracı olarak gündelik yaşamımızdaki yerini almaya başlamıştır. </a:t>
            </a:r>
          </a:p>
        </p:txBody>
      </p:sp>
      <p:sp>
        <p:nvSpPr>
          <p:cNvPr id="5" name="TextBox 5"/>
          <p:cNvSpPr txBox="1"/>
          <p:nvPr/>
        </p:nvSpPr>
        <p:spPr>
          <a:xfrm>
            <a:off x="1028700" y="2609850"/>
            <a:ext cx="9697915" cy="2085975"/>
          </a:xfrm>
          <a:prstGeom prst="rect">
            <a:avLst/>
          </a:prstGeom>
        </p:spPr>
        <p:txBody>
          <a:bodyPr lIns="0" tIns="0" rIns="0" bIns="0" rtlCol="0" anchor="t">
            <a:spAutoFit/>
          </a:bodyPr>
          <a:lstStyle/>
          <a:p>
            <a:pPr>
              <a:lnSpc>
                <a:spcPts val="4199"/>
              </a:lnSpc>
            </a:pPr>
            <a:r>
              <a:rPr lang="en-US" sz="3499">
                <a:solidFill>
                  <a:srgbClr val="243762"/>
                </a:solidFill>
                <a:latin typeface="Nunito Sans Bold"/>
              </a:rPr>
              <a:t>•Şebekelerin hızla artması ses kalitesini ve program sayısını arttırmasının yanında, yayınların aynı anda büyük bir coğrafyada dinlenmesini sağlamıştır. </a:t>
            </a:r>
          </a:p>
        </p:txBody>
      </p:sp>
      <p:sp>
        <p:nvSpPr>
          <p:cNvPr id="6" name="TextBox 6"/>
          <p:cNvSpPr txBox="1"/>
          <p:nvPr/>
        </p:nvSpPr>
        <p:spPr>
          <a:xfrm>
            <a:off x="1028700" y="1038225"/>
            <a:ext cx="14103820" cy="1038225"/>
          </a:xfrm>
          <a:prstGeom prst="rect">
            <a:avLst/>
          </a:prstGeom>
        </p:spPr>
        <p:txBody>
          <a:bodyPr lIns="0" tIns="0" rIns="0" bIns="0" rtlCol="0" anchor="t">
            <a:spAutoFit/>
          </a:bodyPr>
          <a:lstStyle/>
          <a:p>
            <a:pPr>
              <a:lnSpc>
                <a:spcPts val="4199"/>
              </a:lnSpc>
            </a:pPr>
            <a:r>
              <a:rPr lang="en-US" sz="3499">
                <a:solidFill>
                  <a:srgbClr val="243762"/>
                </a:solidFill>
                <a:latin typeface="Nunito Sans Bold"/>
              </a:rPr>
              <a:t>İngiltere’de 1922’de BBC ile başlayan radyo yayınları ise radyoyu insanların gazete gibi bilgi alabileceği bir kaynak haline getirdi.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805784"/>
            <a:ext cx="9694129" cy="590550"/>
          </a:xfrm>
          <a:prstGeom prst="rect">
            <a:avLst/>
          </a:prstGeom>
        </p:spPr>
        <p:txBody>
          <a:bodyPr lIns="0" tIns="0" rIns="0" bIns="0" rtlCol="0" anchor="t">
            <a:spAutoFit/>
          </a:bodyPr>
          <a:lstStyle/>
          <a:p>
            <a:pPr>
              <a:lnSpc>
                <a:spcPts val="4799"/>
              </a:lnSpc>
            </a:pPr>
            <a:r>
              <a:rPr lang="en-US" sz="3999">
                <a:solidFill>
                  <a:srgbClr val="243762"/>
                </a:solidFill>
                <a:latin typeface="Nunito Sans Bold Bold"/>
              </a:rPr>
              <a:t>Orson Welles'in Dünyalar Savaşı:</a:t>
            </a:r>
          </a:p>
        </p:txBody>
      </p:sp>
      <p:sp>
        <p:nvSpPr>
          <p:cNvPr id="3" name="TextBox 3"/>
          <p:cNvSpPr txBox="1"/>
          <p:nvPr/>
        </p:nvSpPr>
        <p:spPr>
          <a:xfrm>
            <a:off x="1100142" y="2529684"/>
            <a:ext cx="15944833" cy="1038225"/>
          </a:xfrm>
          <a:prstGeom prst="rect">
            <a:avLst/>
          </a:prstGeom>
        </p:spPr>
        <p:txBody>
          <a:bodyPr lIns="0" tIns="0" rIns="0" bIns="0" rtlCol="0" anchor="t">
            <a:spAutoFit/>
          </a:bodyPr>
          <a:lstStyle/>
          <a:p>
            <a:pPr>
              <a:lnSpc>
                <a:spcPts val="4199"/>
              </a:lnSpc>
            </a:pPr>
            <a:r>
              <a:rPr lang="en-US" sz="3499">
                <a:solidFill>
                  <a:srgbClr val="3884FD"/>
                </a:solidFill>
                <a:latin typeface="Nunito Sans Bold"/>
              </a:rPr>
              <a:t>1930’lu yıllarda radyonun dinleyici kitlesi üzerinde etkisine en iyi örnek Orson Welles’in Dünyalar Savaşı denemesidir. </a:t>
            </a:r>
          </a:p>
        </p:txBody>
      </p:sp>
      <p:sp>
        <p:nvSpPr>
          <p:cNvPr id="4" name="TextBox 4"/>
          <p:cNvSpPr txBox="1"/>
          <p:nvPr/>
        </p:nvSpPr>
        <p:spPr>
          <a:xfrm>
            <a:off x="1100142" y="469900"/>
            <a:ext cx="9001435" cy="1203325"/>
          </a:xfrm>
          <a:prstGeom prst="rect">
            <a:avLst/>
          </a:prstGeom>
        </p:spPr>
        <p:txBody>
          <a:bodyPr lIns="0" tIns="0" rIns="0" bIns="0" rtlCol="0" anchor="t">
            <a:spAutoFit/>
          </a:bodyPr>
          <a:lstStyle/>
          <a:p>
            <a:pPr>
              <a:lnSpc>
                <a:spcPts val="9349"/>
              </a:lnSpc>
            </a:pPr>
            <a:r>
              <a:rPr lang="en-US" sz="8499" spc="-84">
                <a:solidFill>
                  <a:srgbClr val="F9A159"/>
                </a:solidFill>
                <a:latin typeface="Nunito Bold"/>
              </a:rPr>
              <a:t>Radyonun Gücü </a:t>
            </a:r>
          </a:p>
        </p:txBody>
      </p:sp>
      <p:sp>
        <p:nvSpPr>
          <p:cNvPr id="5" name="TextBox 5"/>
          <p:cNvSpPr txBox="1"/>
          <p:nvPr/>
        </p:nvSpPr>
        <p:spPr>
          <a:xfrm>
            <a:off x="1100142" y="3852269"/>
            <a:ext cx="8715668" cy="514350"/>
          </a:xfrm>
          <a:prstGeom prst="rect">
            <a:avLst/>
          </a:prstGeom>
        </p:spPr>
        <p:txBody>
          <a:bodyPr lIns="0" tIns="0" rIns="0" bIns="0" rtlCol="0" anchor="t">
            <a:spAutoFit/>
          </a:bodyPr>
          <a:lstStyle/>
          <a:p>
            <a:pPr>
              <a:lnSpc>
                <a:spcPts val="4199"/>
              </a:lnSpc>
            </a:pPr>
            <a:r>
              <a:rPr lang="en-US" sz="3499">
                <a:solidFill>
                  <a:srgbClr val="243762"/>
                </a:solidFill>
                <a:latin typeface="Nunito Sans Bold"/>
              </a:rPr>
              <a:t>Olay 31 Ekim 1938’de gerçekleşmiştir. </a:t>
            </a:r>
          </a:p>
        </p:txBody>
      </p:sp>
      <p:sp>
        <p:nvSpPr>
          <p:cNvPr id="6" name="TextBox 6"/>
          <p:cNvSpPr txBox="1"/>
          <p:nvPr/>
        </p:nvSpPr>
        <p:spPr>
          <a:xfrm>
            <a:off x="1100142" y="4726485"/>
            <a:ext cx="16087717" cy="1038225"/>
          </a:xfrm>
          <a:prstGeom prst="rect">
            <a:avLst/>
          </a:prstGeom>
        </p:spPr>
        <p:txBody>
          <a:bodyPr lIns="0" tIns="0" rIns="0" bIns="0" rtlCol="0" anchor="t">
            <a:spAutoFit/>
          </a:bodyPr>
          <a:lstStyle/>
          <a:p>
            <a:pPr>
              <a:lnSpc>
                <a:spcPts val="4199"/>
              </a:lnSpc>
            </a:pPr>
            <a:r>
              <a:rPr lang="en-US" sz="3499">
                <a:solidFill>
                  <a:srgbClr val="3884FD"/>
                </a:solidFill>
                <a:latin typeface="Nunito Sans Bold"/>
              </a:rPr>
              <a:t>Welles, radyoda bir bilim kurgu romanını uyarlamayı kabul etmiştir. Bu roman Marslıların dünyaya gelişini anlatan Dünyalar Savaşı kitabıdır.</a:t>
            </a:r>
          </a:p>
        </p:txBody>
      </p:sp>
      <p:sp>
        <p:nvSpPr>
          <p:cNvPr id="7" name="TextBox 7"/>
          <p:cNvSpPr txBox="1"/>
          <p:nvPr/>
        </p:nvSpPr>
        <p:spPr>
          <a:xfrm>
            <a:off x="1100142" y="6124575"/>
            <a:ext cx="16087717" cy="3133725"/>
          </a:xfrm>
          <a:prstGeom prst="rect">
            <a:avLst/>
          </a:prstGeom>
        </p:spPr>
        <p:txBody>
          <a:bodyPr lIns="0" tIns="0" rIns="0" bIns="0" rtlCol="0" anchor="t">
            <a:spAutoFit/>
          </a:bodyPr>
          <a:lstStyle/>
          <a:p>
            <a:pPr>
              <a:lnSpc>
                <a:spcPts val="4199"/>
              </a:lnSpc>
            </a:pPr>
            <a:r>
              <a:rPr lang="en-US" sz="3499">
                <a:solidFill>
                  <a:srgbClr val="243762"/>
                </a:solidFill>
                <a:latin typeface="Nunito Sans Bold"/>
              </a:rPr>
              <a:t>Welles, Marslıların gelişini sansasyonel bir anonsla kesilen gerçek bir yayın havası verir. Herkesin bunun bir kurgu olduğunu anlayacağından bir şüphesi yoktur. Programına halkı sakin olmaya davet eden bir içişleri bakanını davet ettiğinde (bu teknik masa görevlisiyle yapılan bir kurmacadır) ve aynı zamanda artık dua etmekten başka çaremiz kalmadı dediğinde panik oluşur ve hızla yayılır. İnsanlar New York’ u terk etmeye başlarlar.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2763</Words>
  <Application>Microsoft Macintosh PowerPoint</Application>
  <PresentationFormat>Özel</PresentationFormat>
  <Paragraphs>70</Paragraphs>
  <Slides>23</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23</vt:i4>
      </vt:variant>
    </vt:vector>
  </HeadingPairs>
  <TitlesOfParts>
    <vt:vector size="30" baseType="lpstr">
      <vt:lpstr>Nunito Bold</vt:lpstr>
      <vt:lpstr>Nunito Sans Bold</vt:lpstr>
      <vt:lpstr>Nunito</vt:lpstr>
      <vt:lpstr>Nunito Sans Bold Bold</vt:lpstr>
      <vt:lpstr>Calibri</vt:lpstr>
      <vt:lpstr>Arial</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Beyaz Mavi Temiz İllüstrasyon (İnsanlar) Finans Satış Sunumu Sunum</dc:title>
  <cp:lastModifiedBy>aysel çetinkaya</cp:lastModifiedBy>
  <cp:revision>4</cp:revision>
  <dcterms:created xsi:type="dcterms:W3CDTF">2006-08-16T00:00:00Z</dcterms:created>
  <dcterms:modified xsi:type="dcterms:W3CDTF">2022-12-08T06:57:08Z</dcterms:modified>
  <dc:identifier>DAFQ4ZhKmOU</dc:identifier>
</cp:coreProperties>
</file>