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BrKSuq+zNe97BO5J4TgNMrgHD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 Conclusion: What we would do differently in the future. (go back to the slides? I should find a picture for a mobile app?)</a:t>
            </a:r>
            <a:endParaRPr b="0" i="0" u="none" strike="noStrike">
              <a:solidFill>
                <a:srgbClr val="000000"/>
              </a:solidFill>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We were hyperfocused on the SES variables and so overlooked the opportunity to run a correlation function on all 600 columns of our original data set. In the future we’d likely run that first to help us identify important variables</a:t>
            </a:r>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Our model has a very large number of categorical variables which can affect the predictive power of our model. We would like to test SVM and RFC models for future versions of our app since those can sometime handle categorical variables more reliably. </a:t>
            </a:r>
            <a:endParaRPr/>
          </a:p>
          <a:p>
            <a:pPr indent="-114300" lvl="0" marL="0" rtl="0" algn="l">
              <a:spcBef>
                <a:spcPts val="0"/>
              </a:spcBef>
              <a:spcAft>
                <a:spcPts val="0"/>
              </a:spcAft>
              <a:buClr>
                <a:srgbClr val="000000"/>
              </a:buClr>
              <a:buSzPts val="1800"/>
              <a:buFont typeface="Calibri"/>
              <a:buAutoNum type="arabicPeriod"/>
            </a:pPr>
            <a:r>
              <a:rPr b="0" i="0" lang="en-US" sz="1800" u="none" strike="noStrike">
                <a:solidFill>
                  <a:srgbClr val="000000"/>
                </a:solidFill>
                <a:latin typeface="Arial"/>
                <a:ea typeface="Arial"/>
                <a:cs typeface="Arial"/>
                <a:sym typeface="Arial"/>
              </a:rPr>
              <a:t>We have built a framework here that would allow us to integrate a CDC API in the future and load new data into our database when ever CDC releases it and then further train our data on many more observations. This will further improve our model’s scores. </a:t>
            </a:r>
            <a:endParaRPr/>
          </a:p>
          <a:p>
            <a:pPr indent="0" lvl="0" marL="0" rtl="0" algn="l">
              <a:spcBef>
                <a:spcPts val="0"/>
              </a:spcBef>
              <a:spcAft>
                <a:spcPts val="0"/>
              </a:spcAft>
              <a:buNone/>
            </a:pPr>
            <a:r>
              <a:t/>
            </a:r>
            <a:endParaRPr/>
          </a:p>
        </p:txBody>
      </p:sp>
      <p:sp>
        <p:nvSpPr>
          <p:cNvPr id="291" name="Google Shape;29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cf0de95b0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cf0de95b0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cf0de95b0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Amy will explain the machine learning model we’ve selected and why she/we chose it. Please tell us about the other machine learning models you tried. What struggles did you experience?</a:t>
            </a:r>
            <a:endParaRPr b="0" i="0" sz="2800" u="none" strike="noStrike">
              <a:solidFill>
                <a:srgbClr val="000000"/>
              </a:solidFill>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Accuracy, precision, and recall scores.</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After training the model, we created binary files that our app can use to predict the probability of some new individual having diabetes.</a:t>
            </a:r>
            <a:endParaRPr/>
          </a:p>
        </p:txBody>
      </p:sp>
      <p:sp>
        <p:nvSpPr>
          <p:cNvPr id="224" name="Google Shape;22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Machine learning model </a:t>
            </a:r>
            <a:endParaRPr/>
          </a:p>
          <a:p>
            <a:pPr indent="0" lvl="0" marL="0" rtl="0" algn="l">
              <a:spcBef>
                <a:spcPts val="0"/>
              </a:spcBef>
              <a:spcAft>
                <a:spcPts val="0"/>
              </a:spcAft>
              <a:buNone/>
            </a:pPr>
            <a:r>
              <a:rPr lang="en-US"/>
              <a:t>Statistically significant variables </a:t>
            </a:r>
            <a:endParaRPr/>
          </a:p>
          <a:p>
            <a:pPr indent="0" lvl="0" marL="0" rtl="0" algn="l">
              <a:spcBef>
                <a:spcPts val="0"/>
              </a:spcBef>
              <a:spcAft>
                <a:spcPts val="0"/>
              </a:spcAft>
              <a:buNone/>
            </a:pPr>
            <a:r>
              <a:rPr lang="en-US"/>
              <a:t>Accuracy, precision, recall scores. </a:t>
            </a:r>
            <a:endParaRPr/>
          </a:p>
          <a:p>
            <a:pPr indent="0" lvl="0" marL="0" rtl="0" algn="l">
              <a:spcBef>
                <a:spcPts val="0"/>
              </a:spcBef>
              <a:spcAft>
                <a:spcPts val="0"/>
              </a:spcAft>
              <a:buNone/>
            </a:pPr>
            <a:r>
              <a:t/>
            </a:r>
            <a:endParaRPr/>
          </a:p>
        </p:txBody>
      </p:sp>
      <p:sp>
        <p:nvSpPr>
          <p:cNvPr id="262" name="Google Shape;2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6"/>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7" name="Google Shape;27;p1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5"/>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1" name="Shape 121"/>
        <p:cNvGrpSpPr/>
        <p:nvPr/>
      </p:nvGrpSpPr>
      <p:grpSpPr>
        <a:xfrm>
          <a:off x="0" y="0"/>
          <a:ext cx="0" cy="0"/>
          <a:chOff x="0" y="0"/>
          <a:chExt cx="0" cy="0"/>
        </a:xfrm>
      </p:grpSpPr>
      <p:sp>
        <p:nvSpPr>
          <p:cNvPr id="122" name="Google Shape;122;p2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26"/>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124" name="Google Shape;124;p26"/>
          <p:cNvGrpSpPr/>
          <p:nvPr/>
        </p:nvGrpSpPr>
        <p:grpSpPr>
          <a:xfrm>
            <a:off x="10300855" y="0"/>
            <a:ext cx="1891145" cy="5600700"/>
            <a:chOff x="10300855" y="0"/>
            <a:chExt cx="1891145" cy="5600700"/>
          </a:xfrm>
        </p:grpSpPr>
        <p:sp>
          <p:nvSpPr>
            <p:cNvPr id="125" name="Google Shape;125;p26"/>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26"/>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7" name="Google Shape;127;p26"/>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26"/>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9" name="Google Shape;129;p26"/>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26"/>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31" name="Google Shape;131;p26"/>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2" name="Google Shape;132;p26"/>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6"/>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8"/>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1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19"/>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45" name="Google Shape;45;p19"/>
          <p:cNvGrpSpPr/>
          <p:nvPr/>
        </p:nvGrpSpPr>
        <p:grpSpPr>
          <a:xfrm>
            <a:off x="11151383" y="2767655"/>
            <a:ext cx="1040617" cy="2833045"/>
            <a:chOff x="11151383" y="2767655"/>
            <a:chExt cx="1040617" cy="2833045"/>
          </a:xfrm>
        </p:grpSpPr>
        <p:sp>
          <p:nvSpPr>
            <p:cNvPr id="46" name="Google Shape;46;p1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 name="Google Shape;47;p1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 name="Google Shape;48;p1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9" name="Google Shape;49;p1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 name="Google Shape;50;p19"/>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19"/>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1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20"/>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0"/>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59" name="Google Shape;59;p20"/>
          <p:cNvGrpSpPr/>
          <p:nvPr/>
        </p:nvGrpSpPr>
        <p:grpSpPr>
          <a:xfrm>
            <a:off x="11151383" y="2767655"/>
            <a:ext cx="1040617" cy="2833045"/>
            <a:chOff x="11151383" y="2767655"/>
            <a:chExt cx="1040617" cy="2833045"/>
          </a:xfrm>
        </p:grpSpPr>
        <p:sp>
          <p:nvSpPr>
            <p:cNvPr id="60" name="Google Shape;60;p20"/>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1" name="Google Shape;61;p20"/>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2" name="Google Shape;62;p20"/>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3" name="Google Shape;63;p20"/>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4" name="Google Shape;64;p20"/>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20"/>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20"/>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8" name="Google Shape;68;p20"/>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1"/>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23"/>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23"/>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84" name="Google Shape;84;p23"/>
          <p:cNvGrpSpPr/>
          <p:nvPr/>
        </p:nvGrpSpPr>
        <p:grpSpPr>
          <a:xfrm>
            <a:off x="10300855" y="0"/>
            <a:ext cx="1891145" cy="5600700"/>
            <a:chOff x="10300855" y="0"/>
            <a:chExt cx="1891145" cy="5600700"/>
          </a:xfrm>
        </p:grpSpPr>
        <p:sp>
          <p:nvSpPr>
            <p:cNvPr id="85" name="Google Shape;85;p23"/>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3"/>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23"/>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23"/>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 name="Google Shape;89;p23"/>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0" name="Google Shape;90;p23"/>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91" name="Google Shape;91;p23"/>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2" name="Google Shape;92;p23"/>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3"/>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4" name="Google Shape;94;p23"/>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5" name="Google Shape;95;p2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8" name="Shape 98"/>
        <p:cNvGrpSpPr/>
        <p:nvPr/>
      </p:nvGrpSpPr>
      <p:grpSpPr>
        <a:xfrm>
          <a:off x="0" y="0"/>
          <a:ext cx="0" cy="0"/>
          <a:chOff x="0" y="0"/>
          <a:chExt cx="0" cy="0"/>
        </a:xfrm>
      </p:grpSpPr>
      <p:sp>
        <p:nvSpPr>
          <p:cNvPr id="99" name="Google Shape;99;p24"/>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24"/>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101" name="Google Shape;101;p24"/>
          <p:cNvGrpSpPr/>
          <p:nvPr/>
        </p:nvGrpSpPr>
        <p:grpSpPr>
          <a:xfrm>
            <a:off x="10300855" y="0"/>
            <a:ext cx="1891145" cy="5600700"/>
            <a:chOff x="10300855" y="0"/>
            <a:chExt cx="1891145" cy="5600700"/>
          </a:xfrm>
        </p:grpSpPr>
        <p:sp>
          <p:nvSpPr>
            <p:cNvPr id="102" name="Google Shape;102;p24"/>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24"/>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4" name="Google Shape;104;p24"/>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24"/>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6" name="Google Shape;106;p24"/>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7" name="Google Shape;107;p24"/>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8" name="Google Shape;108;p24"/>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9" name="Google Shape;109;p24"/>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p:nvPr>
            <p:ph idx="2" type="pic"/>
          </p:nvPr>
        </p:nvSpPr>
        <p:spPr>
          <a:xfrm>
            <a:off x="5183188" y="668049"/>
            <a:ext cx="4958436" cy="5231253"/>
          </a:xfrm>
          <a:prstGeom prst="rect">
            <a:avLst/>
          </a:prstGeom>
          <a:noFill/>
          <a:ln>
            <a:noFill/>
          </a:ln>
        </p:spPr>
      </p:sp>
      <p:sp>
        <p:nvSpPr>
          <p:cNvPr id="111" name="Google Shape;111;p24"/>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2" name="Google Shape;112;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15"/>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12" name="Google Shape;12;p15"/>
          <p:cNvGrpSpPr/>
          <p:nvPr/>
        </p:nvGrpSpPr>
        <p:grpSpPr>
          <a:xfrm>
            <a:off x="8351566" y="0"/>
            <a:ext cx="3840434" cy="6858000"/>
            <a:chOff x="8351565" y="0"/>
            <a:chExt cx="3840434" cy="6858000"/>
          </a:xfrm>
        </p:grpSpPr>
        <p:sp>
          <p:nvSpPr>
            <p:cNvPr id="13" name="Google Shape;13;p15"/>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 name="Google Shape;14;p15"/>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15"/>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 name="Google Shape;16;p15"/>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8787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 name="Google Shape;17;p15"/>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8" name="Google Shape;18;p15"/>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 name="Google Shape;19;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21" name="Google Shape;21;p1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22" name="Google Shape;22;p1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23" name="Google Shape;23;p1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16.png"/><Relationship Id="rId5"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cdc.gov/nchs/nhis/index.htm" TargetMode="External"/><Relationship Id="rId4" Type="http://schemas.openxmlformats.org/officeDocument/2006/relationships/hyperlink" Target="https://www.cdc.gov/" TargetMode="External"/><Relationship Id="rId5" Type="http://schemas.openxmlformats.org/officeDocument/2006/relationships/hyperlink" Target="https://www.cdc.gov/" TargetMode="External"/><Relationship Id="rId6" Type="http://schemas.openxmlformats.org/officeDocument/2006/relationships/hyperlink" Target="https://www.google.com/" TargetMode="External"/><Relationship Id="rId7" Type="http://schemas.openxmlformats.org/officeDocument/2006/relationships/hyperlink" Target="https://stackoverflow.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iabetesjournals.org/care/article/36/1/49/38282/Socioeconomic-Status-and-MortalityContribution-of" TargetMode="External"/><Relationship Id="rId4" Type="http://schemas.openxmlformats.org/officeDocument/2006/relationships/hyperlink" Target="https://www.worldbank.org/en/topic/health/brief/poverty-heal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0" name="Shape 140"/>
        <p:cNvGrpSpPr/>
        <p:nvPr/>
      </p:nvGrpSpPr>
      <p:grpSpPr>
        <a:xfrm>
          <a:off x="0" y="0"/>
          <a:ext cx="0" cy="0"/>
          <a:chOff x="0" y="0"/>
          <a:chExt cx="0" cy="0"/>
        </a:xfrm>
      </p:grpSpPr>
      <p:sp>
        <p:nvSpPr>
          <p:cNvPr id="141" name="Google Shape;141;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2" name="Google Shape;142;p1"/>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sp>
        <p:nvSpPr>
          <p:cNvPr id="143" name="Google Shape;143;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4" name="Google Shape;144;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Gill Sans"/>
              <a:buNone/>
            </a:pPr>
            <a:r>
              <a:rPr lang="en-US"/>
              <a:t>The Access</a:t>
            </a:r>
            <a:br>
              <a:rPr lang="en-US"/>
            </a:br>
            <a:r>
              <a:rPr lang="en-US"/>
              <a:t>Dilemma</a:t>
            </a:r>
            <a:endParaRPr/>
          </a:p>
        </p:txBody>
      </p:sp>
      <p:sp>
        <p:nvSpPr>
          <p:cNvPr id="145" name="Google Shape;145;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Analysis of diabetes and socio-economic status </a:t>
            </a:r>
            <a:endParaRPr/>
          </a:p>
          <a:p>
            <a:pPr indent="0" lvl="0" marL="0" rtl="0" algn="l">
              <a:lnSpc>
                <a:spcPct val="90000"/>
              </a:lnSpc>
              <a:spcBef>
                <a:spcPts val="100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rPr lang="en-US"/>
              <a:t>By: </a:t>
            </a:r>
            <a:r>
              <a:rPr i="1" lang="en-US"/>
              <a:t>A</a:t>
            </a:r>
            <a:r>
              <a:rPr b="0" i="1" lang="en-US" u="none" strike="noStrike"/>
              <a:t>my Ying Lin, Elina Dart, Manny Linares, Kevin Daniliuk</a:t>
            </a:r>
            <a:endParaRPr i="1"/>
          </a:p>
        </p:txBody>
      </p:sp>
      <p:pic>
        <p:nvPicPr>
          <p:cNvPr descr="Network Technology Background" id="146" name="Google Shape;146;p1"/>
          <p:cNvPicPr preferRelativeResize="0"/>
          <p:nvPr/>
        </p:nvPicPr>
        <p:blipFill rotWithShape="1">
          <a:blip r:embed="rId4">
            <a:alphaModFix/>
          </a:blip>
          <a:srcRect b="-1" l="30056" r="-1"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Results: An App that user can use to predict diabetes. </a:t>
            </a:r>
            <a:endParaRPr/>
          </a:p>
        </p:txBody>
      </p:sp>
      <p:pic>
        <p:nvPicPr>
          <p:cNvPr descr="Graphical user interface, application&#10;&#10;Description automatically generated" id="286" name="Google Shape;286;p10"/>
          <p:cNvPicPr preferRelativeResize="0"/>
          <p:nvPr/>
        </p:nvPicPr>
        <p:blipFill rotWithShape="1">
          <a:blip r:embed="rId3">
            <a:alphaModFix/>
          </a:blip>
          <a:srcRect b="0" l="0" r="0" t="0"/>
          <a:stretch/>
        </p:blipFill>
        <p:spPr>
          <a:xfrm>
            <a:off x="7542378" y="571548"/>
            <a:ext cx="4325773" cy="5962314"/>
          </a:xfrm>
          <a:prstGeom prst="rect">
            <a:avLst/>
          </a:prstGeom>
          <a:noFill/>
          <a:ln>
            <a:noFill/>
          </a:ln>
        </p:spPr>
      </p:pic>
      <p:pic>
        <p:nvPicPr>
          <p:cNvPr descr="Text&#10;&#10;Description automatically generated" id="287" name="Google Shape;287;p10"/>
          <p:cNvPicPr preferRelativeResize="0"/>
          <p:nvPr/>
        </p:nvPicPr>
        <p:blipFill rotWithShape="1">
          <a:blip r:embed="rId4">
            <a:alphaModFix/>
          </a:blip>
          <a:srcRect b="0" l="0" r="0" t="0"/>
          <a:stretch/>
        </p:blipFill>
        <p:spPr>
          <a:xfrm>
            <a:off x="323849" y="1993612"/>
            <a:ext cx="6481207" cy="454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How we could improve?</a:t>
            </a:r>
            <a:br>
              <a:rPr lang="en-US"/>
            </a:br>
            <a:endParaRPr/>
          </a:p>
        </p:txBody>
      </p:sp>
      <p:pic>
        <p:nvPicPr>
          <p:cNvPr descr="Graphical user interface&#10;&#10;Description automatically generated" id="294" name="Google Shape;294;p11"/>
          <p:cNvPicPr preferRelativeResize="0"/>
          <p:nvPr/>
        </p:nvPicPr>
        <p:blipFill rotWithShape="1">
          <a:blip r:embed="rId3">
            <a:alphaModFix/>
          </a:blip>
          <a:srcRect b="0" l="0" r="0" t="0"/>
          <a:stretch/>
        </p:blipFill>
        <p:spPr>
          <a:xfrm>
            <a:off x="628650" y="1993612"/>
            <a:ext cx="7105650" cy="39791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cf0de95b0a_1_0"/>
          <p:cNvSpPr txBox="1"/>
          <p:nvPr>
            <p:ph type="title"/>
          </p:nvPr>
        </p:nvSpPr>
        <p:spPr>
          <a:xfrm>
            <a:off x="226075" y="225049"/>
            <a:ext cx="76851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Questions?</a:t>
            </a:r>
            <a:endParaRPr/>
          </a:p>
        </p:txBody>
      </p:sp>
      <p:pic>
        <p:nvPicPr>
          <p:cNvPr id="301" name="Google Shape;301;g1cf0de95b0a_1_0"/>
          <p:cNvPicPr preferRelativeResize="0"/>
          <p:nvPr/>
        </p:nvPicPr>
        <p:blipFill>
          <a:blip r:embed="rId3">
            <a:alphaModFix/>
          </a:blip>
          <a:stretch>
            <a:fillRect/>
          </a:stretch>
        </p:blipFill>
        <p:spPr>
          <a:xfrm>
            <a:off x="1853975" y="1807850"/>
            <a:ext cx="4429300" cy="4429300"/>
          </a:xfrm>
          <a:prstGeom prst="rect">
            <a:avLst/>
          </a:prstGeom>
          <a:noFill/>
          <a:ln>
            <a:noFill/>
          </a:ln>
        </p:spPr>
      </p:pic>
      <p:pic>
        <p:nvPicPr>
          <p:cNvPr id="302" name="Google Shape;302;g1cf0de95b0a_1_0"/>
          <p:cNvPicPr preferRelativeResize="0"/>
          <p:nvPr/>
        </p:nvPicPr>
        <p:blipFill>
          <a:blip r:embed="rId4">
            <a:alphaModFix/>
          </a:blip>
          <a:stretch>
            <a:fillRect/>
          </a:stretch>
        </p:blipFill>
        <p:spPr>
          <a:xfrm>
            <a:off x="7025599" y="4096426"/>
            <a:ext cx="3615225" cy="2536050"/>
          </a:xfrm>
          <a:prstGeom prst="rect">
            <a:avLst/>
          </a:prstGeom>
          <a:noFill/>
          <a:ln>
            <a:noFill/>
          </a:ln>
        </p:spPr>
      </p:pic>
      <p:pic>
        <p:nvPicPr>
          <p:cNvPr id="303" name="Google Shape;303;g1cf0de95b0a_1_0"/>
          <p:cNvPicPr preferRelativeResize="0"/>
          <p:nvPr/>
        </p:nvPicPr>
        <p:blipFill>
          <a:blip r:embed="rId5">
            <a:alphaModFix/>
          </a:blip>
          <a:stretch>
            <a:fillRect/>
          </a:stretch>
        </p:blipFill>
        <p:spPr>
          <a:xfrm>
            <a:off x="7019500" y="225050"/>
            <a:ext cx="3627426" cy="3627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References</a:t>
            </a:r>
            <a:endParaRPr/>
          </a:p>
        </p:txBody>
      </p:sp>
      <p:sp>
        <p:nvSpPr>
          <p:cNvPr id="309" name="Google Shape;309;p1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lt1"/>
              </a:buClr>
              <a:buSzPct val="100000"/>
              <a:buFont typeface="Arial"/>
              <a:buChar char="•"/>
            </a:pPr>
            <a:r>
              <a:rPr b="0" i="0" lang="en-US" sz="2400" u="none" strike="noStrike"/>
              <a:t>2021 National Health Interview Survey (NHIS)</a:t>
            </a:r>
            <a:endParaRPr/>
          </a:p>
          <a:p>
            <a:pPr indent="-285750" lvl="1" marL="742950" rtl="0" algn="l">
              <a:lnSpc>
                <a:spcPct val="150000"/>
              </a:lnSpc>
              <a:spcBef>
                <a:spcPts val="0"/>
              </a:spcBef>
              <a:spcAft>
                <a:spcPts val="0"/>
              </a:spcAft>
              <a:buClr>
                <a:schemeClr val="lt1"/>
              </a:buClr>
              <a:buSzPct val="100000"/>
              <a:buFont typeface="Arial"/>
              <a:buChar char="•"/>
            </a:pPr>
            <a:r>
              <a:rPr b="0" i="0" lang="en-US" sz="2400" u="sng" strike="noStrike">
                <a:solidFill>
                  <a:schemeClr val="hlink"/>
                </a:solidFill>
                <a:hlinkClick r:id="rId3"/>
              </a:rPr>
              <a:t>https://www.cdc.gov/nchs/nhis/index.htm</a:t>
            </a:r>
            <a:endParaRPr b="0" i="0" sz="2400" u="none" strike="noStrike"/>
          </a:p>
          <a:p>
            <a:pPr indent="-228600" lvl="0" marL="228600" rtl="0" algn="l">
              <a:lnSpc>
                <a:spcPct val="150000"/>
              </a:lnSpc>
              <a:spcBef>
                <a:spcPts val="0"/>
              </a:spcBef>
              <a:spcAft>
                <a:spcPts val="0"/>
              </a:spcAft>
              <a:buClr>
                <a:schemeClr val="lt1"/>
              </a:buClr>
              <a:buSzPct val="100000"/>
              <a:buFont typeface="Arial"/>
              <a:buChar char="•"/>
            </a:pPr>
            <a:r>
              <a:rPr b="0" i="0" lang="en-US" sz="2400" u="sng" strike="noStrike">
                <a:solidFill>
                  <a:schemeClr val="hlink"/>
                </a:solidFill>
                <a:hlinkClick r:id="rId4"/>
              </a:rPr>
              <a:t>Centers for Disease Control and Prevention</a:t>
            </a:r>
            <a:r>
              <a:rPr b="0" i="0" lang="en-US" sz="2400" u="none" strike="noStrike"/>
              <a:t> </a:t>
            </a:r>
            <a:endParaRPr/>
          </a:p>
          <a:p>
            <a:pPr indent="-285750" lvl="1" marL="742950" rtl="0" algn="l">
              <a:lnSpc>
                <a:spcPct val="150000"/>
              </a:lnSpc>
              <a:spcBef>
                <a:spcPts val="0"/>
              </a:spcBef>
              <a:spcAft>
                <a:spcPts val="0"/>
              </a:spcAft>
              <a:buClr>
                <a:schemeClr val="lt1"/>
              </a:buClr>
              <a:buSzPct val="100000"/>
              <a:buFont typeface="Arial"/>
              <a:buChar char="•"/>
            </a:pPr>
            <a:r>
              <a:rPr b="0" i="0" lang="en-US" sz="2400" u="sng" strike="noStrike">
                <a:solidFill>
                  <a:schemeClr val="hlink"/>
                </a:solidFill>
                <a:hlinkClick r:id="rId5"/>
              </a:rPr>
              <a:t>https://www.cdc.gov/</a:t>
            </a:r>
            <a:endParaRPr b="0" i="0" sz="2400" u="none" strike="noStrike"/>
          </a:p>
          <a:p>
            <a:pPr indent="-228600" lvl="0" marL="228600" rtl="0" algn="l">
              <a:lnSpc>
                <a:spcPct val="150000"/>
              </a:lnSpc>
              <a:spcBef>
                <a:spcPts val="0"/>
              </a:spcBef>
              <a:spcAft>
                <a:spcPts val="0"/>
              </a:spcAft>
              <a:buClr>
                <a:schemeClr val="lt1"/>
              </a:buClr>
              <a:buSzPct val="100000"/>
              <a:buFont typeface="Arial"/>
              <a:buChar char="•"/>
            </a:pPr>
            <a:r>
              <a:rPr b="0" i="0" lang="en-US" sz="2400" u="none" strike="noStrike"/>
              <a:t>Google</a:t>
            </a:r>
            <a:endParaRPr/>
          </a:p>
          <a:p>
            <a:pPr indent="-285750" lvl="1" marL="742950" rtl="0" algn="l">
              <a:lnSpc>
                <a:spcPct val="150000"/>
              </a:lnSpc>
              <a:spcBef>
                <a:spcPts val="0"/>
              </a:spcBef>
              <a:spcAft>
                <a:spcPts val="0"/>
              </a:spcAft>
              <a:buClr>
                <a:schemeClr val="lt1"/>
              </a:buClr>
              <a:buSzPct val="100000"/>
              <a:buFont typeface="Arial"/>
              <a:buChar char="•"/>
            </a:pPr>
            <a:r>
              <a:rPr b="0" i="0" lang="en-US" sz="2400" u="sng" strike="noStrike">
                <a:solidFill>
                  <a:schemeClr val="hlink"/>
                </a:solidFill>
                <a:hlinkClick r:id="rId6"/>
              </a:rPr>
              <a:t>https://www.google.com/</a:t>
            </a:r>
            <a:endParaRPr b="0" i="0" sz="2400" u="none" strike="noStrike"/>
          </a:p>
          <a:p>
            <a:pPr indent="-228600" lvl="0" marL="228600" rtl="0" algn="l">
              <a:lnSpc>
                <a:spcPct val="150000"/>
              </a:lnSpc>
              <a:spcBef>
                <a:spcPts val="0"/>
              </a:spcBef>
              <a:spcAft>
                <a:spcPts val="0"/>
              </a:spcAft>
              <a:buClr>
                <a:schemeClr val="lt1"/>
              </a:buClr>
              <a:buSzPct val="100000"/>
              <a:buFont typeface="Arial"/>
              <a:buChar char="•"/>
            </a:pPr>
            <a:r>
              <a:rPr b="0" i="0" lang="en-US" sz="2400" u="none" strike="noStrike"/>
              <a:t>Stack Overflow</a:t>
            </a:r>
            <a:endParaRPr/>
          </a:p>
          <a:p>
            <a:pPr indent="-285750" lvl="1" marL="742950" rtl="0" algn="l">
              <a:lnSpc>
                <a:spcPct val="150000"/>
              </a:lnSpc>
              <a:spcBef>
                <a:spcPts val="0"/>
              </a:spcBef>
              <a:spcAft>
                <a:spcPts val="0"/>
              </a:spcAft>
              <a:buClr>
                <a:schemeClr val="lt1"/>
              </a:buClr>
              <a:buSzPct val="100000"/>
              <a:buFont typeface="Arial"/>
              <a:buChar char="•"/>
            </a:pPr>
            <a:r>
              <a:rPr b="0" i="0" lang="en-US" sz="2400" u="sng" strike="noStrike">
                <a:solidFill>
                  <a:schemeClr val="hlink"/>
                </a:solidFill>
                <a:hlinkClick r:id="rId7"/>
              </a:rPr>
              <a:t>https://stackoverflow.com/</a:t>
            </a:r>
            <a:endParaRPr b="0" i="0" sz="2400" u="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References cont’d </a:t>
            </a:r>
            <a:endParaRPr/>
          </a:p>
        </p:txBody>
      </p:sp>
      <p:sp>
        <p:nvSpPr>
          <p:cNvPr id="315" name="Google Shape;315;p1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n-US"/>
              <a:t>  Kollannoor-Samuel, Grace, Sonia Vega-López, Jyoti Chhabra, Sofia Segura-Pérez, Grace Damio, and Rafael Pérez-Escamilla. “Food Insecurity and Low Self-Efficacy Are Associated with Health Care Access Barriers Among Puerto-Ricans with Type 2 Diabetes.” Journal of immigrant and minority health 14, no. 4 (2012): 552–562.</a:t>
            </a:r>
            <a:endParaRPr/>
          </a:p>
          <a:p>
            <a:pPr indent="-228600" lvl="0" marL="228600" rtl="0" algn="l">
              <a:lnSpc>
                <a:spcPct val="90000"/>
              </a:lnSpc>
              <a:spcBef>
                <a:spcPts val="1000"/>
              </a:spcBef>
              <a:spcAft>
                <a:spcPts val="0"/>
              </a:spcAft>
              <a:buClr>
                <a:schemeClr val="lt1"/>
              </a:buClr>
              <a:buSzPts val="2000"/>
              <a:buChar char="•"/>
            </a:pPr>
            <a:r>
              <a:rPr lang="en-US" u="sng">
                <a:solidFill>
                  <a:schemeClr val="hlink"/>
                </a:solidFill>
                <a:hlinkClick r:id="rId3"/>
              </a:rPr>
              <a:t>https://diabetesjournals.org/care/article/36/1/49/38282/Socioeconomic-Status-and-MortalityContribution-of</a:t>
            </a:r>
            <a:endParaRPr/>
          </a:p>
          <a:p>
            <a:pPr indent="-228600" lvl="0" marL="228600" rtl="0" algn="l">
              <a:lnSpc>
                <a:spcPct val="90000"/>
              </a:lnSpc>
              <a:spcBef>
                <a:spcPts val="1000"/>
              </a:spcBef>
              <a:spcAft>
                <a:spcPts val="0"/>
              </a:spcAft>
              <a:buClr>
                <a:schemeClr val="lt1"/>
              </a:buClr>
              <a:buSzPts val="2000"/>
              <a:buChar char="•"/>
            </a:pPr>
            <a:r>
              <a:rPr lang="en-US" u="sng">
                <a:solidFill>
                  <a:schemeClr val="hlink"/>
                </a:solidFill>
                <a:hlinkClick r:id="rId4"/>
              </a:rPr>
              <a:t>https://www.worldbank.org/en/topic/health/brief/poverty-health</a:t>
            </a:r>
            <a:endParaRPr/>
          </a:p>
          <a:p>
            <a:pPr indent="0" lvl="0" marL="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Diabetes + Socioeconomic Status</a:t>
            </a:r>
            <a:endParaRPr/>
          </a:p>
        </p:txBody>
      </p:sp>
      <p:sp>
        <p:nvSpPr>
          <p:cNvPr id="152" name="Google Shape;152;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lt1"/>
              </a:buClr>
              <a:buSzPts val="1800"/>
              <a:buChar char="•"/>
            </a:pPr>
            <a:r>
              <a:rPr b="0" i="0" lang="en-US" sz="1800" u="none" strike="noStrike">
                <a:latin typeface="Twentieth Century"/>
                <a:ea typeface="Twentieth Century"/>
                <a:cs typeface="Twentieth Century"/>
                <a:sym typeface="Twentieth Century"/>
              </a:rPr>
              <a:t>We chose this topic because of our interest in diabetes and how so many people in our lives are affected by it. </a:t>
            </a:r>
            <a:endParaRPr/>
          </a:p>
          <a:p>
            <a:pPr indent="-228600" lvl="0" marL="228600" rtl="0" algn="l">
              <a:lnSpc>
                <a:spcPct val="150000"/>
              </a:lnSpc>
              <a:spcBef>
                <a:spcPts val="800"/>
              </a:spcBef>
              <a:spcAft>
                <a:spcPts val="0"/>
              </a:spcAft>
              <a:buClr>
                <a:schemeClr val="lt1"/>
              </a:buClr>
              <a:buSzPts val="1800"/>
              <a:buChar char="•"/>
            </a:pPr>
            <a:r>
              <a:rPr lang="en-US" sz="1800">
                <a:latin typeface="Twentieth Century"/>
                <a:ea typeface="Twentieth Century"/>
                <a:cs typeface="Twentieth Century"/>
                <a:sym typeface="Twentieth Century"/>
              </a:rPr>
              <a:t>K</a:t>
            </a:r>
            <a:r>
              <a:rPr b="0" i="0" lang="en-US" sz="1800" u="none" strike="noStrike">
                <a:latin typeface="Twentieth Century"/>
                <a:ea typeface="Twentieth Century"/>
                <a:cs typeface="Twentieth Century"/>
                <a:sym typeface="Twentieth Century"/>
              </a:rPr>
              <a:t>nowing that communities of lower socioeconomic status are more heavily impacted, we wanted to learn why? </a:t>
            </a:r>
            <a:endParaRPr/>
          </a:p>
          <a:p>
            <a:pPr indent="-228600" lvl="0" marL="228600" rtl="0" algn="l">
              <a:lnSpc>
                <a:spcPct val="150000"/>
              </a:lnSpc>
              <a:spcBef>
                <a:spcPts val="800"/>
              </a:spcBef>
              <a:spcAft>
                <a:spcPts val="0"/>
              </a:spcAft>
              <a:buClr>
                <a:schemeClr val="lt1"/>
              </a:buClr>
              <a:buSzPts val="1800"/>
              <a:buChar char="•"/>
            </a:pPr>
            <a:r>
              <a:rPr lang="en-US" sz="1800">
                <a:latin typeface="Twentieth Century"/>
                <a:ea typeface="Twentieth Century"/>
                <a:cs typeface="Twentieth Century"/>
                <a:sym typeface="Twentieth Century"/>
              </a:rPr>
              <a:t>W</a:t>
            </a:r>
            <a:r>
              <a:rPr b="0" i="0" lang="en-US" sz="1800" u="none" strike="noStrike">
                <a:latin typeface="Twentieth Century"/>
                <a:ea typeface="Twentieth Century"/>
                <a:cs typeface="Twentieth Century"/>
                <a:sym typeface="Twentieth Century"/>
              </a:rPr>
              <a:t>e want to see what it will take for those populations to have the resources necessary in preparation for living longer with better health outcomes. </a:t>
            </a:r>
            <a:endParaRPr sz="1800">
              <a:latin typeface="Twentieth Century"/>
              <a:ea typeface="Twentieth Century"/>
              <a:cs typeface="Twentieth Century"/>
              <a:sym typeface="Twentieth Century"/>
            </a:endParaRPr>
          </a:p>
          <a:p>
            <a:pPr indent="-228600" lvl="0" marL="228600" rtl="0" algn="l">
              <a:lnSpc>
                <a:spcPct val="150000"/>
              </a:lnSpc>
              <a:spcBef>
                <a:spcPts val="800"/>
              </a:spcBef>
              <a:spcAft>
                <a:spcPts val="0"/>
              </a:spcAft>
              <a:buClr>
                <a:schemeClr val="lt1"/>
              </a:buClr>
              <a:buSzPts val="1800"/>
              <a:buChar char="•"/>
            </a:pPr>
            <a:r>
              <a:rPr b="0" i="0" lang="en-US" sz="1800" u="none" strike="noStrike">
                <a:latin typeface="Twentieth Century"/>
                <a:ea typeface="Twentieth Century"/>
                <a:cs typeface="Twentieth Century"/>
                <a:sym typeface="Twentieth Century"/>
              </a:rPr>
              <a:t>The number one way for people with lower socioeconomic status to achieve better results is to catch their diabetes earlier. </a:t>
            </a:r>
            <a:endParaRPr b="0" i="0" sz="1800" u="none" strike="noStrike">
              <a:latin typeface="Arial"/>
              <a:ea typeface="Arial"/>
              <a:cs typeface="Arial"/>
              <a:sym typeface="Arial"/>
            </a:endParaRPr>
          </a:p>
          <a:p>
            <a:pPr indent="0" lvl="0" marL="0" rtl="0" algn="l">
              <a:lnSpc>
                <a:spcPct val="150000"/>
              </a:lnSpc>
              <a:spcBef>
                <a:spcPts val="1000"/>
              </a:spcBef>
              <a:spcAft>
                <a:spcPts val="0"/>
              </a:spcAft>
              <a:buClr>
                <a:schemeClr val="lt1"/>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6" name="Shape 156"/>
        <p:cNvGrpSpPr/>
        <p:nvPr/>
      </p:nvGrpSpPr>
      <p:grpSpPr>
        <a:xfrm>
          <a:off x="0" y="0"/>
          <a:ext cx="0" cy="0"/>
          <a:chOff x="0" y="0"/>
          <a:chExt cx="0" cy="0"/>
        </a:xfrm>
      </p:grpSpPr>
      <p:sp>
        <p:nvSpPr>
          <p:cNvPr id="157" name="Google Shape;157;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8" name="Google Shape;158;p3"/>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sp>
        <p:nvSpPr>
          <p:cNvPr id="159" name="Google Shape;159;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0" name="Google Shape;160;p3"/>
          <p:cNvSpPr txBox="1"/>
          <p:nvPr>
            <p:ph type="title"/>
          </p:nvPr>
        </p:nvSpPr>
        <p:spPr>
          <a:xfrm>
            <a:off x="457200" y="668049"/>
            <a:ext cx="11187316" cy="18550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Gill Sans"/>
              <a:buNone/>
            </a:pPr>
            <a:r>
              <a:rPr lang="en-US"/>
              <a:t>Studies have shown a relationship between low socioeconomic status and barriers to quality healthcare access.	</a:t>
            </a:r>
            <a:endParaRPr/>
          </a:p>
        </p:txBody>
      </p:sp>
      <p:grpSp>
        <p:nvGrpSpPr>
          <p:cNvPr id="161" name="Google Shape;161;p3"/>
          <p:cNvGrpSpPr/>
          <p:nvPr/>
        </p:nvGrpSpPr>
        <p:grpSpPr>
          <a:xfrm>
            <a:off x="457200" y="2971963"/>
            <a:ext cx="11187389" cy="2330123"/>
            <a:chOff x="0" y="874875"/>
            <a:chExt cx="11187389" cy="2330123"/>
          </a:xfrm>
        </p:grpSpPr>
        <p:sp>
          <p:nvSpPr>
            <p:cNvPr id="162" name="Google Shape;162;p3"/>
            <p:cNvSpPr/>
            <p:nvPr/>
          </p:nvSpPr>
          <p:spPr>
            <a:xfrm>
              <a:off x="0" y="874875"/>
              <a:ext cx="3146453" cy="1997997"/>
            </a:xfrm>
            <a:prstGeom prst="roundRect">
              <a:avLst>
                <a:gd fmla="val 10000" name="adj"/>
              </a:avLst>
            </a:prstGeom>
            <a:solidFill>
              <a:srgbClr val="D934A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 name="Google Shape;163;p3"/>
            <p:cNvSpPr/>
            <p:nvPr/>
          </p:nvSpPr>
          <p:spPr>
            <a:xfrm>
              <a:off x="349605" y="1207001"/>
              <a:ext cx="3146453" cy="1997997"/>
            </a:xfrm>
            <a:prstGeom prst="roundRect">
              <a:avLst>
                <a:gd fmla="val 10000" name="adj"/>
              </a:avLst>
            </a:prstGeom>
            <a:solidFill>
              <a:schemeClr val="lt1">
                <a:alpha val="89803"/>
              </a:schemeClr>
            </a:solidFill>
            <a:ln cap="flat" cmpd="sng" w="12700">
              <a:solidFill>
                <a:srgbClr val="D934A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4" name="Google Shape;164;p3"/>
            <p:cNvSpPr txBox="1"/>
            <p:nvPr/>
          </p:nvSpPr>
          <p:spPr>
            <a:xfrm>
              <a:off x="408124" y="1265520"/>
              <a:ext cx="3029415" cy="188095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dk1"/>
                  </a:solidFill>
                  <a:latin typeface="Gill Sans"/>
                  <a:ea typeface="Gill Sans"/>
                  <a:cs typeface="Gill Sans"/>
                  <a:sym typeface="Gill Sans"/>
                </a:rPr>
                <a:t>Globally Low </a:t>
              </a:r>
              <a:r>
                <a:rPr lang="en-US" sz="1900">
                  <a:solidFill>
                    <a:schemeClr val="dk1"/>
                  </a:solidFill>
                  <a:latin typeface="Gill Sans"/>
                  <a:ea typeface="Gill Sans"/>
                  <a:cs typeface="Gill Sans"/>
                  <a:sym typeface="Gill Sans"/>
                </a:rPr>
                <a:t>Socioeconomic</a:t>
              </a:r>
              <a:r>
                <a:rPr lang="en-US" sz="1900">
                  <a:solidFill>
                    <a:schemeClr val="dk1"/>
                  </a:solidFill>
                  <a:latin typeface="Gill Sans"/>
                  <a:ea typeface="Gill Sans"/>
                  <a:cs typeface="Gill Sans"/>
                  <a:sym typeface="Gill Sans"/>
                </a:rPr>
                <a:t> Status is linked with poor health outcomes. (World Bank, 2014)</a:t>
              </a:r>
              <a:endParaRPr>
                <a:solidFill>
                  <a:schemeClr val="dk1"/>
                </a:solidFill>
              </a:endParaRPr>
            </a:p>
          </p:txBody>
        </p:sp>
        <p:sp>
          <p:nvSpPr>
            <p:cNvPr id="165" name="Google Shape;165;p3"/>
            <p:cNvSpPr/>
            <p:nvPr/>
          </p:nvSpPr>
          <p:spPr>
            <a:xfrm>
              <a:off x="3845665" y="874875"/>
              <a:ext cx="3146453" cy="1997997"/>
            </a:xfrm>
            <a:prstGeom prst="roundRect">
              <a:avLst>
                <a:gd fmla="val 10000" name="adj"/>
              </a:avLst>
            </a:prstGeom>
            <a:solidFill>
              <a:srgbClr val="D934A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6" name="Google Shape;166;p3"/>
            <p:cNvSpPr/>
            <p:nvPr/>
          </p:nvSpPr>
          <p:spPr>
            <a:xfrm>
              <a:off x="4195271" y="1207001"/>
              <a:ext cx="3146453" cy="1997997"/>
            </a:xfrm>
            <a:prstGeom prst="roundRect">
              <a:avLst>
                <a:gd fmla="val 10000" name="adj"/>
              </a:avLst>
            </a:prstGeom>
            <a:solidFill>
              <a:schemeClr val="lt1">
                <a:alpha val="89803"/>
              </a:schemeClr>
            </a:solidFill>
            <a:ln cap="flat" cmpd="sng" w="12700">
              <a:solidFill>
                <a:srgbClr val="D934A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7" name="Google Shape;167;p3"/>
            <p:cNvSpPr txBox="1"/>
            <p:nvPr/>
          </p:nvSpPr>
          <p:spPr>
            <a:xfrm>
              <a:off x="4253790" y="1265520"/>
              <a:ext cx="3029415" cy="188095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dk1"/>
                  </a:solidFill>
                  <a:latin typeface="Gill Sans"/>
                  <a:ea typeface="Gill Sans"/>
                  <a:cs typeface="Gill Sans"/>
                  <a:sym typeface="Gill Sans"/>
                </a:rPr>
                <a:t>American Diabetes Association reported that Low Socioeconomic Status is related to increased diabetes mortality rates. (Diabetes Care, 2012)</a:t>
              </a:r>
              <a:endParaRPr>
                <a:solidFill>
                  <a:schemeClr val="dk1"/>
                </a:solidFill>
              </a:endParaRPr>
            </a:p>
          </p:txBody>
        </p:sp>
        <p:sp>
          <p:nvSpPr>
            <p:cNvPr id="168" name="Google Shape;168;p3"/>
            <p:cNvSpPr/>
            <p:nvPr/>
          </p:nvSpPr>
          <p:spPr>
            <a:xfrm>
              <a:off x="7691330" y="874875"/>
              <a:ext cx="3146453" cy="1997997"/>
            </a:xfrm>
            <a:prstGeom prst="roundRect">
              <a:avLst>
                <a:gd fmla="val 10000" name="adj"/>
              </a:avLst>
            </a:prstGeom>
            <a:solidFill>
              <a:srgbClr val="D934A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9" name="Google Shape;169;p3"/>
            <p:cNvSpPr/>
            <p:nvPr/>
          </p:nvSpPr>
          <p:spPr>
            <a:xfrm>
              <a:off x="8040936" y="1207001"/>
              <a:ext cx="3146453" cy="1997997"/>
            </a:xfrm>
            <a:prstGeom prst="roundRect">
              <a:avLst>
                <a:gd fmla="val 10000" name="adj"/>
              </a:avLst>
            </a:prstGeom>
            <a:solidFill>
              <a:schemeClr val="lt1">
                <a:alpha val="89803"/>
              </a:schemeClr>
            </a:solidFill>
            <a:ln cap="flat" cmpd="sng" w="12700">
              <a:solidFill>
                <a:srgbClr val="D934A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0" name="Google Shape;170;p3"/>
            <p:cNvSpPr txBox="1"/>
            <p:nvPr/>
          </p:nvSpPr>
          <p:spPr>
            <a:xfrm>
              <a:off x="8099455" y="1265520"/>
              <a:ext cx="3029415" cy="188095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dk1"/>
                  </a:solidFill>
                  <a:latin typeface="Gill Sans"/>
                  <a:ea typeface="Gill Sans"/>
                  <a:cs typeface="Gill Sans"/>
                  <a:sym typeface="Gill Sans"/>
                </a:rPr>
                <a:t>“Racial/ethnic minorities are disproportionately affected by barriers to health care access and utilization.” (Kollannoor-Samuel et al., 2012)</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457200" y="668049"/>
            <a:ext cx="7685037" cy="7096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Questions </a:t>
            </a:r>
            <a:endParaRPr/>
          </a:p>
        </p:txBody>
      </p:sp>
      <p:sp>
        <p:nvSpPr>
          <p:cNvPr id="176" name="Google Shape;176;p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t/>
            </a:r>
            <a:endParaRPr b="0" i="0" sz="2400" u="none" strike="noStrike"/>
          </a:p>
          <a:p>
            <a:pPr indent="-228600" lvl="0" marL="228600" rtl="0" algn="l">
              <a:lnSpc>
                <a:spcPct val="90000"/>
              </a:lnSpc>
              <a:spcBef>
                <a:spcPts val="0"/>
              </a:spcBef>
              <a:spcAft>
                <a:spcPts val="0"/>
              </a:spcAft>
              <a:buClr>
                <a:schemeClr val="lt1"/>
              </a:buClr>
              <a:buSzPts val="2400"/>
              <a:buChar char="•"/>
            </a:pPr>
            <a:r>
              <a:rPr b="0" i="0" lang="en-US" sz="2400" u="none" strike="noStrike"/>
              <a:t>What demographics and socioeconomic factors are correlated with diabetes?</a:t>
            </a:r>
            <a:endParaRPr/>
          </a:p>
          <a:p>
            <a:pPr indent="0" lvl="0" marL="0" rtl="0" algn="l">
              <a:lnSpc>
                <a:spcPct val="90000"/>
              </a:lnSpc>
              <a:spcBef>
                <a:spcPts val="0"/>
              </a:spcBef>
              <a:spcAft>
                <a:spcPts val="0"/>
              </a:spcAft>
              <a:buClr>
                <a:schemeClr val="lt1"/>
              </a:buClr>
              <a:buSzPts val="2400"/>
              <a:buNone/>
            </a:pPr>
            <a:r>
              <a:t/>
            </a:r>
            <a:endParaRPr sz="2400"/>
          </a:p>
          <a:p>
            <a:pPr indent="-228600" lvl="1" marL="685800" rtl="0" algn="l">
              <a:lnSpc>
                <a:spcPct val="90000"/>
              </a:lnSpc>
              <a:spcBef>
                <a:spcPts val="0"/>
              </a:spcBef>
              <a:spcAft>
                <a:spcPts val="0"/>
              </a:spcAft>
              <a:buClr>
                <a:schemeClr val="lt1"/>
              </a:buClr>
              <a:buSzPts val="2400"/>
              <a:buChar char="•"/>
            </a:pPr>
            <a:r>
              <a:rPr b="0" i="0" lang="en-US" sz="2400" u="none" strike="noStrike"/>
              <a:t>Based on these factors, who will likely get diabetes?</a:t>
            </a:r>
            <a:endParaRPr sz="2400"/>
          </a:p>
          <a:p>
            <a:pPr indent="-228600" lvl="1" marL="685800" rtl="0" algn="l">
              <a:lnSpc>
                <a:spcPct val="90000"/>
              </a:lnSpc>
              <a:spcBef>
                <a:spcPts val="0"/>
              </a:spcBef>
              <a:spcAft>
                <a:spcPts val="0"/>
              </a:spcAft>
              <a:buClr>
                <a:schemeClr val="lt1"/>
              </a:buClr>
              <a:buSzPts val="2400"/>
              <a:buChar char="•"/>
            </a:pPr>
            <a:r>
              <a:rPr b="0" i="0" lang="en-US" sz="2400" u="none" strike="noStrike"/>
              <a:t>How successfully can demographics and socioeconomic status predict diabetes?</a:t>
            </a:r>
            <a:endParaRPr/>
          </a:p>
          <a:p>
            <a:pPr indent="0" lvl="1" marL="457200" rtl="0" algn="l">
              <a:lnSpc>
                <a:spcPct val="90000"/>
              </a:lnSpc>
              <a:spcBef>
                <a:spcPts val="0"/>
              </a:spcBef>
              <a:spcAft>
                <a:spcPts val="0"/>
              </a:spcAft>
              <a:buClr>
                <a:schemeClr val="lt1"/>
              </a:buClr>
              <a:buSzPts val="2400"/>
              <a:buNone/>
            </a:pPr>
            <a:r>
              <a:t/>
            </a:r>
            <a:endParaRPr b="0" sz="2400"/>
          </a:p>
          <a:p>
            <a:pPr indent="-228600" lvl="0" marL="228600" rtl="0" algn="l">
              <a:lnSpc>
                <a:spcPct val="90000"/>
              </a:lnSpc>
              <a:spcBef>
                <a:spcPts val="0"/>
              </a:spcBef>
              <a:spcAft>
                <a:spcPts val="0"/>
              </a:spcAft>
              <a:buClr>
                <a:schemeClr val="lt1"/>
              </a:buClr>
              <a:buSzPts val="2400"/>
              <a:buChar char="•"/>
            </a:pPr>
            <a:r>
              <a:rPr b="0" i="0" lang="en-US" sz="2400" u="none" strike="noStrike"/>
              <a:t>What are changes/solutions that can be made to positively impact this issue?</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2" name="Google Shape;182;p5"/>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183" name="Google Shape;183;p5"/>
          <p:cNvGrpSpPr/>
          <p:nvPr/>
        </p:nvGrpSpPr>
        <p:grpSpPr>
          <a:xfrm>
            <a:off x="10300855" y="0"/>
            <a:ext cx="1891145" cy="5600700"/>
            <a:chOff x="10300855" y="0"/>
            <a:chExt cx="1891145" cy="5600700"/>
          </a:xfrm>
        </p:grpSpPr>
        <p:sp>
          <p:nvSpPr>
            <p:cNvPr id="184" name="Google Shape;184;p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5" name="Google Shape;185;p5"/>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6" name="Google Shape;186;p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7" name="Google Shape;187;p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8" name="Google Shape;188;p5"/>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9" name="Google Shape;189;p5"/>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90" name="Google Shape;190;p5"/>
          <p:cNvSpPr/>
          <p:nvPr/>
        </p:nvSpPr>
        <p:spPr>
          <a:xfrm>
            <a:off x="0"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1" name="Google Shape;191;p5"/>
          <p:cNvSpPr txBox="1"/>
          <p:nvPr>
            <p:ph type="title"/>
          </p:nvPr>
        </p:nvSpPr>
        <p:spPr>
          <a:xfrm>
            <a:off x="457200" y="668049"/>
            <a:ext cx="9484191"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Technology </a:t>
            </a:r>
            <a:br>
              <a:rPr lang="en-US"/>
            </a:br>
            <a:endParaRPr/>
          </a:p>
        </p:txBody>
      </p:sp>
      <p:grpSp>
        <p:nvGrpSpPr>
          <p:cNvPr id="192" name="Google Shape;192;p5"/>
          <p:cNvGrpSpPr/>
          <p:nvPr/>
        </p:nvGrpSpPr>
        <p:grpSpPr>
          <a:xfrm>
            <a:off x="465535" y="2143850"/>
            <a:ext cx="9467583" cy="3986350"/>
            <a:chOff x="8335" y="46762"/>
            <a:chExt cx="9467583" cy="3986350"/>
          </a:xfrm>
        </p:grpSpPr>
        <p:sp>
          <p:nvSpPr>
            <p:cNvPr id="193" name="Google Shape;193;p5"/>
            <p:cNvSpPr/>
            <p:nvPr/>
          </p:nvSpPr>
          <p:spPr>
            <a:xfrm>
              <a:off x="8335" y="46762"/>
              <a:ext cx="2491469" cy="1494881"/>
            </a:xfrm>
            <a:prstGeom prst="roundRect">
              <a:avLst>
                <a:gd fmla="val 10000" name="adj"/>
              </a:avLst>
            </a:prstGeom>
            <a:solidFill>
              <a:srgbClr val="AB22C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52119" y="90546"/>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Extract, Transform and Load: Jupyter Notebook, Python (Pandas, Numpy, SQLAlchemy)</a:t>
              </a:r>
              <a:endParaRPr/>
            </a:p>
          </p:txBody>
        </p:sp>
        <p:sp>
          <p:nvSpPr>
            <p:cNvPr id="195" name="Google Shape;195;p5"/>
            <p:cNvSpPr/>
            <p:nvPr/>
          </p:nvSpPr>
          <p:spPr>
            <a:xfrm>
              <a:off x="2719054" y="485260"/>
              <a:ext cx="528191" cy="617884"/>
            </a:xfrm>
            <a:prstGeom prst="rightArrow">
              <a:avLst>
                <a:gd fmla="val 60000" name="adj1"/>
                <a:gd fmla="val 50000" name="adj2"/>
              </a:avLst>
            </a:prstGeom>
            <a:solidFill>
              <a:srgbClr val="AB22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a:off x="2719054" y="608837"/>
              <a:ext cx="369734" cy="3707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197" name="Google Shape;197;p5"/>
            <p:cNvSpPr/>
            <p:nvPr/>
          </p:nvSpPr>
          <p:spPr>
            <a:xfrm>
              <a:off x="3496392" y="46762"/>
              <a:ext cx="2491469" cy="1494881"/>
            </a:xfrm>
            <a:prstGeom prst="roundRect">
              <a:avLst>
                <a:gd fmla="val 10000" name="adj"/>
              </a:avLst>
            </a:prstGeom>
            <a:solidFill>
              <a:srgbClr val="7934D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txBox="1"/>
            <p:nvPr/>
          </p:nvSpPr>
          <p:spPr>
            <a:xfrm>
              <a:off x="3540176" y="90546"/>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Database: PgAdmin4/PostgreSQL.</a:t>
              </a:r>
              <a:endParaRPr/>
            </a:p>
          </p:txBody>
        </p:sp>
        <p:sp>
          <p:nvSpPr>
            <p:cNvPr id="199" name="Google Shape;199;p5"/>
            <p:cNvSpPr/>
            <p:nvPr/>
          </p:nvSpPr>
          <p:spPr>
            <a:xfrm>
              <a:off x="6207110" y="485260"/>
              <a:ext cx="528191" cy="617884"/>
            </a:xfrm>
            <a:prstGeom prst="rightArrow">
              <a:avLst>
                <a:gd fmla="val 60000" name="adj1"/>
                <a:gd fmla="val 50000" name="adj2"/>
              </a:avLst>
            </a:prstGeom>
            <a:solidFill>
              <a:srgbClr val="7934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nvSpPr>
          <p:spPr>
            <a:xfrm>
              <a:off x="6207110" y="608837"/>
              <a:ext cx="369734" cy="3707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201" name="Google Shape;201;p5"/>
            <p:cNvSpPr/>
            <p:nvPr/>
          </p:nvSpPr>
          <p:spPr>
            <a:xfrm>
              <a:off x="6984449" y="46762"/>
              <a:ext cx="2491469" cy="1494881"/>
            </a:xfrm>
            <a:prstGeom prst="roundRect">
              <a:avLst>
                <a:gd fmla="val 10000" name="adj"/>
              </a:avLst>
            </a:prstGeom>
            <a:solidFill>
              <a:srgbClr val="3939C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nvSpPr>
          <p:spPr>
            <a:xfrm>
              <a:off x="7028233" y="90546"/>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Exploration: Tableau </a:t>
              </a:r>
              <a:endParaRPr/>
            </a:p>
          </p:txBody>
        </p:sp>
        <p:sp>
          <p:nvSpPr>
            <p:cNvPr id="203" name="Google Shape;203;p5"/>
            <p:cNvSpPr/>
            <p:nvPr/>
          </p:nvSpPr>
          <p:spPr>
            <a:xfrm rot="5400000">
              <a:off x="7966087" y="1716046"/>
              <a:ext cx="528191" cy="617884"/>
            </a:xfrm>
            <a:prstGeom prst="rightArrow">
              <a:avLst>
                <a:gd fmla="val 60000" name="adj1"/>
                <a:gd fmla="val 50000" name="adj2"/>
              </a:avLst>
            </a:prstGeom>
            <a:solidFill>
              <a:srgbClr val="3939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nvSpPr>
          <p:spPr>
            <a:xfrm>
              <a:off x="8044818" y="1760893"/>
              <a:ext cx="370730" cy="36973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205" name="Google Shape;205;p5"/>
            <p:cNvSpPr/>
            <p:nvPr/>
          </p:nvSpPr>
          <p:spPr>
            <a:xfrm>
              <a:off x="6984449" y="2538231"/>
              <a:ext cx="2491469" cy="1494881"/>
            </a:xfrm>
            <a:prstGeom prst="roundRect">
              <a:avLst>
                <a:gd fmla="val 10000" name="adj"/>
              </a:avLst>
            </a:prstGeom>
            <a:solidFill>
              <a:srgbClr val="3479D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txBox="1"/>
            <p:nvPr/>
          </p:nvSpPr>
          <p:spPr>
            <a:xfrm>
              <a:off x="7028233" y="2582015"/>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Machine Learning: Jupyter Notebook, Google Colab Notebook, Python (SkLearn, SQLAlchemy)</a:t>
              </a:r>
              <a:endParaRPr/>
            </a:p>
          </p:txBody>
        </p:sp>
        <p:sp>
          <p:nvSpPr>
            <p:cNvPr id="207" name="Google Shape;207;p5"/>
            <p:cNvSpPr/>
            <p:nvPr/>
          </p:nvSpPr>
          <p:spPr>
            <a:xfrm rot="10800000">
              <a:off x="6237008" y="2976729"/>
              <a:ext cx="528191" cy="617884"/>
            </a:xfrm>
            <a:prstGeom prst="rightArrow">
              <a:avLst>
                <a:gd fmla="val 60000" name="adj1"/>
                <a:gd fmla="val 50000" name="adj2"/>
              </a:avLst>
            </a:prstGeom>
            <a:solidFill>
              <a:srgbClr val="347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txBox="1"/>
            <p:nvPr/>
          </p:nvSpPr>
          <p:spPr>
            <a:xfrm>
              <a:off x="6395465" y="3100306"/>
              <a:ext cx="369734" cy="3707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209" name="Google Shape;209;p5"/>
            <p:cNvSpPr/>
            <p:nvPr/>
          </p:nvSpPr>
          <p:spPr>
            <a:xfrm>
              <a:off x="3496392" y="2538231"/>
              <a:ext cx="2491469" cy="1494881"/>
            </a:xfrm>
            <a:prstGeom prst="roundRect">
              <a:avLst>
                <a:gd fmla="val 10000" name="adj"/>
              </a:avLst>
            </a:prstGeom>
            <a:solidFill>
              <a:srgbClr val="22ABC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txBox="1"/>
            <p:nvPr/>
          </p:nvSpPr>
          <p:spPr>
            <a:xfrm>
              <a:off x="3540176" y="2582015"/>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Dashboard: HTML, Javascript, Bootstrap</a:t>
              </a:r>
              <a:endParaRPr/>
            </a:p>
          </p:txBody>
        </p:sp>
        <p:sp>
          <p:nvSpPr>
            <p:cNvPr id="211" name="Google Shape;211;p5"/>
            <p:cNvSpPr/>
            <p:nvPr/>
          </p:nvSpPr>
          <p:spPr>
            <a:xfrm rot="10800000">
              <a:off x="2748951" y="2976729"/>
              <a:ext cx="528191" cy="617884"/>
            </a:xfrm>
            <a:prstGeom prst="rightArrow">
              <a:avLst>
                <a:gd fmla="val 60000" name="adj1"/>
                <a:gd fmla="val 50000" name="adj2"/>
              </a:avLst>
            </a:prstGeom>
            <a:solidFill>
              <a:srgbClr val="22AB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txBox="1"/>
            <p:nvPr/>
          </p:nvSpPr>
          <p:spPr>
            <a:xfrm>
              <a:off x="2907408" y="3100306"/>
              <a:ext cx="369734" cy="3707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400"/>
                <a:buFont typeface="Gill Sans"/>
                <a:buNone/>
              </a:pPr>
              <a:r>
                <a:t/>
              </a:r>
              <a:endParaRPr sz="1400">
                <a:solidFill>
                  <a:schemeClr val="lt1"/>
                </a:solidFill>
                <a:latin typeface="Gill Sans"/>
                <a:ea typeface="Gill Sans"/>
                <a:cs typeface="Gill Sans"/>
                <a:sym typeface="Gill Sans"/>
              </a:endParaRPr>
            </a:p>
          </p:txBody>
        </p:sp>
        <p:sp>
          <p:nvSpPr>
            <p:cNvPr id="213" name="Google Shape;213;p5"/>
            <p:cNvSpPr/>
            <p:nvPr/>
          </p:nvSpPr>
          <p:spPr>
            <a:xfrm>
              <a:off x="8335" y="2538231"/>
              <a:ext cx="2491469" cy="1494881"/>
            </a:xfrm>
            <a:prstGeom prst="roundRect">
              <a:avLst>
                <a:gd fmla="val 10000" name="adj"/>
              </a:avLst>
            </a:prstGeom>
            <a:solidFill>
              <a:srgbClr val="AB22C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txBox="1"/>
            <p:nvPr/>
          </p:nvSpPr>
          <p:spPr>
            <a:xfrm>
              <a:off x="52119" y="2582015"/>
              <a:ext cx="2403901" cy="1407313"/>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Gill Sans"/>
                <a:buNone/>
              </a:pPr>
              <a:r>
                <a:rPr lang="en-US" sz="1700">
                  <a:solidFill>
                    <a:schemeClr val="lt1"/>
                  </a:solidFill>
                  <a:latin typeface="Gill Sans"/>
                  <a:ea typeface="Gill Sans"/>
                  <a:cs typeface="Gill Sans"/>
                  <a:sym typeface="Gill Sans"/>
                </a:rPr>
                <a:t>App for Diabetes Prediction: Flask app, Python, Javascipt and html.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Data Source </a:t>
            </a:r>
            <a:br>
              <a:rPr lang="en-US"/>
            </a:br>
            <a:endParaRPr/>
          </a:p>
        </p:txBody>
      </p:sp>
      <p:sp>
        <p:nvSpPr>
          <p:cNvPr id="220" name="Google Shape;220;p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Font typeface="Arial"/>
              <a:buChar char="•"/>
            </a:pPr>
            <a:r>
              <a:rPr b="0" i="0" lang="en-US" sz="2400" u="none" strike="noStrike"/>
              <a:t>2021 National Health Interview survey (NHIS) from the Centers for Disease Control and  Prevention (CDC) </a:t>
            </a:r>
            <a:endParaRPr/>
          </a:p>
          <a:p>
            <a:pPr indent="-228600" lvl="1" marL="685800" rtl="0" algn="l">
              <a:lnSpc>
                <a:spcPct val="90000"/>
              </a:lnSpc>
              <a:spcBef>
                <a:spcPts val="800"/>
              </a:spcBef>
              <a:spcAft>
                <a:spcPts val="0"/>
              </a:spcAft>
              <a:buClr>
                <a:schemeClr val="lt1"/>
              </a:buClr>
              <a:buSzPts val="2400"/>
              <a:buChar char="•"/>
            </a:pPr>
            <a:r>
              <a:rPr b="0" i="0" lang="en-US" sz="2400" u="none" strike="noStrike"/>
              <a:t>Tracks health status and health care access of Americans since 1957</a:t>
            </a:r>
            <a:endParaRPr sz="2400"/>
          </a:p>
          <a:p>
            <a:pPr indent="-228600" lvl="1" marL="685800" rtl="0" algn="l">
              <a:lnSpc>
                <a:spcPct val="90000"/>
              </a:lnSpc>
              <a:spcBef>
                <a:spcPts val="800"/>
              </a:spcBef>
              <a:spcAft>
                <a:spcPts val="0"/>
              </a:spcAft>
              <a:buClr>
                <a:schemeClr val="lt1"/>
              </a:buClr>
              <a:buSzPts val="2400"/>
              <a:buChar char="•"/>
            </a:pPr>
            <a:r>
              <a:rPr b="0" i="0" lang="en-US" sz="2400" u="none" strike="noStrike"/>
              <a:t>Monitor progress toward national health objectives</a:t>
            </a:r>
            <a:endParaRPr sz="2400"/>
          </a:p>
          <a:p>
            <a:pPr indent="-228600" lvl="1" marL="685800" rtl="0" algn="l">
              <a:lnSpc>
                <a:spcPct val="90000"/>
              </a:lnSpc>
              <a:spcBef>
                <a:spcPts val="800"/>
              </a:spcBef>
              <a:spcAft>
                <a:spcPts val="0"/>
              </a:spcAft>
              <a:buClr>
                <a:schemeClr val="lt1"/>
              </a:buClr>
              <a:buSzPts val="2400"/>
              <a:buChar char="•"/>
            </a:pPr>
            <a:r>
              <a:rPr b="0" i="0" lang="en-US" sz="2400" u="none" strike="noStrike"/>
              <a:t>Identify and work on significant health problems.</a:t>
            </a:r>
            <a:endParaRPr b="0" sz="2400"/>
          </a:p>
          <a:p>
            <a:pPr indent="-228600" lvl="0" marL="228600" rtl="0" algn="l">
              <a:lnSpc>
                <a:spcPct val="90000"/>
              </a:lnSpc>
              <a:spcBef>
                <a:spcPts val="800"/>
              </a:spcBef>
              <a:spcAft>
                <a:spcPts val="0"/>
              </a:spcAft>
              <a:buClr>
                <a:schemeClr val="lt1"/>
              </a:buClr>
              <a:buSzPts val="2400"/>
              <a:buFont typeface="Arial"/>
              <a:buChar char="•"/>
            </a:pPr>
            <a:r>
              <a:rPr b="0" i="0" lang="en-US" sz="2400" u="none" strike="noStrike"/>
              <a:t>Data size: ~ 30,000 rows (individuals), 622 columns</a:t>
            </a:r>
            <a:endParaRPr/>
          </a:p>
          <a:p>
            <a:pPr indent="-228600" lvl="0" marL="228600" rtl="0" algn="l">
              <a:lnSpc>
                <a:spcPct val="90000"/>
              </a:lnSpc>
              <a:spcBef>
                <a:spcPts val="0"/>
              </a:spcBef>
              <a:spcAft>
                <a:spcPts val="0"/>
              </a:spcAft>
              <a:buClr>
                <a:schemeClr val="lt1"/>
              </a:buClr>
              <a:buSzPts val="2400"/>
              <a:buFont typeface="Arial"/>
              <a:buChar char="•"/>
            </a:pPr>
            <a:r>
              <a:rPr b="0" i="0" lang="en-US" sz="2400" u="none" strike="noStrike"/>
              <a:t>Data includes:  demographics,  health status, insurance, income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5" name="Shape 225"/>
        <p:cNvGrpSpPr/>
        <p:nvPr/>
      </p:nvGrpSpPr>
      <p:grpSpPr>
        <a:xfrm>
          <a:off x="0" y="0"/>
          <a:ext cx="0" cy="0"/>
          <a:chOff x="0" y="0"/>
          <a:chExt cx="0" cy="0"/>
        </a:xfrm>
      </p:grpSpPr>
      <p:sp>
        <p:nvSpPr>
          <p:cNvPr id="226" name="Google Shape;226;p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7" name="Google Shape;227;p7"/>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228" name="Google Shape;228;p7"/>
          <p:cNvGrpSpPr/>
          <p:nvPr/>
        </p:nvGrpSpPr>
        <p:grpSpPr>
          <a:xfrm>
            <a:off x="8351566" y="0"/>
            <a:ext cx="3840434" cy="6858000"/>
            <a:chOff x="8351565" y="0"/>
            <a:chExt cx="3840434" cy="6858000"/>
          </a:xfrm>
        </p:grpSpPr>
        <p:sp>
          <p:nvSpPr>
            <p:cNvPr id="229" name="Google Shape;229;p7"/>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0" name="Google Shape;230;p7"/>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1" name="Google Shape;231;p7"/>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2" name="Google Shape;232;p7"/>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8787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7"/>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34" name="Google Shape;234;p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5" name="Google Shape;235;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7"/>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237" name="Google Shape;237;p7"/>
          <p:cNvGrpSpPr/>
          <p:nvPr/>
        </p:nvGrpSpPr>
        <p:grpSpPr>
          <a:xfrm>
            <a:off x="4631447" y="-650"/>
            <a:ext cx="7560552" cy="6858649"/>
            <a:chOff x="4631447" y="-650"/>
            <a:chExt cx="7560552" cy="6858649"/>
          </a:xfrm>
        </p:grpSpPr>
        <p:sp>
          <p:nvSpPr>
            <p:cNvPr id="238" name="Google Shape;238;p7"/>
            <p:cNvSpPr/>
            <p:nvPr/>
          </p:nvSpPr>
          <p:spPr>
            <a:xfrm>
              <a:off x="11496379" y="2615848"/>
              <a:ext cx="472267" cy="472267"/>
            </a:xfrm>
            <a:prstGeom prst="ellipse">
              <a:avLst/>
            </a:pr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9" name="Google Shape;239;p7"/>
            <p:cNvSpPr/>
            <p:nvPr/>
          </p:nvSpPr>
          <p:spPr>
            <a:xfrm>
              <a:off x="8105949" y="6023707"/>
              <a:ext cx="256132" cy="25613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0" name="Google Shape;240;p7"/>
            <p:cNvSpPr/>
            <p:nvPr/>
          </p:nvSpPr>
          <p:spPr>
            <a:xfrm>
              <a:off x="8413342" y="0"/>
              <a:ext cx="3499900" cy="2960417"/>
            </a:xfrm>
            <a:custGeom>
              <a:rect b="b" l="l" r="r" t="t"/>
              <a:pathLst>
                <a:path extrusionOk="0" h="2960417" w="3499900">
                  <a:moveTo>
                    <a:pt x="489498" y="0"/>
                  </a:moveTo>
                  <a:lnTo>
                    <a:pt x="3499900" y="0"/>
                  </a:lnTo>
                  <a:lnTo>
                    <a:pt x="3499900" y="1207897"/>
                  </a:lnTo>
                  <a:cubicBezTo>
                    <a:pt x="3499900" y="2175797"/>
                    <a:pt x="2715280" y="2960417"/>
                    <a:pt x="1747380" y="2960417"/>
                  </a:cubicBezTo>
                  <a:lnTo>
                    <a:pt x="0" y="2960417"/>
                  </a:lnTo>
                  <a:lnTo>
                    <a:pt x="0" y="1213037"/>
                  </a:lnTo>
                  <a:cubicBezTo>
                    <a:pt x="0" y="789581"/>
                    <a:pt x="150181" y="401205"/>
                    <a:pt x="400187" y="98267"/>
                  </a:cubicBezTo>
                  <a:close/>
                </a:path>
              </a:pathLst>
            </a:custGeom>
            <a:solidFill>
              <a:srgbClr val="AB2088">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7"/>
            <p:cNvSpPr/>
            <p:nvPr/>
          </p:nvSpPr>
          <p:spPr>
            <a:xfrm>
              <a:off x="4631447" y="649"/>
              <a:ext cx="3609953" cy="2959770"/>
            </a:xfrm>
            <a:custGeom>
              <a:rect b="b" l="l" r="r" t="t"/>
              <a:pathLst>
                <a:path extrusionOk="0" h="2959770" w="3609953">
                  <a:moveTo>
                    <a:pt x="0" y="0"/>
                  </a:moveTo>
                  <a:lnTo>
                    <a:pt x="3190256" y="0"/>
                  </a:lnTo>
                  <a:lnTo>
                    <a:pt x="3197182" y="7621"/>
                  </a:lnTo>
                  <a:cubicBezTo>
                    <a:pt x="3455049" y="320085"/>
                    <a:pt x="3609953" y="720673"/>
                    <a:pt x="3609953" y="1157445"/>
                  </a:cubicBezTo>
                  <a:lnTo>
                    <a:pt x="3609953" y="2959770"/>
                  </a:lnTo>
                  <a:lnTo>
                    <a:pt x="1807628" y="2959770"/>
                  </a:lnTo>
                  <a:cubicBezTo>
                    <a:pt x="809292" y="2959770"/>
                    <a:pt x="0" y="2150478"/>
                    <a:pt x="0" y="1152142"/>
                  </a:cubicBez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2" name="Google Shape;242;p7"/>
            <p:cNvSpPr/>
            <p:nvPr/>
          </p:nvSpPr>
          <p:spPr>
            <a:xfrm>
              <a:off x="8400280" y="3117871"/>
              <a:ext cx="3791719" cy="374012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3" name="Google Shape;243;p7"/>
            <p:cNvSpPr/>
            <p:nvPr/>
          </p:nvSpPr>
          <p:spPr>
            <a:xfrm rot="5400000">
              <a:off x="5176344" y="3117871"/>
              <a:ext cx="3036177" cy="3036177"/>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4" name="Google Shape;244;p7"/>
            <p:cNvSpPr/>
            <p:nvPr/>
          </p:nvSpPr>
          <p:spPr>
            <a:xfrm rot="5400000">
              <a:off x="5382317" y="3326986"/>
              <a:ext cx="2615502" cy="261550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5" name="Google Shape;245;p7"/>
            <p:cNvSpPr/>
            <p:nvPr/>
          </p:nvSpPr>
          <p:spPr>
            <a:xfrm rot="-5400000">
              <a:off x="8767533" y="-130390"/>
              <a:ext cx="2721544" cy="2981025"/>
            </a:xfrm>
            <a:custGeom>
              <a:rect b="b" l="l" r="r" t="t"/>
              <a:pathLst>
                <a:path extrusionOk="0" h="2981025" w="2721544">
                  <a:moveTo>
                    <a:pt x="2721544" y="652025"/>
                  </a:moveTo>
                  <a:lnTo>
                    <a:pt x="2721544" y="2981025"/>
                  </a:lnTo>
                  <a:lnTo>
                    <a:pt x="1492702" y="2981025"/>
                  </a:lnTo>
                  <a:cubicBezTo>
                    <a:pt x="668296" y="2981025"/>
                    <a:pt x="0" y="2312729"/>
                    <a:pt x="0" y="1488323"/>
                  </a:cubicBezTo>
                  <a:lnTo>
                    <a:pt x="0" y="0"/>
                  </a:lnTo>
                  <a:lnTo>
                    <a:pt x="1488323" y="0"/>
                  </a:lnTo>
                  <a:cubicBezTo>
                    <a:pt x="1952051" y="0"/>
                    <a:pt x="2366386" y="211453"/>
                    <a:pt x="2640168" y="543201"/>
                  </a:cubicBez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6" name="Google Shape;246;p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7" name="Google Shape;247;p7"/>
          <p:cNvSpPr txBox="1"/>
          <p:nvPr>
            <p:ph type="title"/>
          </p:nvPr>
        </p:nvSpPr>
        <p:spPr>
          <a:xfrm>
            <a:off x="457200" y="676656"/>
            <a:ext cx="4002306" cy="24412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Gill Sans"/>
              <a:buNone/>
            </a:pPr>
            <a:r>
              <a:rPr lang="en-US" sz="5400">
                <a:solidFill>
                  <a:schemeClr val="lt1"/>
                </a:solidFill>
                <a:latin typeface="Gill Sans"/>
                <a:ea typeface="Gill Sans"/>
                <a:cs typeface="Gill Sans"/>
                <a:sym typeface="Gill Sans"/>
              </a:rPr>
              <a:t>Machine Learning </a:t>
            </a:r>
            <a:br>
              <a:rPr lang="en-US" sz="5400">
                <a:solidFill>
                  <a:schemeClr val="lt1"/>
                </a:solidFill>
                <a:latin typeface="Gill Sans"/>
                <a:ea typeface="Gill Sans"/>
                <a:cs typeface="Gill Sans"/>
                <a:sym typeface="Gill Sans"/>
              </a:rPr>
            </a:br>
            <a:endParaRPr sz="5400">
              <a:solidFill>
                <a:schemeClr val="lt1"/>
              </a:solidFill>
              <a:latin typeface="Gill Sans"/>
              <a:ea typeface="Gill Sans"/>
              <a:cs typeface="Gill Sans"/>
              <a:sym typeface="Gill Sans"/>
            </a:endParaRPr>
          </a:p>
        </p:txBody>
      </p:sp>
      <p:pic>
        <p:nvPicPr>
          <p:cNvPr descr="Graphical user interface, text, application, email&#10;&#10;Description automatically generated" id="248" name="Google Shape;248;p7"/>
          <p:cNvPicPr preferRelativeResize="0"/>
          <p:nvPr/>
        </p:nvPicPr>
        <p:blipFill rotWithShape="1">
          <a:blip r:embed="rId4">
            <a:alphaModFix/>
          </a:blip>
          <a:srcRect b="0" l="0" r="0" t="0"/>
          <a:stretch/>
        </p:blipFill>
        <p:spPr>
          <a:xfrm>
            <a:off x="7297985" y="4740517"/>
            <a:ext cx="3451001" cy="1337771"/>
          </a:xfrm>
          <a:prstGeom prst="rect">
            <a:avLst/>
          </a:prstGeom>
          <a:noFill/>
          <a:ln>
            <a:noFill/>
          </a:ln>
        </p:spPr>
      </p:pic>
      <p:pic>
        <p:nvPicPr>
          <p:cNvPr descr="Graphical user interface, text, application&#10;&#10;Description automatically generated" id="249" name="Google Shape;249;p7"/>
          <p:cNvPicPr preferRelativeResize="0"/>
          <p:nvPr/>
        </p:nvPicPr>
        <p:blipFill rotWithShape="1">
          <a:blip r:embed="rId5">
            <a:alphaModFix/>
          </a:blip>
          <a:srcRect b="0" l="0" r="0" t="0"/>
          <a:stretch/>
        </p:blipFill>
        <p:spPr>
          <a:xfrm>
            <a:off x="7297986" y="3285237"/>
            <a:ext cx="3451000" cy="1444604"/>
          </a:xfrm>
          <a:prstGeom prst="rect">
            <a:avLst/>
          </a:prstGeom>
          <a:noFill/>
          <a:ln>
            <a:noFill/>
          </a:ln>
        </p:spPr>
      </p:pic>
      <p:pic>
        <p:nvPicPr>
          <p:cNvPr descr="Table&#10;&#10;Description automatically generated" id="250" name="Google Shape;250;p7"/>
          <p:cNvPicPr preferRelativeResize="0"/>
          <p:nvPr/>
        </p:nvPicPr>
        <p:blipFill rotWithShape="1">
          <a:blip r:embed="rId6">
            <a:alphaModFix/>
          </a:blip>
          <a:srcRect b="0" l="0" r="0" t="0"/>
          <a:stretch/>
        </p:blipFill>
        <p:spPr>
          <a:xfrm>
            <a:off x="354182" y="3268871"/>
            <a:ext cx="5824919" cy="2854373"/>
          </a:xfrm>
          <a:prstGeom prst="rect">
            <a:avLst/>
          </a:prstGeom>
          <a:noFill/>
          <a:ln>
            <a:noFill/>
          </a:ln>
        </p:spPr>
      </p:pic>
      <p:pic>
        <p:nvPicPr>
          <p:cNvPr descr="Graphical user interface, text, application&#10;&#10;Description automatically generated" id="251" name="Google Shape;251;p7"/>
          <p:cNvPicPr preferRelativeResize="0"/>
          <p:nvPr/>
        </p:nvPicPr>
        <p:blipFill rotWithShape="1">
          <a:blip r:embed="rId7">
            <a:alphaModFix/>
          </a:blip>
          <a:srcRect b="0" l="0" r="0" t="0"/>
          <a:stretch/>
        </p:blipFill>
        <p:spPr>
          <a:xfrm>
            <a:off x="5423976" y="620570"/>
            <a:ext cx="5363945" cy="19267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Database</a:t>
            </a:r>
            <a:br>
              <a:rPr lang="en-US"/>
            </a:br>
            <a:endParaRPr/>
          </a:p>
        </p:txBody>
      </p:sp>
      <p:pic>
        <p:nvPicPr>
          <p:cNvPr descr="Graphical user interface, text, application, chat or text message&#10;&#10;Description automatically generated" id="257" name="Google Shape;257;p8"/>
          <p:cNvPicPr preferRelativeResize="0"/>
          <p:nvPr/>
        </p:nvPicPr>
        <p:blipFill rotWithShape="1">
          <a:blip r:embed="rId3">
            <a:alphaModFix/>
          </a:blip>
          <a:srcRect b="0" l="0" r="0" t="0"/>
          <a:stretch/>
        </p:blipFill>
        <p:spPr>
          <a:xfrm>
            <a:off x="-717562" y="1868863"/>
            <a:ext cx="3809608" cy="4213427"/>
          </a:xfrm>
          <a:prstGeom prst="rect">
            <a:avLst/>
          </a:prstGeom>
          <a:noFill/>
          <a:ln>
            <a:noFill/>
          </a:ln>
        </p:spPr>
      </p:pic>
      <p:pic>
        <p:nvPicPr>
          <p:cNvPr descr="Graphical user interface, application, table&#10;&#10;Description automatically generated" id="258" name="Google Shape;258;p8"/>
          <p:cNvPicPr preferRelativeResize="0"/>
          <p:nvPr/>
        </p:nvPicPr>
        <p:blipFill rotWithShape="1">
          <a:blip r:embed="rId4">
            <a:alphaModFix/>
          </a:blip>
          <a:srcRect b="0" l="0" r="0" t="0"/>
          <a:stretch/>
        </p:blipFill>
        <p:spPr>
          <a:xfrm>
            <a:off x="4299718" y="1056362"/>
            <a:ext cx="6954995" cy="41432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3" name="Shape 263"/>
        <p:cNvGrpSpPr/>
        <p:nvPr/>
      </p:nvGrpSpPr>
      <p:grpSpPr>
        <a:xfrm>
          <a:off x="0" y="0"/>
          <a:ext cx="0" cy="0"/>
          <a:chOff x="0" y="0"/>
          <a:chExt cx="0" cy="0"/>
        </a:xfrm>
      </p:grpSpPr>
      <p:sp>
        <p:nvSpPr>
          <p:cNvPr id="264" name="Google Shape;264;p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5" name="Google Shape;265;p9"/>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grpSp>
        <p:nvGrpSpPr>
          <p:cNvPr id="266" name="Google Shape;266;p9"/>
          <p:cNvGrpSpPr/>
          <p:nvPr/>
        </p:nvGrpSpPr>
        <p:grpSpPr>
          <a:xfrm>
            <a:off x="8351566" y="0"/>
            <a:ext cx="3840434" cy="6858000"/>
            <a:chOff x="8351565" y="0"/>
            <a:chExt cx="3840434" cy="6858000"/>
          </a:xfrm>
        </p:grpSpPr>
        <p:sp>
          <p:nvSpPr>
            <p:cNvPr id="267" name="Google Shape;267;p9"/>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8" name="Google Shape;268;p9"/>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9" name="Google Shape;269;p9"/>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E886CF">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0" name="Google Shape;270;p9"/>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8787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1" name="Google Shape;271;p9"/>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AB20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72" name="Google Shape;272;p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3" name="Google Shape;273;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4" name="Google Shape;274;p9"/>
          <p:cNvSpPr/>
          <p:nvPr/>
        </p:nvSpPr>
        <p:spPr>
          <a:xfrm>
            <a:off x="0" y="0"/>
            <a:ext cx="12188952" cy="6858000"/>
          </a:xfrm>
          <a:prstGeom prst="rect">
            <a:avLst/>
          </a:prstGeom>
          <a:solidFill>
            <a:srgbClr val="424F74">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424F74"/>
              </a:solidFill>
              <a:latin typeface="Gill Sans"/>
              <a:ea typeface="Gill Sans"/>
              <a:cs typeface="Gill Sans"/>
              <a:sym typeface="Gill Sans"/>
            </a:endParaRPr>
          </a:p>
        </p:txBody>
      </p:sp>
      <p:sp>
        <p:nvSpPr>
          <p:cNvPr id="275" name="Google Shape;275;p9"/>
          <p:cNvSpPr/>
          <p:nvPr/>
        </p:nvSpPr>
        <p:spPr>
          <a:xfrm>
            <a:off x="5286719" y="0"/>
            <a:ext cx="6905281" cy="6858000"/>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6" name="Google Shape;276;p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9"/>
          <p:cNvSpPr txBox="1"/>
          <p:nvPr>
            <p:ph type="title"/>
          </p:nvPr>
        </p:nvSpPr>
        <p:spPr>
          <a:xfrm>
            <a:off x="457199" y="676656"/>
            <a:ext cx="4615775" cy="16664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Gill Sans"/>
              <a:buNone/>
            </a:pPr>
            <a:r>
              <a:rPr lang="en-US" sz="5400">
                <a:solidFill>
                  <a:schemeClr val="lt1"/>
                </a:solidFill>
                <a:latin typeface="Gill Sans"/>
                <a:ea typeface="Gill Sans"/>
                <a:cs typeface="Gill Sans"/>
                <a:sym typeface="Gill Sans"/>
              </a:rPr>
              <a:t>Exploration </a:t>
            </a:r>
            <a:br>
              <a:rPr lang="en-US" sz="5400">
                <a:solidFill>
                  <a:schemeClr val="lt1"/>
                </a:solidFill>
                <a:latin typeface="Gill Sans"/>
                <a:ea typeface="Gill Sans"/>
                <a:cs typeface="Gill Sans"/>
                <a:sym typeface="Gill Sans"/>
              </a:rPr>
            </a:br>
            <a:endParaRPr sz="5400">
              <a:solidFill>
                <a:schemeClr val="lt1"/>
              </a:solidFill>
              <a:latin typeface="Gill Sans"/>
              <a:ea typeface="Gill Sans"/>
              <a:cs typeface="Gill Sans"/>
              <a:sym typeface="Gill Sans"/>
            </a:endParaRPr>
          </a:p>
        </p:txBody>
      </p:sp>
      <p:pic>
        <p:nvPicPr>
          <p:cNvPr descr="Chart, bar chart&#10;&#10;Description automatically generated" id="278" name="Google Shape;278;p9"/>
          <p:cNvPicPr preferRelativeResize="0"/>
          <p:nvPr/>
        </p:nvPicPr>
        <p:blipFill rotWithShape="1">
          <a:blip r:embed="rId4">
            <a:alphaModFix/>
          </a:blip>
          <a:srcRect b="0" l="0" r="0" t="0"/>
          <a:stretch/>
        </p:blipFill>
        <p:spPr>
          <a:xfrm>
            <a:off x="6531341" y="2917721"/>
            <a:ext cx="4416036" cy="3556674"/>
          </a:xfrm>
          <a:prstGeom prst="rect">
            <a:avLst/>
          </a:prstGeom>
          <a:noFill/>
          <a:ln>
            <a:noFill/>
          </a:ln>
        </p:spPr>
      </p:pic>
      <p:pic>
        <p:nvPicPr>
          <p:cNvPr descr="Chart&#10;&#10;Description automatically generated" id="279" name="Google Shape;279;p9"/>
          <p:cNvPicPr preferRelativeResize="0"/>
          <p:nvPr/>
        </p:nvPicPr>
        <p:blipFill rotWithShape="1">
          <a:blip r:embed="rId5">
            <a:alphaModFix/>
          </a:blip>
          <a:srcRect b="0" l="0" r="0" t="0"/>
          <a:stretch/>
        </p:blipFill>
        <p:spPr>
          <a:xfrm>
            <a:off x="574117" y="2074037"/>
            <a:ext cx="4933379" cy="3934367"/>
          </a:xfrm>
          <a:prstGeom prst="rect">
            <a:avLst/>
          </a:prstGeom>
          <a:noFill/>
          <a:ln>
            <a:noFill/>
          </a:ln>
        </p:spPr>
      </p:pic>
      <p:pic>
        <p:nvPicPr>
          <p:cNvPr descr="A picture containing chart&#10;&#10;Description automatically generated" id="280" name="Google Shape;280;p9"/>
          <p:cNvPicPr preferRelativeResize="0"/>
          <p:nvPr/>
        </p:nvPicPr>
        <p:blipFill rotWithShape="1">
          <a:blip r:embed="rId6">
            <a:alphaModFix/>
          </a:blip>
          <a:srcRect b="0" l="0" r="0" t="0"/>
          <a:stretch/>
        </p:blipFill>
        <p:spPr>
          <a:xfrm>
            <a:off x="5272846" y="314443"/>
            <a:ext cx="6461955" cy="2390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2023-01-09T15:57:58Z</dcterms:created>
  <dc:creator>Elina Dart</dc:creator>
</cp:coreProperties>
</file>