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75" r:id="rId3"/>
    <p:sldId id="284" r:id="rId4"/>
    <p:sldId id="276" r:id="rId5"/>
    <p:sldId id="28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6" r:id="rId14"/>
    <p:sldId id="287" r:id="rId15"/>
    <p:sldId id="288" r:id="rId16"/>
    <p:sldId id="269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5780F96-9F63-46DC-89B9-1EB316A4C3F1}" type="datetime1">
              <a:rPr lang="ru-RU" smtClean="0"/>
              <a:t>01.06.2023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57270-FB13-43BF-B9A8-12255E8CEF6B}" type="datetime1">
              <a:rPr lang="ru-RU" smtClean="0"/>
              <a:pPr/>
              <a:t>01.06.2023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539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91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001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503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594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936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299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494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5893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57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1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10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0969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8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pic>
        <p:nvPicPr>
          <p:cNvPr id="8" name="Рисунок 7" descr="Пышные белые облака в синем небе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Рисунок 9" descr="Росток крупным планом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Рисунок 10" descr="Волны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F943B5-716B-4E60-AC51-C0D60AE27CA9}" type="datetime1">
              <a:rPr lang="ru-RU" noProof="0" smtClean="0"/>
              <a:t>01.06.2023</a:t>
            </a:fld>
            <a:endParaRPr lang="ru-RU" noProof="0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ru"/>
              <a:t>Добавить нижний 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721154-E9C7-4390-942A-E75CA2BFED42}" type="datetime1">
              <a:rPr lang="ru-RU" noProof="0" smtClean="0"/>
              <a:t>01.06.2023</a:t>
            </a:fld>
            <a:endParaRPr lang="ru-RU" noProof="0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ru"/>
              <a:t>Добавить нижний 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163828-5280-4472-A4D7-66218A81EFE5}" type="datetime1">
              <a:rPr lang="ru-RU" noProof="0" smtClean="0"/>
              <a:t>01.06.2023</a:t>
            </a:fld>
            <a:endParaRPr lang="ru-RU" noProof="0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ru"/>
              <a:t>Добавить нижний 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pic>
        <p:nvPicPr>
          <p:cNvPr id="11" name="Рисунок 10" descr="Зеленая трава крупным планом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Рисунок 8" descr="Волны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E2717A-72BC-4AC8-8921-DA2D072E37AE}" type="datetime1">
              <a:rPr lang="ru-RU" noProof="0" smtClean="0"/>
              <a:t>01.06.2023</a:t>
            </a:fld>
            <a:endParaRPr lang="ru-RU" noProof="0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ru"/>
              <a:t>Добавить нижний 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D81B4D-E892-4FC6-934E-40A30BFB461C}" type="datetime1">
              <a:rPr lang="ru-RU" noProof="0" smtClean="0"/>
              <a:t>01.06.2023</a:t>
            </a:fld>
            <a:endParaRPr lang="ru-RU" noProof="0" dirty="0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ru"/>
              <a:t>Добавить нижний 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333FBD-FBEF-4B57-B8DC-4234BE1A264A}" type="datetime1">
              <a:rPr lang="ru-RU" noProof="0" smtClean="0"/>
              <a:t>01.06.2023</a:t>
            </a:fld>
            <a:endParaRPr lang="ru-RU" noProof="0" dirty="0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ru" dirty="0"/>
              <a:t>Добавить нижний 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4CB2CC-35F0-48D8-B42B-98E8C2903E26}" type="datetime1">
              <a:rPr lang="ru-RU" noProof="0" smtClean="0"/>
              <a:t>01.06.2023</a:t>
            </a:fld>
            <a:endParaRPr lang="ru-RU" noProof="0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ru"/>
              <a:t>Добавить нижний 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0F11E-5037-405E-8E2B-0466DD3BFAB3}" type="datetime1">
              <a:rPr lang="ru-RU" noProof="0" smtClean="0"/>
              <a:t>01.06.2023</a:t>
            </a:fld>
            <a:endParaRPr lang="ru-RU" noProof="0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ru"/>
              <a:t>Добавить нижний 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13596A-5853-4CC6-8C35-05CA99C740A6}" type="datetime1">
              <a:rPr lang="ru-RU" noProof="0" smtClean="0"/>
              <a:t>01.06.2023</a:t>
            </a:fld>
            <a:endParaRPr lang="ru-RU" noProof="0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ru"/>
              <a:t>Добавить нижний 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51B4E433-1349-4167-9370-08225F16CED3}" type="datetime1">
              <a:rPr lang="ru-RU" noProof="0" smtClean="0"/>
              <a:t>01.06.2023</a:t>
            </a:fld>
            <a:endParaRPr lang="ru-RU" noProof="0" dirty="0"/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ru"/>
              <a:t>Добавить нижний 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Эволюционные алгоритмы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Подготовил: Вишняков Данил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/>
          <a:lstStyle/>
          <a:p>
            <a:pPr rtl="0"/>
            <a:r>
              <a:rPr lang="ru-RU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E2638-76F8-4716-A9F3-1CAE88C11BC2}"/>
              </a:ext>
            </a:extLst>
          </p:cNvPr>
          <p:cNvSpPr txBox="1"/>
          <p:nvPr/>
        </p:nvSpPr>
        <p:spPr>
          <a:xfrm>
            <a:off x="1258957" y="1258957"/>
            <a:ext cx="1001864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Одноточечный кроссовер. </a:t>
            </a:r>
            <a:r>
              <a:rPr lang="ru-RU" sz="2000" dirty="0"/>
              <a:t>Геном родителей разбивается на две части по случайной позиции, затем эти части складываются из разных родительских геномов, образуя геном потомка.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Двухточечный кроссовер. </a:t>
            </a:r>
            <a:r>
              <a:rPr lang="ru-RU" sz="2000" dirty="0"/>
              <a:t>Геном родителей разбивается на три части по двум случайным позициям, затем эти части складываются из разных родительских геномов, образуя геном потомка.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Равномерный кроссовер. </a:t>
            </a:r>
            <a:r>
              <a:rPr lang="ru-RU" sz="2000" dirty="0"/>
              <a:t>Каждый ген генома потомка выбирается с равной вероятностью из соответствующих генов родительских геномов.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Инверсия (мутация). </a:t>
            </a:r>
            <a:r>
              <a:rPr lang="ru-RU" sz="2000" dirty="0"/>
              <a:t>Случайно выбираются две позиции генома, затем гены в этом интервале инвертируются.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Вставка (мутация). </a:t>
            </a:r>
            <a:r>
              <a:rPr lang="ru-RU" sz="2000" dirty="0"/>
              <a:t>Случайно выбирается позиция генома, затем случайный ген из генома вставляется на эту позицию, сдвигая остальные гены вправо.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Удаление (мутация). </a:t>
            </a:r>
            <a:r>
              <a:rPr lang="ru-RU" sz="2000" dirty="0"/>
              <a:t>Случайно выбирается позиция генома, затем ген на этой позиции удаляется, сдвигая остальные гены влево.</a:t>
            </a:r>
          </a:p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A48568C-15AF-4186-9B44-FE70A9137A38}"/>
              </a:ext>
            </a:extLst>
          </p:cNvPr>
          <p:cNvSpPr txBox="1">
            <a:spLocks/>
          </p:cNvSpPr>
          <p:nvPr/>
        </p:nvSpPr>
        <p:spPr>
          <a:xfrm>
            <a:off x="1258957" y="726391"/>
            <a:ext cx="9371949" cy="426278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Операторы</a:t>
            </a:r>
          </a:p>
        </p:txBody>
      </p:sp>
    </p:spTree>
    <p:extLst>
      <p:ext uri="{BB962C8B-B14F-4D97-AF65-F5344CB8AC3E}">
        <p14:creationId xmlns:p14="http://schemas.microsoft.com/office/powerpoint/2010/main" val="1090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0402" y="97981"/>
            <a:ext cx="8813111" cy="778319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Формирование генотипа потомка с использованием одноточечного кроссовера и мутации</a:t>
            </a:r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/>
          <a:lstStyle/>
          <a:p>
            <a:pPr rtl="0"/>
            <a:r>
              <a:rPr lang="en-US" dirty="0"/>
              <a:t>1</a:t>
            </a:r>
            <a:r>
              <a:rPr lang="ru-RU" dirty="0"/>
              <a:t>1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3A6F2F-DE2D-4B39-ADB1-128DFF3AB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15" y="876300"/>
            <a:ext cx="4972744" cy="49822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C3ABC1-7C94-4E92-9FDE-01D065598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17" y="876300"/>
            <a:ext cx="5773896" cy="471611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1F8D451-DAD5-4B30-BB86-8FF30C143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644" y="3074504"/>
            <a:ext cx="3671268" cy="329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131" y="0"/>
            <a:ext cx="11615738" cy="1139687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Тестирование каждой особи-нейросети в симуляторе автомобиля и вычисления их приспособленности</a:t>
            </a:r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/>
          <a:lstStyle/>
          <a:p>
            <a:pPr rtl="0"/>
            <a:r>
              <a:rPr lang="en-US" dirty="0"/>
              <a:t>1</a:t>
            </a:r>
            <a:r>
              <a:rPr lang="ru-RU" dirty="0"/>
              <a:t>2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C6049A-4D58-4A8E-9FBB-876A34CC4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2" y="1139687"/>
            <a:ext cx="4020111" cy="38867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525EDB-C9CC-4658-9BAC-FCF4F1593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922" y="1139687"/>
            <a:ext cx="6830378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/>
          <a:lstStyle/>
          <a:p>
            <a:pPr rtl="0"/>
            <a:r>
              <a:rPr lang="en-US" dirty="0"/>
              <a:t>1</a:t>
            </a:r>
            <a:r>
              <a:rPr lang="ru-RU" dirty="0"/>
              <a:t>3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64E44-8B40-4542-B62F-A7337013F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4" y="1325823"/>
            <a:ext cx="5351657" cy="4982211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8B8ED29-5665-401A-B10D-B5C6A3DF1629}"/>
              </a:ext>
            </a:extLst>
          </p:cNvPr>
          <p:cNvSpPr txBox="1">
            <a:spLocks/>
          </p:cNvSpPr>
          <p:nvPr/>
        </p:nvSpPr>
        <p:spPr>
          <a:xfrm>
            <a:off x="288131" y="0"/>
            <a:ext cx="11615738" cy="1139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Тестирование каждой особи-нейросети в симуляторе автомобиля и вычисления их приспособленности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4AAA6-E5EC-4EAF-9466-4BF7B9AC0E81}"/>
              </a:ext>
            </a:extLst>
          </p:cNvPr>
          <p:cNvSpPr txBox="1"/>
          <p:nvPr/>
        </p:nvSpPr>
        <p:spPr>
          <a:xfrm>
            <a:off x="6228522" y="1325823"/>
            <a:ext cx="5457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Оценка сложности для задачи тестирования нейросетей в виртуальном симуляторе автомобиля может быть достаточно высокой. При тестировании требуется создание и обучение нескольких нейронных сетей, что может занять длительное время. Кроме того, необходимо контролировать параметры обучения, такие как количество эпох, метод оптимизации и т.д., для достижения наилучших результатов.</a:t>
            </a:r>
          </a:p>
          <a:p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BBC5D62-AEB4-4E11-A4B2-7060F20D93BC}"/>
              </a:ext>
            </a:extLst>
          </p:cNvPr>
          <p:cNvSpPr/>
          <p:nvPr/>
        </p:nvSpPr>
        <p:spPr>
          <a:xfrm>
            <a:off x="6334541" y="4013796"/>
            <a:ext cx="5351655" cy="2294238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Таким образом, общая асимптотическая сложность задачи тестирования нейросетей в виртуальном симуляторе автомобиля может быть оценена как </a:t>
            </a:r>
            <a:r>
              <a:rPr lang="ru-RU" b="1" dirty="0">
                <a:solidFill>
                  <a:schemeClr val="tx1"/>
                </a:solidFill>
              </a:rPr>
              <a:t>O(N * T + T * S)</a:t>
            </a:r>
          </a:p>
        </p:txBody>
      </p:sp>
    </p:spTree>
    <p:extLst>
      <p:ext uri="{BB962C8B-B14F-4D97-AF65-F5344CB8AC3E}">
        <p14:creationId xmlns:p14="http://schemas.microsoft.com/office/powerpoint/2010/main" val="66963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0402" y="135130"/>
            <a:ext cx="6584109" cy="591132"/>
          </a:xfrm>
        </p:spPr>
        <p:txBody>
          <a:bodyPr rtlCol="0">
            <a:normAutofit fontScale="90000"/>
          </a:bodyPr>
          <a:lstStyle/>
          <a:p>
            <a:r>
              <a:rPr lang="ru-RU" dirty="0"/>
              <a:t>Асимптотические оценки сложности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9113" y="954157"/>
            <a:ext cx="10972800" cy="5473147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Асимптотическая оценка сложности эволюционных алгоритмов зависит от типа задачи, используемых операторов отбора, кроссинговера и мутации, а также от размера популяции и количества поколений.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Для наихудшего случая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worst-case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сложность эволюционных алгоритмов может быть выражена как </a:t>
            </a:r>
            <a:r>
              <a:rPr lang="el-GR" b="1" dirty="0"/>
              <a:t>Ω</a:t>
            </a:r>
            <a:r>
              <a:rPr lang="el-GR" dirty="0"/>
              <a:t> 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(N</a:t>
            </a:r>
            <a:r>
              <a:rPr lang="ru-RU" b="1" i="1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L)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где N - размер популяции, G - количество поколений, L - длина хромосомы. Это означает, что в худшем случае алгоритм будет требовать времени пропорционально N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L для достижения оптимального решения.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Для среднего случая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average-case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сложность эволюционных алгоритмов может быть выражена как </a:t>
            </a:r>
            <a:r>
              <a:rPr lang="el-GR" b="1" dirty="0"/>
              <a:t>Θ 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ru-RU" b="1" i="1" dirty="0">
                <a:latin typeface="Calibri" panose="020F0502020204030204" pitchFamily="34" charset="0"/>
                <a:cs typeface="Calibri" panose="020F0502020204030204" pitchFamily="34" charset="0"/>
              </a:rPr>
              <a:t>(N)GL)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, где </a:t>
            </a:r>
            <a:r>
              <a:rPr lang="ru-RU" i="1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(N) - логарифм размера популяции. Это означает, что в среднем алгоритм будет требовать времени пропорционально </a:t>
            </a:r>
            <a:r>
              <a:rPr lang="ru-RU" i="1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L для достижения оптимального решения.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Для наилучшего случая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best-case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сложность эволюционных алгоритмов может быть выражена как 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O(G</a:t>
            </a:r>
            <a:r>
              <a:rPr lang="ru-RU" b="1" i="1" dirty="0">
                <a:latin typeface="Calibri" panose="020F0502020204030204" pitchFamily="34" charset="0"/>
                <a:cs typeface="Calibri" panose="020F0502020204030204" pitchFamily="34" charset="0"/>
              </a:rPr>
              <a:t>L)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, где G - количество поколений, L - длина хромосомы. Это означает, что в лучшем случае алгоритм будет требовать времени пропорционально G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L для достижения оптимального решения.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Но следует помнить, что оценка сложности может сильно изменяться в зависимости от конкретной задачи и настройки параметров алгоритма.</a:t>
            </a:r>
          </a:p>
          <a:p>
            <a:pPr rtl="0"/>
            <a:endParaRPr lang="ru-RU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/>
          <a:lstStyle/>
          <a:p>
            <a:pPr rtl="0"/>
            <a:r>
              <a:rPr lang="en-US" dirty="0"/>
              <a:t>1</a:t>
            </a:r>
            <a:r>
              <a:rPr lang="ru-RU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0402" y="135130"/>
            <a:ext cx="6584109" cy="591132"/>
          </a:xfrm>
        </p:spPr>
        <p:txBody>
          <a:bodyPr rtlCol="0">
            <a:normAutofit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9113" y="954157"/>
            <a:ext cx="10972800" cy="5473147"/>
          </a:xfrm>
        </p:spPr>
        <p:txBody>
          <a:bodyPr rtlCol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Эволюционные алгоритмы являются мощной и гибкой техникой оптимизации, способной решать широкий спектр задач.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Они основаны на принципах биологической эволюции и размножения в популяции.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Одним из ключевых преимуществ эволюционных алгоритмов является возможность работать с проблемами, для которых нет точных аналитических решений или для которых сложно найти эффективные алгоритмы.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Однако, эволюционные алгоритмы имеют ряд недостатков, таких как требовательность к вычислительным ресурсам и трудность подбора наилучших параметров.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основе эволюционных алгоритмов лежит механизм отбора, который выбирает лучших кандидатов для дальнейшей эволюции.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Эволюционные алгоритмы также демонстрируют свойства многокритериальной оптимизации, что позволяет решать задачи с несколькими целевыми функциями.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Существует несколько видов эволюционных алгоритмов, таких как генетический алгоритм, стратегии эволюции, эволюционные стратегии, генетическое программирование и др. Каждый из них имеет свои преимущества и недостатки.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Эволюционные алгоритмы находят применение в различных областях, таких как математическое моделирование, оптимизация производства, прогнозирование, робототехника и другие.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целом, эволюционные алгоритмы являются очень мощным инструментом для решения сложных задач оптимизации и могут существенно улучшить производительность различных систем и процессов.</a:t>
            </a:r>
          </a:p>
          <a:p>
            <a:pPr rtl="0"/>
            <a:endParaRPr lang="ru-RU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/>
          <a:lstStyle/>
          <a:p>
            <a:pPr rtl="0"/>
            <a:r>
              <a:rPr lang="en-US" dirty="0"/>
              <a:t>1</a:t>
            </a:r>
            <a:r>
              <a:rPr lang="ru-RU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5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Определение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4496" y="1613941"/>
            <a:ext cx="4685974" cy="4620682"/>
          </a:xfrm>
        </p:spPr>
        <p:txBody>
          <a:bodyPr rtlCol="0"/>
          <a:lstStyle/>
          <a:p>
            <a:r>
              <a:rPr lang="ru-RU" dirty="0"/>
              <a:t>Эволюционные алгоритмы — это перевод эволюционной теории на язык IT. Благодаря Дарвину мы знаем, что наследственность, изменчивость и естественный отбор в природе приводят к спонтанному появлению новых решений проблемы выживания и размножения. Это значит, что можно попробовать решать существующие вычислительные задачи используя не классическое программирование, а те же стохастические принципы изменчивости и отбора.</a:t>
            </a: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/>
          <a:lstStyle/>
          <a:p>
            <a:pPr rtl="0"/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4BDF34-5039-4A41-96E5-122B6174B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70" y="2158405"/>
            <a:ext cx="5936974" cy="438019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4E1CB2-8AD8-4247-85C5-77DBABB50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05" y="446150"/>
            <a:ext cx="4253022" cy="21862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490280A-6480-49F0-AC18-9E7D75BE49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4111">
            <a:off x="10609510" y="448494"/>
            <a:ext cx="1248337" cy="14001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9233" y="249633"/>
            <a:ext cx="6302741" cy="1183566"/>
          </a:xfrm>
        </p:spPr>
        <p:txBody>
          <a:bodyPr rtlCol="0"/>
          <a:lstStyle/>
          <a:p>
            <a:pPr rtl="0"/>
            <a:r>
              <a:rPr lang="ru-RU" dirty="0"/>
              <a:t>История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9235" y="1566001"/>
            <a:ext cx="6302740" cy="4620682"/>
          </a:xfrm>
        </p:spPr>
        <p:txBody>
          <a:bodyPr rtlCol="0">
            <a:normAutofit lnSpcReduction="10000"/>
          </a:bodyPr>
          <a:lstStyle/>
          <a:p>
            <a:r>
              <a:rPr lang="ru-RU" dirty="0"/>
              <a:t>Эволюционные алгоритмы являются относительно новой областью в математике и информатике. Они были представлены в 1960-х годах, когда Томас </a:t>
            </a:r>
            <a:r>
              <a:rPr lang="ru-RU" dirty="0" err="1"/>
              <a:t>Бекманн</a:t>
            </a:r>
            <a:r>
              <a:rPr lang="ru-RU" dirty="0"/>
              <a:t> ввел понятие адаптации в области оптимизации.</a:t>
            </a:r>
          </a:p>
          <a:p>
            <a:r>
              <a:rPr lang="ru-RU" dirty="0"/>
              <a:t>Первые эволюционные алгоритмы были разработаны Джоном Холландом в начале 1970-х годов. Он создал генетический алгоритм, который использовался для решения задачи логистической оптимизации. К этому времени эволюционные алгоритмы уже получили значительное внимание в научном сообществе, и начали разрабатываться многие другие виды эволюционных алгоритмов, такие как эволюционные стратегии и эволюционные программы.</a:t>
            </a:r>
          </a:p>
          <a:p>
            <a:pPr rtl="0"/>
            <a:endParaRPr lang="ru-RU" dirty="0"/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/>
          <a:lstStyle/>
          <a:p>
            <a:pPr rtl="0"/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E4B5A1-AA57-4CE0-AA94-631CE7C2A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2" y="2271887"/>
            <a:ext cx="3741374" cy="2314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772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br>
              <a:rPr lang="ru-RU" dirty="0"/>
            </a:br>
            <a:r>
              <a:rPr lang="ru-RU" dirty="0"/>
              <a:t>Отрасли использования</a:t>
            </a:r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/>
          <a:lstStyle/>
          <a:p>
            <a:pPr rtl="0"/>
            <a:r>
              <a:rPr lang="ru-RU" dirty="0"/>
              <a:t>4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D69FA1-40DB-417A-980E-157BB5FF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Эволюционные алгоритмы используются при комбинаторной оптимизации, в частности при решении классических NP-полных проблем, таких как задача коммивояжера, задача упаковки ранца, разбитие чисел, максимально независимое множество и зарисовка графов.</a:t>
            </a:r>
          </a:p>
          <a:p>
            <a:r>
              <a:rPr lang="ru-RU" dirty="0"/>
              <a:t>Возможность использования эволюционных алгоритмов в музыке активно исследуется в Австрии, в первую очередь при попытках моделирования игры на музыкальных инструментах известными людьми разных эпох.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028B60-70DD-4BD5-AAF2-209ECA319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03" y="138769"/>
            <a:ext cx="2076740" cy="181000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C7B2B01-E590-42A8-A635-200E611300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9661">
            <a:off x="527550" y="4603191"/>
            <a:ext cx="1643291" cy="16646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6FAB0-1EAB-49C5-8BC9-E153073A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3FCFE5-E63E-4C62-A4E7-F6CD281E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Функция, при помощи которой рассчитывается успешность решения задачи в эволюционных алгоритмах, называется </a:t>
            </a:r>
            <a:r>
              <a:rPr lang="ru-RU" b="1" dirty="0"/>
              <a:t>функцией приспособленности</a:t>
            </a:r>
            <a:r>
              <a:rPr lang="ru-RU" dirty="0"/>
              <a:t>. </a:t>
            </a:r>
          </a:p>
          <a:p>
            <a:r>
              <a:rPr lang="ru-RU" dirty="0"/>
              <a:t>При помощи приспособленности определяется «</a:t>
            </a:r>
            <a:r>
              <a:rPr lang="ru-RU" b="1" dirty="0"/>
              <a:t>выживаемость</a:t>
            </a:r>
            <a:r>
              <a:rPr lang="ru-RU" dirty="0"/>
              <a:t>» решения.</a:t>
            </a:r>
          </a:p>
          <a:p>
            <a:r>
              <a:rPr lang="ru-RU" dirty="0"/>
              <a:t>В эволюционных алгоритмах сопоставление параметров решения (в нашем случае весов нейросети) генам называется </a:t>
            </a:r>
            <a:r>
              <a:rPr lang="ru-RU" b="1" dirty="0"/>
              <a:t>кодирование</a:t>
            </a:r>
            <a:r>
              <a:rPr lang="ru-RU" dirty="0"/>
              <a:t>. </a:t>
            </a:r>
          </a:p>
          <a:p>
            <a:r>
              <a:rPr lang="ru-RU" dirty="0"/>
              <a:t>Набор параметров для конкретного решения определяется совокупностью значений генов и называется </a:t>
            </a:r>
            <a:r>
              <a:rPr lang="ru-RU" b="1" dirty="0"/>
              <a:t>генотипом</a:t>
            </a:r>
            <a:r>
              <a:rPr lang="ru-RU" dirty="0"/>
              <a:t>. </a:t>
            </a:r>
          </a:p>
          <a:p>
            <a:r>
              <a:rPr lang="ru-RU" dirty="0"/>
              <a:t>Само конкретное решение , такое как наш автопилот, называется </a:t>
            </a:r>
            <a:r>
              <a:rPr lang="ru-RU" b="1" dirty="0"/>
              <a:t>особью</a:t>
            </a:r>
            <a:r>
              <a:rPr lang="ru-RU" dirty="0"/>
              <a:t> или </a:t>
            </a:r>
            <a:r>
              <a:rPr lang="ru-RU" b="1" dirty="0"/>
              <a:t>фенотипом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C7D72F9C-EDB2-41A4-97EB-2CCFFC34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/>
          <a:lstStyle/>
          <a:p>
            <a:pPr rtl="0"/>
            <a:r>
              <a:rPr lang="ru-RU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7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9220" y="-144461"/>
            <a:ext cx="9371949" cy="728870"/>
          </a:xfrm>
        </p:spPr>
        <p:txBody>
          <a:bodyPr rtlCol="0"/>
          <a:lstStyle/>
          <a:p>
            <a:pPr rtl="0"/>
            <a:r>
              <a:rPr lang="ru-RU" dirty="0"/>
              <a:t>Пример на основе автомобильного автопилота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10402" y="781878"/>
            <a:ext cx="6633939" cy="6076122"/>
          </a:xfrm>
        </p:spPr>
        <p:txBody>
          <a:bodyPr rtlCol="0">
            <a:normAutofit fontScale="70000" lnSpcReduction="20000"/>
          </a:bodyPr>
          <a:lstStyle/>
          <a:p>
            <a:r>
              <a:rPr lang="ru-RU" sz="2600" b="1" dirty="0"/>
              <a:t>Общая схема, по которой работает подавляющее большинство эволюционных алгоритмов, выглядит следующим образом:</a:t>
            </a:r>
          </a:p>
          <a:p>
            <a:r>
              <a:rPr lang="ru-RU" dirty="0"/>
              <a:t>1. Задаем схему кодирования решения. Определяем, как гены будут задавать веса нейросети автопилота.</a:t>
            </a:r>
          </a:p>
          <a:p>
            <a:r>
              <a:rPr lang="ru-RU" dirty="0"/>
              <a:t>2. Создаем исходную популяцию решений, случайно задав значения генов. Пусть у нас будет 100 автопилотов.</a:t>
            </a:r>
          </a:p>
          <a:p>
            <a:r>
              <a:rPr lang="ru-RU" dirty="0"/>
              <a:t>3. Каждую особь-нейросеть популяции тестируем в виртуальном симуляторе автомобиля. После теста при помощи функции приспособленности рассчитываем приспособленность каждой особи.</a:t>
            </a:r>
          </a:p>
          <a:p>
            <a:r>
              <a:rPr lang="ru-RU" dirty="0"/>
              <a:t>4. Формируем следующее поколение решений. Для каждого потомка выбираем двух родителей из предыдущего поколения. Родители выбираются пропорционально приспособленности: чем лучше родитель вел машину, тем выше вероятность того, что он примет участие в размножении. Так реализуется естественный отбор — в следующем поколении окажется больше генов от более приспособленных родителей.</a:t>
            </a:r>
          </a:p>
          <a:p>
            <a:r>
              <a:rPr lang="ru-RU" dirty="0"/>
              <a:t>5. При формировании генотипа потомка мы перемешиваем гены родителей и вносим в них небольшие мутации. Ведь нам необходимо найти решение, которое будет отличаться от имеющихся, возможно даже в лучшую сторону.</a:t>
            </a:r>
          </a:p>
          <a:p>
            <a:r>
              <a:rPr lang="ru-RU" dirty="0"/>
              <a:t>6. Теперь у нас есть следующее поколение, для его тестирования переходим к п. 3.</a:t>
            </a:r>
          </a:p>
          <a:p>
            <a:r>
              <a:rPr lang="ru-RU" dirty="0"/>
              <a:t>7. Отслеживаем, насколько хорошо решается поставленная задача. Если автопилот уже годы ездит в виртуальном городе, наполненном пешеходами и другими машинами, не нарушая правила и не попадая в аварии, значит, возможно, пора тестировать его в реальных условиях.</a:t>
            </a:r>
          </a:p>
          <a:p>
            <a:pPr rtl="0"/>
            <a:endParaRPr lang="ru-RU" dirty="0"/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/>
          <a:lstStyle/>
          <a:p>
            <a:pPr rtl="0"/>
            <a:r>
              <a:rPr lang="ru-RU" dirty="0"/>
              <a:t>6</a:t>
            </a:r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5DB4CE-D022-4816-B383-3FD4C2BE4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341" y="864405"/>
            <a:ext cx="4758809" cy="256459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F9EA1D9-2200-40FF-A2C0-9650B9D79D36}"/>
              </a:ext>
            </a:extLst>
          </p:cNvPr>
          <p:cNvSpPr/>
          <p:nvPr/>
        </p:nvSpPr>
        <p:spPr>
          <a:xfrm>
            <a:off x="7055117" y="3708996"/>
            <a:ext cx="4737257" cy="2506274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Таким образом, общая асимптотическая сложность задачи тестирования нейросетей в виртуальном симуляторе автомобиля может быть оценена как </a:t>
            </a:r>
            <a:r>
              <a:rPr lang="ru-RU" b="1" dirty="0">
                <a:solidFill>
                  <a:schemeClr val="tx1"/>
                </a:solidFill>
              </a:rPr>
              <a:t>O(N * T + T * S)</a:t>
            </a:r>
          </a:p>
        </p:txBody>
      </p:sp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Асимптотическая оценка сложности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ru-RU" dirty="0"/>
              <a:t>Асимптотическая оценка сложности для эволюционных алгоритмов в целом будет зависеть от размера популяции и количества генераций. Обычно, для генетических алгоритмов, время выполнения одной итерации может быть оценено как </a:t>
            </a:r>
            <a:r>
              <a:rPr lang="ru-RU" b="1" dirty="0"/>
              <a:t>O(P * </a:t>
            </a:r>
            <a:r>
              <a:rPr lang="en-US" b="1" dirty="0"/>
              <a:t>T</a:t>
            </a:r>
            <a:r>
              <a:rPr lang="ru-RU" b="1" dirty="0"/>
              <a:t>), </a:t>
            </a:r>
            <a:r>
              <a:rPr lang="ru-RU" dirty="0"/>
              <a:t>где P - размер популяции, </a:t>
            </a:r>
            <a:r>
              <a:rPr lang="en-US" dirty="0"/>
              <a:t>T</a:t>
            </a:r>
            <a:r>
              <a:rPr lang="ru-RU" dirty="0"/>
              <a:t> - время выполнения одного индивида. В зависимости от специфики задачи, также могут использоваться различные вариации генетических алгоритмов, которые будут иметь разную асимптотическую сложность.</a:t>
            </a:r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/>
          <a:lstStyle/>
          <a:p>
            <a:pPr rtl="0"/>
            <a:r>
              <a:rPr lang="ru-RU" dirty="0"/>
              <a:t>7</a:t>
            </a:r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4114815-D16F-49EF-A8DB-96710F9C3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3" y="1696278"/>
            <a:ext cx="5319776" cy="38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719" y="20911"/>
            <a:ext cx="9371949" cy="689113"/>
          </a:xfrm>
        </p:spPr>
        <p:txBody>
          <a:bodyPr rtlCol="0"/>
          <a:lstStyle/>
          <a:p>
            <a:pPr rtl="0"/>
            <a:r>
              <a:rPr lang="ru-RU" dirty="0"/>
              <a:t>Код реализации программы</a:t>
            </a:r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/>
          <a:lstStyle/>
          <a:p>
            <a:pPr rtl="0"/>
            <a:r>
              <a:rPr lang="ru-RU" dirty="0"/>
              <a:t>8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A304F5-0F6C-40FF-A4D3-A12EE3531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19" y="834887"/>
            <a:ext cx="6751083" cy="565615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B25948-D700-4E83-B66D-0F32041DF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87" y="834887"/>
            <a:ext cx="6175513" cy="309818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5B5513-D22E-4ECE-A67F-3E425F278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3669">
            <a:off x="8482253" y="4316181"/>
            <a:ext cx="2544831" cy="184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201" y="342078"/>
            <a:ext cx="9371949" cy="426278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Код реализации программы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/>
          <a:lstStyle/>
          <a:p>
            <a:pPr rtl="0"/>
            <a:r>
              <a:rPr lang="ru-RU" dirty="0"/>
              <a:t>9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801713-23AC-4B31-965C-6C4B8E84F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3" y="925367"/>
            <a:ext cx="5096586" cy="15623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1E1220-9C71-4E7E-B6AF-7E20A2B90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2" y="3448291"/>
            <a:ext cx="4077269" cy="1286054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ADD8C0B-A8AB-4C92-A7F1-19B7782D018B}"/>
              </a:ext>
            </a:extLst>
          </p:cNvPr>
          <p:cNvSpPr txBox="1">
            <a:spLocks/>
          </p:cNvSpPr>
          <p:nvPr/>
        </p:nvSpPr>
        <p:spPr>
          <a:xfrm>
            <a:off x="205200" y="2983431"/>
            <a:ext cx="9371949" cy="4262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Тестирование популяции автопилотов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A347B842-3347-4353-B934-28C227775AD6}"/>
              </a:ext>
            </a:extLst>
          </p:cNvPr>
          <p:cNvSpPr txBox="1">
            <a:spLocks/>
          </p:cNvSpPr>
          <p:nvPr/>
        </p:nvSpPr>
        <p:spPr>
          <a:xfrm>
            <a:off x="5861624" y="712228"/>
            <a:ext cx="6125175" cy="4262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/>
              <a:t>Формирование следующего поколения</a:t>
            </a:r>
          </a:p>
          <a:p>
            <a:r>
              <a:rPr lang="ru-RU" sz="2600" dirty="0"/>
              <a:t> на основе отбора по приспособленности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125068E-1090-4844-BC21-42BD69107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28" y="1187718"/>
            <a:ext cx="584916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Экология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208_TF03098889.potx" id="{6E782BF9-2EAE-4A35-8194-CFD4D75475FE}" vid="{18C159E4-9044-4474-91D5-8A91EED38B47}"/>
    </a:ext>
  </a:extLst>
</a:theme>
</file>

<file path=ppt/theme/theme2.xml><?xml version="1.0" encoding="utf-8"?>
<a:theme xmlns:a="http://schemas.openxmlformats.org/drawingml/2006/main" name="Тема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фотопрезентация природно-экологической тематики</Template>
  <TotalTime>253</TotalTime>
  <Words>1350</Words>
  <Application>Microsoft Office PowerPoint</Application>
  <PresentationFormat>Широкоэкранный</PresentationFormat>
  <Paragraphs>91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Экология 16x9</vt:lpstr>
      <vt:lpstr>Эволюционные алгоритмы</vt:lpstr>
      <vt:lpstr>Определение</vt:lpstr>
      <vt:lpstr>История</vt:lpstr>
      <vt:lpstr> Отрасли использования</vt:lpstr>
      <vt:lpstr>Терминология</vt:lpstr>
      <vt:lpstr>Пример на основе автомобильного автопилота</vt:lpstr>
      <vt:lpstr>Асимптотическая оценка сложности</vt:lpstr>
      <vt:lpstr>Код реализации программы</vt:lpstr>
      <vt:lpstr>Код реализации программы</vt:lpstr>
      <vt:lpstr>Презентация PowerPoint</vt:lpstr>
      <vt:lpstr>Формирование генотипа потомка с использованием одноточечного кроссовера и мутации</vt:lpstr>
      <vt:lpstr>Тестирование каждой особи-нейросети в симуляторе автомобиля и вычисления их приспособленности</vt:lpstr>
      <vt:lpstr>Презентация PowerPoint</vt:lpstr>
      <vt:lpstr>Асимптотические оценки сложности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Эволюционные алгоритмы</dc:title>
  <dc:creator>Вишняков Данил</dc:creator>
  <cp:lastModifiedBy>Вишняков Данил</cp:lastModifiedBy>
  <cp:revision>17</cp:revision>
  <dcterms:created xsi:type="dcterms:W3CDTF">2023-05-31T07:36:28Z</dcterms:created>
  <dcterms:modified xsi:type="dcterms:W3CDTF">2023-06-01T04:06:33Z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