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57" r:id="rId4"/>
    <p:sldId id="263" r:id="rId5"/>
    <p:sldId id="273" r:id="rId6"/>
    <p:sldId id="284" r:id="rId7"/>
    <p:sldId id="287" r:id="rId8"/>
    <p:sldId id="303" r:id="rId9"/>
    <p:sldId id="302" r:id="rId10"/>
    <p:sldId id="288" r:id="rId11"/>
    <p:sldId id="304" r:id="rId12"/>
    <p:sldId id="299" r:id="rId13"/>
    <p:sldId id="289" r:id="rId14"/>
    <p:sldId id="305" r:id="rId15"/>
    <p:sldId id="306" r:id="rId16"/>
    <p:sldId id="268" r:id="rId17"/>
    <p:sldId id="264" r:id="rId18"/>
    <p:sldId id="307" r:id="rId19"/>
    <p:sldId id="308" r:id="rId20"/>
    <p:sldId id="262" r:id="rId21"/>
  </p:sldIdLst>
  <p:sldSz cx="9144000" cy="5143500" type="screen16x9"/>
  <p:notesSz cx="6858000" cy="9144000"/>
  <p:embeddedFontLst>
    <p:embeddedFont>
      <p:font typeface="Tinos" charset="0"/>
      <p:regular r:id="rId23"/>
      <p:bold r:id="rId24"/>
      <p:italic r:id="rId25"/>
      <p:boldItalic r:id="rId26"/>
    </p:embeddedFont>
    <p:embeddedFont>
      <p:font typeface="Oswald" charset="-52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FC6F8F4-210F-4A33-9F6C-71833F4DDD4E}">
  <a:tblStyle styleId="{6FC6F8F4-210F-4A33-9F6C-71833F4DDD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1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C3E44-91A0-4758-9C4E-8F2182912E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C31C3C9-81F6-4A79-8752-D94F47DBBA59}">
      <dgm:prSet phldrT="[Текст]" custT="1"/>
      <dgm:spPr/>
      <dgm:t>
        <a:bodyPr/>
        <a:lstStyle/>
        <a:p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Нейронные сети прямого распространения (</a:t>
          </a:r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FFNN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B60F253A-59BB-460F-B3F3-A39837B41408}" type="parTrans" cxnId="{2C5D2802-2D57-42E0-992D-231195AC8D05}">
      <dgm:prSet/>
      <dgm:spPr/>
      <dgm:t>
        <a:bodyPr/>
        <a:lstStyle/>
        <a:p>
          <a:endParaRPr lang="ru-RU"/>
        </a:p>
      </dgm:t>
    </dgm:pt>
    <dgm:pt modelId="{CB5BC8A2-9AAA-429D-AB4D-CEE54E8AD1D9}" type="sibTrans" cxnId="{2C5D2802-2D57-42E0-992D-231195AC8D05}">
      <dgm:prSet/>
      <dgm:spPr/>
      <dgm:t>
        <a:bodyPr/>
        <a:lstStyle/>
        <a:p>
          <a:endParaRPr lang="ru-RU"/>
        </a:p>
      </dgm:t>
    </dgm:pt>
    <dgm:pt modelId="{6015BD56-90BD-47EB-8B2F-BDE40F263350}">
      <dgm:prSet phldrT="[Текст]" custT="1"/>
      <dgm:spPr/>
      <dgm:t>
        <a:bodyPr/>
        <a:lstStyle/>
        <a:p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Многослойные </a:t>
          </a:r>
          <a:r>
            <a:rPr lang="ru-RU" sz="1100" dirty="0" err="1" smtClean="0">
              <a:latin typeface="Times New Roman" pitchFamily="18" charset="0"/>
              <a:cs typeface="Times New Roman" pitchFamily="18" charset="0"/>
            </a:rPr>
            <a:t>перцептрон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MLP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2320B1AF-DD91-42E8-9E1B-FEEB881BAE67}" type="parTrans" cxnId="{0A4FA124-489D-43D1-8EAC-51298B58C090}">
      <dgm:prSet/>
      <dgm:spPr/>
      <dgm:t>
        <a:bodyPr/>
        <a:lstStyle/>
        <a:p>
          <a:endParaRPr lang="ru-RU"/>
        </a:p>
      </dgm:t>
    </dgm:pt>
    <dgm:pt modelId="{79899F4A-98CB-405C-955B-1F08131B5B30}" type="sibTrans" cxnId="{0A4FA124-489D-43D1-8EAC-51298B58C090}">
      <dgm:prSet/>
      <dgm:spPr/>
      <dgm:t>
        <a:bodyPr/>
        <a:lstStyle/>
        <a:p>
          <a:endParaRPr lang="ru-RU"/>
        </a:p>
      </dgm:t>
    </dgm:pt>
    <dgm:pt modelId="{9570EF0F-0FD1-4215-B6BF-45DC404B45D2}">
      <dgm:prSet phldrT="[Текст]" custT="1"/>
      <dgm:spPr/>
      <dgm:t>
        <a:bodyPr/>
        <a:lstStyle/>
        <a:p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Сеть радиально-базисных функций (</a:t>
          </a:r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RBF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A1612D9C-B691-4195-9BE6-FF26B9380443}" type="parTrans" cxnId="{9DECD3E2-17E7-4A71-8BE6-AB95FDCDF6A1}">
      <dgm:prSet/>
      <dgm:spPr/>
      <dgm:t>
        <a:bodyPr/>
        <a:lstStyle/>
        <a:p>
          <a:endParaRPr lang="ru-RU"/>
        </a:p>
      </dgm:t>
    </dgm:pt>
    <dgm:pt modelId="{8C8A8AFD-5E3C-4D8B-A364-8D76FC77F707}" type="sibTrans" cxnId="{9DECD3E2-17E7-4A71-8BE6-AB95FDCDF6A1}">
      <dgm:prSet/>
      <dgm:spPr/>
      <dgm:t>
        <a:bodyPr/>
        <a:lstStyle/>
        <a:p>
          <a:endParaRPr lang="ru-RU"/>
        </a:p>
      </dgm:t>
    </dgm:pt>
    <dgm:pt modelId="{E0B0587E-EE5A-4FB5-91E5-E506634E438F}">
      <dgm:prSet phldrT="[Текст]" custT="1"/>
      <dgm:spPr/>
      <dgm:t>
        <a:bodyPr/>
        <a:lstStyle/>
        <a:p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Рекуррентные нейронные сети (</a:t>
          </a:r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RNN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9651DDEB-C98E-4935-8180-5EB3151EA98B}" type="parTrans" cxnId="{7391D3B8-BAB2-4E55-8330-8B297E8842E5}">
      <dgm:prSet/>
      <dgm:spPr/>
      <dgm:t>
        <a:bodyPr/>
        <a:lstStyle/>
        <a:p>
          <a:endParaRPr lang="ru-RU"/>
        </a:p>
      </dgm:t>
    </dgm:pt>
    <dgm:pt modelId="{6E516ADE-3930-4B09-9530-C108925EBBBF}" type="sibTrans" cxnId="{7391D3B8-BAB2-4E55-8330-8B297E8842E5}">
      <dgm:prSet/>
      <dgm:spPr/>
      <dgm:t>
        <a:bodyPr/>
        <a:lstStyle/>
        <a:p>
          <a:endParaRPr lang="ru-RU"/>
        </a:p>
      </dgm:t>
    </dgm:pt>
    <dgm:pt modelId="{7FE946F2-09DC-4D2C-8648-690B77D927FF}">
      <dgm:prSet phldrT="[Текст]" custT="1"/>
      <dgm:spPr/>
      <dgm:t>
        <a:bodyPr/>
        <a:lstStyle/>
        <a:p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Сеть долгой краткосрочной памяти </a:t>
          </a:r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(LSTM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AA9A457D-4D7B-45B3-8243-3F4AF20CE683}" type="parTrans" cxnId="{08889E46-1AD0-4E87-9316-15728A9A4484}">
      <dgm:prSet/>
      <dgm:spPr/>
      <dgm:t>
        <a:bodyPr/>
        <a:lstStyle/>
        <a:p>
          <a:endParaRPr lang="ru-RU"/>
        </a:p>
      </dgm:t>
    </dgm:pt>
    <dgm:pt modelId="{76680A42-27E7-4D65-8C81-994916AF6410}" type="sibTrans" cxnId="{08889E46-1AD0-4E87-9316-15728A9A4484}">
      <dgm:prSet/>
      <dgm:spPr/>
      <dgm:t>
        <a:bodyPr/>
        <a:lstStyle/>
        <a:p>
          <a:endParaRPr lang="ru-RU"/>
        </a:p>
      </dgm:t>
    </dgm:pt>
    <dgm:pt modelId="{D7F1799C-5DD2-42F4-8004-4A794BA8DBBA}">
      <dgm:prSet phldrT="[Текст]" custT="1"/>
      <dgm:spPr/>
      <dgm:t>
        <a:bodyPr/>
        <a:lstStyle/>
        <a:p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Нейронная сеть </a:t>
          </a:r>
          <a:r>
            <a:rPr lang="ru-RU" sz="1100" dirty="0" err="1" smtClean="0">
              <a:latin typeface="Times New Roman" pitchFamily="18" charset="0"/>
              <a:cs typeface="Times New Roman" pitchFamily="18" charset="0"/>
            </a:rPr>
            <a:t>Хопфилда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(Hopfield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C0395644-9284-48CD-AC50-76019673228F}" type="parTrans" cxnId="{06C7545A-23AB-4E58-ABFA-964AD2A024DC}">
      <dgm:prSet/>
      <dgm:spPr/>
      <dgm:t>
        <a:bodyPr/>
        <a:lstStyle/>
        <a:p>
          <a:endParaRPr lang="ru-RU"/>
        </a:p>
      </dgm:t>
    </dgm:pt>
    <dgm:pt modelId="{3E64923A-301A-460F-B08D-737A0EAC1752}" type="sibTrans" cxnId="{06C7545A-23AB-4E58-ABFA-964AD2A024DC}">
      <dgm:prSet/>
      <dgm:spPr/>
      <dgm:t>
        <a:bodyPr/>
        <a:lstStyle/>
        <a:p>
          <a:endParaRPr lang="ru-RU"/>
        </a:p>
      </dgm:t>
    </dgm:pt>
    <dgm:pt modelId="{12EA3A6E-6792-446F-A21D-248717C146D1}">
      <dgm:prSet phldrT="[Текст]" custT="1"/>
      <dgm:spPr/>
      <dgm:t>
        <a:bodyPr/>
        <a:lstStyle/>
        <a:p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Нейронная сеть </a:t>
          </a:r>
          <a:r>
            <a:rPr lang="ru-RU" sz="1100" dirty="0" err="1" smtClean="0">
              <a:latin typeface="Times New Roman" pitchFamily="18" charset="0"/>
              <a:cs typeface="Times New Roman" pitchFamily="18" charset="0"/>
            </a:rPr>
            <a:t>Элмана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(Elman</a:t>
          </a:r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A560ABF4-432B-4DA8-BD2F-07CA031A4FBB}" type="parTrans" cxnId="{7A653E9C-F6B4-42D2-BC2D-FC1B02D64305}">
      <dgm:prSet/>
      <dgm:spPr/>
      <dgm:t>
        <a:bodyPr/>
        <a:lstStyle/>
        <a:p>
          <a:endParaRPr lang="ru-RU"/>
        </a:p>
      </dgm:t>
    </dgm:pt>
    <dgm:pt modelId="{E0755471-94CE-466A-8643-4AC9950DC641}" type="sibTrans" cxnId="{7A653E9C-F6B4-42D2-BC2D-FC1B02D64305}">
      <dgm:prSet/>
      <dgm:spPr/>
      <dgm:t>
        <a:bodyPr/>
        <a:lstStyle/>
        <a:p>
          <a:endParaRPr lang="ru-RU"/>
        </a:p>
      </dgm:t>
    </dgm:pt>
    <dgm:pt modelId="{8C4DD8E2-E865-4A7D-947C-5619B9AFADE8}" type="pres">
      <dgm:prSet presAssocID="{E58C3E44-91A0-4758-9C4E-8F2182912E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8BAE47B-479F-49A6-8B95-68DA736E5A94}" type="pres">
      <dgm:prSet presAssocID="{EC31C3C9-81F6-4A79-8752-D94F47DBBA59}" presName="hierRoot1" presStyleCnt="0"/>
      <dgm:spPr/>
    </dgm:pt>
    <dgm:pt modelId="{BB54A724-6093-4725-A1ED-E9EF62FB8522}" type="pres">
      <dgm:prSet presAssocID="{EC31C3C9-81F6-4A79-8752-D94F47DBBA59}" presName="composite" presStyleCnt="0"/>
      <dgm:spPr/>
    </dgm:pt>
    <dgm:pt modelId="{6043A9A0-3C9F-4628-879B-209ABE4475B9}" type="pres">
      <dgm:prSet presAssocID="{EC31C3C9-81F6-4A79-8752-D94F47DBBA59}" presName="background" presStyleLbl="node0" presStyleIdx="0" presStyleCnt="2"/>
      <dgm:spPr/>
    </dgm:pt>
    <dgm:pt modelId="{EFAFBF16-3BC6-4E12-8C10-79DD28A0C4F6}" type="pres">
      <dgm:prSet presAssocID="{EC31C3C9-81F6-4A79-8752-D94F47DBBA59}" presName="text" presStyleLbl="fgAcc0" presStyleIdx="0" presStyleCnt="2" custScaleX="191367" custScaleY="113414" custLinFactNeighborX="6240" custLinFactNeighborY="-1640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D62F18-1C5A-435F-9708-9E893C618049}" type="pres">
      <dgm:prSet presAssocID="{EC31C3C9-81F6-4A79-8752-D94F47DBBA59}" presName="hierChild2" presStyleCnt="0"/>
      <dgm:spPr/>
    </dgm:pt>
    <dgm:pt modelId="{3A8A921A-181B-429A-8DFB-6AEA211621A3}" type="pres">
      <dgm:prSet presAssocID="{2320B1AF-DD91-42E8-9E1B-FEEB881BAE67}" presName="Name10" presStyleLbl="parChTrans1D2" presStyleIdx="0" presStyleCnt="5"/>
      <dgm:spPr/>
      <dgm:t>
        <a:bodyPr/>
        <a:lstStyle/>
        <a:p>
          <a:endParaRPr lang="ru-RU"/>
        </a:p>
      </dgm:t>
    </dgm:pt>
    <dgm:pt modelId="{2063EF03-940A-4DBE-8926-6B7EEC4DAD77}" type="pres">
      <dgm:prSet presAssocID="{6015BD56-90BD-47EB-8B2F-BDE40F263350}" presName="hierRoot2" presStyleCnt="0"/>
      <dgm:spPr/>
    </dgm:pt>
    <dgm:pt modelId="{8DA6DFD4-BFE4-4C47-9E72-5780E33788D2}" type="pres">
      <dgm:prSet presAssocID="{6015BD56-90BD-47EB-8B2F-BDE40F263350}" presName="composite2" presStyleCnt="0"/>
      <dgm:spPr/>
    </dgm:pt>
    <dgm:pt modelId="{E2ECC809-02E1-4E1A-9516-FED55BC1ECC5}" type="pres">
      <dgm:prSet presAssocID="{6015BD56-90BD-47EB-8B2F-BDE40F263350}" presName="background2" presStyleLbl="node2" presStyleIdx="0" presStyleCnt="5"/>
      <dgm:spPr/>
    </dgm:pt>
    <dgm:pt modelId="{1C1EEA30-063E-4053-8FA1-C2EEEF9B39B5}" type="pres">
      <dgm:prSet presAssocID="{6015BD56-90BD-47EB-8B2F-BDE40F263350}" presName="text2" presStyleLbl="fgAcc2" presStyleIdx="0" presStyleCnt="5" custScaleX="99258" custScaleY="1530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4E5C63-CBBC-4B7B-BB43-783DA29ED34C}" type="pres">
      <dgm:prSet presAssocID="{6015BD56-90BD-47EB-8B2F-BDE40F263350}" presName="hierChild3" presStyleCnt="0"/>
      <dgm:spPr/>
    </dgm:pt>
    <dgm:pt modelId="{1240EE6E-4A87-4D12-BC82-CCE9565CD024}" type="pres">
      <dgm:prSet presAssocID="{A1612D9C-B691-4195-9BE6-FF26B9380443}" presName="Name10" presStyleLbl="parChTrans1D2" presStyleIdx="1" presStyleCnt="5"/>
      <dgm:spPr/>
      <dgm:t>
        <a:bodyPr/>
        <a:lstStyle/>
        <a:p>
          <a:endParaRPr lang="ru-RU"/>
        </a:p>
      </dgm:t>
    </dgm:pt>
    <dgm:pt modelId="{610B48A6-C195-4C9B-B05B-3255D0A406D6}" type="pres">
      <dgm:prSet presAssocID="{9570EF0F-0FD1-4215-B6BF-45DC404B45D2}" presName="hierRoot2" presStyleCnt="0"/>
      <dgm:spPr/>
    </dgm:pt>
    <dgm:pt modelId="{D0155491-6D28-459F-8CAB-A7DD6C5DEB2B}" type="pres">
      <dgm:prSet presAssocID="{9570EF0F-0FD1-4215-B6BF-45DC404B45D2}" presName="composite2" presStyleCnt="0"/>
      <dgm:spPr/>
    </dgm:pt>
    <dgm:pt modelId="{13091AB7-0EE3-4B0F-8733-038E9A6C9EA1}" type="pres">
      <dgm:prSet presAssocID="{9570EF0F-0FD1-4215-B6BF-45DC404B45D2}" presName="background2" presStyleLbl="node2" presStyleIdx="1" presStyleCnt="5"/>
      <dgm:spPr/>
    </dgm:pt>
    <dgm:pt modelId="{B4703C59-06D5-4838-B3CA-BCB102564944}" type="pres">
      <dgm:prSet presAssocID="{9570EF0F-0FD1-4215-B6BF-45DC404B45D2}" presName="text2" presStyleLbl="fgAcc2" presStyleIdx="1" presStyleCnt="5" custScaleY="15260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966567-4CD0-4869-A271-5CC463BFF78E}" type="pres">
      <dgm:prSet presAssocID="{9570EF0F-0FD1-4215-B6BF-45DC404B45D2}" presName="hierChild3" presStyleCnt="0"/>
      <dgm:spPr/>
    </dgm:pt>
    <dgm:pt modelId="{14D85E4C-E4F3-4EBD-B0BB-F4233EB24C5F}" type="pres">
      <dgm:prSet presAssocID="{E0B0587E-EE5A-4FB5-91E5-E506634E438F}" presName="hierRoot1" presStyleCnt="0"/>
      <dgm:spPr/>
    </dgm:pt>
    <dgm:pt modelId="{2C02F2DF-9C9D-4082-89C2-5C851903736B}" type="pres">
      <dgm:prSet presAssocID="{E0B0587E-EE5A-4FB5-91E5-E506634E438F}" presName="composite" presStyleCnt="0"/>
      <dgm:spPr/>
    </dgm:pt>
    <dgm:pt modelId="{D265C997-6C5C-4815-9B61-635BD6C9C677}" type="pres">
      <dgm:prSet presAssocID="{E0B0587E-EE5A-4FB5-91E5-E506634E438F}" presName="background" presStyleLbl="node0" presStyleIdx="1" presStyleCnt="2"/>
      <dgm:spPr/>
    </dgm:pt>
    <dgm:pt modelId="{FA62DD91-9EE7-4099-AD10-D7F8A67B626E}" type="pres">
      <dgm:prSet presAssocID="{E0B0587E-EE5A-4FB5-91E5-E506634E438F}" presName="text" presStyleLbl="fgAcc0" presStyleIdx="1" presStyleCnt="2" custScaleX="191035" custScaleY="112691" custLinFactNeighborX="699" custLinFactNeighborY="-1640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60D003-4778-48E5-9AC9-76F42175A3EC}" type="pres">
      <dgm:prSet presAssocID="{E0B0587E-EE5A-4FB5-91E5-E506634E438F}" presName="hierChild2" presStyleCnt="0"/>
      <dgm:spPr/>
    </dgm:pt>
    <dgm:pt modelId="{DD5826CC-DCFF-4745-8310-E48882771C08}" type="pres">
      <dgm:prSet presAssocID="{AA9A457D-4D7B-45B3-8243-3F4AF20CE683}" presName="Name10" presStyleLbl="parChTrans1D2" presStyleIdx="2" presStyleCnt="5"/>
      <dgm:spPr/>
      <dgm:t>
        <a:bodyPr/>
        <a:lstStyle/>
        <a:p>
          <a:endParaRPr lang="ru-RU"/>
        </a:p>
      </dgm:t>
    </dgm:pt>
    <dgm:pt modelId="{72C6A403-EC74-4565-BBDA-4FC2BE106901}" type="pres">
      <dgm:prSet presAssocID="{7FE946F2-09DC-4D2C-8648-690B77D927FF}" presName="hierRoot2" presStyleCnt="0"/>
      <dgm:spPr/>
    </dgm:pt>
    <dgm:pt modelId="{2836287E-A5BD-4E66-92F2-997F9292DC4E}" type="pres">
      <dgm:prSet presAssocID="{7FE946F2-09DC-4D2C-8648-690B77D927FF}" presName="composite2" presStyleCnt="0"/>
      <dgm:spPr/>
    </dgm:pt>
    <dgm:pt modelId="{C3BABAF1-03E1-4506-9E34-533BCA823786}" type="pres">
      <dgm:prSet presAssocID="{7FE946F2-09DC-4D2C-8648-690B77D927FF}" presName="background2" presStyleLbl="node2" presStyleIdx="2" presStyleCnt="5"/>
      <dgm:spPr/>
    </dgm:pt>
    <dgm:pt modelId="{D6E62AE3-677A-4B20-A8E2-D8520DBED502}" type="pres">
      <dgm:prSet presAssocID="{7FE946F2-09DC-4D2C-8648-690B77D927FF}" presName="text2" presStyleLbl="fgAcc2" presStyleIdx="2" presStyleCnt="5" custScaleY="1537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0AA538-2AB2-419A-B573-B951CD14C654}" type="pres">
      <dgm:prSet presAssocID="{7FE946F2-09DC-4D2C-8648-690B77D927FF}" presName="hierChild3" presStyleCnt="0"/>
      <dgm:spPr/>
    </dgm:pt>
    <dgm:pt modelId="{2B8085BD-4EDD-403E-826F-8F8DD497F6E6}" type="pres">
      <dgm:prSet presAssocID="{C0395644-9284-48CD-AC50-76019673228F}" presName="Name10" presStyleLbl="parChTrans1D2" presStyleIdx="3" presStyleCnt="5"/>
      <dgm:spPr/>
      <dgm:t>
        <a:bodyPr/>
        <a:lstStyle/>
        <a:p>
          <a:endParaRPr lang="ru-RU"/>
        </a:p>
      </dgm:t>
    </dgm:pt>
    <dgm:pt modelId="{51DF60FF-AAE6-48CD-9A56-CDA641D4C95F}" type="pres">
      <dgm:prSet presAssocID="{D7F1799C-5DD2-42F4-8004-4A794BA8DBBA}" presName="hierRoot2" presStyleCnt="0"/>
      <dgm:spPr/>
    </dgm:pt>
    <dgm:pt modelId="{89DE8A2F-A4C4-4AA1-87DD-A48D53D0175D}" type="pres">
      <dgm:prSet presAssocID="{D7F1799C-5DD2-42F4-8004-4A794BA8DBBA}" presName="composite2" presStyleCnt="0"/>
      <dgm:spPr/>
    </dgm:pt>
    <dgm:pt modelId="{ADAE2648-7C24-4DFC-B51E-55E3E1FD6CBD}" type="pres">
      <dgm:prSet presAssocID="{D7F1799C-5DD2-42F4-8004-4A794BA8DBBA}" presName="background2" presStyleLbl="node2" presStyleIdx="3" presStyleCnt="5"/>
      <dgm:spPr/>
    </dgm:pt>
    <dgm:pt modelId="{40A8DA97-76D5-4063-9BBD-DA3757669231}" type="pres">
      <dgm:prSet presAssocID="{D7F1799C-5DD2-42F4-8004-4A794BA8DBBA}" presName="text2" presStyleLbl="fgAcc2" presStyleIdx="3" presStyleCnt="5" custScaleY="1533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C1CB44-A7A0-492D-8A44-3EF550B6619A}" type="pres">
      <dgm:prSet presAssocID="{D7F1799C-5DD2-42F4-8004-4A794BA8DBBA}" presName="hierChild3" presStyleCnt="0"/>
      <dgm:spPr/>
    </dgm:pt>
    <dgm:pt modelId="{14224300-BC3E-4FBB-8879-2C54D40EF7D7}" type="pres">
      <dgm:prSet presAssocID="{A560ABF4-432B-4DA8-BD2F-07CA031A4FBB}" presName="Name10" presStyleLbl="parChTrans1D2" presStyleIdx="4" presStyleCnt="5"/>
      <dgm:spPr/>
      <dgm:t>
        <a:bodyPr/>
        <a:lstStyle/>
        <a:p>
          <a:endParaRPr lang="ru-RU"/>
        </a:p>
      </dgm:t>
    </dgm:pt>
    <dgm:pt modelId="{6B036967-8BC1-4F36-B277-5EF1225CFC0C}" type="pres">
      <dgm:prSet presAssocID="{12EA3A6E-6792-446F-A21D-248717C146D1}" presName="hierRoot2" presStyleCnt="0"/>
      <dgm:spPr/>
    </dgm:pt>
    <dgm:pt modelId="{44CE9248-C434-4BC5-9D18-DA425EA716B2}" type="pres">
      <dgm:prSet presAssocID="{12EA3A6E-6792-446F-A21D-248717C146D1}" presName="composite2" presStyleCnt="0"/>
      <dgm:spPr/>
    </dgm:pt>
    <dgm:pt modelId="{006BB51E-3724-4006-BEED-49B99284D429}" type="pres">
      <dgm:prSet presAssocID="{12EA3A6E-6792-446F-A21D-248717C146D1}" presName="background2" presStyleLbl="node2" presStyleIdx="4" presStyleCnt="5"/>
      <dgm:spPr/>
    </dgm:pt>
    <dgm:pt modelId="{AADE65BB-FF67-440E-A046-97861C7FB422}" type="pres">
      <dgm:prSet presAssocID="{12EA3A6E-6792-446F-A21D-248717C146D1}" presName="text2" presStyleLbl="fgAcc2" presStyleIdx="4" presStyleCnt="5" custScaleY="1533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D02467-72CC-408F-AA6D-076F124AC1C6}" type="pres">
      <dgm:prSet presAssocID="{12EA3A6E-6792-446F-A21D-248717C146D1}" presName="hierChild3" presStyleCnt="0"/>
      <dgm:spPr/>
    </dgm:pt>
  </dgm:ptLst>
  <dgm:cxnLst>
    <dgm:cxn modelId="{A3FBF2DF-BDFE-4317-873D-848A5E81BF38}" type="presOf" srcId="{2320B1AF-DD91-42E8-9E1B-FEEB881BAE67}" destId="{3A8A921A-181B-429A-8DFB-6AEA211621A3}" srcOrd="0" destOrd="0" presId="urn:microsoft.com/office/officeart/2005/8/layout/hierarchy1"/>
    <dgm:cxn modelId="{2C5D2802-2D57-42E0-992D-231195AC8D05}" srcId="{E58C3E44-91A0-4758-9C4E-8F2182912E01}" destId="{EC31C3C9-81F6-4A79-8752-D94F47DBBA59}" srcOrd="0" destOrd="0" parTransId="{B60F253A-59BB-460F-B3F3-A39837B41408}" sibTransId="{CB5BC8A2-9AAA-429D-AB4D-CEE54E8AD1D9}"/>
    <dgm:cxn modelId="{E716464E-7BCA-4904-9F56-00DEEFE23108}" type="presOf" srcId="{7FE946F2-09DC-4D2C-8648-690B77D927FF}" destId="{D6E62AE3-677A-4B20-A8E2-D8520DBED502}" srcOrd="0" destOrd="0" presId="urn:microsoft.com/office/officeart/2005/8/layout/hierarchy1"/>
    <dgm:cxn modelId="{204CBC11-F2F0-42E0-BEC2-2A5FDA379A1E}" type="presOf" srcId="{AA9A457D-4D7B-45B3-8243-3F4AF20CE683}" destId="{DD5826CC-DCFF-4745-8310-E48882771C08}" srcOrd="0" destOrd="0" presId="urn:microsoft.com/office/officeart/2005/8/layout/hierarchy1"/>
    <dgm:cxn modelId="{A6EBA89E-5C03-4AC0-8382-AB6F8A05BB04}" type="presOf" srcId="{EC31C3C9-81F6-4A79-8752-D94F47DBBA59}" destId="{EFAFBF16-3BC6-4E12-8C10-79DD28A0C4F6}" srcOrd="0" destOrd="0" presId="urn:microsoft.com/office/officeart/2005/8/layout/hierarchy1"/>
    <dgm:cxn modelId="{9DECD3E2-17E7-4A71-8BE6-AB95FDCDF6A1}" srcId="{EC31C3C9-81F6-4A79-8752-D94F47DBBA59}" destId="{9570EF0F-0FD1-4215-B6BF-45DC404B45D2}" srcOrd="1" destOrd="0" parTransId="{A1612D9C-B691-4195-9BE6-FF26B9380443}" sibTransId="{8C8A8AFD-5E3C-4D8B-A364-8D76FC77F707}"/>
    <dgm:cxn modelId="{5515F263-19E8-4364-B7C8-2B5DF8A119EE}" type="presOf" srcId="{D7F1799C-5DD2-42F4-8004-4A794BA8DBBA}" destId="{40A8DA97-76D5-4063-9BBD-DA3757669231}" srcOrd="0" destOrd="0" presId="urn:microsoft.com/office/officeart/2005/8/layout/hierarchy1"/>
    <dgm:cxn modelId="{08889E46-1AD0-4E87-9316-15728A9A4484}" srcId="{E0B0587E-EE5A-4FB5-91E5-E506634E438F}" destId="{7FE946F2-09DC-4D2C-8648-690B77D927FF}" srcOrd="0" destOrd="0" parTransId="{AA9A457D-4D7B-45B3-8243-3F4AF20CE683}" sibTransId="{76680A42-27E7-4D65-8C81-994916AF6410}"/>
    <dgm:cxn modelId="{CD6E0B57-9279-4F85-881C-CCE7746D288E}" type="presOf" srcId="{E58C3E44-91A0-4758-9C4E-8F2182912E01}" destId="{8C4DD8E2-E865-4A7D-947C-5619B9AFADE8}" srcOrd="0" destOrd="0" presId="urn:microsoft.com/office/officeart/2005/8/layout/hierarchy1"/>
    <dgm:cxn modelId="{0DD7E04E-D34B-40AC-BD76-8C7ED0B2688C}" type="presOf" srcId="{6015BD56-90BD-47EB-8B2F-BDE40F263350}" destId="{1C1EEA30-063E-4053-8FA1-C2EEEF9B39B5}" srcOrd="0" destOrd="0" presId="urn:microsoft.com/office/officeart/2005/8/layout/hierarchy1"/>
    <dgm:cxn modelId="{F039FAB3-FC72-4E06-BE3F-CB60A52109D3}" type="presOf" srcId="{A560ABF4-432B-4DA8-BD2F-07CA031A4FBB}" destId="{14224300-BC3E-4FBB-8879-2C54D40EF7D7}" srcOrd="0" destOrd="0" presId="urn:microsoft.com/office/officeart/2005/8/layout/hierarchy1"/>
    <dgm:cxn modelId="{C5E3E759-2FD2-4768-ADBE-6E75E6C1683C}" type="presOf" srcId="{C0395644-9284-48CD-AC50-76019673228F}" destId="{2B8085BD-4EDD-403E-826F-8F8DD497F6E6}" srcOrd="0" destOrd="0" presId="urn:microsoft.com/office/officeart/2005/8/layout/hierarchy1"/>
    <dgm:cxn modelId="{F71D89B8-9569-475F-8C70-5C4D0BC458B5}" type="presOf" srcId="{A1612D9C-B691-4195-9BE6-FF26B9380443}" destId="{1240EE6E-4A87-4D12-BC82-CCE9565CD024}" srcOrd="0" destOrd="0" presId="urn:microsoft.com/office/officeart/2005/8/layout/hierarchy1"/>
    <dgm:cxn modelId="{0A4FA124-489D-43D1-8EAC-51298B58C090}" srcId="{EC31C3C9-81F6-4A79-8752-D94F47DBBA59}" destId="{6015BD56-90BD-47EB-8B2F-BDE40F263350}" srcOrd="0" destOrd="0" parTransId="{2320B1AF-DD91-42E8-9E1B-FEEB881BAE67}" sibTransId="{79899F4A-98CB-405C-955B-1F08131B5B30}"/>
    <dgm:cxn modelId="{06C7545A-23AB-4E58-ABFA-964AD2A024DC}" srcId="{E0B0587E-EE5A-4FB5-91E5-E506634E438F}" destId="{D7F1799C-5DD2-42F4-8004-4A794BA8DBBA}" srcOrd="1" destOrd="0" parTransId="{C0395644-9284-48CD-AC50-76019673228F}" sibTransId="{3E64923A-301A-460F-B08D-737A0EAC1752}"/>
    <dgm:cxn modelId="{6CEEBA05-9F4F-49A9-977D-5E38B5F53710}" type="presOf" srcId="{E0B0587E-EE5A-4FB5-91E5-E506634E438F}" destId="{FA62DD91-9EE7-4099-AD10-D7F8A67B626E}" srcOrd="0" destOrd="0" presId="urn:microsoft.com/office/officeart/2005/8/layout/hierarchy1"/>
    <dgm:cxn modelId="{7A653E9C-F6B4-42D2-BC2D-FC1B02D64305}" srcId="{E0B0587E-EE5A-4FB5-91E5-E506634E438F}" destId="{12EA3A6E-6792-446F-A21D-248717C146D1}" srcOrd="2" destOrd="0" parTransId="{A560ABF4-432B-4DA8-BD2F-07CA031A4FBB}" sibTransId="{E0755471-94CE-466A-8643-4AC9950DC641}"/>
    <dgm:cxn modelId="{E3629BC1-3FB1-4E4C-8D6A-C67455818129}" type="presOf" srcId="{9570EF0F-0FD1-4215-B6BF-45DC404B45D2}" destId="{B4703C59-06D5-4838-B3CA-BCB102564944}" srcOrd="0" destOrd="0" presId="urn:microsoft.com/office/officeart/2005/8/layout/hierarchy1"/>
    <dgm:cxn modelId="{CEC2E6CC-D4B2-49D7-9B75-36601EEB0489}" type="presOf" srcId="{12EA3A6E-6792-446F-A21D-248717C146D1}" destId="{AADE65BB-FF67-440E-A046-97861C7FB422}" srcOrd="0" destOrd="0" presId="urn:microsoft.com/office/officeart/2005/8/layout/hierarchy1"/>
    <dgm:cxn modelId="{7391D3B8-BAB2-4E55-8330-8B297E8842E5}" srcId="{E58C3E44-91A0-4758-9C4E-8F2182912E01}" destId="{E0B0587E-EE5A-4FB5-91E5-E506634E438F}" srcOrd="1" destOrd="0" parTransId="{9651DDEB-C98E-4935-8180-5EB3151EA98B}" sibTransId="{6E516ADE-3930-4B09-9530-C108925EBBBF}"/>
    <dgm:cxn modelId="{11A03362-2D42-46EB-BC48-D51CA8D1FB54}" type="presParOf" srcId="{8C4DD8E2-E865-4A7D-947C-5619B9AFADE8}" destId="{68BAE47B-479F-49A6-8B95-68DA736E5A94}" srcOrd="0" destOrd="0" presId="urn:microsoft.com/office/officeart/2005/8/layout/hierarchy1"/>
    <dgm:cxn modelId="{8AEF0CCD-578F-4A83-8A35-0B54F9F43AD7}" type="presParOf" srcId="{68BAE47B-479F-49A6-8B95-68DA736E5A94}" destId="{BB54A724-6093-4725-A1ED-E9EF62FB8522}" srcOrd="0" destOrd="0" presId="urn:microsoft.com/office/officeart/2005/8/layout/hierarchy1"/>
    <dgm:cxn modelId="{5F42CD6C-EDA0-403A-B7D4-88729D8115F4}" type="presParOf" srcId="{BB54A724-6093-4725-A1ED-E9EF62FB8522}" destId="{6043A9A0-3C9F-4628-879B-209ABE4475B9}" srcOrd="0" destOrd="0" presId="urn:microsoft.com/office/officeart/2005/8/layout/hierarchy1"/>
    <dgm:cxn modelId="{FB8A0715-39E6-42D5-B6C3-BB2BC8A72D2B}" type="presParOf" srcId="{BB54A724-6093-4725-A1ED-E9EF62FB8522}" destId="{EFAFBF16-3BC6-4E12-8C10-79DD28A0C4F6}" srcOrd="1" destOrd="0" presId="urn:microsoft.com/office/officeart/2005/8/layout/hierarchy1"/>
    <dgm:cxn modelId="{4085C1FB-373C-49CE-B718-6E394DF20F35}" type="presParOf" srcId="{68BAE47B-479F-49A6-8B95-68DA736E5A94}" destId="{9FD62F18-1C5A-435F-9708-9E893C618049}" srcOrd="1" destOrd="0" presId="urn:microsoft.com/office/officeart/2005/8/layout/hierarchy1"/>
    <dgm:cxn modelId="{57FA1A1D-4E6B-40E7-A6CC-09CC91081FC8}" type="presParOf" srcId="{9FD62F18-1C5A-435F-9708-9E893C618049}" destId="{3A8A921A-181B-429A-8DFB-6AEA211621A3}" srcOrd="0" destOrd="0" presId="urn:microsoft.com/office/officeart/2005/8/layout/hierarchy1"/>
    <dgm:cxn modelId="{0E82EE0D-2998-4E40-AE22-C7E34BD438EB}" type="presParOf" srcId="{9FD62F18-1C5A-435F-9708-9E893C618049}" destId="{2063EF03-940A-4DBE-8926-6B7EEC4DAD77}" srcOrd="1" destOrd="0" presId="urn:microsoft.com/office/officeart/2005/8/layout/hierarchy1"/>
    <dgm:cxn modelId="{8567C6E1-2D75-44DC-95CB-97475A59C6A8}" type="presParOf" srcId="{2063EF03-940A-4DBE-8926-6B7EEC4DAD77}" destId="{8DA6DFD4-BFE4-4C47-9E72-5780E33788D2}" srcOrd="0" destOrd="0" presId="urn:microsoft.com/office/officeart/2005/8/layout/hierarchy1"/>
    <dgm:cxn modelId="{BAD1853C-4224-480F-973E-06BC5ECE6840}" type="presParOf" srcId="{8DA6DFD4-BFE4-4C47-9E72-5780E33788D2}" destId="{E2ECC809-02E1-4E1A-9516-FED55BC1ECC5}" srcOrd="0" destOrd="0" presId="urn:microsoft.com/office/officeart/2005/8/layout/hierarchy1"/>
    <dgm:cxn modelId="{D9849010-6B64-4481-AA2C-2A08177B67F2}" type="presParOf" srcId="{8DA6DFD4-BFE4-4C47-9E72-5780E33788D2}" destId="{1C1EEA30-063E-4053-8FA1-C2EEEF9B39B5}" srcOrd="1" destOrd="0" presId="urn:microsoft.com/office/officeart/2005/8/layout/hierarchy1"/>
    <dgm:cxn modelId="{9F729A8B-BE50-4A10-9786-987C1CD947B5}" type="presParOf" srcId="{2063EF03-940A-4DBE-8926-6B7EEC4DAD77}" destId="{A14E5C63-CBBC-4B7B-BB43-783DA29ED34C}" srcOrd="1" destOrd="0" presId="urn:microsoft.com/office/officeart/2005/8/layout/hierarchy1"/>
    <dgm:cxn modelId="{4036034A-8BC7-4E14-AA65-2930E7040FE1}" type="presParOf" srcId="{9FD62F18-1C5A-435F-9708-9E893C618049}" destId="{1240EE6E-4A87-4D12-BC82-CCE9565CD024}" srcOrd="2" destOrd="0" presId="urn:microsoft.com/office/officeart/2005/8/layout/hierarchy1"/>
    <dgm:cxn modelId="{DE475DC8-B547-4FD2-A499-7CE24F2C9F3A}" type="presParOf" srcId="{9FD62F18-1C5A-435F-9708-9E893C618049}" destId="{610B48A6-C195-4C9B-B05B-3255D0A406D6}" srcOrd="3" destOrd="0" presId="urn:microsoft.com/office/officeart/2005/8/layout/hierarchy1"/>
    <dgm:cxn modelId="{BB014735-52BC-4D61-8D0C-4B6788F27E29}" type="presParOf" srcId="{610B48A6-C195-4C9B-B05B-3255D0A406D6}" destId="{D0155491-6D28-459F-8CAB-A7DD6C5DEB2B}" srcOrd="0" destOrd="0" presId="urn:microsoft.com/office/officeart/2005/8/layout/hierarchy1"/>
    <dgm:cxn modelId="{AFF2BAD3-C015-4E8C-BAB6-7FEEBDC721B3}" type="presParOf" srcId="{D0155491-6D28-459F-8CAB-A7DD6C5DEB2B}" destId="{13091AB7-0EE3-4B0F-8733-038E9A6C9EA1}" srcOrd="0" destOrd="0" presId="urn:microsoft.com/office/officeart/2005/8/layout/hierarchy1"/>
    <dgm:cxn modelId="{82F6DB31-51F6-4526-BB70-F499F4535194}" type="presParOf" srcId="{D0155491-6D28-459F-8CAB-A7DD6C5DEB2B}" destId="{B4703C59-06D5-4838-B3CA-BCB102564944}" srcOrd="1" destOrd="0" presId="urn:microsoft.com/office/officeart/2005/8/layout/hierarchy1"/>
    <dgm:cxn modelId="{8695AF72-7F52-4B1E-A27F-19238FFB4AFF}" type="presParOf" srcId="{610B48A6-C195-4C9B-B05B-3255D0A406D6}" destId="{D7966567-4CD0-4869-A271-5CC463BFF78E}" srcOrd="1" destOrd="0" presId="urn:microsoft.com/office/officeart/2005/8/layout/hierarchy1"/>
    <dgm:cxn modelId="{716A9ECD-40F1-4B83-A19B-D33E3B24DE24}" type="presParOf" srcId="{8C4DD8E2-E865-4A7D-947C-5619B9AFADE8}" destId="{14D85E4C-E4F3-4EBD-B0BB-F4233EB24C5F}" srcOrd="1" destOrd="0" presId="urn:microsoft.com/office/officeart/2005/8/layout/hierarchy1"/>
    <dgm:cxn modelId="{163AE82B-2BE3-4AFF-8F90-0104A9D21130}" type="presParOf" srcId="{14D85E4C-E4F3-4EBD-B0BB-F4233EB24C5F}" destId="{2C02F2DF-9C9D-4082-89C2-5C851903736B}" srcOrd="0" destOrd="0" presId="urn:microsoft.com/office/officeart/2005/8/layout/hierarchy1"/>
    <dgm:cxn modelId="{CB840776-4FBA-4DBD-B5B7-F593C590FDD8}" type="presParOf" srcId="{2C02F2DF-9C9D-4082-89C2-5C851903736B}" destId="{D265C997-6C5C-4815-9B61-635BD6C9C677}" srcOrd="0" destOrd="0" presId="urn:microsoft.com/office/officeart/2005/8/layout/hierarchy1"/>
    <dgm:cxn modelId="{47273D5F-AB80-409E-9D58-0C4F624D2203}" type="presParOf" srcId="{2C02F2DF-9C9D-4082-89C2-5C851903736B}" destId="{FA62DD91-9EE7-4099-AD10-D7F8A67B626E}" srcOrd="1" destOrd="0" presId="urn:microsoft.com/office/officeart/2005/8/layout/hierarchy1"/>
    <dgm:cxn modelId="{6AAA5CAB-9AC2-42E1-8A1B-9B98A014917B}" type="presParOf" srcId="{14D85E4C-E4F3-4EBD-B0BB-F4233EB24C5F}" destId="{E860D003-4778-48E5-9AC9-76F42175A3EC}" srcOrd="1" destOrd="0" presId="urn:microsoft.com/office/officeart/2005/8/layout/hierarchy1"/>
    <dgm:cxn modelId="{3966AF27-0E04-478C-B962-38E51F6457FF}" type="presParOf" srcId="{E860D003-4778-48E5-9AC9-76F42175A3EC}" destId="{DD5826CC-DCFF-4745-8310-E48882771C08}" srcOrd="0" destOrd="0" presId="urn:microsoft.com/office/officeart/2005/8/layout/hierarchy1"/>
    <dgm:cxn modelId="{29C21F11-F392-4FE9-A213-D937E32B452E}" type="presParOf" srcId="{E860D003-4778-48E5-9AC9-76F42175A3EC}" destId="{72C6A403-EC74-4565-BBDA-4FC2BE106901}" srcOrd="1" destOrd="0" presId="urn:microsoft.com/office/officeart/2005/8/layout/hierarchy1"/>
    <dgm:cxn modelId="{79EA2972-4285-4DCF-9F4F-382E96D61C77}" type="presParOf" srcId="{72C6A403-EC74-4565-BBDA-4FC2BE106901}" destId="{2836287E-A5BD-4E66-92F2-997F9292DC4E}" srcOrd="0" destOrd="0" presId="urn:microsoft.com/office/officeart/2005/8/layout/hierarchy1"/>
    <dgm:cxn modelId="{1951BEAB-CBEE-4770-B988-BEF521C59E21}" type="presParOf" srcId="{2836287E-A5BD-4E66-92F2-997F9292DC4E}" destId="{C3BABAF1-03E1-4506-9E34-533BCA823786}" srcOrd="0" destOrd="0" presId="urn:microsoft.com/office/officeart/2005/8/layout/hierarchy1"/>
    <dgm:cxn modelId="{020CAF29-4FB9-498B-A97C-7BF8652B3717}" type="presParOf" srcId="{2836287E-A5BD-4E66-92F2-997F9292DC4E}" destId="{D6E62AE3-677A-4B20-A8E2-D8520DBED502}" srcOrd="1" destOrd="0" presId="urn:microsoft.com/office/officeart/2005/8/layout/hierarchy1"/>
    <dgm:cxn modelId="{25D2CDBD-C244-468C-94DC-B5E529A5AC09}" type="presParOf" srcId="{72C6A403-EC74-4565-BBDA-4FC2BE106901}" destId="{260AA538-2AB2-419A-B573-B951CD14C654}" srcOrd="1" destOrd="0" presId="urn:microsoft.com/office/officeart/2005/8/layout/hierarchy1"/>
    <dgm:cxn modelId="{5DB3CD8D-10DF-437C-8AD7-37829EBE1135}" type="presParOf" srcId="{E860D003-4778-48E5-9AC9-76F42175A3EC}" destId="{2B8085BD-4EDD-403E-826F-8F8DD497F6E6}" srcOrd="2" destOrd="0" presId="urn:microsoft.com/office/officeart/2005/8/layout/hierarchy1"/>
    <dgm:cxn modelId="{5ADF1EB7-9F6C-4BDA-A63E-3E625FDE87D9}" type="presParOf" srcId="{E860D003-4778-48E5-9AC9-76F42175A3EC}" destId="{51DF60FF-AAE6-48CD-9A56-CDA641D4C95F}" srcOrd="3" destOrd="0" presId="urn:microsoft.com/office/officeart/2005/8/layout/hierarchy1"/>
    <dgm:cxn modelId="{FC99582C-41C1-4FFE-AB90-591E15E5C495}" type="presParOf" srcId="{51DF60FF-AAE6-48CD-9A56-CDA641D4C95F}" destId="{89DE8A2F-A4C4-4AA1-87DD-A48D53D0175D}" srcOrd="0" destOrd="0" presId="urn:microsoft.com/office/officeart/2005/8/layout/hierarchy1"/>
    <dgm:cxn modelId="{559DEBC3-DC04-4747-A1B2-B4E1B7789C57}" type="presParOf" srcId="{89DE8A2F-A4C4-4AA1-87DD-A48D53D0175D}" destId="{ADAE2648-7C24-4DFC-B51E-55E3E1FD6CBD}" srcOrd="0" destOrd="0" presId="urn:microsoft.com/office/officeart/2005/8/layout/hierarchy1"/>
    <dgm:cxn modelId="{AF5B8F3E-8A03-48E7-8536-397A1ED89DA3}" type="presParOf" srcId="{89DE8A2F-A4C4-4AA1-87DD-A48D53D0175D}" destId="{40A8DA97-76D5-4063-9BBD-DA3757669231}" srcOrd="1" destOrd="0" presId="urn:microsoft.com/office/officeart/2005/8/layout/hierarchy1"/>
    <dgm:cxn modelId="{127ED1F8-ADB5-4A0A-8077-2D21FCB52945}" type="presParOf" srcId="{51DF60FF-AAE6-48CD-9A56-CDA641D4C95F}" destId="{8DC1CB44-A7A0-492D-8A44-3EF550B6619A}" srcOrd="1" destOrd="0" presId="urn:microsoft.com/office/officeart/2005/8/layout/hierarchy1"/>
    <dgm:cxn modelId="{FB467578-B4D8-43F6-AEA8-625B2BE41143}" type="presParOf" srcId="{E860D003-4778-48E5-9AC9-76F42175A3EC}" destId="{14224300-BC3E-4FBB-8879-2C54D40EF7D7}" srcOrd="4" destOrd="0" presId="urn:microsoft.com/office/officeart/2005/8/layout/hierarchy1"/>
    <dgm:cxn modelId="{FED02F6E-B7BC-4988-AA68-BB9E9FF6BA6E}" type="presParOf" srcId="{E860D003-4778-48E5-9AC9-76F42175A3EC}" destId="{6B036967-8BC1-4F36-B277-5EF1225CFC0C}" srcOrd="5" destOrd="0" presId="urn:microsoft.com/office/officeart/2005/8/layout/hierarchy1"/>
    <dgm:cxn modelId="{696C32F1-DECD-40BB-A28D-67DFFE170CB4}" type="presParOf" srcId="{6B036967-8BC1-4F36-B277-5EF1225CFC0C}" destId="{44CE9248-C434-4BC5-9D18-DA425EA716B2}" srcOrd="0" destOrd="0" presId="urn:microsoft.com/office/officeart/2005/8/layout/hierarchy1"/>
    <dgm:cxn modelId="{128DF391-058A-4178-8F21-372B5B68875F}" type="presParOf" srcId="{44CE9248-C434-4BC5-9D18-DA425EA716B2}" destId="{006BB51E-3724-4006-BEED-49B99284D429}" srcOrd="0" destOrd="0" presId="urn:microsoft.com/office/officeart/2005/8/layout/hierarchy1"/>
    <dgm:cxn modelId="{DCC2FAC8-C642-4208-A73B-E0BC2B8472D5}" type="presParOf" srcId="{44CE9248-C434-4BC5-9D18-DA425EA716B2}" destId="{AADE65BB-FF67-440E-A046-97861C7FB422}" srcOrd="1" destOrd="0" presId="urn:microsoft.com/office/officeart/2005/8/layout/hierarchy1"/>
    <dgm:cxn modelId="{FE9B8CFA-02EA-406A-8390-32399E4A2C96}" type="presParOf" srcId="{6B036967-8BC1-4F36-B277-5EF1225CFC0C}" destId="{7FD02467-72CC-408F-AA6D-076F124AC1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224300-BC3E-4FBB-8879-2C54D40EF7D7}">
      <dsp:nvSpPr>
        <dsp:cNvPr id="0" name=""/>
        <dsp:cNvSpPr/>
      </dsp:nvSpPr>
      <dsp:spPr>
        <a:xfrm>
          <a:off x="4604952" y="890003"/>
          <a:ext cx="1342617" cy="43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068"/>
              </a:lnTo>
              <a:lnTo>
                <a:pt x="1342617" y="334068"/>
              </a:lnTo>
              <a:lnTo>
                <a:pt x="1342617" y="4364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085BD-4EDD-403E-826F-8F8DD497F6E6}">
      <dsp:nvSpPr>
        <dsp:cNvPr id="0" name=""/>
        <dsp:cNvSpPr/>
      </dsp:nvSpPr>
      <dsp:spPr>
        <a:xfrm>
          <a:off x="4551509" y="890003"/>
          <a:ext cx="91440" cy="436417"/>
        </a:xfrm>
        <a:custGeom>
          <a:avLst/>
          <a:gdLst/>
          <a:ahLst/>
          <a:cxnLst/>
          <a:rect l="0" t="0" r="0" b="0"/>
          <a:pathLst>
            <a:path>
              <a:moveTo>
                <a:pt x="53442" y="0"/>
              </a:moveTo>
              <a:lnTo>
                <a:pt x="53442" y="334068"/>
              </a:lnTo>
              <a:lnTo>
                <a:pt x="45720" y="334068"/>
              </a:lnTo>
              <a:lnTo>
                <a:pt x="45720" y="4364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826CC-DCFF-4745-8310-E48882771C08}">
      <dsp:nvSpPr>
        <dsp:cNvPr id="0" name=""/>
        <dsp:cNvSpPr/>
      </dsp:nvSpPr>
      <dsp:spPr>
        <a:xfrm>
          <a:off x="3246890" y="890003"/>
          <a:ext cx="1358062" cy="436417"/>
        </a:xfrm>
        <a:custGeom>
          <a:avLst/>
          <a:gdLst/>
          <a:ahLst/>
          <a:cxnLst/>
          <a:rect l="0" t="0" r="0" b="0"/>
          <a:pathLst>
            <a:path>
              <a:moveTo>
                <a:pt x="1358062" y="0"/>
              </a:moveTo>
              <a:lnTo>
                <a:pt x="1358062" y="334068"/>
              </a:lnTo>
              <a:lnTo>
                <a:pt x="0" y="334068"/>
              </a:lnTo>
              <a:lnTo>
                <a:pt x="0" y="4364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0EE6E-4A87-4D12-BC82-CCE9565CD024}">
      <dsp:nvSpPr>
        <dsp:cNvPr id="0" name=""/>
        <dsp:cNvSpPr/>
      </dsp:nvSpPr>
      <dsp:spPr>
        <a:xfrm>
          <a:off x="1294420" y="895076"/>
          <a:ext cx="602130" cy="43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068"/>
              </a:lnTo>
              <a:lnTo>
                <a:pt x="602130" y="334068"/>
              </a:lnTo>
              <a:lnTo>
                <a:pt x="602130" y="4364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A921A-181B-429A-8DFB-6AEA211621A3}">
      <dsp:nvSpPr>
        <dsp:cNvPr id="0" name=""/>
        <dsp:cNvSpPr/>
      </dsp:nvSpPr>
      <dsp:spPr>
        <a:xfrm>
          <a:off x="550309" y="895076"/>
          <a:ext cx="744110" cy="436417"/>
        </a:xfrm>
        <a:custGeom>
          <a:avLst/>
          <a:gdLst/>
          <a:ahLst/>
          <a:cxnLst/>
          <a:rect l="0" t="0" r="0" b="0"/>
          <a:pathLst>
            <a:path>
              <a:moveTo>
                <a:pt x="744110" y="0"/>
              </a:moveTo>
              <a:lnTo>
                <a:pt x="744110" y="334068"/>
              </a:lnTo>
              <a:lnTo>
                <a:pt x="0" y="334068"/>
              </a:lnTo>
              <a:lnTo>
                <a:pt x="0" y="4364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3A9A0-3C9F-4628-879B-209ABE4475B9}">
      <dsp:nvSpPr>
        <dsp:cNvPr id="0" name=""/>
        <dsp:cNvSpPr/>
      </dsp:nvSpPr>
      <dsp:spPr>
        <a:xfrm>
          <a:off x="237286" y="99405"/>
          <a:ext cx="2114267" cy="795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FBF16-3BC6-4E12-8C10-79DD28A0C4F6}">
      <dsp:nvSpPr>
        <dsp:cNvPr id="0" name=""/>
        <dsp:cNvSpPr/>
      </dsp:nvSpPr>
      <dsp:spPr>
        <a:xfrm>
          <a:off x="360044" y="216025"/>
          <a:ext cx="2114267" cy="795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Нейронные сети прямого распространения (</a:t>
          </a:r>
          <a:r>
            <a:rPr lang="en-US" sz="1100" kern="1200" dirty="0" smtClean="0">
              <a:latin typeface="Times New Roman" pitchFamily="18" charset="0"/>
              <a:cs typeface="Times New Roman" pitchFamily="18" charset="0"/>
            </a:rPr>
            <a:t>FFNN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0044" y="216025"/>
        <a:ext cx="2114267" cy="795670"/>
      </dsp:txXfrm>
    </dsp:sp>
    <dsp:sp modelId="{E2ECC809-02E1-4E1A-9516-FED55BC1ECC5}">
      <dsp:nvSpPr>
        <dsp:cNvPr id="0" name=""/>
        <dsp:cNvSpPr/>
      </dsp:nvSpPr>
      <dsp:spPr>
        <a:xfrm>
          <a:off x="1996" y="1331493"/>
          <a:ext cx="1096625" cy="107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EEA30-063E-4053-8FA1-C2EEEF9B39B5}">
      <dsp:nvSpPr>
        <dsp:cNvPr id="0" name=""/>
        <dsp:cNvSpPr/>
      </dsp:nvSpPr>
      <dsp:spPr>
        <a:xfrm>
          <a:off x="124754" y="1448114"/>
          <a:ext cx="1096625" cy="10736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Многослойные </a:t>
          </a:r>
          <a:r>
            <a:rPr lang="ru-RU" sz="1100" kern="1200" dirty="0" err="1" smtClean="0">
              <a:latin typeface="Times New Roman" pitchFamily="18" charset="0"/>
              <a:cs typeface="Times New Roman" pitchFamily="18" charset="0"/>
            </a:rPr>
            <a:t>перцептрон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1100" kern="1200" dirty="0" smtClean="0">
              <a:latin typeface="Times New Roman" pitchFamily="18" charset="0"/>
              <a:cs typeface="Times New Roman" pitchFamily="18" charset="0"/>
            </a:rPr>
            <a:t>MLP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4754" y="1448114"/>
        <a:ext cx="1096625" cy="1073685"/>
      </dsp:txXfrm>
    </dsp:sp>
    <dsp:sp modelId="{13091AB7-0EE3-4B0F-8733-038E9A6C9EA1}">
      <dsp:nvSpPr>
        <dsp:cNvPr id="0" name=""/>
        <dsp:cNvSpPr/>
      </dsp:nvSpPr>
      <dsp:spPr>
        <a:xfrm>
          <a:off x="1344138" y="1331493"/>
          <a:ext cx="1104823" cy="1070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3C59-06D5-4838-B3CA-BCB102564944}">
      <dsp:nvSpPr>
        <dsp:cNvPr id="0" name=""/>
        <dsp:cNvSpPr/>
      </dsp:nvSpPr>
      <dsp:spPr>
        <a:xfrm>
          <a:off x="1466896" y="1448114"/>
          <a:ext cx="1104823" cy="1070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Сеть радиально-базисных функций (</a:t>
          </a:r>
          <a:r>
            <a:rPr lang="en-US" sz="1100" kern="1200" dirty="0" smtClean="0">
              <a:latin typeface="Times New Roman" pitchFamily="18" charset="0"/>
              <a:cs typeface="Times New Roman" pitchFamily="18" charset="0"/>
            </a:rPr>
            <a:t>RBF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66896" y="1448114"/>
        <a:ext cx="1104823" cy="1070648"/>
      </dsp:txXfrm>
    </dsp:sp>
    <dsp:sp modelId="{D265C997-6C5C-4815-9B61-635BD6C9C677}">
      <dsp:nvSpPr>
        <dsp:cNvPr id="0" name=""/>
        <dsp:cNvSpPr/>
      </dsp:nvSpPr>
      <dsp:spPr>
        <a:xfrm>
          <a:off x="3549652" y="99405"/>
          <a:ext cx="2110599" cy="790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2DD91-9EE7-4099-AD10-D7F8A67B626E}">
      <dsp:nvSpPr>
        <dsp:cNvPr id="0" name=""/>
        <dsp:cNvSpPr/>
      </dsp:nvSpPr>
      <dsp:spPr>
        <a:xfrm>
          <a:off x="3672410" y="216025"/>
          <a:ext cx="2110599" cy="790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Рекуррентные нейронные сети (</a:t>
          </a:r>
          <a:r>
            <a:rPr lang="en-US" sz="1100" kern="1200" dirty="0" smtClean="0">
              <a:latin typeface="Times New Roman" pitchFamily="18" charset="0"/>
              <a:cs typeface="Times New Roman" pitchFamily="18" charset="0"/>
            </a:rPr>
            <a:t>RNN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72410" y="216025"/>
        <a:ext cx="2110599" cy="790598"/>
      </dsp:txXfrm>
    </dsp:sp>
    <dsp:sp modelId="{C3BABAF1-03E1-4506-9E34-533BCA823786}">
      <dsp:nvSpPr>
        <dsp:cNvPr id="0" name=""/>
        <dsp:cNvSpPr/>
      </dsp:nvSpPr>
      <dsp:spPr>
        <a:xfrm>
          <a:off x="2694478" y="1326421"/>
          <a:ext cx="1104823" cy="1078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62AE3-677A-4B20-A8E2-D8520DBED502}">
      <dsp:nvSpPr>
        <dsp:cNvPr id="0" name=""/>
        <dsp:cNvSpPr/>
      </dsp:nvSpPr>
      <dsp:spPr>
        <a:xfrm>
          <a:off x="2817236" y="1443041"/>
          <a:ext cx="1104823" cy="1078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Сеть долгой краткосрочной памяти </a:t>
          </a:r>
          <a:r>
            <a:rPr lang="en-US" sz="1100" kern="1200" dirty="0" smtClean="0">
              <a:latin typeface="Times New Roman" pitchFamily="18" charset="0"/>
              <a:cs typeface="Times New Roman" pitchFamily="18" charset="0"/>
            </a:rPr>
            <a:t>(LSTM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17236" y="1443041"/>
        <a:ext cx="1104823" cy="1078758"/>
      </dsp:txXfrm>
    </dsp:sp>
    <dsp:sp modelId="{ADAE2648-7C24-4DFC-B51E-55E3E1FD6CBD}">
      <dsp:nvSpPr>
        <dsp:cNvPr id="0" name=""/>
        <dsp:cNvSpPr/>
      </dsp:nvSpPr>
      <dsp:spPr>
        <a:xfrm>
          <a:off x="4044818" y="1326421"/>
          <a:ext cx="1104823" cy="1075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DA97-76D5-4063-9BBD-DA3757669231}">
      <dsp:nvSpPr>
        <dsp:cNvPr id="0" name=""/>
        <dsp:cNvSpPr/>
      </dsp:nvSpPr>
      <dsp:spPr>
        <a:xfrm>
          <a:off x="4167576" y="1443041"/>
          <a:ext cx="1104823" cy="1075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Нейронная сеть </a:t>
          </a:r>
          <a:r>
            <a:rPr lang="ru-RU" sz="1100" kern="1200" dirty="0" err="1" smtClean="0">
              <a:latin typeface="Times New Roman" pitchFamily="18" charset="0"/>
              <a:cs typeface="Times New Roman" pitchFamily="18" charset="0"/>
            </a:rPr>
            <a:t>Хопфилда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kern="1200" dirty="0" smtClean="0">
              <a:latin typeface="Times New Roman" pitchFamily="18" charset="0"/>
              <a:cs typeface="Times New Roman" pitchFamily="18" charset="0"/>
            </a:rPr>
            <a:t>(Hopfield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67576" y="1443041"/>
        <a:ext cx="1104823" cy="1075720"/>
      </dsp:txXfrm>
    </dsp:sp>
    <dsp:sp modelId="{006BB51E-3724-4006-BEED-49B99284D429}">
      <dsp:nvSpPr>
        <dsp:cNvPr id="0" name=""/>
        <dsp:cNvSpPr/>
      </dsp:nvSpPr>
      <dsp:spPr>
        <a:xfrm>
          <a:off x="5395157" y="1326421"/>
          <a:ext cx="1104823" cy="1075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E65BB-FF67-440E-A046-97861C7FB422}">
      <dsp:nvSpPr>
        <dsp:cNvPr id="0" name=""/>
        <dsp:cNvSpPr/>
      </dsp:nvSpPr>
      <dsp:spPr>
        <a:xfrm>
          <a:off x="5517916" y="1443041"/>
          <a:ext cx="1104823" cy="1075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Нейронная сеть </a:t>
          </a:r>
          <a:r>
            <a:rPr lang="ru-RU" sz="1100" kern="1200" dirty="0" err="1" smtClean="0">
              <a:latin typeface="Times New Roman" pitchFamily="18" charset="0"/>
              <a:cs typeface="Times New Roman" pitchFamily="18" charset="0"/>
            </a:rPr>
            <a:t>Элмана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kern="1200" dirty="0" smtClean="0">
              <a:latin typeface="Times New Roman" pitchFamily="18" charset="0"/>
              <a:cs typeface="Times New Roman" pitchFamily="18" charset="0"/>
            </a:rPr>
            <a:t>(Elman</a:t>
          </a:r>
          <a:r>
            <a:rPr lang="ru-RU" sz="11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17916" y="1443041"/>
        <a:ext cx="1104823" cy="107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1640" y="555526"/>
            <a:ext cx="70567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b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ФГАОУ ВО «Южно-Уральский государственный университет (НИУ)»</a:t>
            </a:r>
            <a:b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Институт естественных и точных наук</a:t>
            </a:r>
            <a:b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Факультет математики, механики и компьютерных технологий</a:t>
            </a:r>
            <a:b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Кафедра прикладной математики и программирования</a:t>
            </a:r>
            <a:endParaRPr lang="ru-RU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1995686"/>
            <a:ext cx="6768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Прогнозирование временных рядов с помощью нейронных сетей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4083918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Челябинск 201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24128" y="2499742"/>
            <a:ext cx="26277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52413" algn="just" fontAlgn="base">
              <a:spcBef>
                <a:spcPct val="0"/>
              </a:spcBef>
              <a:spcAft>
                <a:spcPct val="0"/>
              </a:spcAft>
              <a:tabLst>
                <a:tab pos="3771900" algn="l"/>
                <a:tab pos="3886200" algn="l"/>
              </a:tabLst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Руководитель:</a:t>
            </a:r>
            <a:endParaRPr lang="ru-R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252413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  <a:tab pos="3886200" algn="l"/>
              </a:tabLst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доцент кафедры </a:t>
            </a:r>
            <a:r>
              <a:rPr lang="ru-RU" dirty="0" err="1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ПМиП</a:t>
            </a:r>
            <a:endParaRPr lang="ru-R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252413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  <a:tab pos="3886200" algn="l"/>
              </a:tabLst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Т.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В. </a:t>
            </a:r>
            <a:r>
              <a:rPr lang="ru-RU" dirty="0" err="1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Карпета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indent="252413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  <a:tab pos="3886200" algn="l"/>
              </a:tabLst>
            </a:pPr>
            <a:endParaRPr lang="ru-R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252413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  <a:tab pos="3886200" algn="l"/>
              </a:tabLst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Автор работы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252413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  <a:tab pos="3886200" algn="l"/>
              </a:tabLst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студент группы ЕТ-412</a:t>
            </a:r>
            <a:endParaRPr lang="ru-R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252413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  <a:tab pos="3886200" algn="l"/>
              </a:tabLst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А. Евгеньев</a:t>
            </a:r>
            <a:endParaRPr lang="ru-R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56174" y="719375"/>
            <a:ext cx="6760241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Сеть долгой краткосрочной памяти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(LSTM)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Google Shape;73;p14"/>
          <p:cNvSpPr txBox="1">
            <a:spLocks/>
          </p:cNvSpPr>
          <p:nvPr/>
        </p:nvSpPr>
        <p:spPr>
          <a:xfrm>
            <a:off x="1619672" y="1347614"/>
            <a:ext cx="2376264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Архитектура сети</a:t>
            </a:r>
          </a:p>
          <a:p>
            <a:pPr marL="180000" marR="0" lvl="0" indent="-180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Входной слой;</a:t>
            </a:r>
          </a:p>
          <a:p>
            <a:pPr marL="180000" marR="0" lvl="0" indent="-180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US" sz="1800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LSTM </a:t>
            </a:r>
            <a:r>
              <a:rPr lang="ru-RU" sz="1800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блок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;</a:t>
            </a:r>
          </a:p>
          <a:p>
            <a:pPr marL="180000" marR="0" lvl="0" indent="-180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Выходной слой.</a:t>
            </a:r>
          </a:p>
        </p:txBody>
      </p:sp>
      <p:sp>
        <p:nvSpPr>
          <p:cNvPr id="30" name="Google Shape;70;p14"/>
          <p:cNvSpPr/>
          <p:nvPr/>
        </p:nvSpPr>
        <p:spPr>
          <a:xfrm>
            <a:off x="4499992" y="1419622"/>
            <a:ext cx="3888433" cy="122413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Рисунок 18" descr="https://habrastorage.org/web/5c8/0fa/c22/5c80fac224d449209d888d18ea1111a8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91630"/>
            <a:ext cx="370754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Google Shape;70;p14"/>
          <p:cNvSpPr/>
          <p:nvPr/>
        </p:nvSpPr>
        <p:spPr>
          <a:xfrm>
            <a:off x="1691680" y="2931790"/>
            <a:ext cx="3744416" cy="122413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Прямоугольник 20"/>
          <p:cNvSpPr/>
          <p:nvPr/>
        </p:nvSpPr>
        <p:spPr>
          <a:xfrm>
            <a:off x="4499992" y="2643758"/>
            <a:ext cx="3888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Рисунок </a:t>
            </a:r>
            <a:r>
              <a:rPr lang="en-US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2</a:t>
            </a:r>
            <a:r>
              <a:rPr lang="ru-RU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Развертка рекуррентной</a:t>
            </a: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сети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RNN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691680" y="4155926"/>
            <a:ext cx="3744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Рисунок </a:t>
            </a:r>
            <a:r>
              <a:rPr lang="en-US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3</a:t>
            </a:r>
            <a:r>
              <a:rPr lang="ru-RU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Развертка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LSTM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Рисунок 22" descr="https://habrastorage.org/web/67b/04f/73b/67b04f73b4c34ba38edfa207e09de07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003799"/>
            <a:ext cx="36004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Классификация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347614"/>
            <a:ext cx="3456384" cy="504055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Функция потерь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Cross-Entropy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932040" y="1347615"/>
            <a:ext cx="3211800" cy="504056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Метрика качества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1026" name="AutoShape 2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Google Shape;70;p14"/>
          <p:cNvSpPr/>
          <p:nvPr/>
        </p:nvSpPr>
        <p:spPr>
          <a:xfrm>
            <a:off x="1547664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0;p14"/>
          <p:cNvSpPr/>
          <p:nvPr/>
        </p:nvSpPr>
        <p:spPr>
          <a:xfrm>
            <a:off x="4932040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114" name="Picture 2" descr="C:\Users\admin\Desktop\Диплом\Рисунки\LSTM Cross-Entr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923678"/>
            <a:ext cx="3171297" cy="2232248"/>
          </a:xfrm>
          <a:prstGeom prst="rect">
            <a:avLst/>
          </a:prstGeom>
          <a:noFill/>
        </p:spPr>
      </p:pic>
      <p:pic>
        <p:nvPicPr>
          <p:cNvPr id="90115" name="Picture 3" descr="C:\Users\admin\Desktop\Диплом\Рисунки\LSTM Accurac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923678"/>
            <a:ext cx="3171297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Регрессия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47664" y="1347614"/>
            <a:ext cx="3211800" cy="504055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Функция потерь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MSE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932040" y="1347615"/>
            <a:ext cx="3211800" cy="504056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Метрика качества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MAE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1026" name="AutoShape 2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Google Shape;70;p14"/>
          <p:cNvSpPr/>
          <p:nvPr/>
        </p:nvSpPr>
        <p:spPr>
          <a:xfrm>
            <a:off x="1547664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5" descr="C:\Users\admin\Desktop\Диплом\Рисунки\LSTM M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923678"/>
            <a:ext cx="3168352" cy="2264562"/>
          </a:xfrm>
          <a:prstGeom prst="rect">
            <a:avLst/>
          </a:prstGeom>
          <a:noFill/>
        </p:spPr>
      </p:pic>
      <p:sp>
        <p:nvSpPr>
          <p:cNvPr id="12" name="Google Shape;70;p14"/>
          <p:cNvSpPr/>
          <p:nvPr/>
        </p:nvSpPr>
        <p:spPr>
          <a:xfrm>
            <a:off x="4932040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6" descr="C:\Users\admin\Desktop\Диплом\Рисунки\LSTM MA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923678"/>
            <a:ext cx="3168352" cy="2264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Сеть радиально-базисных функций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(RBF)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Google Shape;73;p14"/>
          <p:cNvSpPr txBox="1">
            <a:spLocks/>
          </p:cNvSpPr>
          <p:nvPr/>
        </p:nvSpPr>
        <p:spPr>
          <a:xfrm>
            <a:off x="1619672" y="1347614"/>
            <a:ext cx="3744416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Архитектура сети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Входной слой;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Скрытый слой радиально симметричных нейронов, использующих радиально-базисную функцию активации (6);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Выходной слой.</a:t>
            </a:r>
          </a:p>
        </p:txBody>
      </p:sp>
      <p:sp>
        <p:nvSpPr>
          <p:cNvPr id="30" name="Google Shape;70;p14"/>
          <p:cNvSpPr/>
          <p:nvPr/>
        </p:nvSpPr>
        <p:spPr>
          <a:xfrm>
            <a:off x="5292080" y="1419622"/>
            <a:ext cx="3096345" cy="2088232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Прямоугольник 32"/>
          <p:cNvSpPr/>
          <p:nvPr/>
        </p:nvSpPr>
        <p:spPr>
          <a:xfrm>
            <a:off x="3635896" y="3867894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srgbClr val="25212A"/>
              </a:buClr>
              <a:buSzPts val="2200"/>
              <a:defRPr/>
            </a:pPr>
            <a:r>
              <a:rPr lang="ru-RU" sz="2000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(6)</a:t>
            </a:r>
            <a:endParaRPr lang="ru-RU" sz="2000" dirty="0">
              <a:solidFill>
                <a:srgbClr val="25212A"/>
              </a:solidFill>
              <a:latin typeface="Times New Roman" pitchFamily="18" charset="0"/>
              <a:ea typeface="Tinos"/>
              <a:cs typeface="Times New Roman" pitchFamily="18" charset="0"/>
              <a:sym typeface="Tinos"/>
            </a:endParaRPr>
          </a:p>
        </p:txBody>
      </p:sp>
      <p:pic>
        <p:nvPicPr>
          <p:cNvPr id="73730" name="Picture 2" descr="ÐÐ°ÑÑÐ¸Ð½ÐºÐ¸ Ð¿Ð¾ Ð·Ð°Ð¿ÑÐ¾ÑÑ rbf n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4088" y="1484518"/>
            <a:ext cx="2952328" cy="1951328"/>
          </a:xfrm>
          <a:prstGeom prst="rect">
            <a:avLst/>
          </a:prstGeom>
          <a:noFill/>
        </p:spPr>
      </p:pic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3795886"/>
            <a:ext cx="1651948" cy="432048"/>
          </a:xfrm>
          <a:prstGeom prst="rect">
            <a:avLst/>
          </a:prstGeom>
          <a:noFill/>
        </p:spPr>
      </p:pic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481013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292080" y="3507854"/>
            <a:ext cx="3096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Рисунок 4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RBF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Классификация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347614"/>
            <a:ext cx="3456384" cy="504055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Функция потерь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Cross-Entropy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932040" y="1347615"/>
            <a:ext cx="3211800" cy="504056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Метрика качества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1026" name="AutoShape 2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Google Shape;70;p14"/>
          <p:cNvSpPr/>
          <p:nvPr/>
        </p:nvSpPr>
        <p:spPr>
          <a:xfrm>
            <a:off x="1547664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0;p14"/>
          <p:cNvSpPr/>
          <p:nvPr/>
        </p:nvSpPr>
        <p:spPr>
          <a:xfrm>
            <a:off x="4932040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138" name="Picture 2" descr="C:\Users\admin\Desktop\Диплом\Рисунки\RBF Cross-Entr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923677"/>
            <a:ext cx="3240360" cy="2316030"/>
          </a:xfrm>
          <a:prstGeom prst="rect">
            <a:avLst/>
          </a:prstGeom>
          <a:noFill/>
        </p:spPr>
      </p:pic>
      <p:pic>
        <p:nvPicPr>
          <p:cNvPr id="91139" name="Picture 3" descr="C:\Users\admin\Desktop\Диплом\Рисунки\RBF Accurac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923678"/>
            <a:ext cx="3243303" cy="2282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Регрессия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47664" y="1347614"/>
            <a:ext cx="3211800" cy="504055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Функция потерь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MSE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932040" y="1347615"/>
            <a:ext cx="3211800" cy="504056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Метрика качества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MAE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1026" name="AutoShape 2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Google Shape;70;p14"/>
          <p:cNvSpPr/>
          <p:nvPr/>
        </p:nvSpPr>
        <p:spPr>
          <a:xfrm>
            <a:off x="1547664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0;p14"/>
          <p:cNvSpPr/>
          <p:nvPr/>
        </p:nvSpPr>
        <p:spPr>
          <a:xfrm>
            <a:off x="4932040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62" name="Picture 2" descr="C:\Users\admin\Desktop\Диплом\Рисунки\RBF M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414" y="1923678"/>
            <a:ext cx="3248742" cy="2304256"/>
          </a:xfrm>
          <a:prstGeom prst="rect">
            <a:avLst/>
          </a:prstGeom>
          <a:noFill/>
        </p:spPr>
      </p:pic>
      <p:pic>
        <p:nvPicPr>
          <p:cNvPr id="92164" name="Picture 4" descr="C:\Users\admin\Desktop\Диплом\Рисунки\RBF MA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923678"/>
            <a:ext cx="3173631" cy="2322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Сравнение качества прогнозирования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1691680" y="1419622"/>
          <a:ext cx="6495800" cy="2790810"/>
        </p:xfrm>
        <a:graphic>
          <a:graphicData uri="http://schemas.openxmlformats.org/drawingml/2006/table">
            <a:tbl>
              <a:tblPr>
                <a:noFill/>
                <a:tableStyleId>{6FC6F8F4-210F-4A33-9F6C-71833F4DDD4E}</a:tableStyleId>
              </a:tblPr>
              <a:tblGrid>
                <a:gridCol w="1623950"/>
                <a:gridCol w="1623950"/>
                <a:gridCol w="1623950"/>
                <a:gridCol w="1623950"/>
              </a:tblGrid>
              <a:tr h="26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MLP</a:t>
                      </a:r>
                      <a:endParaRPr sz="1400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LSTM</a:t>
                      </a:r>
                      <a:endParaRPr sz="1400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RBF</a:t>
                      </a:r>
                      <a:endParaRPr sz="1400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MSE</a:t>
                      </a:r>
                      <a:endParaRPr sz="1400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0.00031</a:t>
                      </a:r>
                      <a:endParaRPr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0.00006</a:t>
                      </a:r>
                      <a:endParaRPr lang="en-US"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0.00028</a:t>
                      </a:r>
                      <a:endParaRPr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MAE</a:t>
                      </a:r>
                      <a:endParaRPr sz="1400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</a:t>
                      </a:r>
                      <a:r>
                        <a:rPr lang="en-US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.</a:t>
                      </a:r>
                      <a:r>
                        <a:rPr lang="ru-RU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00</a:t>
                      </a:r>
                      <a:r>
                        <a:rPr lang="en-US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72</a:t>
                      </a:r>
                      <a:endParaRPr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0.0064</a:t>
                      </a:r>
                      <a:endParaRPr lang="ru-RU"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0.0071</a:t>
                      </a:r>
                      <a:endParaRPr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Cross-Entropy</a:t>
                      </a:r>
                      <a:endParaRPr sz="1400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0.5163</a:t>
                      </a:r>
                      <a:endParaRPr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0.482</a:t>
                      </a:r>
                      <a:endParaRPr lang="en"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0.5</a:t>
                      </a:r>
                      <a:r>
                        <a:rPr lang="ru-RU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</a:t>
                      </a:r>
                      <a:r>
                        <a:rPr lang="en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1</a:t>
                      </a:r>
                      <a:endParaRPr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Accuracy</a:t>
                      </a:r>
                      <a:endParaRPr sz="1400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0.7483</a:t>
                      </a:r>
                      <a:endParaRPr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0.7594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0.7</a:t>
                      </a:r>
                      <a:r>
                        <a:rPr lang="ru-RU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52</a:t>
                      </a:r>
                      <a:r>
                        <a:rPr lang="en-US" sz="1400" b="1" dirty="0" smtClean="0">
                          <a:latin typeface="Times New Roman" pitchFamily="18" charset="0"/>
                          <a:ea typeface="Tinos"/>
                          <a:cs typeface="Times New Roman" pitchFamily="18" charset="0"/>
                          <a:sym typeface="Tinos"/>
                        </a:rPr>
                        <a:t>2</a:t>
                      </a:r>
                      <a:endParaRPr sz="1400" b="1" dirty="0">
                        <a:latin typeface="Times New Roman" pitchFamily="18" charset="0"/>
                        <a:ea typeface="Tinos"/>
                        <a:cs typeface="Times New Roman" pitchFamily="18" charset="0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Преимущества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19672" y="1491630"/>
            <a:ext cx="2016224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Многослойный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перцептрон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MLP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851920" y="1491630"/>
            <a:ext cx="2016224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Сеть долгой краткосрочной памяти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(LSTM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084168" y="1491630"/>
            <a:ext cx="2016224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Сеть радиально-базисных функций 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619672" y="3003798"/>
            <a:ext cx="2016224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Время обучения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851920" y="3003798"/>
            <a:ext cx="2016224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Точность</a:t>
            </a:r>
            <a:endParaRPr lang="ru-RU" sz="1600" b="1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084168" y="3003798"/>
            <a:ext cx="2016224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Простота модели</a:t>
            </a: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2411760" y="2643758"/>
            <a:ext cx="360040" cy="36004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4716016" y="2643758"/>
            <a:ext cx="360040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6948264" y="2643758"/>
            <a:ext cx="360040" cy="36004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Недостатки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19672" y="1491630"/>
            <a:ext cx="2016224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Многослойный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перцептрон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MLP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851920" y="1491630"/>
            <a:ext cx="2016224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Сеть долгой краткосрочной памяти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(LSTM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084168" y="1491630"/>
            <a:ext cx="2016224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Сеть радиально-базисных функций 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619672" y="3003798"/>
            <a:ext cx="2016224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Точность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851920" y="3003798"/>
            <a:ext cx="2016224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Время обучения</a:t>
            </a:r>
            <a:endParaRPr lang="ru-RU" sz="1600" b="1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084168" y="3003798"/>
            <a:ext cx="2016224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Точность и время обучения</a:t>
            </a: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2411760" y="2643758"/>
            <a:ext cx="360040" cy="36004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4716016" y="2643758"/>
            <a:ext cx="360040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6948264" y="2643758"/>
            <a:ext cx="360040" cy="36004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1347614"/>
            <a:ext cx="6552728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ходе работы были разработаны 3 модели нейронных сетей для решения задачи прогнозирования временных рядов:</a:t>
            </a: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Многослойный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перцептрон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MLP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Сеть долгой краткосрочной памяти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(LSTM)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Сеть радиально-базисных функций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(RBF)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Анализ точности результатов прогнозирования позволил выявить преимущества 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недостатки различных архитектур нейронных сетей.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Полученные в ходе работы выводы могут быть использованы для выбора оптимальной архитектуры нейронной сети при решении задач прогнозирования временных рядов.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Прямоугольник 6"/>
          <p:cNvSpPr/>
          <p:nvPr/>
        </p:nvSpPr>
        <p:spPr>
          <a:xfrm>
            <a:off x="1619672" y="1419622"/>
            <a:ext cx="6606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Целью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данной работы является построение прогнозов и проведение сравнительного анализа точности прогнозирования временных рядов с помощью различных архитектур нейронных сетей.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2051720" y="2355726"/>
            <a:ext cx="5637900" cy="1807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1619672" y="1347614"/>
            <a:ext cx="6552728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ru-RU" sz="16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Провести анализ предметной области</a:t>
            </a:r>
            <a:r>
              <a:rPr lang="en-US" sz="16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lvl="0" indent="-228600" algn="just">
              <a:lnSpc>
                <a:spcPct val="110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Сформулировать задачи классификации и регрессии временных рядов</a:t>
            </a:r>
            <a:r>
              <a:rPr lang="en-US" sz="16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16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28600" lvl="0" indent="-2286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Определить нейронные сети, подходящие для решения каждой из задач</a:t>
            </a:r>
            <a:r>
              <a:rPr lang="en-US" sz="16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kern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Реализовать выбранные нейронные сети</a:t>
            </a:r>
            <a:r>
              <a:rPr lang="en-US" sz="16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kern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Протестировать работу сетей на различных входных данных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lvl="0" indent="-2286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Сделать выводы о преимуществах и недостатках реализованных сетей при решении задач классификации и регрессии временных рядов.</a:t>
            </a:r>
          </a:p>
          <a:p>
            <a:pPr lvl="0" indent="-228600" algn="just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+mj-lt"/>
              <a:buAutoNum type="arabicPeriod"/>
              <a:defRPr/>
            </a:pPr>
            <a:endParaRPr lang="ru-RU" sz="1600" kern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just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rgbClr val="2521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547664" y="1347614"/>
            <a:ext cx="3211800" cy="1668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Классификация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Нахождение функции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(2)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задающей отображение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(1)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множества временных рядов в множество классов.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прогнозирования временного ряда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2"/>
          </p:nvPr>
        </p:nvSpPr>
        <p:spPr>
          <a:xfrm>
            <a:off x="4932040" y="1347614"/>
            <a:ext cx="3211800" cy="1944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Регрессия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Нахождение зависимости математического ожидания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(3)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зависимой переменной при условии свободной и построение регрессионной функции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(4)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3075806"/>
            <a:ext cx="936104" cy="307377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291830"/>
            <a:ext cx="1656184" cy="303634"/>
          </a:xfrm>
          <a:prstGeom prst="rect">
            <a:avLst/>
          </a:prstGeom>
          <a:noFill/>
        </p:spPr>
      </p:pic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723878"/>
            <a:ext cx="1584176" cy="338368"/>
          </a:xfrm>
          <a:prstGeom prst="rect">
            <a:avLst/>
          </a:prstGeom>
          <a:noFill/>
        </p:spPr>
      </p:pic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025" name="Picture 1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3" y="3507854"/>
            <a:ext cx="2808312" cy="333961"/>
          </a:xfrm>
          <a:prstGeom prst="rect">
            <a:avLst/>
          </a:prstGeom>
          <a:noFill/>
        </p:spPr>
      </p:pic>
      <p:sp>
        <p:nvSpPr>
          <p:cNvPr id="26" name="Google Shape;110;p19"/>
          <p:cNvSpPr txBox="1">
            <a:spLocks/>
          </p:cNvSpPr>
          <p:nvPr/>
        </p:nvSpPr>
        <p:spPr>
          <a:xfrm>
            <a:off x="3491880" y="2931790"/>
            <a:ext cx="57606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25212A"/>
              </a:buClr>
              <a:buSzPts val="2200"/>
              <a:buFont typeface="Tinos"/>
              <a:buNone/>
              <a:tabLst/>
              <a:defRPr/>
            </a:pPr>
            <a:r>
              <a:rPr kumimoji="0" lang="ru-RU" sz="200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(1)</a:t>
            </a:r>
            <a:endParaRPr kumimoji="0" lang="ru-RU" sz="2000" i="0" u="none" strike="noStrike" kern="0" cap="none" spc="0" normalizeH="0" baseline="0" noProof="0" dirty="0">
              <a:ln>
                <a:noFill/>
              </a:ln>
              <a:solidFill>
                <a:srgbClr val="25212A"/>
              </a:solidFill>
              <a:effectLst/>
              <a:uLnTx/>
              <a:uFillTx/>
              <a:latin typeface="Times New Roman" pitchFamily="18" charset="0"/>
              <a:ea typeface="Tinos"/>
              <a:cs typeface="Times New Roman" pitchFamily="18" charset="0"/>
              <a:sym typeface="Tinos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427984" y="3435846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srgbClr val="25212A"/>
              </a:buClr>
              <a:buSzPts val="2200"/>
              <a:defRPr/>
            </a:pPr>
            <a:r>
              <a:rPr lang="ru-RU" sz="2000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(2)</a:t>
            </a:r>
            <a:endParaRPr lang="ru-RU" sz="2000" dirty="0">
              <a:solidFill>
                <a:srgbClr val="25212A"/>
              </a:solidFill>
              <a:latin typeface="Times New Roman" pitchFamily="18" charset="0"/>
              <a:ea typeface="Tinos"/>
              <a:cs typeface="Times New Roman" pitchFamily="18" charset="0"/>
              <a:sym typeface="Tino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092280" y="3219822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srgbClr val="25212A"/>
              </a:buClr>
              <a:buSzPts val="2200"/>
              <a:defRPr/>
            </a:pPr>
            <a:r>
              <a:rPr lang="ru-RU" sz="2000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(3)</a:t>
            </a:r>
            <a:endParaRPr lang="ru-RU" sz="2000" dirty="0">
              <a:solidFill>
                <a:srgbClr val="25212A"/>
              </a:solidFill>
              <a:latin typeface="Times New Roman" pitchFamily="18" charset="0"/>
              <a:ea typeface="Tinos"/>
              <a:cs typeface="Times New Roman" pitchFamily="18" charset="0"/>
              <a:sym typeface="Tinos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092280" y="3651870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25212A"/>
              </a:buClr>
              <a:buSzPts val="2200"/>
              <a:defRPr/>
            </a:pPr>
            <a:r>
              <a:rPr lang="ru-RU" sz="2000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(4)</a:t>
            </a:r>
            <a:endParaRPr lang="ru-RU" sz="2000" dirty="0">
              <a:solidFill>
                <a:srgbClr val="25212A"/>
              </a:solidFill>
              <a:latin typeface="Times New Roman" pitchFamily="18" charset="0"/>
              <a:ea typeface="Tinos"/>
              <a:cs typeface="Times New Roman" pitchFamily="18" charset="0"/>
              <a:sym typeface="Tin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Существующие модели</a:t>
            </a:r>
            <a:endParaRPr dirty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19672" y="1563638"/>
            <a:ext cx="2088232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Регрессионные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851920" y="1563638"/>
            <a:ext cx="2088232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Авторегрессионные (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084168" y="1563638"/>
            <a:ext cx="2088232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Экспоненциального сглаживания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619672" y="3003798"/>
            <a:ext cx="2088232" cy="12241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Классификационно-регрессионных деревьев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851920" y="3003798"/>
            <a:ext cx="2088232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 основе генетического алгоритма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084168" y="3003798"/>
            <a:ext cx="2088232" cy="12241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Опорных векторов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Нейросетевые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модели</a:t>
            </a:r>
            <a:endParaRPr dirty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aphicFrame>
        <p:nvGraphicFramePr>
          <p:cNvPr id="15" name="Схема 14"/>
          <p:cNvGraphicFramePr/>
          <p:nvPr/>
        </p:nvGraphicFramePr>
        <p:xfrm>
          <a:off x="1619672" y="1419622"/>
          <a:ext cx="662473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Многослойный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перцептрон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(MLP)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Google Shape;73;p14"/>
          <p:cNvSpPr txBox="1">
            <a:spLocks/>
          </p:cNvSpPr>
          <p:nvPr/>
        </p:nvSpPr>
        <p:spPr>
          <a:xfrm>
            <a:off x="1619672" y="1347614"/>
            <a:ext cx="3096344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Архитектура сети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Входной слой;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Два 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полносвязных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 слоя, содержащих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функцию активации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 Leaky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ReLU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 (5)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;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5212A"/>
                </a:solidFill>
                <a:effectLst/>
                <a:uLnTx/>
                <a:uFillTx/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Выходной слой.</a:t>
            </a:r>
          </a:p>
        </p:txBody>
      </p:sp>
      <p:sp>
        <p:nvSpPr>
          <p:cNvPr id="30" name="Google Shape;70;p14"/>
          <p:cNvSpPr/>
          <p:nvPr/>
        </p:nvSpPr>
        <p:spPr>
          <a:xfrm>
            <a:off x="4716016" y="1419622"/>
            <a:ext cx="3672409" cy="2088232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ÐÐ°ÑÑÐ¸Ð½ÐºÐ¸ Ð¿Ð¾ Ð·Ð°Ð¿ÑÐ¾ÑÑ multilayer perceptr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91630"/>
            <a:ext cx="3555802" cy="1961618"/>
          </a:xfrm>
          <a:prstGeom prst="rect">
            <a:avLst/>
          </a:prstGeom>
          <a:noFill/>
        </p:spPr>
      </p:pic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3867894"/>
            <a:ext cx="4104457" cy="314628"/>
          </a:xfrm>
          <a:prstGeom prst="rect">
            <a:avLst/>
          </a:prstGeom>
          <a:noFill/>
        </p:spPr>
      </p:pic>
      <p:sp>
        <p:nvSpPr>
          <p:cNvPr id="33" name="Прямоугольник 32"/>
          <p:cNvSpPr/>
          <p:nvPr/>
        </p:nvSpPr>
        <p:spPr>
          <a:xfrm>
            <a:off x="5796136" y="3795886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srgbClr val="25212A"/>
              </a:buClr>
              <a:buSzPts val="2200"/>
              <a:defRPr/>
            </a:pPr>
            <a:r>
              <a:rPr lang="ru-RU" sz="2000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(</a:t>
            </a:r>
            <a:r>
              <a:rPr lang="en-US" sz="2000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5</a:t>
            </a:r>
            <a:r>
              <a:rPr lang="ru-RU" sz="2000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)</a:t>
            </a:r>
            <a:endParaRPr lang="ru-RU" sz="2000" dirty="0">
              <a:solidFill>
                <a:srgbClr val="25212A"/>
              </a:solidFill>
              <a:latin typeface="Times New Roman" pitchFamily="18" charset="0"/>
              <a:ea typeface="Tinos"/>
              <a:cs typeface="Times New Roman" pitchFamily="18" charset="0"/>
              <a:sym typeface="Tino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716016" y="3507854"/>
            <a:ext cx="3785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5212A"/>
                </a:solidFill>
                <a:latin typeface="Times New Roman" pitchFamily="18" charset="0"/>
                <a:ea typeface="Tinos"/>
                <a:cs typeface="Times New Roman" pitchFamily="18" charset="0"/>
                <a:sym typeface="Tinos"/>
              </a:rPr>
              <a:t>Рисунок 1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Многослойный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перцептрон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MLP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Классификация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347614"/>
            <a:ext cx="3456384" cy="504055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Функция потерь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Cross-Entropy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932040" y="1347615"/>
            <a:ext cx="3211800" cy="504056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Метрика качества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1026" name="AutoShape 2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Google Shape;70;p14"/>
          <p:cNvSpPr/>
          <p:nvPr/>
        </p:nvSpPr>
        <p:spPr>
          <a:xfrm>
            <a:off x="1547664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0;p14"/>
          <p:cNvSpPr/>
          <p:nvPr/>
        </p:nvSpPr>
        <p:spPr>
          <a:xfrm>
            <a:off x="4932040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090" name="Picture 2" descr="C:\Users\admin\Desktop\Диплом\Рисунки\MLP Cross-Entr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923678"/>
            <a:ext cx="3203848" cy="2249467"/>
          </a:xfrm>
          <a:prstGeom prst="rect">
            <a:avLst/>
          </a:prstGeom>
          <a:noFill/>
        </p:spPr>
      </p:pic>
      <p:pic>
        <p:nvPicPr>
          <p:cNvPr id="89091" name="Picture 3" descr="C:\Users\admin\Desktop\Диплом\Рисунки\MLP Accurac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923678"/>
            <a:ext cx="3229917" cy="2273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Регрессия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47664" y="1347614"/>
            <a:ext cx="3211800" cy="504055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Функция потерь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MSE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932040" y="1347615"/>
            <a:ext cx="3211800" cy="504056"/>
          </a:xfrm>
        </p:spPr>
        <p:txBody>
          <a:bodyPr/>
          <a:lstStyle/>
          <a:p>
            <a:pPr marL="0" lvl="0" indent="0">
              <a:buSzPts val="3000"/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Метрика качества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MAE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1026" name="AutoShape 2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png;base64,iVBORw0KGgoAAAANSUhEUgAAAYUAAAEWCAYAAACJ0YulAAAABHNCSVQICAgIfAhkiAAAAAlwSFlzAAALEgAACxIB0t1+/AAAADl0RVh0U29mdHdhcmUAbWF0cGxvdGxpYiB2ZXJzaW9uIDMuMC4zLCBodHRwOi8vbWF0cGxvdGxpYi5vcmcvnQurowAAIABJREFUeJzt3XmcHHWd//HXe5JJJtd0IAlHZoKJCAgEEiCwuK4riCARN+CiciwqXqg/8cYFdldAXF3UXUVdVkVFUAREBM1qEEQBjwUlsOEIhwQ2mEk4QjR3Qo75/P6omqbS08ckmZ6e6Xo/H49huqq+VfXpZtKf/ta3v/VRRGBmZgbQ0ugAzMxs8HBSMDOzIicFMzMrclIwM7MiJwUzMytyUjAzsyInBTMzK3JSsH4n6UOS7pE0stGxWHmS7pAUkmaUrP9xuv6odHm8pCskPSNpjaQ/Sjo30z4krZO0NvPzjwP8dKwfDW90ANYcJI0FLgTeSfJ3NRJ4XtIfgI9FxP2NjM/K+iPwNuDjAJImAEcCyzNtvgSMAfYHVgH7AtNLjjMjIhbVPVobEO4pWH+5EngFcDjwYWA+MBG4E7hD0hRJe0han775ACDpMEnLJbVKOlPSb7MHldSV+dR6kaSr08dtku6U9Ll0eWr6qXV4Zt+rJV2UWQ5JL0sf7yVpQ8/x0nXvlfRU+ml3naSK0/3LfELeJOnKzPY5khZKWpl+Kt8/Xf+fmX2yx7g53V6Q9G1JT0taKulfJQ1Lt50p6XeSvipplaRHJR2TOecdkt7dp/9bie8Dp/QcHzgNuAnYlGlzOHBNRPwlIroj4tGIuGE7zmFDjJOC7TRJewAnA2dFxJM96yPihYi4GFgEnB4RzwB3AG/J7H4GcF1EbN6O8w0Hrgf+GBHn1mpfwaeBFZljjgH+C3h7RIwFZlTaMWNGRIxN238+c6x9gWuBjwCTgHnAf0saERFnZ/bJHmN2unwVsAV4GXAIcByQfaP/K+BJkoR7IXCjpF2387n3WAY8nJ4Dkl7Dd0va3A18RtI7JO2zg+exIcRJwfpDZ/p7cYXtizNtriJJBKSfUE8Dvrcd5xLwbWAs8L7tjJP0vAeT9GquyqxuAbrpn0uqpwA/i4hfpMnu34FRwF/XiGt3YDbwkYhYFxHPkVy+OTXT7Dng0ojYHBE/AB4DTtiJWL8LvE3SfsD4iLirZPsHSXoUZwMPS1okaXZJm/vSHlHPz+t2Ih5rMCcF6w+Pk7yhHlm6QVIrcCjwaLrqJ8ABkl4KHAusiog/ZHY5MvsGA0wuOeQbSa5vH0jyKXxHfA74JFDsnUTEGuBdwHclrQfu28FjQxLzU5ljdwNLgI4a+70EaAWezjz/bwC7ZdosjW3vYvkU275GX0n3fTodIG6rcc4bgdeQvPn3Ss4RsSEiPhsRhwETSHpoPyzpnRwaEeMzP7fUOKcNYk4KttMiYhXwb8D3JL0N2B0YIelVwI9JLodcmbbdSPLG8g/AW+n9RnR39g2G5BJH1pMkb2LfJrncs71eQ3Lp5foy224iSRRHkySyHbWM5A0eAEkCpgBLa+y3BHgBmJh5Ddoj4sBMm470eD32YtvX6EPp6zYdOAw4s9oJI2I9cDPwfmr02CJiNfBZkoHnaTWeiw1RTgrWLyLiX0g+bb4Z+Bgwk+Q6+73A4RGxLtP8uyRvVnOAq9k+CyJiLfAp4OWSTtnO/S8CPlHyabvH54C5EfH77TxmqeuBEyQdk/aUPk7yZv8/1XaKiKeBW4H/kNQuqUXS3pJenWm2G/ChdGD+zSS9pnllDrcuPWdf/o3/E/DqiFhcukHSJyUdLmlE2uv4MLCS5LKVNSF/JdX6TUTcSDLweSbw7oj4mwrtfiepG7iv3BtRH8/1gqR3AD+W9MvMpsWZD9K7AFslLYyIH6br/jci7ig9nqRXklybL/265Y7E9pikM4CvklwyWgD8XURsqr4nkAz2XkIyADyOpGf0ucz23wP7AM8DzwJviogVme2fT79x1UIyqP+dPsS7jN49suLm9Bh7kfT4HgBOSBNzj/tLvqn1rYj4SK3z2uAkF9mxRpD0K5KvOn6rzue5CFgcEVfW8zwDoVayNesP7inYgJN0OMk1+xMH4HRPAs8MwHnMmoKTgg0oSVcBJwEfTr/xU1cRUfq9ezOrwpePzMysyN8+MjOzoiF3+WjixIkxderURodhZjak3Hvvvc9HRM0Jn0MuKUydOpX58+c3OgwzsyFF0lO1W/nykZmZZTgpmJlZkZOCmZkVDbkxBTOzHbF582a6urrYuHFjo0Opq7a2Njo7O2ltbd2h/Z0UzCwXurq6GDduHFOnTmXbG802j4hgxYoVdHV1MW3ajt3I1pePzCwXNm7cyIQJE5o2IQBIYsKECTvVG3JSMLPcaOaE0GNnn2N+ksKf7obbLgLf1sPMrKL8JIWl98FvvwTr/9zoSMwsh1auXMl//df2Fwt8/etfz8qVK+sQUXn5SQqFtG786q7GxmFmuVQpKWzdurXqfvPmzWP8+PH1CquXHCWFtGb6KicFMxt45513Hk888QQzZ87k8MMP5+ijj+b000/noIMOAuCkk07isMMO48ADD+Tyyy8v7jd16lSef/55Fi9ezP7778973vMeDjzwQI477jg2bNjQ73Hm5yuphSnJ71W1aqebWbP71H8v5OFlq/v1mAdMbufCvzuw4vZLLrmEhx56iAULFnDHHXdwwgkn8NBDDxW/OnrFFVew6667smHDBg4//HBOPvlkJkyYsM0xHn/8ca699lq++c1v8pa3vIUf/ehHnHHGGf36PPKTFEZPhGEjYNWSRkdiZsYRRxyxzVyCr3zlK9x0000ALFmyhMcff7xXUpg2bRozZ84E4LDDDmPx4sX9Hld+kkJLC7R3wGr3FMzyrton+oEyZsyY4uM77riD2267jbvuuovRo0dz1FFHlZ1rMHLkyOLjYcOG1eXyUX7GFCAZbPaYgpk1wLhx41izpnwF2lWrVrHLLrswevRoHn30Ue6+++4Bju5F+ekpQJIU/u83jY7CzHJowoQJvPKVr2T69OmMGjWK3Xffvbjt+OOP5+tf/zoHH3ww++23H0ceeWTD4sxXUmjvgDXLYOsWGJavp25mjXfNNdeUXT9y5Ehuvvnmstt6xg0mTpzIQw89VFx/zjnn9Ht8kMfLR9ENa59pdCRmZoNS/pICeFzBzKwCJwUzMyvKV1Jo96xmM7Nq8pUU2tphZMFzFczMKshXUoDkHkjuKZiZlZXDpOAJbGY28Hb01tkAl156KevXr+/niMqra1KQdLykxyQtknReme1nSlouaUH68+56xgM4KZhZQwyVpFC3GVyShgGXAccCXcA9kuZGxMMlTX8QEWfXK45e2jtgw59h03oYMXrATmtm+Za9dfaxxx7LbrvtxvXXX88LL7zAG9/4Rj71qU+xbt063vKWt9DV1cXWrVv55Cc/ybPPPsuyZcs4+uijmThxIrfffntd46zntN4jgEUR8SSApOuAE4HSpDCwem6hvXopTNynoaGYWYPcfB4882D/HnOPg2D2JRU3Z2+dfeutt3LDDTfwhz/8gYhgzpw5/PrXv2b58uVMnjyZn/3sZ0ByT6RCocAXv/hFbr/9diZOnNi/MZdRz8tHHUD2PtVd6bpSJ0t6QNINkqbUMZ5EsdiOb6FtZo1x6623cuutt3LIIYdw6KGH8uijj/L4449z0EEHcdttt3Huuefym9/8hkKhMOCx1bOnoDLromT5v4FrI+IFSe8DrgJe0+tA0lnAWQB77bXXzkVVnMDmr6Wa5VaVT/QDISI4//zzee9739tr27333su8efM4//zzOe6447jgggsGNLZ69hS6gOwn/05gWbZBRKyIiBfSxW8Ch5U7UERcHhGzImLWpEmTdi6qcZMBebDZzAZU9tbZr3vd67jiiitYu3YtAEuXLuW5555j2bJljB49mjPOOINzzjmH++67r9e+9VbPnsI9wD6SpgFLgVOB07MNJO0ZEU+ni3OAR+oYT2L4CBi7O6x2UjCzgZO9dfbs2bM5/fTTecUrXgHA2LFjufrqq1m0aBGf+MQnaGlpobW1la997WsAnHXWWcyePZs999yz7gPNiii9otOPB5deD1wKDAOuiIjPSLoYmB8RcyX9G0ky2AL8GXh/RDxa7ZizZs2K+fPn71xg33wNjBwHb/vJzh3HzIaMRx55hP3337/RYQyIcs9V0r0RMavWvnUtKhAR84B5JesuyDw+Hzi/njGUVeiEZxv7JSgzs8EofzOaAdrTCWx17CWZmQ1F+UwKhU7YsgE2/KXRkZjZAKrn5fLBYmefY06TgucqmOVNW1sbK1asaOrEEBGsWLGCtra2HT5GPgsVZ+cq7DmjsbGY2YDo7Oykq6uL5cuXNzqUumpra6Ozs3OH989nUmh3BTazvGltbWXatGmNDmPQy+flozGTYNgIz1UwMyuRz6TQ0gLtk91TMDMrkc+kAMndUn3/IzOzbeQ3KbS7LKeZWan8JoVCJ6x5GrZuaXQkZmaDRo6TQgfEVlj7TKMjMTMbNHKcFNK7entcwcysKL9Jod2zms3MSuU3KfTMal7tnoKZWY/8JoW2dhjZ7m8gmZll5DcpQNJb8JiCmVlRvpNCe4fHFMzMMvKdFAqdHlMwM8twUli/Ajatb3QkZmaDgpMCwOpljY3DzGyQcFIAjyuYmaXynRR6JrB5XMHMDMh9UpgMyHMVzMxS+U4Kw0fC2N2cFMzMUvlOCpBOYHNSMDMDJ4VkXMFjCmZmgJNCWpazCyIaHYmZWcPVNSlIOl7SY5IWSTqvSrs3SQpJs+oZT1mFDti8Hjb8ZcBPbWY22NQtKUgaBlwGzAYOAE6TdECZduOADwG/r1csVRXnKnhcwcysnj2FI4BFEfFkRGwCrgNOLNPu08DngY11jKWydtdVMDPrUc+k0AFkpwp3peuKJB0CTImIn1Y7kKSzJM2XNH/58uX9G6V7CmZmRfVMCiqzrjiaK6kF+BLw8VoHiojLI2JWRMyaNGlSP4YIjJkELa1OCmZm1DcpdAFTMsudQPbOc+OA6cAdkhYDRwJzB3ywuaUlGWx2UjAzq2tSuAfYR9I0SSOAU4G5PRsjYlVETIyIqRExFbgbmBMR8+sYU3ntnsBmZgZ1TAoRsQU4G7gFeAS4PiIWSrpY0px6nXeHuNiOmRkAw+t58IiYB8wrWXdBhbZH1TOWqgodSU2F7q3QMqxhYZiZNZpnNEPSU4itsOaZRkdiZtZQTgrw4lwFjyuYWc45KUCmLKeTgpnlm5MCJGMK4J6CmeWekwJAWwFGtsMqfwPJzPLNSaFHuyewmZk5KfQodHpMwcxyz0mhh291YWbmpFBU6IT1K2DzhkZHYmbWME4KPYpzFTzYbGb55aTQw3MVzMycFIpcbMfMzEmhqH1y8tuXj8wsx5wUegwfCWN3h1VLarc1M2tSTgpZ7R2uq2BmueakkFVwBTYzyzcnhaxCZzKmENHoSMzMGsJJIavQCZvXwYa/NDoSM7OGcFLIak9voe1xBTPLKSeFrMKU5LfHFcwsp5wUslxsx8xyzkkha8xu0NLqpGBmueWkkNXSksxs9piCmeWUk0KpwhT3FMwst5wUShU6fP8jM8stJ4VShc7k8lH31kZHYmY24JwUSrV3QGyFtc82OhIzswFX16Qg6XhJj0laJOm8MtvfJ+lBSQsk/VbSAfWMp088V8HMcqxuSUHSMOAyYDZwAHBamTf9ayLioIiYCXwe+GK94ukzz1UwsxyrZ0/hCGBRRDwZEZuA64ATsw0iYnVmcQzQ+DvRuQKbmeVY1aQg6YzM41eWbDu7xrE7gGzFmq50Xek5PiDpCZKewocqxHGWpPmS5i9fvrzGaXdSWwFGjPNcBTPLpVo9hY9lHn+1ZNs7a+yrMut69QQi4rKI2Bs4F/iXcgeKiMsjYlZEzJo0aVKN0/YD11Uws5yqlRRU4XG55VJdwJTMciewrEr764CTahxzh931xAou/MlDRF9qJRQ6nBTMLJdqJYWo8Ljccql7gH0kTZM0AjgVmJttIGmfzOIJwOM1jrnDFi1fy1V3PcXSlRtqN3ZPwcxyaniN7S+X9ABJr2Dv9DHp8kur7RgRW9Jxh1uAYcAVEbFQ0sXA/IiYC5wt6bXAZuAvwNt34rlUNbNzPAD3L1lF5y6jqzdu74T1z8PmDdA6ql4hmZkNOrWSwv47c/CImAfMK1l3Qebxh3fm+Ntjvz3GMWJ4C/d3reSEg/es3rjnG0irl8GEvesfnJnZIFH18lFEPJX9AdYChwIT0+UhY8TwFg7Ys537l6ys3dhzFcwsp2p9JfWnkqanj/cEHiL51tH3JH1kAOLrVzOnjOfBpavY2l1jOMRzFcwsp2oNNE+LiIfSx+8AfhERfwf8FbW/kjrozJhSYP2mrSx6bm31hu3uKZhZPtVKCpszj48hHR+IiDVAd72CqpcZxcHmGpeQho9MqrCtdlIws3yplRSWSPqgpDeSjCX8HEDSKKC13sH1t6kTxtDeNpwFXX0ZV/DXUs0sf2olhXcBBwJnAqdERM+76ZHAd+oYV120tIgZU8b3fbDZxXbMLGeqfiU1Ip4D3ldm/e3A7fUKqp5mdI7na3c+wcbNW2lrHVa5YWEKLPoVRIBqTd42M2sOVZOCpLnVtkfEnP4Np/5mTBnP1u5g4bJVHPaSXSs3bO+Azetg40oYtcvABWhm1kC1Jq+9guROp9cCv6f2/Y4GvRmdBQAWLKmRFLJfS3VSMLOcqDWmsAfwT8B04MvAscDzEXFnRNxZ7+DqYbf2NiYX2nig1mBzMSl4XMHM8qPWjOatEfHziHg7yeDyIuAOSR8ckOjq5ODOPgw2F5PCkurtzMyaSM3Ka5JGSvp74GrgA8BXgBvrHVg9zZgynsUr1rNy/abKjcbsBi2tLrZjZrlSa6D5KpJLRzcDn8rMbh7SZkxJxhXu71rFq/etULSnpQXaJ3uugpnlSq2ewluBfYEPA/8jaXX6s0bS6hr7DloHdRSQ+jCzudDpMQUzy5Va8xRqXl4aisa1tfKySWP7lhSeumtggjIzGwSa8k2/L2ZMGc/9XSurl+ds74A1y6B768AFZmbWQLlOCs+v3VS9PGehE7q3wNpnBy4wM7MGym1SyJbnrMhzFcwsZ3KbFLLlOSvyXAUzy5ncJoU+lefsKbbjuQpmlhO5TQrQh/KcbQUYMc5zFcwsN3KdFGqW55TSugpOCmaWD/lOCn0pz+kKbGaWI7lOCn0qz9ne4TEFM8uNXCeFPpXnLEyBdcth88aBC8zMrEFynRQguYT06DNr2Li5wqzlgr+BZGb54aSQKc9ZVrYCm5lZk6trUpB0vKTHJC2SdF6Z7R+T9LCkByT9UtJL6hlPOdnynGV5roKZ5UjdkoKkYcBlwGzgAOA0SQeUNPtfYFZEHAzcAHy+XvFUUrM8Z09ScE/BzHKgnj2FI4BFEfFkRGwCrgNOzDaIiNsjYn26eDfQWcd4KqpanrO1LanC5qRgZjlQz6TQAWRvGtSVrqvkXSQV3nqRdJak+ZLmL1++vB9DTNQsz+kJbGaWE/VMCiqzruz9JCSdAcwCvlBue0RcHhGzImLWpEkVymfuhGx5zrIKnR5TMLNcqGdS6AKmZJY7gWWljSS9FvhnYE5EvFDHeCqqWZ6zPZ3VXK0gj5lZE6hnUrgH2EfSNEkjgFOBudkGkg4BvkGSEJ6rYyxV1SzPWeiETWthY5XaC2ZmTaBuSSEitgBnA7cAjwDXR8RCSRdLmpM2+wIwFvihpAWS5lY4XN1VLc9Z8DeQzCwfhtfz4BExD5hXsu6CzOPX1vP822PGlPHccG8XS1duoHOX0dtuLKRXwVYvhT2mD3xwZmYDJPczmntULc9ZnKvgCmxm1tycFFJVy3OO3R1aWl2r2cyanpNCqmp5zpYWaN/TYwpm1vScFDKqlucsTPFcBTNrek4KGVXLc7Z3eEzBzJqek0JG1fKchU5YvQy6K9RdMDNrAk4KGVXLcxY6oHsLrG3YHDszs7pzUsioWp6zZ66CB5vNrIk5KZSoWJ6zWGzHScHMmpeTQomK5TldltPMcsBJoUTF8pxtBRgx1hPYzKypOSmUqFieU0p6C/5aqpk1MSeFMiqW52zv8AQ2M2tqTgplVCzPWej0mIKZNTUnhTIqlucsdMK65bB5YwOiMjOrPyeFMiqW5+z5BpIvIZlZk3JSKKNiec7iXAUnBTNrTk4KFZQtz+m5CmbW5JwUKpgxZTzPr93E0pUbXlxZrMDmnoKZNScnhQrKludsbYMxkzxXwcyalpNCBRXLc3qugpk1MSeFCiqW5/RcBTNrYk4KVZQtz1mYkiSFKFOy08xsiHNSqKJsec5CB2xaCxtXVd7RzGyIclKoomx5Tk9gM7Mm5qRQRdnynO2eq2BmzauuSUHS8ZIek7RI0nlltv+tpPskbZH0pnrGsiPKluf0BDYza2J1SwqShgGXAbOBA4DTJB1Q0uxPwJnANfWKY2f1Ks85djdoGe6kYGZNqZ49hSOARRHxZERsAq4DTsw2iIjFEfEA0F3HOHZKr/KcLcOgfbLHFMysKdUzKXQA2am/Xem67SbpLEnzJc1fvnx5vwTXV2XLc7Z7roKZNad6JgWVWbdDX+6PiMsjYlZEzJo0adJOhrV9ypbn9AQ2M2tS9UwKXcCUzHInsKyO56ubXuU5Cx2wehl0D9qrXmZmO6SeSeEeYB9J0ySNAE4F5tbxfHXTqzxnoRO6N8O65xobmJlZP6tbUoiILcDZwC3AI8D1EbFQ0sWS5gBIOlxSF/Bm4BuSFtYrnp3Rqzyn5yqYWZMaXs+DR8Q8YF7Jugsyj+8huaw0qGXLc75630nbzlXonNXY4MzM+pFnNPdBr/KchZ5iO+4pmFlzcVLoo23Kc7aNhxFjPVfBzJqOk0IfbVOeU0qK7bgCm5k1GSeFPupVnrPQ6VrNZtZ0nBT6qFd5zkKHxxTMrOk4KfRRr/KchSnJPIUtLzQ2MDOzfuSksB22Kc/Znn4DyYPNZtZEnBS2wzblOYtzFZwUzKx5OClsh23Kc7rYjpk1ISeF7bBNec72ycnK1U4KZtY8nBS2wzblOVtHweiJ7imYWVNxUthO25TndF0FM2syTgrbaZvynJ7AZmZNxklhO21TntM9BTNrMk4K22mb8pyFTti0Bjauqr2jmdkQ4KSwA4rlOdt9C20zay5OCjugpzznmrY9khUeVzCzJuGksAN6ynM+tHZcssK30DazJuGksAN6ynPOf74VWob7/kdm1jScFHZAT3nOBV1rYNxkjymYWdNwUthBxfKchQ5Y9Eu48wuw4olGh2VmtlOcFHZQT3nO5w/9MEzcF27/V/jqofCNv4XffRlW/qnRIZqZbTcnhR3UU57zDy0z4Z03w0cXwnGfScYYfnEBXHoQfOtYuPvrsOaZBkdrZtY3Tgo7qHd5zk7467PhPb+CDy2AYy6Azevh5+fCf7wcrnwDzL8C1q1obOBmZlU4KeygXuU5s3adBq/6OLz/d/CBP8Crz016Cz/9KPz7PnD1ybDgGs+ENrNBZ3ijAxjKZk4Zz/Xzl7C1OxjWovKNJu0HR58PR50HzzwIC2+Eh34EP34/DBsBLzsWpv897DcbRowZ2CdgZlbCSWEnzJhS4Mr/Wcyi59ay3x7jqjeWYM+Dk59jLoSl9ybJYeFN8NjPoHU07Ps6mH5ykiha2wbmSZiZZdQ1KUg6HvgyMAz4VkRcUrJ9JPBd4DBgBXBKRCyuZ0z9KVues2ZSyJKgc1byc9xn4E93JQni4R8nSWLEOHj5CbDHdGgrQNv45Peo8S8uj2yHFl/9M7P+VbekIGkYcBlwLNAF3CNpbkQ8nGn2LuAvEfEySacCnwNOqVdM/a2nPOetDz/LpHEjCYKIZFvxNxDpQroq3RbFx8FL4SWfgM6PMmH53ezZNY89HpnHiAeuq3juQHSPGEf3yALdIwtEW4HoSRajxqNRu6BRBTRqF4aNHk/LqPFoVE8yGZ4kJqVJRS2ZZZVdDiBI1vc8p8g8T4AWQYuU7KoKl9N6PZHsC1byOHtwSl7YPq/LbCtdV3G5r23Lnb8eqhy/6rl3NK4y/+8q/v/cnrZ93L9i03JtK+y/0213NJ4a59pZraNg+Mj6HDtVz57CEcCiiHgSQNJ1wIlANimcCFyUPr4B+E9Jiqj7v7J+0dIiDp+6K7c98iy3PfJsPx11NPAm4GTGsoF21lPQuvT3Wtq1ngLraNd62reso33DOgqso6DltPNUse0ovdBP8STEi3/m3SEiXfPi7+QtaCuQpKzI7LftcouGxP9es0HngZkXcvBJH6vrOeqZFDqA7J3iuoC/qtQmIrZIWgVMAJ7PNpJ0FnAWwF577VWveHfIpafOZNFza5FUfNPs+QAh1OvDhJSs36ZdmXUA3RFs2Rps6Q62dnezeWuwtTvYvLU7/Z0sr+vuZtXWYEt3d9o22Lr5BYZtWs2wF1YxfNMaWjetYvjm1bRuWUtLbC2+jbekb9jFn+hO3rjT7SJZVnSnbQG6Ucm+RPeLSxHFPXse9xytuC0ERJpgenpU6ZEDutPlbV4QtWRe48yLl/7OblPaPv0fQfEVTrf1nO/F2JL/dPcsp9tejDF9HkGveCm2z4SaiU3F/2ybXNlmvUpXpbu/uL60Z9azLkm7L3ZNI7M1svtHdp8ojaR4pNI4ykli653cVeXzXOkWlayp+lGhzHFL96+6vuLBK5+10vFr7lfHzzzT9jy8fgdP1TMplPub6v13UbsNEXE5cDnArFmzBtXHzHFtrRyy1y6NDsPMrF/Uc6SyC5iSWe4EllVqI2k4UAD+XMeYzMysinomhXuAfSRNkzQCOBWYW9JmLvD29PGbgF8NlfEEM7NmVLfLR+kYwdnALSRfSb0iIhZKuhiYHxFzgW8D35O0iKSHcGq94jEzs9rqOk8hIuYB80rWXZB5vBF4cz1jMDOzvvPsJzMzK3JSMDOzIicFMzMrclIwM7MiDbVvgEpaDjy1g7tPpGS29CA3lOIdSrHC0Ip3KMUKQyveoRQr7Fy8L4mISbUaDbmksDMkzY+IWY2Oo6+GUrxDKVYYWvEOpVhhaMU7lGKFgYnXl487R3hQAAAHmUlEQVTMzKzIScHMzIrylhQub3QA22koxTuUYoWhFe9QihWGVrxDKVYYgHhzNaZgZmbV5a2nYGZmVTgpmJlZUW6SgqTjJT0maZGk8xodTyWSpki6XdIjkhZK+nCjY+oLScMk/a+knzY6lmokjZd0g6RH09f4FY2OqRpJH03/Dh6SdK2ktkbHlCXpCknPSXoos25XSb+Q9Hj6e1BUoaoQ6xfSv4UHJN0kaXwjY+xRLtbMtnMkhaSJ9Th3LpKCpGHAZcBs4ADgNEkHNDaqirYAH4+I/YEjgQ8M4lizPgw80ugg+uDLwM8j4uXADAZxzJI6gA8BsyJiOskt6Afb7eWvBI4vWXce8MuI2Af4Zbo8GFxJ71h/AUyPiIOBPwLnD3RQFVxJ71iRNAU4FvhTvU6ci6QAHAEsiognI2ITcB1wYoNjKisino6I+9LHa0jetDoaG1V1kjqBE4BvNTqWaiS1A39LUseDiNgUESsbG1VNw4FRaWXC0fSuXthQEfFreldLPBG4Kn18FXDSgAZVQblYI+LWiNiSLt5NUiGy4Sq8rgBfAv6RGiWtd0ZekkIHsCSz3MUgf6MFkDQVOAT4fWMjqelSkj/U7kYHUsNLgeXAd9JLXd+SNKbRQVUSEUuBfyf5VPg0sCoibm1sVH2ye0Q8DcmHHGC3BsfTV+8Ebm50EJVImgMsjYj763mevCQFlVk3qL+LK2ks8CPgIxGxutHxVCLpDcBzEXFvo2Ppg+HAocDXIuIQYB2D59JGL+m1+BOBacBkYIykMxobVXOS9M8kl26/3+hYypE0Gvhn4IJabXdWXpJCFzAls9zJIOuGZ0lqJUkI34+IGxsdTw2vBOZIWkxyWe41kq5ubEgVdQFdEdHT87qBJEkMVq8F/i8ilkfEZuBG4K8bHFNfPCtpT4D093MNjqcqSW8H3gD8wyCuEb83yYeD+9N/a53AfZL26O8T5SUp3APsI2mapBEkg3VzGxxTWZJEcs37kYj4YqPjqSUizo+IzoiYSvK6/ioiBuWn2Yh4Blgiab901THAww0MqZY/AUdKGp3+XRzDIB4Yz5gLvD19/HbgJw2MpSpJxwPnAnMiYn2j46kkIh6MiN0iYmr6b60LODT9m+5XuUgK6UDS2cAtJP+oro+IhY2NqqJXAm8l+cS9IP15faODaiIfBL4v6QFgJvDZBsdTUdqjuQG4D3iQ5N/roLotg6RrgbuA/SR1SXoXcAlwrKTHSb4pc0kjY+xRIdb/BMYBv0j/rX29oUGmKsQ6MOcevL0lMzMbaLnoKZiZWd84KZiZWZGTgpmZFTkpmJlZkZOCmZkVOSnYgJI0teQulRPTyTi5JKlN0mcl3e2vH9tgMLzRAZjl3OXAb4FXpbOWzRrKPQUbaBuBEeU2SDqqpx5Dek/+VZLOSZdfJuk2SfdLuk/S3pl9VqWfsp/JtD8mvendg+m96UeWnGtS+un8Pkm/7Lk9uaQzJS3PTBxcLunMSseUVFBSp2O/tM21kt5T5rmV23cscBTJjdjuS+/nv4ukvSXdl9l3H0n3po/XZtZfKelN6ePDJN0p6V5Jt2RuM3GHpFmZfdb24bU+In2dF0haKumiPv2ftabgpGAD7VmSG7vtXaPd+cBTmeXvA5dFxAyS+/88na4fBtwZETOBr0NySYbkfvSnRMRBJD3i95cc/8/A30TEoem2K9NbSQD8ICJmpsf8QbVjRsQqktnyV0o6FdglIr6ZPVGVeCaQ3JPr3HT9g8CFEfEEsErSzPQQ70j3Lyu9V9ZXgTdFxGHAFcBnKrUvo/S1Phf4dPr8v7Qdx7Em4KRgAyq94dh7gR9JWgDcXtpGSXGZI4Gb0uVxQEdE3JQeY2PmPjWjSHofWfuR3Ejuj+nyVSR1FLJxbAX+XxrD9cB0qt9Lv+IxI+IXJG/olwHv3o59BSyJiDvLxPkt4B1KCkSdAlyTrv+zpH3LHH866a0agH8peS7f7+n5kLxeRaWvdWorya0fLIecFGzARcRPM5/Ejy7T5ELg07x4e/Nytz7vMZned7yt1j4bx1cycTxH9dupVzympBZgf2ADsOt27Fvtlug/IqkU+Abg3ohYka7/CHBj+gY/J3P8hT3PJSIOiojjMsf6h8zz3FByntLXGuAi4BxJi4CPVonRmpCTgg02ewNTs8Vk0noSXZJOAkivx49OP0X/PfC7kmM8CkyV9LJ0+a3AndkGkkYprcerpHjJemBplbiqHfOjJDdaPA24Ir2cU3PfiPgzsFHSq0qPGREbSW7g+DXgO5nX4saImJ6+wffc6fcxYJLSetOSWiUdWOW59Oj1WqeeAdaS9Fp8+Shn/O0jG2xeTnINvdRbgW9IuhjYDLwZ+FfgcZJP1UURsVHSO4AfKiljeQ/peEPGGODnSm6lvpbken+8OKywrUrHTC/lvBs4IiLWSPo1yeWbC/sYz9uAy9JE8gTJoHOP75MkvarV1iJiUzrg/BVJBZJ/15cCte4E3Ou1TsdVrgT+KSKWVXo9rHn5Lqlmg1T6baBCRHyy0bFYfrinYDYISbqJ5PLOaxodi+WLewpmZlbkgWYzMytyUjAzsyInBTMzK3JSMDOzIicFMzMr+v+jqbJFaFE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Google Shape;70;p14"/>
          <p:cNvSpPr/>
          <p:nvPr/>
        </p:nvSpPr>
        <p:spPr>
          <a:xfrm>
            <a:off x="1547664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0;p14"/>
          <p:cNvSpPr/>
          <p:nvPr/>
        </p:nvSpPr>
        <p:spPr>
          <a:xfrm>
            <a:off x="4932040" y="1923678"/>
            <a:ext cx="3240360" cy="2304256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66" name="Picture 2" descr="C:\Users\admin\Desktop\Диплом\Рисунки\MLP M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923678"/>
            <a:ext cx="3199033" cy="2304256"/>
          </a:xfrm>
          <a:prstGeom prst="rect">
            <a:avLst/>
          </a:prstGeom>
          <a:noFill/>
        </p:spPr>
      </p:pic>
      <p:pic>
        <p:nvPicPr>
          <p:cNvPr id="88067" name="Picture 3" descr="C:\Users\admin\Desktop\Диплом\Рисунки\MLP MA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6570" y="1923678"/>
            <a:ext cx="3223887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562</Words>
  <Application>Microsoft Office PowerPoint</Application>
  <PresentationFormat>Экран (16:9)</PresentationFormat>
  <Paragraphs>142</Paragraphs>
  <Slides>20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Tinos</vt:lpstr>
      <vt:lpstr>Oswald</vt:lpstr>
      <vt:lpstr>Quintus template</vt:lpstr>
      <vt:lpstr>Слайд 1</vt:lpstr>
      <vt:lpstr>Слайд 2</vt:lpstr>
      <vt:lpstr>Задачи</vt:lpstr>
      <vt:lpstr>Задачи прогнозирования временного ряда</vt:lpstr>
      <vt:lpstr>Существующие модели</vt:lpstr>
      <vt:lpstr>Нейросетевые модели</vt:lpstr>
      <vt:lpstr>Многослойный перцептрон (MLP) </vt:lpstr>
      <vt:lpstr>Классификация</vt:lpstr>
      <vt:lpstr>Регрессия</vt:lpstr>
      <vt:lpstr>Сеть долгой краткосрочной памяти (LSTM) </vt:lpstr>
      <vt:lpstr>Классификация</vt:lpstr>
      <vt:lpstr>Регрессия</vt:lpstr>
      <vt:lpstr>Сеть радиально-базисных функций (RBF) </vt:lpstr>
      <vt:lpstr>Классификация</vt:lpstr>
      <vt:lpstr>Регрессия</vt:lpstr>
      <vt:lpstr>Сравнение качества прогнозирования</vt:lpstr>
      <vt:lpstr>Преимущества </vt:lpstr>
      <vt:lpstr>Недостатки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admin</cp:lastModifiedBy>
  <cp:revision>64</cp:revision>
  <dcterms:modified xsi:type="dcterms:W3CDTF">2019-06-04T07:14:41Z</dcterms:modified>
</cp:coreProperties>
</file>