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82" r:id="rId3"/>
    <p:sldId id="260" r:id="rId4"/>
    <p:sldId id="262" r:id="rId5"/>
    <p:sldId id="263" r:id="rId6"/>
    <p:sldId id="261" r:id="rId7"/>
    <p:sldId id="266" r:id="rId8"/>
    <p:sldId id="275" r:id="rId9"/>
    <p:sldId id="276" r:id="rId10"/>
    <p:sldId id="278" r:id="rId11"/>
    <p:sldId id="279" r:id="rId12"/>
    <p:sldId id="264" r:id="rId13"/>
    <p:sldId id="274" r:id="rId14"/>
    <p:sldId id="265" r:id="rId15"/>
    <p:sldId id="271" r:id="rId16"/>
    <p:sldId id="268" r:id="rId17"/>
    <p:sldId id="269" r:id="rId18"/>
    <p:sldId id="270" r:id="rId19"/>
    <p:sldId id="272" r:id="rId20"/>
    <p:sldId id="273" r:id="rId21"/>
    <p:sldId id="285" r:id="rId22"/>
    <p:sldId id="256" r:id="rId23"/>
    <p:sldId id="267" r:id="rId24"/>
    <p:sldId id="280" r:id="rId25"/>
    <p:sldId id="284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1FCFE"/>
    <a:srgbClr val="DBF6FE"/>
    <a:srgbClr val="6BC5C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80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5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F83578DF-5A43-4119-BC41-1CCCF6E8382F}"/>
              </a:ext>
            </a:extLst>
          </p:cNvPr>
          <p:cNvSpPr/>
          <p:nvPr/>
        </p:nvSpPr>
        <p:spPr>
          <a:xfrm>
            <a:off x="1431131" y="721979"/>
            <a:ext cx="62734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ru-RU" sz="1400" dirty="0">
                <a:latin typeface="Times New Roman" pitchFamily="18" charset="0"/>
                <a:ea typeface="Times New Roman"/>
                <a:cs typeface="Times New Roman" pitchFamily="18" charset="0"/>
              </a:rPr>
              <a:t>Министерство науки и высшего образования Российской Федерации</a:t>
            </a:r>
            <a:br>
              <a:rPr lang="ru-RU" sz="1400" dirty="0">
                <a:latin typeface="Times New Roman" pitchFamily="18" charset="0"/>
                <a:ea typeface="Times New Roman"/>
                <a:cs typeface="Times New Roman" pitchFamily="18" charset="0"/>
              </a:rPr>
            </a:br>
            <a:r>
              <a:rPr lang="ru-RU" sz="1400" dirty="0">
                <a:latin typeface="Times New Roman" pitchFamily="18" charset="0"/>
                <a:ea typeface="Times New Roman"/>
                <a:cs typeface="Times New Roman" pitchFamily="18" charset="0"/>
              </a:rPr>
              <a:t>ФГАОУ ВО «Южно-Уральский государственный университет (НИУ)»</a:t>
            </a:r>
            <a:br>
              <a:rPr lang="ru-RU" sz="1400" dirty="0">
                <a:latin typeface="Times New Roman" pitchFamily="18" charset="0"/>
                <a:ea typeface="Times New Roman"/>
                <a:cs typeface="Times New Roman" pitchFamily="18" charset="0"/>
              </a:rPr>
            </a:br>
            <a:r>
              <a:rPr lang="ru-RU" sz="1400" dirty="0">
                <a:latin typeface="Times New Roman" pitchFamily="18" charset="0"/>
                <a:ea typeface="Times New Roman"/>
                <a:cs typeface="Times New Roman" pitchFamily="18" charset="0"/>
              </a:rPr>
              <a:t>Институт естественных и точных наук</a:t>
            </a:r>
            <a:br>
              <a:rPr lang="ru-RU" sz="1400" dirty="0">
                <a:latin typeface="Times New Roman" pitchFamily="18" charset="0"/>
                <a:ea typeface="Times New Roman"/>
                <a:cs typeface="Times New Roman" pitchFamily="18" charset="0"/>
              </a:rPr>
            </a:br>
            <a:r>
              <a:rPr lang="ru-RU" sz="1400" dirty="0">
                <a:latin typeface="Times New Roman" pitchFamily="18" charset="0"/>
                <a:ea typeface="Times New Roman"/>
                <a:cs typeface="Times New Roman" pitchFamily="18" charset="0"/>
              </a:rPr>
              <a:t>Факультет математики, механики и компьютерных технологий</a:t>
            </a:r>
            <a:br>
              <a:rPr lang="ru-RU" sz="1400" dirty="0">
                <a:latin typeface="Times New Roman" pitchFamily="18" charset="0"/>
                <a:ea typeface="Times New Roman"/>
                <a:cs typeface="Times New Roman" pitchFamily="18" charset="0"/>
              </a:rPr>
            </a:br>
            <a:r>
              <a:rPr lang="ru-RU" sz="1400" dirty="0">
                <a:latin typeface="Times New Roman" pitchFamily="18" charset="0"/>
                <a:ea typeface="Times New Roman"/>
                <a:cs typeface="Times New Roman" pitchFamily="18" charset="0"/>
              </a:rPr>
              <a:t>Кафедра прикладной математики и программирования</a:t>
            </a:r>
          </a:p>
          <a:p>
            <a:pPr algn="ctr" defTabSz="6858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Направление подготовки: 01.03.02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Прикладная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математика </a:t>
            </a:r>
            <a:r>
              <a:rPr lang="ru-RU" sz="140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1400" smtClean="0">
                <a:latin typeface="Times New Roman" pitchFamily="18" charset="0"/>
                <a:cs typeface="Times New Roman" pitchFamily="18" charset="0"/>
              </a:rPr>
              <a:t>информатика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E417FF17-401B-4004-A2EA-47ABE37BBDA5}"/>
              </a:ext>
            </a:extLst>
          </p:cNvPr>
          <p:cNvSpPr/>
          <p:nvPr/>
        </p:nvSpPr>
        <p:spPr>
          <a:xfrm>
            <a:off x="1243437" y="2665361"/>
            <a:ext cx="6648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Выпускная квалификационная работа</a:t>
            </a:r>
          </a:p>
          <a:p>
            <a:pPr algn="ctr" defTabSz="685800"/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  <a:p>
            <a:pPr algn="ctr" defTabSz="685800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Выделение просодии голоса для синтеза речи с помощью нейронной сети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750F7309-C5FE-49AE-9197-FC9F8AB5F16A}"/>
              </a:ext>
            </a:extLst>
          </p:cNvPr>
          <p:cNvSpPr/>
          <p:nvPr/>
        </p:nvSpPr>
        <p:spPr>
          <a:xfrm>
            <a:off x="6100175" y="4341816"/>
            <a:ext cx="305118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9310" algn="just" defTabSz="685800" fontAlgn="base">
              <a:spcBef>
                <a:spcPct val="0"/>
              </a:spcBef>
              <a:spcAft>
                <a:spcPct val="0"/>
              </a:spcAft>
              <a:tabLst>
                <a:tab pos="2828925" algn="l"/>
                <a:tab pos="2914650" algn="l"/>
              </a:tabLst>
            </a:pPr>
            <a:r>
              <a:rPr lang="ru-RU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Руководитель: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indent="189310" algn="just" defTabSz="685800" eaLnBrk="0" fontAlgn="base" hangingPunct="0">
              <a:spcBef>
                <a:spcPct val="0"/>
              </a:spcBef>
              <a:spcAft>
                <a:spcPct val="0"/>
              </a:spcAft>
              <a:tabLst>
                <a:tab pos="2828925" algn="l"/>
                <a:tab pos="2914650" algn="l"/>
              </a:tabLst>
            </a:pPr>
            <a:r>
              <a:rPr lang="ru-RU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доцент кафедры </a:t>
            </a:r>
            <a:r>
              <a:rPr lang="ru-RU" sz="1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ПМиП</a:t>
            </a:r>
            <a:r>
              <a:rPr lang="ru-RU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к.ф.-м.н.,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indent="189310" algn="just" defTabSz="685800" eaLnBrk="0" fontAlgn="base" hangingPunct="0">
              <a:spcBef>
                <a:spcPct val="0"/>
              </a:spcBef>
              <a:spcAft>
                <a:spcPct val="0"/>
              </a:spcAft>
              <a:tabLst>
                <a:tab pos="2828925" algn="l"/>
                <a:tab pos="2914650" algn="l"/>
              </a:tabLst>
            </a:pPr>
            <a:r>
              <a:rPr lang="ru-RU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Т.В. </a:t>
            </a:r>
            <a:r>
              <a:rPr lang="ru-RU" sz="1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Карпета</a:t>
            </a:r>
            <a:r>
              <a:rPr lang="ru-RU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indent="189310" algn="just" defTabSz="685800" eaLnBrk="0" fontAlgn="base" hangingPunct="0">
              <a:spcBef>
                <a:spcPct val="0"/>
              </a:spcBef>
              <a:spcAft>
                <a:spcPct val="0"/>
              </a:spcAft>
              <a:tabLst>
                <a:tab pos="2828925" algn="l"/>
                <a:tab pos="2914650" algn="l"/>
              </a:tabLst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indent="189310" algn="just" defTabSz="685800" eaLnBrk="0" fontAlgn="base" hangingPunct="0">
              <a:spcBef>
                <a:spcPct val="0"/>
              </a:spcBef>
              <a:spcAft>
                <a:spcPct val="0"/>
              </a:spcAft>
              <a:tabLst>
                <a:tab pos="2828925" algn="l"/>
                <a:tab pos="2914650" algn="l"/>
              </a:tabLst>
            </a:pPr>
            <a:r>
              <a:rPr lang="ru-RU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Автор работы</a:t>
            </a:r>
            <a:r>
              <a:rPr lang="en-US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indent="189310" algn="just" defTabSz="685800" eaLnBrk="0" fontAlgn="base" hangingPunct="0">
              <a:spcBef>
                <a:spcPct val="0"/>
              </a:spcBef>
              <a:spcAft>
                <a:spcPct val="0"/>
              </a:spcAft>
              <a:tabLst>
                <a:tab pos="2828925" algn="l"/>
                <a:tab pos="2914650" algn="l"/>
              </a:tabLst>
            </a:pPr>
            <a:r>
              <a:rPr lang="ru-RU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студент группы </a:t>
            </a:r>
            <a:r>
              <a:rPr lang="ru-RU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ЕТ-413,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indent="189310" algn="just" defTabSz="685800" eaLnBrk="0" fontAlgn="base" hangingPunct="0">
              <a:spcBef>
                <a:spcPct val="0"/>
              </a:spcBef>
              <a:spcAft>
                <a:spcPct val="0"/>
              </a:spcAft>
              <a:tabLst>
                <a:tab pos="2828925" algn="l"/>
                <a:tab pos="2914650" algn="l"/>
              </a:tabLst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А.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Ческидова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152D3275-469E-4FFB-A700-3E7A3A121EC7}"/>
              </a:ext>
            </a:extLst>
          </p:cNvPr>
          <p:cNvSpPr/>
          <p:nvPr/>
        </p:nvSpPr>
        <p:spPr>
          <a:xfrm>
            <a:off x="3863958" y="6262079"/>
            <a:ext cx="1454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Челябинск,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2021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715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Текст 2"/>
              <p:cNvSpPr txBox="1">
                <a:spLocks/>
              </p:cNvSpPr>
              <p:nvPr/>
            </p:nvSpPr>
            <p:spPr>
              <a:xfrm>
                <a:off x="1349830" y="1118254"/>
                <a:ext cx="7160759" cy="42608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363538" algn="just">
                  <a:buNone/>
                </a:pPr>
                <a:endParaRPr lang="ru-RU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частота звука в Гц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446088" indent="0" algn="just"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частота звука в Мел. </a:t>
                </a:r>
                <a:endParaRPr lang="ru-RU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Текс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830" y="1118254"/>
                <a:ext cx="7160759" cy="4260851"/>
              </a:xfrm>
              <a:prstGeom prst="rect">
                <a:avLst/>
              </a:prstGeom>
              <a:blipFill>
                <a:blip r:embed="rId2" cstate="print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0837FF7-5919-41BF-8DD0-96FAEA1BD99B}" type="slidenum"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4599166"/>
                  </p:ext>
                </p:extLst>
              </p:nvPr>
            </p:nvGraphicFramePr>
            <p:xfrm>
              <a:off x="1349829" y="1255320"/>
              <a:ext cx="716076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val="14874012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𝑀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𝑓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)=1127</m:t>
                                </m:r>
                                <m:r>
                                  <m:rPr>
                                    <m:nor/>
                                  </m:rPr>
                                  <a:rPr lang="ru-RU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,01048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∙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ln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(1+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𝑓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/700),</m:t>
                                </m:r>
                              </m:oMath>
                            </m:oMathPara>
                          </a14:m>
                          <a:endParaRPr lang="ru-RU" sz="1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91634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4014599166"/>
                  </p:ext>
                </p:extLst>
              </p:nvPr>
            </p:nvGraphicFramePr>
            <p:xfrm>
              <a:off x="1349829" y="1255320"/>
              <a:ext cx="716076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4874012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8065" r="-1011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5916344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Рисунок 7" descr="C:\Users\Maria\Desktop\Untitled Diagram (1)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035"/>
          <a:stretch/>
        </p:blipFill>
        <p:spPr bwMode="auto">
          <a:xfrm>
            <a:off x="2732678" y="2332562"/>
            <a:ext cx="3946510" cy="208713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903484" y="4278625"/>
            <a:ext cx="3604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10 – График зависимости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мел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44651" y="6238698"/>
            <a:ext cx="348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Мел-спектрограмма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21725" y="4924956"/>
            <a:ext cx="4733925" cy="1333500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349830" y="715233"/>
            <a:ext cx="7160759" cy="7415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3538"/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мел-спектрограммы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56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49830" y="715233"/>
            <a:ext cx="7160759" cy="7415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3538"/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сети </a:t>
            </a:r>
            <a:r>
              <a:rPr lang="ru-RU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энкодер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0837FF7-5919-41BF-8DD0-96FAEA1BD99B}" type="slidenum"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22850" y="5931321"/>
            <a:ext cx="3414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Архитектура нейронной сети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87701" y="1365337"/>
            <a:ext cx="3685010" cy="45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15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49830" y="786631"/>
            <a:ext cx="7160759" cy="1033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3538"/>
            <a:r>
              <a:rPr lang="ru-RU" sz="3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Обобщенная сквозная функция потерь (</a:t>
            </a:r>
            <a:r>
              <a:rPr lang="en-US" sz="3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ru-RU" sz="3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3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Текст 2"/>
              <p:cNvSpPr txBox="1">
                <a:spLocks/>
              </p:cNvSpPr>
              <p:nvPr/>
            </p:nvSpPr>
            <p:spPr>
              <a:xfrm>
                <a:off x="1349830" y="2451916"/>
                <a:ext cx="7160759" cy="426956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357188" algn="just">
                  <a:buNone/>
                </a:pP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Вектор высказывания определяется по следующей формуле:</a:t>
                </a: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357188" algn="just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357188" algn="just">
                  <a:buNone/>
                </a:pP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-е высказывание 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диктора;</a:t>
                </a:r>
              </a:p>
              <a:p>
                <a:pPr marL="0" indent="447675" algn="just">
                  <a:buNone/>
                </a:pPr>
                <a14:m>
                  <m:oMath xmlns:m="http://schemas.openxmlformats.org/officeDocument/2006/math">
                    <m:r>
                      <a:rPr lang="ru-RU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веса.</a:t>
                </a:r>
              </a:p>
              <a:p>
                <a:pPr marL="0" indent="357188">
                  <a:buNone/>
                </a:pPr>
                <a:endParaRPr lang="ru-RU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Текс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830" y="2451916"/>
                <a:ext cx="7160759" cy="4269560"/>
              </a:xfrm>
              <a:prstGeom prst="rect">
                <a:avLst/>
              </a:prstGeom>
              <a:blipFill>
                <a:blip r:embed="rId2" cstate="print"/>
                <a:stretch>
                  <a:fillRect l="-1106" t="-1712" r="-11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226466"/>
                  </p:ext>
                </p:extLst>
              </p:nvPr>
            </p:nvGraphicFramePr>
            <p:xfrm>
              <a:off x="1349830" y="3103882"/>
              <a:ext cx="7160760" cy="8553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val="14874012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;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  <m:r>
                                  <a:rPr lang="ru-RU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91634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332226466"/>
                  </p:ext>
                </p:extLst>
              </p:nvPr>
            </p:nvGraphicFramePr>
            <p:xfrm>
              <a:off x="1349830" y="3103882"/>
              <a:ext cx="7160760" cy="8553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487401246"/>
                        </a:ext>
                      </a:extLst>
                    </a:gridCol>
                  </a:tblGrid>
                  <a:tr h="85534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01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59163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0837FF7-5919-41BF-8DD0-96FAEA1BD99B}" type="slidenum"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78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49830" y="786631"/>
            <a:ext cx="7160759" cy="1033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3538"/>
            <a:r>
              <a:rPr lang="ru-RU" sz="3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Обобщенная сквозная функция потерь (</a:t>
            </a:r>
            <a:r>
              <a:rPr lang="en-US" sz="3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ru-RU" sz="3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3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Текст 2"/>
              <p:cNvSpPr txBox="1">
                <a:spLocks/>
              </p:cNvSpPr>
              <p:nvPr/>
            </p:nvSpPr>
            <p:spPr>
              <a:xfrm>
                <a:off x="1349830" y="1820091"/>
                <a:ext cx="7160759" cy="426956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357188" algn="just">
                  <a:buNone/>
                </a:pP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Вычисление </a:t>
                </a:r>
                <a:r>
                  <a:rPr lang="ru-RU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центроидов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для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диктора:</a:t>
                </a:r>
              </a:p>
              <a:p>
                <a:pPr marL="0" indent="357188" algn="just">
                  <a:buNone/>
                </a:pPr>
                <a:endParaRPr lang="ru-RU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357188" algn="just">
                  <a:buNone/>
                </a:pPr>
                <a:endParaRPr lang="ru-RU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357188" algn="just">
                  <a:buNone/>
                </a:pPr>
                <a:endParaRPr lang="ru-RU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357188" algn="just">
                  <a:buNone/>
                </a:pPr>
                <a:endParaRPr lang="ru-RU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357188" algn="just">
                  <a:buNone/>
                </a:pPr>
                <a:endParaRPr lang="ru-RU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высказываний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447675" indent="0" algn="just"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номер диктора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447675" indent="0" algn="just"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номер высказывания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447675" indent="0" algn="just"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номер диктора,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∈[1,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endParaRPr lang="ru-RU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357188">
                  <a:buNone/>
                </a:pPr>
                <a:endParaRPr lang="ru-RU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Текс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830" y="1820091"/>
                <a:ext cx="7160759" cy="4269560"/>
              </a:xfrm>
              <a:prstGeom prst="rect">
                <a:avLst/>
              </a:prstGeom>
              <a:blipFill>
                <a:blip r:embed="rId2" cstate="print"/>
                <a:stretch>
                  <a:fillRect l="-1106" t="-1714" b="-2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395949"/>
                  </p:ext>
                </p:extLst>
              </p:nvPr>
            </p:nvGraphicFramePr>
            <p:xfrm>
              <a:off x="1349829" y="2250548"/>
              <a:ext cx="7160760" cy="19077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val="1487401246"/>
                        </a:ext>
                      </a:extLst>
                    </a:gridCol>
                  </a:tblGrid>
                  <a:tr h="8286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𝑀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𝑀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ru-RU" sz="1800" b="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  при </m:t>
                                </m:r>
                                <m:r>
                                  <a:rPr lang="en-US" sz="1800" b="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  <m:r>
                                  <a:rPr lang="en-US" sz="1800" b="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  <m:r>
                                  <a:rPr lang="ru-RU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9163448"/>
                      </a:ext>
                    </a:extLst>
                  </a:tr>
                  <a:tr h="1008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18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𝑀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−1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eqArr>
                                      <m:eqArrPr>
                                        <m:ctrlPr>
                                          <a:rPr lang="ru-RU" sz="1800" b="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800" b="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𝑚</m:t>
                                        </m:r>
                                        <m:r>
                                          <a:rPr lang="en-US" sz="1800" b="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=1</m:t>
                                        </m:r>
                                      </m:e>
                                      <m:e>
                                        <m:r>
                                          <a:rPr lang="en-US" sz="1800" b="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𝑚</m:t>
                                        </m:r>
                                        <m:r>
                                          <a:rPr lang="en-US" sz="1800" b="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≠</m:t>
                                        </m:r>
                                        <m:r>
                                          <a:rPr lang="en-US" sz="1800" b="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𝑗</m:t>
                                        </m:r>
                                      </m:e>
                                    </m:eqArr>
                                  </m:sub>
                                  <m:sup>
                                    <m:r>
                                      <a:rPr lang="en-US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𝑀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800" b="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ru-RU" sz="18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  при </m:t>
                                </m:r>
                                <m:r>
                                  <a:rPr lang="en-US" sz="18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  <m:r>
                                  <a:rPr lang="en-US" sz="18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(6)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6733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522395949"/>
                  </p:ext>
                </p:extLst>
              </p:nvPr>
            </p:nvGraphicFramePr>
            <p:xfrm>
              <a:off x="1349829" y="2250548"/>
              <a:ext cx="7160760" cy="19077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487401246"/>
                        </a:ext>
                      </a:extLst>
                    </a:gridCol>
                  </a:tblGrid>
                  <a:tr h="86277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0112" b="-121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59163448"/>
                      </a:ext>
                    </a:extLst>
                  </a:tr>
                  <a:tr h="104495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82558" r="-101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(6)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646733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0837FF7-5919-41BF-8DD0-96FAEA1BD99B}" type="slidenum"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792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Текст 2"/>
          <p:cNvSpPr txBox="1">
            <a:spLocks/>
          </p:cNvSpPr>
          <p:nvPr/>
        </p:nvSpPr>
        <p:spPr>
          <a:xfrm>
            <a:off x="1349830" y="1820091"/>
            <a:ext cx="7418389" cy="42695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3538" algn="just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подобия векторов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приведена на формуле 7.</a:t>
            </a:r>
          </a:p>
          <a:p>
            <a:pPr marL="0" indent="363538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3538">
              <a:buNone/>
            </a:pP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3538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потерь рассчитывается по следующей формуле:</a:t>
            </a:r>
          </a:p>
          <a:p>
            <a:pPr marL="0" indent="363538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3538">
              <a:buNone/>
            </a:pP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349830" y="786631"/>
            <a:ext cx="7160759" cy="1033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3538"/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Обобщенная сквозная функция потерь (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2500571"/>
                  </p:ext>
                </p:extLst>
              </p:nvPr>
            </p:nvGraphicFramePr>
            <p:xfrm>
              <a:off x="1349828" y="2179617"/>
              <a:ext cx="7160760" cy="9671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val="14874012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𝑖𝑗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800" b="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𝑤</m:t>
                                        </m:r>
                                        <m:r>
                                          <a:rPr lang="en-US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∙</m:t>
                                        </m:r>
                                        <m:func>
                                          <m:funcPr>
                                            <m:ctrlPr>
                                              <a:rPr lang="ru-RU" sz="18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sz="18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𝑐𝑜𝑠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ru-RU" sz="18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ru-RU" sz="18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8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ru-RU" sz="18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18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𝑐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18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sz="18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+</m:t>
                                        </m:r>
                                        <m:r>
                                          <a:rPr lang="en-US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𝑏</m:t>
                                        </m:r>
                                        <m:r>
                                          <a:rPr lang="en-US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,  при </m:t>
                                        </m:r>
                                        <m:r>
                                          <a:rPr lang="en-US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𝑘</m:t>
                                        </m:r>
                                        <m:r>
                                          <a:rPr lang="en-US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=</m:t>
                                        </m:r>
                                        <m:r>
                                          <a:rPr lang="en-US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lang="ru-RU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r>
                                          <a:rPr lang="en-US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𝑤</m:t>
                                        </m:r>
                                        <m:r>
                                          <a:rPr lang="en-US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∙</m:t>
                                        </m:r>
                                        <m:func>
                                          <m:funcPr>
                                            <m:ctrlPr>
                                              <a:rPr lang="ru-RU" sz="18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sz="18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𝑐𝑜𝑠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ru-RU" sz="18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ru-RU" sz="18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8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ru-RU" sz="18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𝑐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US" sz="18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8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𝑏</m:t>
                                            </m:r>
                                          </m:e>
                                        </m:func>
                                        <m:r>
                                          <a:rPr lang="en-US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,  </m:t>
                                        </m:r>
                                        <m:r>
                                          <a:rPr lang="ru-RU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при </m:t>
                                        </m:r>
                                        <m:r>
                                          <a:rPr lang="en-US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𝑘</m:t>
                                        </m:r>
                                        <m:r>
                                          <a:rPr lang="en-US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≠</m:t>
                                        </m:r>
                                        <m:r>
                                          <a:rPr lang="en-US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lang="ru-RU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.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ru-RU" sz="1800" b="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ru-RU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91634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852500571"/>
                  </p:ext>
                </p:extLst>
              </p:nvPr>
            </p:nvGraphicFramePr>
            <p:xfrm>
              <a:off x="1349828" y="2179617"/>
              <a:ext cx="7160760" cy="9671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487401246"/>
                        </a:ext>
                      </a:extLst>
                    </a:gridCol>
                  </a:tblGrid>
                  <a:tr h="96716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01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591634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4798748"/>
                  </p:ext>
                </p:extLst>
              </p:nvPr>
            </p:nvGraphicFramePr>
            <p:xfrm>
              <a:off x="1349828" y="3522055"/>
              <a:ext cx="7160760" cy="865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val="14874012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ru-R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91634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464798748"/>
                  </p:ext>
                </p:extLst>
              </p:nvPr>
            </p:nvGraphicFramePr>
            <p:xfrm>
              <a:off x="1349828" y="3522055"/>
              <a:ext cx="7160760" cy="865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487401246"/>
                        </a:ext>
                      </a:extLst>
                    </a:gridCol>
                  </a:tblGrid>
                  <a:tr h="86563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01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591634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6232678"/>
                  </p:ext>
                </p:extLst>
              </p:nvPr>
            </p:nvGraphicFramePr>
            <p:xfrm>
              <a:off x="1349828" y="4731470"/>
              <a:ext cx="7160760" cy="1072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val="14874012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𝑁</m:t>
                                            </m:r>
                                          </m:sup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𝑒𝑥𝑝</m:t>
                                                </m:r>
                                              </m:fName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2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sz="20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20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𝑆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20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𝑖𝑗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sz="2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2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nary>
                                      </m:e>
                                    </m:d>
                                  </m:e>
                                </m:func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 </m:t>
                                </m:r>
                              </m:oMath>
                            </m:oMathPara>
                          </a14:m>
                          <a:endParaRPr lang="ru-RU" sz="2000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91634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4056232678"/>
                  </p:ext>
                </p:extLst>
              </p:nvPr>
            </p:nvGraphicFramePr>
            <p:xfrm>
              <a:off x="1349828" y="4731470"/>
              <a:ext cx="7160760" cy="1072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xmlns="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xmlns="" val="1487401246"/>
                        </a:ext>
                      </a:extLst>
                    </a:gridCol>
                  </a:tblGrid>
                  <a:tr h="107270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101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59163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317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49830" y="786631"/>
            <a:ext cx="7160759" cy="1033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3538"/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качества </a:t>
            </a:r>
            <a:r>
              <a:rPr lang="ru-RU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нейросетевой</a:t>
            </a: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Текст 2"/>
              <p:cNvSpPr txBox="1">
                <a:spLocks/>
              </p:cNvSpPr>
              <p:nvPr/>
            </p:nvSpPr>
            <p:spPr>
              <a:xfrm>
                <a:off x="1349830" y="1820091"/>
                <a:ext cx="7160759" cy="426956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363538" algn="just">
                  <a:buNone/>
                </a:pP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363538" algn="just">
                  <a:buNone/>
                </a:pP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𝑇𝐴</m:t>
                    </m:r>
                  </m:oMath>
                </a14:m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модель правильно определила диктора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450850" algn="just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модель правильно отклонила диктора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0850" algn="just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𝐹𝐴</m:t>
                    </m:r>
                  </m:oMath>
                </a14:m>
                <a:r>
                  <a:rPr lang="ru-RU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модель неправильно 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определила диктора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450850" algn="just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𝐹𝑅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модель 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неправильно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отклонила 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диктора.</a:t>
                </a:r>
              </a:p>
              <a:p>
                <a:pPr marL="0" indent="450850" algn="just">
                  <a:buNone/>
                </a:pP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определения пороговых значений метрик 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𝐹𝐴𝑅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𝐹𝑅𝑅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используется метрика называемая равной частотой ошибок (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𝐸𝐸𝑅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 marL="0" indent="450850" algn="just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Текс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830" y="1820091"/>
                <a:ext cx="7160759" cy="4269560"/>
              </a:xfrm>
              <a:prstGeom prst="rect">
                <a:avLst/>
              </a:prstGeom>
              <a:blipFill>
                <a:blip r:embed="rId2" cstate="print"/>
                <a:stretch>
                  <a:fillRect l="-1106" r="-11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0837FF7-5919-41BF-8DD0-96FAEA1BD99B}" type="slidenum"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0531013"/>
                  </p:ext>
                </p:extLst>
              </p:nvPr>
            </p:nvGraphicFramePr>
            <p:xfrm>
              <a:off x="1349829" y="1820091"/>
              <a:ext cx="7160760" cy="12209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val="14874012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𝐹𝐴𝑅</m:t>
                                </m:r>
                                <m:r>
                                  <a:rPr lang="ru-RU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𝐹𝐴</m:t>
                                    </m:r>
                                  </m:num>
                                  <m:den>
                                    <m:r>
                                      <a:rPr lang="ru-RU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𝐹𝐴</m:t>
                                    </m:r>
                                    <m:r>
                                      <a:rPr lang="ru-RU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ru-RU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𝑇𝑅</m:t>
                                    </m:r>
                                  </m:den>
                                </m:f>
                                <m:r>
                                  <a:rPr lang="ru-RU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(1</a:t>
                          </a:r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9163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𝐹𝑅𝑅</m:t>
                                </m:r>
                                <m:r>
                                  <a:rPr lang="ru-RU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𝐹𝑅</m:t>
                                    </m:r>
                                  </m:num>
                                  <m:den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𝐹𝑅</m:t>
                                    </m:r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𝑇𝐴</m:t>
                                    </m:r>
                                  </m:den>
                                </m:f>
                                <m:r>
                                  <a:rPr lang="ru-RU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(1</a:t>
                          </a:r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33681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960531013"/>
                  </p:ext>
                </p:extLst>
              </p:nvPr>
            </p:nvGraphicFramePr>
            <p:xfrm>
              <a:off x="1349829" y="1820091"/>
              <a:ext cx="7160760" cy="12209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487401246"/>
                        </a:ext>
                      </a:extLst>
                    </a:gridCol>
                  </a:tblGrid>
                  <a:tr h="61137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0112" b="-99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(1</a:t>
                          </a:r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59163448"/>
                      </a:ext>
                    </a:extLst>
                  </a:tr>
                  <a:tr h="60953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1000" r="-101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(1</a:t>
                          </a:r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2233681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2511824"/>
                  </p:ext>
                </p:extLst>
              </p:nvPr>
            </p:nvGraphicFramePr>
            <p:xfrm>
              <a:off x="1349829" y="5787137"/>
              <a:ext cx="7160760" cy="605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val="14874012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𝐸𝑅𝑅</m:t>
                                </m:r>
                                <m:r>
                                  <a:rPr lang="ru-RU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𝐹𝐴𝑅</m:t>
                                    </m:r>
                                    <m:r>
                                      <a:rPr lang="ru-RU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ru-RU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𝐹𝑅𝑅</m:t>
                                    </m:r>
                                  </m:num>
                                  <m:den>
                                    <m:r>
                                      <a:rPr lang="ru-RU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ru-RU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ru-RU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91634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672511824"/>
                  </p:ext>
                </p:extLst>
              </p:nvPr>
            </p:nvGraphicFramePr>
            <p:xfrm>
              <a:off x="1349829" y="5787137"/>
              <a:ext cx="7160760" cy="605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487401246"/>
                        </a:ext>
                      </a:extLst>
                    </a:gridCol>
                  </a:tblGrid>
                  <a:tr h="60502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101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591634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xmlns="" val="60752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49830" y="623793"/>
            <a:ext cx="7160759" cy="7415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3538"/>
            <a:r>
              <a:rPr lang="ru-RU" sz="3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тестирования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0837FF7-5919-41BF-8DD0-96FAEA1BD99B}" type="slidenum"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62967" y="5931321"/>
            <a:ext cx="2534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Алгоритм тестирования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579" y="1089614"/>
            <a:ext cx="2211256" cy="48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42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49830" y="623793"/>
            <a:ext cx="7160759" cy="7415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3538"/>
            <a:r>
              <a:rPr lang="ru-RU" sz="3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обучения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0837FF7-5919-41BF-8DD0-96FAEA1BD99B}" type="slidenum"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090" y="5599287"/>
            <a:ext cx="861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Алгоритм обучения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8630"/>
          <a:stretch/>
        </p:blipFill>
        <p:spPr>
          <a:xfrm>
            <a:off x="807435" y="1780857"/>
            <a:ext cx="7703153" cy="362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47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49830" y="623793"/>
            <a:ext cx="7160759" cy="7415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3538"/>
            <a:r>
              <a:rPr lang="ru-RU" sz="3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нейронной сети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0837FF7-5919-41BF-8DD0-96FAEA1BD99B}" type="slidenum"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8669" y="4714677"/>
            <a:ext cx="4051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Отображение векторов 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1000 итераций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7924" y="4714677"/>
            <a:ext cx="3788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векторов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140000 итераций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/>
          <a:srcRect l="7351" t="11248" r="7888" b="4542"/>
          <a:stretch/>
        </p:blipFill>
        <p:spPr>
          <a:xfrm>
            <a:off x="1166186" y="2124219"/>
            <a:ext cx="3476506" cy="25904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print"/>
          <a:srcRect t="8770" r="9612" b="6952"/>
          <a:stretch/>
        </p:blipFill>
        <p:spPr>
          <a:xfrm>
            <a:off x="5064801" y="2124219"/>
            <a:ext cx="3614683" cy="259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967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49830" y="623793"/>
            <a:ext cx="7160759" cy="7415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3538"/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 нейронной сети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3189" y="6193065"/>
            <a:ext cx="2057400" cy="365125"/>
          </a:xfrm>
        </p:spPr>
        <p:txBody>
          <a:bodyPr/>
          <a:lstStyle/>
          <a:p>
            <a:fld id="{30837FF7-5919-41BF-8DD0-96FAEA1BD99B}" type="slidenum"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0739" y="3475109"/>
            <a:ext cx="532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Изменение значения функции потерь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0739" y="6169575"/>
            <a:ext cx="532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18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Изменение значения метрики качества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453" b="51270"/>
          <a:stretch/>
        </p:blipFill>
        <p:spPr>
          <a:xfrm>
            <a:off x="2629256" y="1187163"/>
            <a:ext cx="4598409" cy="237634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4444"/>
          <a:stretch/>
        </p:blipFill>
        <p:spPr>
          <a:xfrm>
            <a:off x="2559129" y="3844441"/>
            <a:ext cx="4668536" cy="237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75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349830" y="623793"/>
            <a:ext cx="7160759" cy="741544"/>
          </a:xfrm>
        </p:spPr>
        <p:txBody>
          <a:bodyPr>
            <a:normAutofit/>
          </a:bodyPr>
          <a:lstStyle/>
          <a:p>
            <a:pPr marL="363538"/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1349830" y="1828800"/>
            <a:ext cx="7160759" cy="4260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2438" algn="just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работы является разработка нейронной сети (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энкодер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которая выделяет просодии голоса человека для синтеза речи.</a:t>
            </a:r>
          </a:p>
          <a:p>
            <a:pPr marL="0" indent="452438" algn="just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цели, необходимо решить следующие задачи: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2438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и исследование существующих методов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выделения просодии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говорящего;</a:t>
            </a:r>
          </a:p>
          <a:p>
            <a:pPr marL="0" indent="452438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бор и подготовка данных для обучения нейронной сети;</a:t>
            </a:r>
          </a:p>
          <a:p>
            <a:pPr marL="0" indent="452438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sz="11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математической модели искусственной нейронной сети;</a:t>
            </a:r>
          </a:p>
          <a:p>
            <a:pPr marL="0" indent="452438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нейронной сети;</a:t>
            </a:r>
          </a:p>
          <a:p>
            <a:pPr marL="0" indent="452438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качества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экспериментальных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0837FF7-5919-41BF-8DD0-96FAEA1BD99B}" type="slidenum"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252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349830" y="532353"/>
            <a:ext cx="7160759" cy="741544"/>
          </a:xfrm>
        </p:spPr>
        <p:txBody>
          <a:bodyPr>
            <a:normAutofit/>
          </a:bodyPr>
          <a:lstStyle/>
          <a:p>
            <a:pPr marL="363538"/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1349830" y="1828800"/>
            <a:ext cx="7160759" cy="42608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3538" algn="just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работы был проведен анализ существующих решений задачи выделения просодии голоса. </a:t>
            </a:r>
          </a:p>
          <a:p>
            <a:pPr marL="0" indent="363538" algn="just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обучения нейронной сети был собран и подготовлен набор данных. </a:t>
            </a:r>
          </a:p>
          <a:p>
            <a:pPr marL="0" indent="363538" algn="just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построена математическая модель нейронной сети и описаны методы ее обучения.</a:t>
            </a:r>
          </a:p>
          <a:p>
            <a:pPr marL="0" indent="363538" algn="just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сеть была реализована и обучена.</a:t>
            </a:r>
          </a:p>
          <a:p>
            <a:pPr marL="0" indent="363538" algn="just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задачи были выполнены, цель достигнута.</a:t>
            </a:r>
          </a:p>
          <a:p>
            <a:pPr marL="0" indent="363538" algn="just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Полученное в ходе работы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нейросетевое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решение используется в проекте «Синтез голоса», предложенного компанией ООО «Цифровая собственность».</a:t>
            </a:r>
          </a:p>
          <a:p>
            <a:pPr marL="0" indent="363538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0837FF7-5919-41BF-8DD0-96FAEA1BD99B}" type="slidenum"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573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349830" y="532353"/>
            <a:ext cx="7160759" cy="741544"/>
          </a:xfrm>
        </p:spPr>
        <p:txBody>
          <a:bodyPr>
            <a:normAutofit/>
          </a:bodyPr>
          <a:lstStyle/>
          <a:p>
            <a:pPr marL="363538"/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 о внедрении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0837FF7-5919-41BF-8DD0-96FAEA1BD99B}" type="slidenum"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934542" y="2063151"/>
            <a:ext cx="4822214" cy="32821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04570" y="5898696"/>
            <a:ext cx="637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18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Акт о внедрении разработанной модели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un9-38.userapi.com/impg/BJv00zNajJWztXvB4OO5yGjxsVmXEYKIqRhUIQ/FDuX-gtXv54.jpg?size=773x1080&amp;quality=96&amp;sign=13e2b62bcf01bfa5c55d9d7ad960cb13&amp;type=alb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2437" y="1365337"/>
            <a:ext cx="3244710" cy="453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5815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12942" y="1617150"/>
            <a:ext cx="5015484" cy="23876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94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49830" y="623793"/>
            <a:ext cx="7160759" cy="7415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3538"/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нейронной сети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0837FF7-5919-41BF-8DD0-96FAEA1BD99B}" type="slidenum"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/>
          <a:srcRect t="11250"/>
          <a:stretch/>
        </p:blipFill>
        <p:spPr>
          <a:xfrm>
            <a:off x="1882590" y="1710341"/>
            <a:ext cx="6095238" cy="40571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35989" y="5710020"/>
            <a:ext cx="378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18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Верификация дикторов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04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49830" y="623793"/>
            <a:ext cx="7160759" cy="7415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3538"/>
            <a:r>
              <a:rPr lang="ru-RU" sz="3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активации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 txBox="1">
            <a:spLocks/>
          </p:cNvSpPr>
          <p:nvPr/>
        </p:nvSpPr>
        <p:spPr>
          <a:xfrm>
            <a:off x="1349830" y="1828800"/>
            <a:ext cx="7160759" cy="42608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3538" algn="just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функций активации использовались следующие функции.</a:t>
            </a:r>
          </a:p>
          <a:p>
            <a:pPr marL="0" indent="363538" algn="just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Функция активации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сигмоиды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363538" algn="just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3538" algn="just">
              <a:buNone/>
            </a:pPr>
            <a:endParaRPr lang="ru-RU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3538" algn="just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Функция активации гиперболического тангенса.</a:t>
            </a:r>
          </a:p>
          <a:p>
            <a:pPr marL="0" indent="363538" algn="just">
              <a:buNone/>
            </a:pP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3538" algn="just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3538" algn="just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Функция активации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3538" algn="just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0837FF7-5919-41BF-8DD0-96FAEA1BD99B}" type="slidenum"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7070961"/>
                  </p:ext>
                </p:extLst>
              </p:nvPr>
            </p:nvGraphicFramePr>
            <p:xfrm>
              <a:off x="1349830" y="2943777"/>
              <a:ext cx="7160760" cy="611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val="14874012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ru-RU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ru-RU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ru-RU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lang="ru-RU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ru-RU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91634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787070961"/>
                  </p:ext>
                </p:extLst>
              </p:nvPr>
            </p:nvGraphicFramePr>
            <p:xfrm>
              <a:off x="1349830" y="2943777"/>
              <a:ext cx="7160760" cy="611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487401246"/>
                        </a:ext>
                      </a:extLst>
                    </a:gridCol>
                  </a:tblGrid>
                  <a:tr h="61137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01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591634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8242544"/>
                  </p:ext>
                </p:extLst>
              </p:nvPr>
            </p:nvGraphicFramePr>
            <p:xfrm>
              <a:off x="1349829" y="4166533"/>
              <a:ext cx="7160760" cy="611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val="14874012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ru-RU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𝑡𝑎𝑛h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1800" b="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ru-RU" sz="1800" b="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  <m:r>
                                  <a:rPr lang="ru-RU" sz="1800" b="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ru-RU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−1=</m:t>
                                </m:r>
                                <m:f>
                                  <m:fPr>
                                    <m:ctrlPr>
                                      <a:rPr lang="ru-RU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ru-RU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ru-RU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−2</m:t>
                                        </m:r>
                                        <m:r>
                                          <a:rPr lang="ru-RU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ru-RU" sz="1800" b="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ru-RU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91634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578242544"/>
                  </p:ext>
                </p:extLst>
              </p:nvPr>
            </p:nvGraphicFramePr>
            <p:xfrm>
              <a:off x="1349829" y="4166533"/>
              <a:ext cx="7160760" cy="611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487401246"/>
                        </a:ext>
                      </a:extLst>
                    </a:gridCol>
                  </a:tblGrid>
                  <a:tr h="61137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01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591634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3952818"/>
                  </p:ext>
                </p:extLst>
              </p:nvPr>
            </p:nvGraphicFramePr>
            <p:xfrm>
              <a:off x="1349829" y="5324921"/>
              <a:ext cx="7160760" cy="7136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val="14874012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softmax</m:t>
                                </m:r>
                                <m:d>
                                  <m:dPr>
                                    <m:ctrlPr>
                                      <a:rPr lang="ru-RU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ru-RU" sz="1800" b="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ru-RU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ru-RU" sz="18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ru-RU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ru-RU" sz="18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ru-RU" sz="18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ru-RU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(1</a:t>
                          </a:r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91634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063952818"/>
                  </p:ext>
                </p:extLst>
              </p:nvPr>
            </p:nvGraphicFramePr>
            <p:xfrm>
              <a:off x="1349829" y="5324921"/>
              <a:ext cx="7160760" cy="7136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487401246"/>
                        </a:ext>
                      </a:extLst>
                    </a:gridCol>
                  </a:tblGrid>
                  <a:tr h="71361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101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(1</a:t>
                          </a:r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591634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xmlns="" val="13618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49830" y="623793"/>
            <a:ext cx="7160759" cy="7415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3538"/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Оптимизатор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Текст 2"/>
              <p:cNvSpPr txBox="1">
                <a:spLocks/>
              </p:cNvSpPr>
              <p:nvPr/>
            </p:nvSpPr>
            <p:spPr>
              <a:xfrm>
                <a:off x="1349830" y="1828800"/>
                <a:ext cx="7160759" cy="42608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363538" algn="just">
                  <a:buNone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Инициализация 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начальных моментов: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</m:t>
                    </m:r>
                  </m:oMath>
                </a14:m>
                <a:r>
                  <a:rPr lang="ru-RU" sz="2200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br>
                  <a:rPr lang="ru-RU" sz="2200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363538" algn="just">
                  <a:buNone/>
                </a:pP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Пересчет первого и второго моментов:</a:t>
                </a:r>
              </a:p>
              <a:p>
                <a:pPr marL="0" indent="363538" algn="just">
                  <a:buNone/>
                </a:pPr>
                <a:endParaRPr lang="ru-RU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363538" algn="just">
                  <a:buNone/>
                </a:pPr>
                <a:endParaRPr lang="ru-RU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ru-RU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ru-RU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параметры сглаживания,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ru-RU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∈[0;1),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ru-RU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[0;1);</a:t>
                </a:r>
              </a:p>
              <a:p>
                <a:pPr marL="0" indent="447675" algn="just">
                  <a:buNone/>
                </a:pPr>
                <a14:m>
                  <m:oMath xmlns:m="http://schemas.openxmlformats.org/officeDocument/2006/math">
                    <m:r>
                      <a:rPr lang="ru-RU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функция потерь;</a:t>
                </a:r>
              </a:p>
              <a:p>
                <a:pPr marL="0" indent="447675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ru-RU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ru-RU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весовые коэффициенты нейронной сети.</a:t>
                </a:r>
              </a:p>
              <a:p>
                <a:pPr marL="0" indent="363538" algn="just">
                  <a:buNone/>
                </a:pPr>
                <a:endParaRPr lang="ru-RU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Текс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830" y="1828800"/>
                <a:ext cx="7160759" cy="4260851"/>
              </a:xfrm>
              <a:prstGeom prst="rect">
                <a:avLst/>
              </a:prstGeom>
              <a:blipFill>
                <a:blip r:embed="rId2" cstate="print"/>
                <a:stretch>
                  <a:fillRect l="-1106" t="-1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0837FF7-5919-41BF-8DD0-96FAEA1BD99B}" type="slidenum"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8313137"/>
                  </p:ext>
                </p:extLst>
              </p:nvPr>
            </p:nvGraphicFramePr>
            <p:xfrm>
              <a:off x="1349830" y="2943777"/>
              <a:ext cx="716076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val="14874012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ru-RU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𝑡</m:t>
                                    </m:r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ru-RU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ru-RU" sz="1800" b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𝛻</m:t>
                                </m:r>
                                <m:sSub>
                                  <m:sSubPr>
                                    <m:ctrlPr>
                                      <a:rPr lang="ru-RU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ru-RU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ru-RU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𝑡</m:t>
                                        </m:r>
                                        <m:r>
                                          <a:rPr lang="ru-RU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lang="ru-RU" sz="1800" b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9163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𝑡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𝛻</m:t>
                                    </m:r>
                                    <m:sSub>
                                      <m:sSubPr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ru-RU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ru-RU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ru-RU" sz="1800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(11)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6865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798313137"/>
                  </p:ext>
                </p:extLst>
              </p:nvPr>
            </p:nvGraphicFramePr>
            <p:xfrm>
              <a:off x="1349830" y="2943777"/>
              <a:ext cx="716076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4874012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8065" r="-1011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59163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9836" r="-1011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(11)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1616865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xmlns="" val="398952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49830" y="623793"/>
            <a:ext cx="7160759" cy="7415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3538"/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Оптимизатор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Текст 2"/>
              <p:cNvSpPr txBox="1">
                <a:spLocks/>
              </p:cNvSpPr>
              <p:nvPr/>
            </p:nvSpPr>
            <p:spPr>
              <a:xfrm>
                <a:off x="1349830" y="1828800"/>
                <a:ext cx="7160759" cy="50292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363538" algn="just">
                  <a:buNone/>
                </a:pP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Вычислить коррекцию смещения первого и второго моментов:</a:t>
                </a:r>
              </a:p>
              <a:p>
                <a:pPr marL="0" indent="363538" algn="just">
                  <a:buNone/>
                </a:pPr>
                <a:endParaRPr lang="ru-RU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363538" algn="just">
                  <a:buNone/>
                </a:pPr>
                <a:endParaRPr lang="ru-RU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363538" algn="just">
                  <a:buNone/>
                </a:pPr>
                <a:endParaRPr lang="ru-RU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363538" algn="just">
                  <a:buNone/>
                </a:pP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Обновить веса:</a:t>
                </a:r>
              </a:p>
              <a:p>
                <a:pPr marL="0" indent="363538" algn="just">
                  <a:buNone/>
                </a:pPr>
                <a:endParaRPr lang="ru-RU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363538" algn="just">
                  <a:buNone/>
                </a:pPr>
                <a:endParaRPr lang="ru-RU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скорость обучения;</a:t>
                </a:r>
              </a:p>
              <a:p>
                <a:pPr marL="0" indent="45085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коррекция смещения первого момента;</a:t>
                </a:r>
              </a:p>
              <a:p>
                <a:pPr marL="0" indent="45085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коррекция смещения второго момента;</a:t>
                </a:r>
              </a:p>
              <a:p>
                <a:pPr marL="0" indent="450850" algn="just">
                  <a:buNone/>
                </a:pP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 – коэффициент 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неопределенности. </a:t>
                </a:r>
                <a:endParaRPr lang="ru-RU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363538" algn="just">
                  <a:buNone/>
                </a:pPr>
                <a:endParaRPr lang="ru-RU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47675" algn="just">
                  <a:buNone/>
                </a:pPr>
                <a:endParaRPr lang="ru-RU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363538" algn="just">
                  <a:buNone/>
                </a:pPr>
                <a:endParaRPr lang="ru-RU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Текс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830" y="1828800"/>
                <a:ext cx="7160759" cy="5029200"/>
              </a:xfrm>
              <a:prstGeom prst="rect">
                <a:avLst/>
              </a:prstGeom>
              <a:blipFill>
                <a:blip r:embed="rId2" cstate="print"/>
                <a:stretch>
                  <a:fillRect l="-1106" t="-1455" r="-11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0837FF7-5919-41BF-8DD0-96FAEA1BD99B}" type="slidenum"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974288"/>
                  </p:ext>
                </p:extLst>
              </p:nvPr>
            </p:nvGraphicFramePr>
            <p:xfrm>
              <a:off x="1349829" y="2455262"/>
              <a:ext cx="7160760" cy="12521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val="14874012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ru-RU" sz="18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ru-RU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ru-RU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ru-RU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ru-RU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9163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ru-RU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ru-RU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ru-RU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(13)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6865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65974288"/>
                  </p:ext>
                </p:extLst>
              </p:nvPr>
            </p:nvGraphicFramePr>
            <p:xfrm>
              <a:off x="1349829" y="2455262"/>
              <a:ext cx="7160760" cy="12506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487401246"/>
                        </a:ext>
                      </a:extLst>
                    </a:gridCol>
                  </a:tblGrid>
                  <a:tr h="62509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011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59163448"/>
                      </a:ext>
                    </a:extLst>
                  </a:tr>
                  <a:tr h="62553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101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(13)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1616865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2519934"/>
                  </p:ext>
                </p:extLst>
              </p:nvPr>
            </p:nvGraphicFramePr>
            <p:xfrm>
              <a:off x="1345069" y="3936985"/>
              <a:ext cx="7160760" cy="729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val="14874012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ru-RU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𝛼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ru-RU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ru-RU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ru-RU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ru-RU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18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rad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𝜀</m:t>
                                    </m:r>
                                  </m:den>
                                </m:f>
                                <m:r>
                                  <a:rPr lang="ru-RU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14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91634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742519934"/>
                  </p:ext>
                </p:extLst>
              </p:nvPr>
            </p:nvGraphicFramePr>
            <p:xfrm>
              <a:off x="1345069" y="3936985"/>
              <a:ext cx="7160760" cy="729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487401246"/>
                        </a:ext>
                      </a:extLst>
                    </a:gridCol>
                  </a:tblGrid>
                  <a:tr h="72942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101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ru-RU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14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591634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xmlns="" val="71497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349830" y="623793"/>
            <a:ext cx="7160759" cy="741544"/>
          </a:xfrm>
        </p:spPr>
        <p:txBody>
          <a:bodyPr>
            <a:normAutofit/>
          </a:bodyPr>
          <a:lstStyle/>
          <a:p>
            <a:pPr marL="363538"/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синтеза речи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1349830" y="1828800"/>
            <a:ext cx="7160759" cy="4260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3538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0837FF7-5919-41BF-8DD0-96FAEA1BD99B}" type="slidenum"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8478" y="5618346"/>
            <a:ext cx="442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Этапы синтеза речи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6433" y="1541646"/>
            <a:ext cx="70675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00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 txBox="1">
            <a:spLocks/>
          </p:cNvSpPr>
          <p:nvPr/>
        </p:nvSpPr>
        <p:spPr>
          <a:xfrm>
            <a:off x="1374726" y="2163363"/>
            <a:ext cx="3826056" cy="42695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Синтезаторы речи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мобильных устройств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Aloud Reader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«Болтун»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525" indent="0" algn="just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 синтезаторы речи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Ispeech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»,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Acapela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»,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Odd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Linguatec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525" indent="0" algn="just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Десктопные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синтезаторы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«2nd Speech Center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Robot-Talk»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0837FF7-5919-41BF-8DD0-96FAEA1BD99B}" type="slidenum"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 cstate="print"/>
          <a:srcRect t="10926"/>
          <a:stretch/>
        </p:blipFill>
        <p:spPr bwMode="auto">
          <a:xfrm>
            <a:off x="5206365" y="1817690"/>
            <a:ext cx="3198496" cy="2055176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257"/>
          <a:stretch/>
        </p:blipFill>
        <p:spPr bwMode="auto">
          <a:xfrm>
            <a:off x="5206365" y="4180643"/>
            <a:ext cx="3195239" cy="1764345"/>
          </a:xfrm>
          <a:prstGeom prst="rect">
            <a:avLst/>
          </a:prstGeom>
          <a:ln w="31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09622" y="3954871"/>
            <a:ext cx="319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206365" y="3872866"/>
            <a:ext cx="3198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– Синтезатор речи «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Oddcast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469" y="5944988"/>
            <a:ext cx="321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– Синтезатор речи «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Acapela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349830" y="724377"/>
            <a:ext cx="7236386" cy="74154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3538"/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решения синтеза речи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507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49830" y="786631"/>
            <a:ext cx="7160759" cy="1033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3538"/>
            <a:r>
              <a:rPr lang="ru-RU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Нейросетевые</a:t>
            </a: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подходы к задаче выделения просодии голоса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0837FF7-5919-41BF-8DD0-96FAEA1BD99B}" type="slidenum"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9995" y="5763496"/>
            <a:ext cx="594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– Структура модели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GE2E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4274" y="3503587"/>
            <a:ext cx="697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– Существующие подходы к задаче выделения просодии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54626" y="2104033"/>
            <a:ext cx="7249722" cy="137156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7687" y="4095900"/>
            <a:ext cx="5943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43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49830" y="786631"/>
            <a:ext cx="7160759" cy="1033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3538"/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выделения просодии голоса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Текст 2"/>
              <p:cNvSpPr txBox="1">
                <a:spLocks/>
              </p:cNvSpPr>
              <p:nvPr/>
            </p:nvSpPr>
            <p:spPr>
              <a:xfrm>
                <a:off x="1349830" y="2157983"/>
                <a:ext cx="7160759" cy="393166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363538">
                  <a:buNone/>
                </a:pP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 размером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количество дикторов,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высказываний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363538">
                  <a:buNone/>
                </a:pP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363538">
                  <a:buNone/>
                </a:pP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 размером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ru-RU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256</m:t>
                    </m:r>
                  </m:oMath>
                </a14:m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в которой каждому элементу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2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соответствует вектор вещественных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256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363538">
                  <a:buNone/>
                </a:pP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363538">
                  <a:buNone/>
                </a:pP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Необходимо восстановить целевую функцию 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Текс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830" y="2157983"/>
                <a:ext cx="7160759" cy="3931667"/>
              </a:xfrm>
              <a:prstGeom prst="rect">
                <a:avLst/>
              </a:prstGeom>
              <a:blipFill>
                <a:blip r:embed="rId2" cstate="print"/>
                <a:stretch>
                  <a:fillRect l="-1106" t="-1860" r="-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0837FF7-5919-41BF-8DD0-96FAEA1BD99B}" type="slidenum"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15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49830" y="724377"/>
            <a:ext cx="7160759" cy="7415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3538"/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набора данных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0837FF7-5919-41BF-8DD0-96FAEA1BD99B}" type="slidenum"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/>
          <a:srcRect t="9891" r="2009" b="16590"/>
          <a:stretch/>
        </p:blipFill>
        <p:spPr>
          <a:xfrm>
            <a:off x="5218727" y="1828800"/>
            <a:ext cx="3476188" cy="27981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94675" y="4804323"/>
            <a:ext cx="350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7 – Программа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MP3 Cutter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print"/>
          <a:srcRect t="1374" r="1780" b="-1"/>
          <a:stretch/>
        </p:blipFill>
        <p:spPr>
          <a:xfrm>
            <a:off x="930853" y="1874520"/>
            <a:ext cx="4125780" cy="27524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0853" y="4804322"/>
            <a:ext cx="412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6 – Источники набора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958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349830" y="623793"/>
            <a:ext cx="7160759" cy="741544"/>
          </a:xfrm>
        </p:spPr>
        <p:txBody>
          <a:bodyPr>
            <a:normAutofit/>
          </a:bodyPr>
          <a:lstStyle/>
          <a:p>
            <a:pPr marL="363538"/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Быстрое преобразование Фурье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Текст 2"/>
              <p:cNvSpPr txBox="1">
                <a:spLocks/>
              </p:cNvSpPr>
              <p:nvPr/>
            </p:nvSpPr>
            <p:spPr>
              <a:xfrm>
                <a:off x="1349830" y="1292327"/>
                <a:ext cx="7160759" cy="42608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363538">
                  <a:buNone/>
                </a:pP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363538">
                  <a:buNone/>
                </a:pPr>
                <a:endParaRPr lang="ru-RU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ru-RU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последовательность, представляющая 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отсчетов 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звукового сигнала.</a:t>
                </a:r>
                <a:endParaRPr lang="ru-RU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Текс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830" y="1292327"/>
                <a:ext cx="7160759" cy="4260851"/>
              </a:xfrm>
              <a:prstGeom prst="rect">
                <a:avLst/>
              </a:prstGeom>
              <a:blipFill>
                <a:blip r:embed="rId2" cstate="print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0837FF7-5919-41BF-8DD0-96FAEA1BD99B}" type="slidenum"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0299870"/>
                  </p:ext>
                </p:extLst>
              </p:nvPr>
            </p:nvGraphicFramePr>
            <p:xfrm>
              <a:off x="1385960" y="1335409"/>
              <a:ext cx="7160760" cy="8630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val="14874012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sz="18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  <m:r>
                                      <a:rPr lang="ru-RU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nary>
                                <m:r>
                                  <a:rPr lang="ru-RU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ru-RU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ru-RU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ru-RU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u-RU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2</m:t>
                                        </m:r>
                                        <m:r>
                                          <a:rPr lang="en-US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𝜋</m:t>
                                        </m:r>
                                        <m:r>
                                          <a:rPr lang="en-US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en-US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r>
                                      <a:rPr lang="ru-RU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𝑛𝑘</m:t>
                                    </m:r>
                                  </m:sup>
                                </m:sSup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ru-RU" sz="1800" b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ru-RU" sz="1800" b="1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=0, …, </m:t>
                                </m:r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𝑁</m:t>
                                </m:r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−1,</m:t>
                                </m:r>
                              </m:oMath>
                            </m:oMathPara>
                          </a14:m>
                          <a:endParaRPr lang="ru-RU" sz="1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(1)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91634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000299870"/>
                  </p:ext>
                </p:extLst>
              </p:nvPr>
            </p:nvGraphicFramePr>
            <p:xfrm>
              <a:off x="1385960" y="1335409"/>
              <a:ext cx="7160760" cy="8630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487401246"/>
                        </a:ext>
                      </a:extLst>
                    </a:gridCol>
                  </a:tblGrid>
                  <a:tr h="86302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01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(1)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5916344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Рисунок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25445" y="2865965"/>
            <a:ext cx="4209528" cy="320918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2843707" y="6090726"/>
                <a:ext cx="42452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Рисунок 8 – Сведение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-точечного ДПФ 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ru-RU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/2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-точечному ДПФ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707" y="6090726"/>
                <a:ext cx="4245265" cy="646331"/>
              </a:xfrm>
              <a:prstGeom prst="rect">
                <a:avLst/>
              </a:prstGeom>
              <a:blipFill>
                <a:blip r:embed="rId5" cstate="print"/>
                <a:stretch>
                  <a:fillRect l="-1148" t="-4717" r="-143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15509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349830" y="623793"/>
            <a:ext cx="7160759" cy="741544"/>
          </a:xfrm>
        </p:spPr>
        <p:txBody>
          <a:bodyPr>
            <a:normAutofit/>
          </a:bodyPr>
          <a:lstStyle/>
          <a:p>
            <a:pPr marL="363538"/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Оконное преобразование Ханна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Текст 2"/>
              <p:cNvSpPr txBox="1">
                <a:spLocks/>
              </p:cNvSpPr>
              <p:nvPr/>
            </p:nvSpPr>
            <p:spPr>
              <a:xfrm>
                <a:off x="1349827" y="1246607"/>
                <a:ext cx="7160759" cy="42608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363538">
                  <a:buNone/>
                </a:pP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363538">
                  <a:buNone/>
                </a:pPr>
                <a:endParaRPr lang="ru-RU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363538">
                  <a:buNone/>
                </a:pPr>
                <a:endPara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отсчетов звукового сигнала.</a:t>
                </a:r>
                <a:endParaRPr lang="ru-RU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Текс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827" y="1246607"/>
                <a:ext cx="7160759" cy="4260851"/>
              </a:xfrm>
              <a:prstGeom prst="rect">
                <a:avLst/>
              </a:prstGeom>
              <a:blipFill>
                <a:blip r:embed="rId2" cstate="print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0837FF7-5919-41BF-8DD0-96FAEA1BD99B}" type="slidenum"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0190396"/>
                  </p:ext>
                </p:extLst>
              </p:nvPr>
            </p:nvGraphicFramePr>
            <p:xfrm>
              <a:off x="1349829" y="1343306"/>
              <a:ext cx="7160760" cy="11071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val="14874012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ru-RU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eqArrPr>
                                      <m:e>
                                        <m:f>
                                          <m:fPr>
                                            <m:ctrlPr>
                                              <a:rPr lang="ru-RU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en-US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1−</m:t>
                                            </m:r>
                                            <m:func>
                                              <m:funcPr>
                                                <m:ctrlPr>
                                                  <a:rPr lang="ru-RU" sz="18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800" b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cos</m:t>
                                                </m:r>
                                              </m:fName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ru-RU" sz="1800" b="1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f>
                                                      <m:fPr>
                                                        <m:ctrlPr>
                                                          <a:rPr lang="ru-RU" sz="1800" b="1" i="1" kern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sz="1800" b="1" i="1" kern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+mn-cs"/>
                                                          </a:rPr>
                                                          <m:t>2</m:t>
                                                        </m:r>
                                                        <m:r>
                                                          <a:rPr lang="en-US" sz="1800" b="1" i="1" kern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+mn-cs"/>
                                                          </a:rPr>
                                                          <m:t>𝜋</m:t>
                                                        </m:r>
                                                        <m:r>
                                                          <a:rPr lang="en-US" sz="1800" b="1" i="1" kern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+mn-cs"/>
                                                          </a:rPr>
                                                          <m:t>𝑛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sz="1800" b="1" i="1" kern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+mn-cs"/>
                                                          </a:rPr>
                                                          <m:t>𝑁</m:t>
                                                        </m:r>
                                                        <m:r>
                                                          <a:rPr lang="en-US" sz="1800" b="1" i="1" kern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+mn-cs"/>
                                                          </a:rPr>
                                                          <m:t>−1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d>
                                        <m:r>
                                          <a:rPr lang="ru-RU" sz="1800" b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,</m:t>
                                        </m:r>
                                        <m:r>
                                          <a:rPr lang="en-US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  </m:t>
                                        </m:r>
                                        <m:r>
                                          <a:rPr lang="en-US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lang="en-US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∈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0, </m:t>
                                            </m:r>
                                            <m:r>
                                              <a:rPr lang="en-US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r>
                                          <a:rPr lang="en-US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0,                                     </m:t>
                                        </m:r>
                                        <m:r>
                                          <a:rPr lang="ru-RU" sz="18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lang="ru-RU" sz="18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∉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0, </m:t>
                                            </m:r>
                                            <m:r>
                                              <a:rPr lang="en-US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sz="18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,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sz="1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91634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870190396"/>
                  </p:ext>
                </p:extLst>
              </p:nvPr>
            </p:nvGraphicFramePr>
            <p:xfrm>
              <a:off x="1349829" y="1343306"/>
              <a:ext cx="7160760" cy="11071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399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053021630"/>
                        </a:ext>
                      </a:extLst>
                    </a:gridCol>
                    <a:gridCol w="65676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487401246"/>
                        </a:ext>
                      </a:extLst>
                    </a:gridCol>
                  </a:tblGrid>
                  <a:tr h="110718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01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59163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1954489" y="6204215"/>
            <a:ext cx="595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9 – Пример применения оконного преобразования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/>
          <p:nvPr/>
        </p:nvPicPr>
        <p:blipFill rotWithShape="1">
          <a:blip r:embed="rId4" cstate="print"/>
          <a:srcRect l="3175" t="1943" r="2026" b="2851"/>
          <a:stretch/>
        </p:blipFill>
        <p:spPr bwMode="auto">
          <a:xfrm>
            <a:off x="2091441" y="2754733"/>
            <a:ext cx="5677535" cy="35496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23441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1230</TotalTime>
  <Words>546</Words>
  <Application>Microsoft Office PowerPoint</Application>
  <PresentationFormat>Экран (4:3)</PresentationFormat>
  <Paragraphs>142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Office Theme</vt:lpstr>
      <vt:lpstr>Слайд 1</vt:lpstr>
      <vt:lpstr>Цель и задачи</vt:lpstr>
      <vt:lpstr>Этапы синтеза речи</vt:lpstr>
      <vt:lpstr>Слайд 4</vt:lpstr>
      <vt:lpstr>Слайд 5</vt:lpstr>
      <vt:lpstr>Слайд 6</vt:lpstr>
      <vt:lpstr>Слайд 7</vt:lpstr>
      <vt:lpstr>Быстрое преобразование Фурье</vt:lpstr>
      <vt:lpstr>Оконное преобразование Ханна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Заключение</vt:lpstr>
      <vt:lpstr>Акт о внедрении</vt:lpstr>
      <vt:lpstr>Спасибо за внимание!</vt:lpstr>
      <vt:lpstr>Слайд 23</vt:lpstr>
      <vt:lpstr>Слайд 24</vt:lpstr>
      <vt:lpstr>Слайд 25</vt:lpstr>
      <vt:lpstr>Слайд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tanya</cp:lastModifiedBy>
  <cp:revision>103</cp:revision>
  <dcterms:created xsi:type="dcterms:W3CDTF">2018-09-04T12:10:47Z</dcterms:created>
  <dcterms:modified xsi:type="dcterms:W3CDTF">2022-04-21T16:34:46Z</dcterms:modified>
</cp:coreProperties>
</file>