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78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1CE6F-AFDD-4DEE-BFAF-04E4395E3737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DE944-BE8E-43AE-BA4B-FBB1CCCCE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669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DE944-BE8E-43AE-BA4B-FBB1CCCCE97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67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628B013-E666-44E2-A897-4EEDCE0F2C9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DC33F73-F2AC-42CB-B6E3-879B00483DC0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6132A0-5A2F-4B8B-B592-583B752BD03C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510C60B-44E8-4567-A08A-0FEC7A447A0B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396063F-3734-4AFF-9635-711EB7F86887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A21D591-304B-4BD8-BD79-EDCE65F6125E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D742D81-BD20-4A49-93BA-DC9BF654247E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C92F62A-1E67-4862-A78B-D7B59D4BA55D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836D58-DC5B-4FE4-B76B-AE376687388D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621612E-A3F8-4426-840C-C88CD42A1B5D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3C887E8-0F4C-4C27-9481-B9A2CB84502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BB602C2-EE45-488C-812A-E62A72B35E23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E8BDA5F-B5DA-4C13-846D-09DD6DEED58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888D606-CB79-4EE1-B4FF-BA714090867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FED2D1D-E0ED-42AD-A01E-CB988E00D102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1A8EF18-6AC7-43F2-80BD-A49C9A07270D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5F024D-B42D-495D-BF3C-B7E026C52BF4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7BE58C4-6BCC-4A82-A297-958680AF0F22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D79C704-362D-44C5-9867-B354592C449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9B1CF18-61F6-4FF6-9DBD-CE176DC6918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8C8A250-28C3-40DB-84CA-65A627DFAD1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1BA771-4FD3-403D-948B-E501AD8E234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672006F-EDC7-4F5D-8E3F-A939631EBC7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F8457BA-EC14-4C82-B9EC-45E44EFD3B3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D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BA3D95F-1E37-4053-A8E7-DA80F5A298EB}" type="slidenum">
              <a: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D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1D7263D-E067-4F01-B4E4-1D0F02478D5B}" type="slidenum">
              <a: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 dirty="0">
                <a:solidFill>
                  <a:srgbClr val="2A130A"/>
                </a:solidFill>
                <a:latin typeface="Calibri"/>
              </a:rPr>
              <a:t>Sprint </a:t>
            </a:r>
            <a:r>
              <a:rPr lang="pt-BR" sz="4400" b="0" strike="noStrike" spc="-1" dirty="0" smtClean="0">
                <a:solidFill>
                  <a:srgbClr val="2A130A"/>
                </a:solidFill>
                <a:latin typeface="Calibri"/>
              </a:rPr>
              <a:t>V - BD</a:t>
            </a:r>
            <a:r>
              <a:rPr sz="4400" dirty="0"/>
              <a:t/>
            </a:r>
            <a:br>
              <a:rPr sz="4400" dirty="0"/>
            </a:br>
            <a:r>
              <a:rPr lang="pt-BR" sz="4400" b="0" strike="noStrike" spc="-1" dirty="0">
                <a:solidFill>
                  <a:srgbClr val="2A130A"/>
                </a:solidFill>
                <a:latin typeface="Calibri"/>
              </a:rPr>
              <a:t>Apresentação do </a:t>
            </a:r>
            <a:r>
              <a:rPr lang="pt-BR" sz="4400" b="0" strike="noStrike" spc="-1" dirty="0" smtClean="0">
                <a:solidFill>
                  <a:srgbClr val="2A130A"/>
                </a:solidFill>
                <a:latin typeface="Calibri"/>
              </a:rPr>
              <a:t>PI</a:t>
            </a:r>
            <a:endParaRPr lang="pt-BR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2A130A"/>
                </a:solidFill>
                <a:latin typeface="Calibri"/>
              </a:rPr>
              <a:t>Grupo 02: Danillo, Diego, Elvis e Jeferson.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62470"/>
            <a:ext cx="2016223" cy="5366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-2736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 dirty="0" smtClean="0">
                <a:solidFill>
                  <a:schemeClr val="dk1"/>
                </a:solidFill>
                <a:latin typeface="Calibri"/>
              </a:rPr>
              <a:t>Consultas Simples</a:t>
            </a:r>
            <a:endParaRPr lang="pt-BR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idx="4294967295"/>
          </p:nvPr>
        </p:nvSpPr>
        <p:spPr>
          <a:xfrm>
            <a:off x="457200" y="1208056"/>
            <a:ext cx="8228880" cy="5533312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3333"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 smtClean="0">
                <a:solidFill>
                  <a:srgbClr val="2A130A"/>
                </a:solidFill>
                <a:latin typeface="Calibri"/>
              </a:rPr>
              <a:t>SELECT </a:t>
            </a: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* FROM </a:t>
            </a:r>
            <a:r>
              <a:rPr lang="es-ES" sz="1500" b="0" strike="noStrike" spc="-1" dirty="0" smtClean="0">
                <a:solidFill>
                  <a:srgbClr val="2A130A"/>
                </a:solidFill>
                <a:latin typeface="Calibri"/>
              </a:rPr>
              <a:t>pedidos</a:t>
            </a: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s-ES" sz="1500" spc="-1" dirty="0" smtClean="0">
              <a:solidFill>
                <a:srgbClr val="2A130A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s-ES" sz="1500" spc="-1" dirty="0">
              <a:solidFill>
                <a:srgbClr val="2A130A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s-ES" sz="1500" spc="-1" dirty="0">
              <a:solidFill>
                <a:srgbClr val="2A130A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s-ES" sz="1500" b="0" strike="noStrike" spc="-1" dirty="0" smtClean="0">
              <a:solidFill>
                <a:srgbClr val="2A130A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s-ES" sz="1500" b="0" strike="noStrike" spc="-1" dirty="0" smtClean="0">
              <a:solidFill>
                <a:srgbClr val="2A130A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s-ES" sz="1500" spc="-1" dirty="0">
              <a:solidFill>
                <a:srgbClr val="2A130A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 smtClean="0">
                <a:solidFill>
                  <a:srgbClr val="2A130A"/>
                </a:solidFill>
                <a:latin typeface="Calibri"/>
              </a:rPr>
              <a:t>SELECT </a:t>
            </a: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* FROM produtos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pt-BR" sz="15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148393"/>
              </p:ext>
            </p:extLst>
          </p:nvPr>
        </p:nvGraphicFramePr>
        <p:xfrm>
          <a:off x="971600" y="1700808"/>
          <a:ext cx="7128792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0120"/>
                <a:gridCol w="1008112"/>
                <a:gridCol w="1944216"/>
                <a:gridCol w="648072"/>
                <a:gridCol w="1512168"/>
                <a:gridCol w="936104"/>
              </a:tblGrid>
              <a:tr h="288033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id_pedido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status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quantidade_produto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total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cliente_pedido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produto</a:t>
                      </a:r>
                      <a:endParaRPr lang="pt-BR" sz="1600" dirty="0"/>
                    </a:p>
                  </a:txBody>
                  <a:tcPr/>
                </a:tc>
              </a:tr>
              <a:tr h="240785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Pendente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16.00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3537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Concluído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12.00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853454"/>
              </p:ext>
            </p:extLst>
          </p:nvPr>
        </p:nvGraphicFramePr>
        <p:xfrm>
          <a:off x="1907704" y="3501008"/>
          <a:ext cx="5256584" cy="234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2128"/>
                <a:gridCol w="2304256"/>
                <a:gridCol w="648072"/>
                <a:gridCol w="1152128"/>
              </a:tblGrid>
              <a:tr h="26327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id_produto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nome_produto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valor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quantidade</a:t>
                      </a:r>
                      <a:endParaRPr lang="pt-BR" sz="1600" dirty="0"/>
                    </a:p>
                  </a:txBody>
                  <a:tcPr/>
                </a:tc>
              </a:tr>
              <a:tr h="205224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Expresso Tradicional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8.00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52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353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Expresso Americano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9.00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82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628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Expresso Cremoso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12.00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45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Expresso Gelado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10.00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90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580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Café com Leite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10.00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50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056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err="1" smtClean="0"/>
                        <a:t>Latte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14.00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60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18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 idx="4294967295"/>
          </p:nvPr>
        </p:nvSpPr>
        <p:spPr>
          <a:xfrm>
            <a:off x="457200" y="-2736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 dirty="0" smtClean="0">
                <a:solidFill>
                  <a:schemeClr val="dk1"/>
                </a:solidFill>
                <a:latin typeface="Calibri"/>
              </a:rPr>
              <a:t>Juntando Tabelas</a:t>
            </a:r>
            <a:endParaRPr lang="pt-BR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idx="4294967295"/>
          </p:nvPr>
        </p:nvSpPr>
        <p:spPr>
          <a:xfrm>
            <a:off x="467544" y="1124744"/>
            <a:ext cx="8228880" cy="5649944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3333"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 smtClean="0">
                <a:solidFill>
                  <a:srgbClr val="2A130A"/>
                </a:solidFill>
                <a:latin typeface="Calibri"/>
              </a:rPr>
              <a:t>SELECT </a:t>
            </a: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nome_cliente, email, telefone FROM CLIENTES 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INNER JOIN CONTATOS 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 err="1">
                <a:solidFill>
                  <a:srgbClr val="2A130A"/>
                </a:solidFill>
                <a:latin typeface="Calibri"/>
              </a:rPr>
              <a:t>on</a:t>
            </a: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</a:t>
            </a:r>
            <a:r>
              <a:rPr lang="es-ES" sz="1500" b="0" strike="noStrike" spc="-1" dirty="0" err="1">
                <a:solidFill>
                  <a:srgbClr val="2A130A"/>
                </a:solidFill>
                <a:latin typeface="Calibri"/>
              </a:rPr>
              <a:t>CONTATOS.id_contato</a:t>
            </a: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= </a:t>
            </a:r>
            <a:r>
              <a:rPr lang="es-ES" sz="1500" b="0" strike="noStrike" spc="-1" dirty="0" err="1">
                <a:solidFill>
                  <a:srgbClr val="2A130A"/>
                </a:solidFill>
                <a:latin typeface="Calibri"/>
              </a:rPr>
              <a:t>CLIENTES.contato_cliente</a:t>
            </a:r>
            <a:r>
              <a:rPr lang="es-ES" sz="1500" b="0" strike="noStrike" spc="-1" dirty="0" smtClean="0">
                <a:solidFill>
                  <a:srgbClr val="2A130A"/>
                </a:solidFill>
                <a:latin typeface="Calibri"/>
              </a:rPr>
              <a:t>;</a:t>
            </a: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s-ES" sz="1500" spc="-1" dirty="0" smtClean="0">
              <a:solidFill>
                <a:srgbClr val="2A130A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s-ES" sz="1500" spc="-1" dirty="0" smtClean="0">
              <a:solidFill>
                <a:srgbClr val="2A130A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pt-BR" sz="15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pt-BR" sz="1500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pt-BR" sz="15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pt-BR" sz="1500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pt-BR" sz="15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pt-BR" sz="1500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pt-BR" sz="15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pt-BR" sz="1500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 smtClean="0">
                <a:solidFill>
                  <a:srgbClr val="2A130A"/>
                </a:solidFill>
                <a:latin typeface="Calibri"/>
              </a:rPr>
              <a:t>SELECT </a:t>
            </a: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nome_produto, quantidade_produto, status, nome_cliente FROM PEDIDOS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INNER JOIN PRODUTOS 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ON </a:t>
            </a:r>
            <a:r>
              <a:rPr lang="es-ES" sz="1500" b="0" strike="noStrike" spc="-1" dirty="0" err="1">
                <a:solidFill>
                  <a:srgbClr val="2A130A"/>
                </a:solidFill>
                <a:latin typeface="Calibri"/>
              </a:rPr>
              <a:t>PRODUTOS.id_produto</a:t>
            </a: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= </a:t>
            </a:r>
            <a:r>
              <a:rPr lang="es-ES" sz="1500" b="0" strike="noStrike" spc="-1" dirty="0" err="1">
                <a:solidFill>
                  <a:srgbClr val="2A130A"/>
                </a:solidFill>
                <a:latin typeface="Calibri"/>
              </a:rPr>
              <a:t>PEDIDOS.produto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INNER JOIN CLIENTES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ON </a:t>
            </a:r>
            <a:r>
              <a:rPr lang="es-ES" sz="1500" b="0" strike="noStrike" spc="-1" dirty="0" err="1">
                <a:solidFill>
                  <a:srgbClr val="2A130A"/>
                </a:solidFill>
                <a:latin typeface="Calibri"/>
              </a:rPr>
              <a:t>CLIENTES.id_cliente</a:t>
            </a: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= </a:t>
            </a:r>
            <a:r>
              <a:rPr lang="es-ES" sz="1500" b="0" strike="noStrike" spc="-1" dirty="0" err="1">
                <a:solidFill>
                  <a:srgbClr val="2A130A"/>
                </a:solidFill>
                <a:latin typeface="Calibri"/>
              </a:rPr>
              <a:t>PEDIDOS.cliente_pedido</a:t>
            </a: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;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782761"/>
              </p:ext>
            </p:extLst>
          </p:nvPr>
        </p:nvGraphicFramePr>
        <p:xfrm>
          <a:off x="1835696" y="2132856"/>
          <a:ext cx="5328592" cy="1706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4176"/>
                <a:gridCol w="2160240"/>
                <a:gridCol w="1584176"/>
              </a:tblGrid>
              <a:tr h="298832">
                <a:tc>
                  <a:txBody>
                    <a:bodyPr/>
                    <a:lstStyle/>
                    <a:p>
                      <a:r>
                        <a:rPr lang="pt-BR" dirty="0" smtClean="0"/>
                        <a:t>nome_cliente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email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Elvis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elvis@koffie.com.br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(85)99999-9999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9984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Diego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diego@koffie.com.br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(85)99999-9998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6504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Jeferson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jeferson@koffie.com.br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(85)99999-9997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0568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Danillo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danillo@koffie.com.br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(85)99999-9996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157874"/>
              </p:ext>
            </p:extLst>
          </p:nvPr>
        </p:nvGraphicFramePr>
        <p:xfrm>
          <a:off x="1475656" y="5517232"/>
          <a:ext cx="6192688" cy="107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2208"/>
                <a:gridCol w="1944216"/>
                <a:gridCol w="1008112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nome_produto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quantidade_produto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status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nome_cliente</a:t>
                      </a:r>
                      <a:endParaRPr lang="pt-BR" sz="1600" dirty="0"/>
                    </a:p>
                  </a:txBody>
                  <a:tcPr/>
                </a:tc>
              </a:tr>
              <a:tr h="205224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Expresso Tradicional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Pendente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Elvis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Expresso</a:t>
                      </a:r>
                      <a:r>
                        <a:rPr lang="pt-BR" sz="1600" baseline="0" dirty="0" smtClean="0"/>
                        <a:t> Americano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Concluído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Diego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79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585816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 dirty="0" smtClean="0">
                <a:solidFill>
                  <a:srgbClr val="2A130A"/>
                </a:solidFill>
                <a:latin typeface="Calibri"/>
              </a:rPr>
              <a:t>FIM</a:t>
            </a:r>
            <a:endParaRPr lang="pt-BR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4341536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2A130A"/>
                </a:solidFill>
                <a:latin typeface="Calibri"/>
              </a:rPr>
              <a:t>Grupo 02: Danillo, Diego, Elvis e Jeferson.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827430"/>
            <a:ext cx="2016223" cy="53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1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 dirty="0" smtClean="0">
                <a:solidFill>
                  <a:srgbClr val="000000"/>
                </a:solidFill>
                <a:latin typeface="Arial"/>
              </a:rPr>
              <a:t>https://jsrgodoy.github.io/projeto_koffie/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pt-BR" sz="2000" b="0" strike="noStrike" spc="-1" dirty="0">
                <a:solidFill>
                  <a:srgbClr val="2A130A"/>
                </a:solidFill>
                <a:latin typeface="Calibri"/>
              </a:rPr>
              <a:t>Grupo 02: Danillo, Diego, Elvis e Jeferson</a:t>
            </a:r>
            <a:r>
              <a:rPr lang="pt-BR" sz="2000" b="0" strike="noStrike" spc="-1" dirty="0" smtClean="0">
                <a:solidFill>
                  <a:srgbClr val="2A130A"/>
                </a:solidFill>
                <a:latin typeface="Calibri"/>
              </a:rPr>
              <a:t>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62470"/>
            <a:ext cx="2016223" cy="53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0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67640" y="-9936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 dirty="0">
                <a:solidFill>
                  <a:srgbClr val="2A130A"/>
                </a:solidFill>
                <a:latin typeface="Calibri"/>
              </a:rPr>
              <a:t>Modelo Entidade Relacionamento</a:t>
            </a:r>
            <a:endParaRPr lang="pt-BR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53285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-100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fontScale="96666"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 dirty="0">
                <a:solidFill>
                  <a:srgbClr val="2A130A"/>
                </a:solidFill>
                <a:latin typeface="Calibri"/>
              </a:rPr>
              <a:t>Diagrama Entidade Relacionamento</a:t>
            </a:r>
            <a:endParaRPr lang="pt-BR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7" name="Espaço Reservado para Conteúdo 3"/>
          <p:cNvGraphicFramePr/>
          <p:nvPr/>
        </p:nvGraphicFramePr>
        <p:xfrm>
          <a:off x="5292000" y="1632240"/>
          <a:ext cx="3466440" cy="3092760"/>
        </p:xfrm>
        <a:graphic>
          <a:graphicData uri="http://schemas.openxmlformats.org/drawingml/2006/table">
            <a:tbl>
              <a:tblPr/>
              <a:tblGrid>
                <a:gridCol w="3466440"/>
              </a:tblGrid>
              <a:tr h="5324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24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CLIENTES</a:t>
                      </a:r>
                      <a:endParaRPr lang="pt-BR" sz="2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9224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id_cliente: PK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nome_cliente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rua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numero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cidade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estado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contato_cliente: FK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Espaço Reservado para Conteúdo 3"/>
          <p:cNvGraphicFramePr/>
          <p:nvPr/>
        </p:nvGraphicFramePr>
        <p:xfrm>
          <a:off x="349200" y="1632240"/>
          <a:ext cx="3466440" cy="2106000"/>
        </p:xfrm>
        <a:graphic>
          <a:graphicData uri="http://schemas.openxmlformats.org/drawingml/2006/table">
            <a:tbl>
              <a:tblPr/>
              <a:tblGrid>
                <a:gridCol w="3466440"/>
              </a:tblGrid>
              <a:tr h="642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24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CONTATOS</a:t>
                      </a:r>
                      <a:endParaRPr lang="pt-BR" sz="2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44504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id_contato: PK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email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telefone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9" name="Google Shape;492;p29"/>
          <p:cNvCxnSpPr/>
          <p:nvPr/>
        </p:nvCxnSpPr>
        <p:spPr>
          <a:xfrm>
            <a:off x="1907640" y="2640240"/>
            <a:ext cx="3385080" cy="1656720"/>
          </a:xfrm>
          <a:prstGeom prst="straightConnector1">
            <a:avLst/>
          </a:prstGeom>
          <a:ln w="38100">
            <a:solidFill>
              <a:srgbClr val="000000"/>
            </a:solidFill>
            <a:round/>
            <a:headEnd type="oval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-100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fontScale="96666"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 dirty="0">
                <a:solidFill>
                  <a:srgbClr val="2A130A"/>
                </a:solidFill>
                <a:latin typeface="Calibri"/>
              </a:rPr>
              <a:t>Diagrama Entidade Relacionamento</a:t>
            </a:r>
            <a:endParaRPr lang="pt-BR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1" name="Espaço Reservado para Conteúdo 3"/>
          <p:cNvGraphicFramePr/>
          <p:nvPr/>
        </p:nvGraphicFramePr>
        <p:xfrm>
          <a:off x="323640" y="1344240"/>
          <a:ext cx="2520000" cy="3092760"/>
        </p:xfrm>
        <a:graphic>
          <a:graphicData uri="http://schemas.openxmlformats.org/drawingml/2006/table">
            <a:tbl>
              <a:tblPr/>
              <a:tblGrid>
                <a:gridCol w="2520000"/>
              </a:tblGrid>
              <a:tr h="5324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24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CLIENTES</a:t>
                      </a:r>
                      <a:endParaRPr lang="pt-BR" sz="2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9224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id_cliente: PK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nome_cliente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rua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numero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cidade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estado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contato_cliente: FK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Espaço Reservado para Conteúdo 3"/>
          <p:cNvGraphicFramePr/>
          <p:nvPr/>
        </p:nvGraphicFramePr>
        <p:xfrm>
          <a:off x="3276000" y="1344240"/>
          <a:ext cx="2520000" cy="2818440"/>
        </p:xfrm>
        <a:graphic>
          <a:graphicData uri="http://schemas.openxmlformats.org/drawingml/2006/table">
            <a:tbl>
              <a:tblPr/>
              <a:tblGrid>
                <a:gridCol w="2520000"/>
              </a:tblGrid>
              <a:tr h="5324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24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PEDIDOS</a:t>
                      </a:r>
                      <a:endParaRPr lang="pt-BR" sz="2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9224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id_pedido: PK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status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quantidade_produto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total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cliente_pedido_FK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8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produto: FK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Espaço Reservado para Conteúdo 3"/>
          <p:cNvGraphicFramePr/>
          <p:nvPr/>
        </p:nvGraphicFramePr>
        <p:xfrm>
          <a:off x="6156000" y="1344240"/>
          <a:ext cx="2520000" cy="2454840"/>
        </p:xfrm>
        <a:graphic>
          <a:graphicData uri="http://schemas.openxmlformats.org/drawingml/2006/table">
            <a:tbl>
              <a:tblPr/>
              <a:tblGrid>
                <a:gridCol w="2520000"/>
              </a:tblGrid>
              <a:tr h="5324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2400" b="1" strike="noStrike" spc="-1" dirty="0">
                          <a:solidFill>
                            <a:schemeClr val="lt1"/>
                          </a:solidFill>
                          <a:latin typeface="Calibri"/>
                        </a:rPr>
                        <a:t>PRODUTOS</a:t>
                      </a:r>
                      <a:endParaRPr lang="pt-BR" sz="2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9224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id_produto: PK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nome_produto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valor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800" b="0" strike="noStrike" spc="-1" dirty="0">
                          <a:solidFill>
                            <a:schemeClr val="dk1"/>
                          </a:solidFill>
                          <a:latin typeface="Calibri"/>
                        </a:rPr>
                        <a:t>quantidade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4" name="Google Shape;492;p29"/>
          <p:cNvCxnSpPr/>
          <p:nvPr/>
        </p:nvCxnSpPr>
        <p:spPr>
          <a:xfrm>
            <a:off x="1763640" y="2424240"/>
            <a:ext cx="1512720" cy="1008720"/>
          </a:xfrm>
          <a:prstGeom prst="straightConnector1">
            <a:avLst/>
          </a:prstGeom>
          <a:ln w="38100">
            <a:solidFill>
              <a:srgbClr val="000000"/>
            </a:solidFill>
            <a:round/>
            <a:headEnd type="oval" w="med" len="med"/>
            <a:tailEnd type="oval" w="med" len="med"/>
          </a:ln>
        </p:spPr>
      </p:cxnSp>
      <p:cxnSp>
        <p:nvCxnSpPr>
          <p:cNvPr id="95" name="Google Shape;492;p29"/>
          <p:cNvCxnSpPr/>
          <p:nvPr/>
        </p:nvCxnSpPr>
        <p:spPr>
          <a:xfrm flipV="1">
            <a:off x="4932000" y="2424240"/>
            <a:ext cx="1224720" cy="1293480"/>
          </a:xfrm>
          <a:prstGeom prst="straightConnector1">
            <a:avLst/>
          </a:prstGeom>
          <a:ln w="38100">
            <a:solidFill>
              <a:srgbClr val="000000"/>
            </a:solidFill>
            <a:round/>
            <a:headEnd type="oval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 dirty="0">
                <a:solidFill>
                  <a:schemeClr val="dk1"/>
                </a:solidFill>
                <a:latin typeface="Calibri"/>
              </a:rPr>
              <a:t>Criação das Tabelas</a:t>
            </a:r>
            <a:endParaRPr lang="pt-BR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98160"/>
            <a:ext cx="8228880" cy="3643008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 smtClean="0">
                <a:solidFill>
                  <a:srgbClr val="2A130A"/>
                </a:solidFill>
                <a:latin typeface="Calibri"/>
              </a:rPr>
              <a:t>CREATE </a:t>
            </a: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TABLE CONTATOS (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   id_contato SERIAL PRIMARY KEY,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   email VARCHAR(50),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   telefone </a:t>
            </a:r>
            <a:r>
              <a:rPr lang="es-ES" sz="1500" b="0" strike="noStrike" spc="-1" dirty="0" smtClean="0">
                <a:solidFill>
                  <a:srgbClr val="2A130A"/>
                </a:solidFill>
                <a:latin typeface="Calibri"/>
              </a:rPr>
              <a:t>VARCHAR(20)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300"/>
              </a:spcBef>
              <a:buNone/>
              <a:tabLst>
                <a:tab pos="0" algn="l"/>
              </a:tabLst>
            </a:pPr>
            <a:r>
              <a:rPr lang="pt-BR" sz="1500" b="0" strike="noStrike" spc="-1" dirty="0">
                <a:solidFill>
                  <a:srgbClr val="2A130A"/>
                </a:solidFill>
                <a:latin typeface="Calibri"/>
              </a:rPr>
              <a:t>);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300"/>
              </a:spcBef>
              <a:buNone/>
              <a:tabLst>
                <a:tab pos="0" algn="l"/>
              </a:tabLst>
            </a:pP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CREATE TABLE CLIENTES (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   id_cliente SERIAL PRIMARY KEY,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   nome_cliente VARCHAR (100),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   </a:t>
            </a:r>
            <a:r>
              <a:rPr lang="es-ES" sz="1500" b="0" strike="noStrike" spc="-1" dirty="0" err="1">
                <a:solidFill>
                  <a:srgbClr val="2A130A"/>
                </a:solidFill>
                <a:latin typeface="Calibri"/>
              </a:rPr>
              <a:t>rua</a:t>
            </a: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VARCHAR (100),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   numero VARCHAR(10),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   </a:t>
            </a:r>
            <a:r>
              <a:rPr lang="es-ES" sz="1500" b="0" strike="noStrike" spc="-1" dirty="0" err="1">
                <a:solidFill>
                  <a:srgbClr val="2A130A"/>
                </a:solidFill>
                <a:latin typeface="Calibri"/>
              </a:rPr>
              <a:t>cidade</a:t>
            </a: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VARCHAR(30),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   estado VARCHAR(30),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   contato_cliente INTEGER REFERENCES CONTATOS(id_contato)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);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chemeClr val="dk1"/>
                </a:solidFill>
                <a:latin typeface="Calibri"/>
              </a:rPr>
              <a:t>Criação das Tabelas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98160"/>
            <a:ext cx="8228880" cy="3643008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 smtClean="0">
                <a:solidFill>
                  <a:srgbClr val="2A130A"/>
                </a:solidFill>
                <a:latin typeface="Calibri"/>
              </a:rPr>
              <a:t>CREATE </a:t>
            </a: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TABLE PRODUTOS (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   id_produto SERIAL PRIMARY KEY,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   nome_produto VARCHAR(100),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   valor DECIMAL(5,2),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   quantidade INTEGER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300"/>
              </a:spcBef>
              <a:buNone/>
              <a:tabLst>
                <a:tab pos="0" algn="l"/>
              </a:tabLst>
            </a:pPr>
            <a:r>
              <a:rPr lang="pt-BR" sz="1500" b="0" strike="noStrike" spc="-1" dirty="0">
                <a:solidFill>
                  <a:srgbClr val="2A130A"/>
                </a:solidFill>
                <a:latin typeface="Calibri"/>
              </a:rPr>
              <a:t>);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300"/>
              </a:spcBef>
              <a:buNone/>
              <a:tabLst>
                <a:tab pos="0" algn="l"/>
              </a:tabLst>
            </a:pP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CREATE TABLE PEDIDOS (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   id_pedido SERIAL PRIMARY KEY,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   status VARCHAR (20),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   quantidade_produto INTEGER,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   total DECIMAL(5,2),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   cliente_pedido INTEGER REFERENCES CLIENTES(id_cliente),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   produto INTEGER REFERENCES PRODUTOS(id_produto)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 smtClean="0">
                <a:solidFill>
                  <a:srgbClr val="2A130A"/>
                </a:solidFill>
                <a:latin typeface="Calibri"/>
              </a:rPr>
              <a:t>);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chemeClr val="dk1"/>
                </a:solidFill>
                <a:latin typeface="Calibri"/>
              </a:rPr>
              <a:t>Inserindo Dados nas Tabelas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268672"/>
            <a:ext cx="8228880" cy="5184664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4722" lnSpcReduction="10000"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 smtClean="0">
                <a:solidFill>
                  <a:srgbClr val="2A130A"/>
                </a:solidFill>
                <a:latin typeface="Calibri"/>
              </a:rPr>
              <a:t>INSERT </a:t>
            </a: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INTO CONTATOS (email, telefone) VALUES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   ('elvis@koffie.com.br', '(85)99999-9999'),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   ('diego@koffie.com.br', '(85)99999-9998'),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   ('jeferson@koffie.com.br', '(85)99999-9997'), 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   ('danillo@koffie.com.br', '(85)99999-9996</a:t>
            </a:r>
            <a:r>
              <a:rPr lang="es-ES" sz="1500" b="0" strike="noStrike" spc="-1" dirty="0" smtClean="0">
                <a:solidFill>
                  <a:srgbClr val="2A130A"/>
                </a:solidFill>
                <a:latin typeface="Calibri"/>
              </a:rPr>
              <a:t>');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INSERT INTO CLIENTES (nome_cliente, </a:t>
            </a:r>
            <a:r>
              <a:rPr lang="es-ES" sz="1500" b="0" strike="noStrike" spc="-1" dirty="0" err="1">
                <a:solidFill>
                  <a:srgbClr val="2A130A"/>
                </a:solidFill>
                <a:latin typeface="Calibri"/>
              </a:rPr>
              <a:t>rua</a:t>
            </a: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, numero, </a:t>
            </a:r>
            <a:r>
              <a:rPr lang="es-ES" sz="1500" b="0" strike="noStrike" spc="-1" dirty="0" err="1">
                <a:solidFill>
                  <a:srgbClr val="2A130A"/>
                </a:solidFill>
                <a:latin typeface="Calibri"/>
              </a:rPr>
              <a:t>cidade</a:t>
            </a: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, estado, contato_cliente) VALUES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   ('Elvis', 'Cafelândia', 99, 'Fortaleza', 'Ceará', 1),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   ('Diego', 'Cafelândia', 98, 'Fortaleza', 'Ceará', 2),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   ('Jeferson', 'Cafelândia', 97, 'Fortaleza', 'Ceará', 3),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   ('</a:t>
            </a:r>
            <a:r>
              <a:rPr lang="es-ES" sz="1500" b="0" strike="noStrike" spc="-1" dirty="0" err="1">
                <a:solidFill>
                  <a:srgbClr val="2A130A"/>
                </a:solidFill>
                <a:latin typeface="Calibri"/>
              </a:rPr>
              <a:t>Danillo</a:t>
            </a: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', 'Cafelândia', 96, 'Fortaleza', 'Ceará', 4</a:t>
            </a:r>
            <a:r>
              <a:rPr lang="es-ES" sz="1500" b="0" strike="noStrike" spc="-1" dirty="0" smtClean="0">
                <a:solidFill>
                  <a:srgbClr val="2A130A"/>
                </a:solidFill>
                <a:latin typeface="Calibri"/>
              </a:rPr>
              <a:t>);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INSERT INTO PRODUTOS(nome_produto, valor, quantidade) VALUES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   </a:t>
            </a:r>
            <a:r>
              <a:rPr lang="es-ES" sz="1500" b="0" strike="noStrike" spc="-1" dirty="0" smtClean="0">
                <a:solidFill>
                  <a:srgbClr val="2A130A"/>
                </a:solidFill>
                <a:latin typeface="Calibri"/>
              </a:rPr>
              <a:t>('</a:t>
            </a:r>
            <a:r>
              <a:rPr lang="es-ES" sz="1500" b="0" strike="noStrike" spc="-1" dirty="0" err="1" smtClean="0">
                <a:solidFill>
                  <a:srgbClr val="2A130A"/>
                </a:solidFill>
                <a:latin typeface="Calibri"/>
              </a:rPr>
              <a:t>Expresso</a:t>
            </a:r>
            <a:r>
              <a:rPr lang="es-ES" sz="1500" b="0" strike="noStrike" spc="-1" dirty="0" smtClean="0">
                <a:solidFill>
                  <a:srgbClr val="2A130A"/>
                </a:solidFill>
                <a:latin typeface="Calibri"/>
              </a:rPr>
              <a:t> Tradicional', </a:t>
            </a: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8, </a:t>
            </a:r>
            <a:r>
              <a:rPr lang="es-ES" sz="1500" b="0" strike="noStrike" spc="-1" dirty="0" smtClean="0">
                <a:solidFill>
                  <a:srgbClr val="2A130A"/>
                </a:solidFill>
                <a:latin typeface="Calibri"/>
              </a:rPr>
              <a:t>52),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   </a:t>
            </a:r>
            <a:r>
              <a:rPr lang="es-ES" sz="1500" b="0" strike="noStrike" spc="-1" dirty="0" smtClean="0">
                <a:solidFill>
                  <a:srgbClr val="2A130A"/>
                </a:solidFill>
                <a:latin typeface="Calibri"/>
              </a:rPr>
              <a:t>('Expresso  Americano', 9, 82),</a:t>
            </a: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 smtClean="0">
                <a:solidFill>
                  <a:srgbClr val="2A130A"/>
                </a:solidFill>
                <a:latin typeface="Calibri"/>
              </a:rPr>
              <a:t>    ('Expresso Cremoso', 12, 45),</a:t>
            </a: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 smtClean="0">
                <a:solidFill>
                  <a:srgbClr val="2A130A"/>
                </a:solidFill>
                <a:latin typeface="Calibri"/>
              </a:rPr>
              <a:t>    ('Expresso Gelado', 10, 90),</a:t>
            </a: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 smtClean="0">
                <a:solidFill>
                  <a:srgbClr val="2A130A"/>
                </a:solidFill>
                <a:latin typeface="Calibri"/>
              </a:rPr>
              <a:t>    ('Café com Leite', 10, 50),</a:t>
            </a: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 smtClean="0">
                <a:solidFill>
                  <a:srgbClr val="2A130A"/>
                </a:solidFill>
                <a:latin typeface="Calibri"/>
              </a:rPr>
              <a:t>    ('</a:t>
            </a:r>
            <a:r>
              <a:rPr lang="es-ES" sz="1500" b="0" strike="noStrike" spc="-1" dirty="0" err="1" smtClean="0">
                <a:solidFill>
                  <a:srgbClr val="2A130A"/>
                </a:solidFill>
                <a:latin typeface="Calibri"/>
              </a:rPr>
              <a:t>Latte</a:t>
            </a:r>
            <a:r>
              <a:rPr lang="es-ES" sz="1500" b="0" strike="noStrike" spc="-1" dirty="0" smtClean="0">
                <a:solidFill>
                  <a:srgbClr val="2A130A"/>
                </a:solidFill>
                <a:latin typeface="Calibri"/>
              </a:rPr>
              <a:t>', 14, 60);</a:t>
            </a: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INSERT INTO PEDIDOS(status, quantidade_produto, total, cliente_pedido, produto) VALUES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   ('</a:t>
            </a:r>
            <a:r>
              <a:rPr lang="es-ES" sz="1500" b="0" strike="noStrike" spc="-1" dirty="0" err="1">
                <a:solidFill>
                  <a:srgbClr val="2A130A"/>
                </a:solidFill>
                <a:latin typeface="Calibri"/>
              </a:rPr>
              <a:t>Pendente</a:t>
            </a: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', 2, 16, </a:t>
            </a:r>
            <a:r>
              <a:rPr lang="es-ES" sz="1500" b="0" strike="noStrike" spc="-1" dirty="0" smtClean="0">
                <a:solidFill>
                  <a:srgbClr val="2A130A"/>
                </a:solidFill>
                <a:latin typeface="Calibri"/>
              </a:rPr>
              <a:t>1, </a:t>
            </a: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1),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    ('</a:t>
            </a:r>
            <a:r>
              <a:rPr lang="es-ES" sz="1500" b="0" strike="noStrike" spc="-1" dirty="0" err="1">
                <a:solidFill>
                  <a:srgbClr val="2A130A"/>
                </a:solidFill>
                <a:latin typeface="Calibri"/>
              </a:rPr>
              <a:t>Concluído</a:t>
            </a: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', 1, 12, </a:t>
            </a:r>
            <a:r>
              <a:rPr lang="es-ES" sz="1500" b="0" strike="noStrike" spc="-1" dirty="0" smtClean="0">
                <a:solidFill>
                  <a:srgbClr val="2A130A"/>
                </a:solidFill>
                <a:latin typeface="Calibri"/>
              </a:rPr>
              <a:t>2, </a:t>
            </a: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2</a:t>
            </a:r>
            <a:r>
              <a:rPr lang="es-ES" sz="1500" b="0" strike="noStrike" spc="-1" dirty="0" smtClean="0">
                <a:solidFill>
                  <a:srgbClr val="2A130A"/>
                </a:solidFill>
                <a:latin typeface="Calibri"/>
              </a:rPr>
              <a:t>);</a:t>
            </a: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-2736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 dirty="0" smtClean="0">
                <a:solidFill>
                  <a:schemeClr val="dk1"/>
                </a:solidFill>
                <a:latin typeface="Calibri"/>
              </a:rPr>
              <a:t>Consultas Simples</a:t>
            </a:r>
            <a:endParaRPr lang="pt-BR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8056"/>
            <a:ext cx="8228880" cy="5533312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3333"/>
          </a:bodyPr>
          <a:lstStyle/>
          <a:p>
            <a:pPr>
              <a:tabLst>
                <a:tab pos="0" algn="l"/>
              </a:tabLst>
            </a:pPr>
            <a:r>
              <a:rPr lang="es-ES" sz="1500" b="0" strike="noStrike" spc="-1" dirty="0" smtClean="0">
                <a:solidFill>
                  <a:srgbClr val="2A130A"/>
                </a:solidFill>
                <a:latin typeface="Calibri"/>
              </a:rPr>
              <a:t>SELECT * FROM contatos</a:t>
            </a:r>
            <a:endParaRPr lang="pt-BR" sz="15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s-ES" sz="1500" b="0" strike="noStrike" spc="-1" dirty="0" smtClean="0">
              <a:solidFill>
                <a:srgbClr val="2A130A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s-ES" sz="1500" b="0" strike="noStrike" spc="-1" dirty="0" smtClean="0">
              <a:solidFill>
                <a:srgbClr val="2A130A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s-ES" sz="1500" spc="-1" dirty="0">
              <a:solidFill>
                <a:srgbClr val="2A130A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s-ES" sz="1500" b="0" strike="noStrike" spc="-1" dirty="0" smtClean="0">
              <a:solidFill>
                <a:srgbClr val="2A130A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s-ES" sz="1500" spc="-1" dirty="0">
              <a:solidFill>
                <a:srgbClr val="2A130A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s-ES" sz="1500" b="0" strike="noStrike" spc="-1" dirty="0" smtClean="0">
              <a:solidFill>
                <a:srgbClr val="2A130A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s-ES" sz="1500" spc="-1" dirty="0">
              <a:solidFill>
                <a:srgbClr val="2A130A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s-ES" sz="1500" b="0" strike="noStrike" spc="-1" dirty="0" smtClean="0">
              <a:solidFill>
                <a:srgbClr val="2A130A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s-ES" sz="1500" spc="-1" dirty="0">
              <a:solidFill>
                <a:srgbClr val="2A130A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s-ES" sz="1500" b="0" strike="noStrike" spc="-1" dirty="0" smtClean="0">
              <a:solidFill>
                <a:srgbClr val="2A130A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500" b="0" strike="noStrike" spc="-1" dirty="0" smtClean="0">
                <a:solidFill>
                  <a:srgbClr val="2A130A"/>
                </a:solidFill>
                <a:latin typeface="Calibri"/>
              </a:rPr>
              <a:t>SELECT </a:t>
            </a:r>
            <a:r>
              <a:rPr lang="es-ES" sz="1500" b="0" strike="noStrike" spc="-1" dirty="0">
                <a:solidFill>
                  <a:srgbClr val="2A130A"/>
                </a:solidFill>
                <a:latin typeface="Calibri"/>
              </a:rPr>
              <a:t>* FROM </a:t>
            </a:r>
            <a:r>
              <a:rPr lang="es-ES" sz="1500" b="0" strike="noStrike" spc="-1" dirty="0" smtClean="0">
                <a:solidFill>
                  <a:srgbClr val="2A130A"/>
                </a:solidFill>
                <a:latin typeface="Calibri"/>
              </a:rPr>
              <a:t>clientes</a:t>
            </a: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s-ES" sz="1500" b="0" strike="noStrike" spc="-1" dirty="0" smtClean="0">
              <a:solidFill>
                <a:srgbClr val="2A130A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s-ES" sz="1500" spc="-1" dirty="0" smtClean="0">
              <a:solidFill>
                <a:srgbClr val="2A130A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pt-BR" sz="1500" b="0" strike="noStrike" spc="-1" dirty="0" smtClean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pt-BR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000057"/>
              </p:ext>
            </p:extLst>
          </p:nvPr>
        </p:nvGraphicFramePr>
        <p:xfrm>
          <a:off x="1979712" y="1628800"/>
          <a:ext cx="4896544" cy="1711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2160240"/>
                <a:gridCol w="151216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id_contato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email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elvis@koffie.com.br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(85)99999-9999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9984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diego@koffie.com.br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(85)99999-9998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6504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jeferson@koffie.com.br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(85)99999-9997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1264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danillo@koffie.com.br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(85)99999-9996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112714"/>
              </p:ext>
            </p:extLst>
          </p:nvPr>
        </p:nvGraphicFramePr>
        <p:xfrm>
          <a:off x="467544" y="4077072"/>
          <a:ext cx="8208912" cy="1742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0120"/>
                <a:gridCol w="1584176"/>
                <a:gridCol w="1080120"/>
                <a:gridCol w="936104"/>
                <a:gridCol w="1008112"/>
                <a:gridCol w="1008112"/>
                <a:gridCol w="1512168"/>
              </a:tblGrid>
              <a:tr h="36576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id_cliente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nome_cliente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rua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numero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cidade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estado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contato_cliente</a:t>
                      </a:r>
                      <a:endParaRPr lang="pt-BR" sz="1600" dirty="0"/>
                    </a:p>
                  </a:txBody>
                  <a:tcPr/>
                </a:tc>
              </a:tr>
              <a:tr h="282312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Elvis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Cafelândia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99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Fortaleza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Ceará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5064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Diego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Cafelândia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98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Fortaleza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Ceará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7816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Jeferson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Cafelândia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97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Fortaleza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Ceará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Danillo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Cafelândia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96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Fortaleza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Ceará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641</Words>
  <Application>Microsoft Office PowerPoint</Application>
  <PresentationFormat>Apresentação na tela (4:3)</PresentationFormat>
  <Paragraphs>277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Tema do Office</vt:lpstr>
      <vt:lpstr>Tema do Office</vt:lpstr>
      <vt:lpstr>Sprint V - BD Apresentação do PI</vt:lpstr>
      <vt:lpstr>https://jsrgodoy.github.io/projeto_koffie/</vt:lpstr>
      <vt:lpstr>Modelo Entidade Relacionamento</vt:lpstr>
      <vt:lpstr>Diagrama Entidade Relacionamento</vt:lpstr>
      <vt:lpstr>Diagrama Entidade Relacionamento</vt:lpstr>
      <vt:lpstr>Criação das Tabelas</vt:lpstr>
      <vt:lpstr>Criação das Tabelas</vt:lpstr>
      <vt:lpstr>Inserindo Dados nas Tabelas</vt:lpstr>
      <vt:lpstr>Consultas Simples</vt:lpstr>
      <vt:lpstr>Consultas Simples</vt:lpstr>
      <vt:lpstr>Juntando Tabelas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V Apresentação do PI</dc:title>
  <dc:subject/>
  <dc:creator>Elvis</dc:creator>
  <dc:description/>
  <cp:lastModifiedBy>Elvis</cp:lastModifiedBy>
  <cp:revision>64</cp:revision>
  <dcterms:created xsi:type="dcterms:W3CDTF">2023-11-20T00:31:51Z</dcterms:created>
  <dcterms:modified xsi:type="dcterms:W3CDTF">2023-11-22T22:23:07Z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Apresentação na tela (4:3)</vt:lpwstr>
  </property>
  <property fmtid="{D5CDD505-2E9C-101B-9397-08002B2CF9AE}" pid="3" name="Slides">
    <vt:i4>8</vt:i4>
  </property>
</Properties>
</file>