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4" r:id="rId2"/>
    <p:sldId id="25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Принципы организации графического интерфейса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2362200"/>
            <a:ext cx="8382000" cy="22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2.   Принцип </a:t>
            </a:r>
            <a:r>
              <a:rPr lang="ru-RU" sz="2800" b="1" dirty="0" smtClean="0"/>
              <a:t>"видимость отражает полезность" </a:t>
            </a:r>
            <a:r>
              <a:rPr lang="ru-RU" sz="2800" b="1" dirty="0" smtClean="0"/>
              <a:t>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делайте </a:t>
            </a:r>
            <a:r>
              <a:rPr lang="ru-RU" sz="2400" dirty="0" smtClean="0"/>
              <a:t>часто используемые элементы управления заметными, видимыми и легко </a:t>
            </a:r>
            <a:r>
              <a:rPr lang="ru-RU" sz="2400" dirty="0" smtClean="0"/>
              <a:t>доступными; 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прячьте или сжимайте редко используемые элементы</a:t>
            </a:r>
            <a:r>
              <a:rPr lang="ru-RU" sz="2400" dirty="0" smtClean="0"/>
              <a:t>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Принципы организации графического интерфейса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2362200"/>
            <a:ext cx="8534400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3.   Принцип </a:t>
            </a:r>
            <a:r>
              <a:rPr lang="ru-RU" sz="2800" b="1" dirty="0" smtClean="0"/>
              <a:t>интеллектуальной </a:t>
            </a:r>
            <a:r>
              <a:rPr lang="ru-RU" sz="2800" b="1" dirty="0" smtClean="0"/>
              <a:t>последовательности: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используйте </a:t>
            </a:r>
            <a:r>
              <a:rPr lang="ru-RU" sz="2400" dirty="0" smtClean="0"/>
              <a:t>похожие экраны для похожих функций.</a:t>
            </a:r>
            <a:r>
              <a:rPr lang="ru-RU" sz="2400" dirty="0" smtClean="0"/>
              <a:t>; 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экраны не должны выглядеть одинаково, если в действительности они должны отражать совершенно другие вещи</a:t>
            </a:r>
            <a:r>
              <a:rPr lang="ru-RU" sz="2400" dirty="0" smtClean="0"/>
              <a:t>;</a:t>
            </a:r>
          </a:p>
          <a:p>
            <a:pPr marL="51435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предупреждение </a:t>
            </a:r>
            <a:r>
              <a:rPr lang="ru-RU" sz="2400" dirty="0" smtClean="0"/>
              <a:t>о критической ошибке в системе реального времени должно иметь вид, значительно отличающийся от экрана помощи или информационного сообщения.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Принципы организации графического интерфейса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81000" y="1752600"/>
            <a:ext cx="85344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4</a:t>
            </a:r>
            <a:r>
              <a:rPr lang="ru-RU" sz="2800" b="1" dirty="0" smtClean="0"/>
              <a:t>.   Принцип </a:t>
            </a:r>
            <a:r>
              <a:rPr lang="ru-RU" sz="2800" b="1" dirty="0" smtClean="0"/>
              <a:t>"цвет как приложение</a:t>
            </a:r>
            <a:r>
              <a:rPr lang="ru-RU" sz="2800" b="1" dirty="0" smtClean="0"/>
              <a:t>":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не </a:t>
            </a:r>
            <a:r>
              <a:rPr lang="ru-RU" sz="2400" dirty="0" smtClean="0"/>
              <a:t>полагайтесь на цвет как носитель </a:t>
            </a:r>
            <a:r>
              <a:rPr lang="ru-RU" sz="2400" dirty="0" smtClean="0"/>
              <a:t>информации;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используйте </a:t>
            </a:r>
            <a:r>
              <a:rPr lang="ru-RU" sz="2400" dirty="0" smtClean="0"/>
              <a:t>цвет </a:t>
            </a:r>
            <a:r>
              <a:rPr lang="ru-RU" sz="2400" dirty="0" smtClean="0"/>
              <a:t>умеренно, чтобы лишь акцентировать информацию, передаваемую другими средствами</a:t>
            </a:r>
            <a:r>
              <a:rPr lang="ru-RU" sz="2400" dirty="0" smtClean="0"/>
              <a:t>;</a:t>
            </a:r>
          </a:p>
          <a:p>
            <a:pPr marL="51435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обязательно дайте дополнительные ключи для пользователей, не способных воспринимать изменения </a:t>
            </a:r>
            <a:r>
              <a:rPr lang="ru-RU" sz="2400" dirty="0" smtClean="0"/>
              <a:t>цвета;</a:t>
            </a:r>
          </a:p>
          <a:p>
            <a:pPr marL="51435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помните</a:t>
            </a:r>
            <a:r>
              <a:rPr lang="ru-RU" sz="2400" dirty="0" smtClean="0"/>
              <a:t>, что многие пользователи могут, и часто это делают, изменить цвет окон, подсветок и других системных объектов.  Стройте ваш продукт так, чтобы он работал с пользователем, а не боролся с ним.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Принципы организации графического интерфейса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81000" y="2209800"/>
            <a:ext cx="8534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5</a:t>
            </a:r>
            <a:r>
              <a:rPr lang="ru-RU" sz="2800" b="1" dirty="0" smtClean="0"/>
              <a:t>.   Принцип </a:t>
            </a:r>
            <a:r>
              <a:rPr lang="ru-RU" sz="2800" b="1" dirty="0" smtClean="0"/>
              <a:t>уменьшения </a:t>
            </a:r>
            <a:r>
              <a:rPr lang="ru-RU" sz="2800" b="1" dirty="0" smtClean="0"/>
              <a:t>беспорядка: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не </a:t>
            </a:r>
            <a:r>
              <a:rPr lang="ru-RU" sz="2400" dirty="0" smtClean="0"/>
              <a:t>помещайте на экран слишком много </a:t>
            </a:r>
            <a:r>
              <a:rPr lang="ru-RU" sz="2400" dirty="0" smtClean="0"/>
              <a:t>всего;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</a:t>
            </a:r>
            <a:r>
              <a:rPr lang="ru-RU" sz="2400" dirty="0" smtClean="0"/>
              <a:t>е </a:t>
            </a:r>
            <a:r>
              <a:rPr lang="ru-RU" sz="2400" dirty="0" smtClean="0"/>
              <a:t>пытайтесь наделить каждое меню собственным шрифтом или работать с большим набором размеров.  Как правило, пользователи заметят не столько различия, сколько беспорядок.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Принципы организации графического интерфейса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81000" y="2209800"/>
            <a:ext cx="8534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5</a:t>
            </a:r>
            <a:r>
              <a:rPr lang="ru-RU" sz="2800" b="1" dirty="0" smtClean="0"/>
              <a:t>.   Принцип </a:t>
            </a:r>
            <a:r>
              <a:rPr lang="ru-RU" sz="2800" b="1" dirty="0" smtClean="0"/>
              <a:t>уменьшения </a:t>
            </a:r>
            <a:r>
              <a:rPr lang="ru-RU" sz="2800" b="1" dirty="0" smtClean="0"/>
              <a:t>беспорядка: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не </a:t>
            </a:r>
            <a:r>
              <a:rPr lang="ru-RU" sz="2400" dirty="0" smtClean="0"/>
              <a:t>помещайте на экран слишком много </a:t>
            </a:r>
            <a:r>
              <a:rPr lang="ru-RU" sz="2400" dirty="0" smtClean="0"/>
              <a:t>всего;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</a:t>
            </a:r>
            <a:r>
              <a:rPr lang="ru-RU" sz="2400" dirty="0" smtClean="0"/>
              <a:t>е </a:t>
            </a:r>
            <a:r>
              <a:rPr lang="ru-RU" sz="2400" dirty="0" smtClean="0"/>
              <a:t>пытайтесь наделить каждое меню собственным шрифтом или работать с большим набором размеров.  Как правило, пользователи заметят не столько различия, сколько беспорядок.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4" name="Рисунок 3" descr="colo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715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5" name="Рисунок 4" descr="copyer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62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4" name="Рисунок 3" descr="gifde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5" name="Рисунок 4" descr="mewtab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80010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4" name="Рисунок 3" descr="notenul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7162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22098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70C0"/>
                </a:solidFill>
              </a:rPr>
              <a:t>Золотые правила построения интерфейсов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2667000"/>
            <a:ext cx="83820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800" b="1" dirty="0" smtClean="0"/>
              <a:t>Простой </a:t>
            </a:r>
            <a:r>
              <a:rPr lang="ru-RU" sz="2800" b="1" dirty="0" smtClean="0"/>
              <a:t>и естественный </a:t>
            </a:r>
            <a:r>
              <a:rPr lang="ru-RU" sz="2800" b="1" dirty="0" smtClean="0"/>
              <a:t>диалог</a:t>
            </a:r>
            <a:r>
              <a:rPr lang="ru-RU" sz="2800" b="1" dirty="0" smtClean="0"/>
              <a:t>:</a:t>
            </a:r>
            <a:endParaRPr lang="ru-RU" sz="2800" b="1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не должно присутствовать не относящейся к теме или редко используемой информации</a:t>
            </a:r>
            <a:r>
              <a:rPr lang="ru-RU" sz="2400" dirty="0" smtClean="0"/>
              <a:t> 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"лучше меньше да </a:t>
            </a:r>
            <a:r>
              <a:rPr lang="ru-RU" sz="2400" dirty="0" smtClean="0"/>
              <a:t>лучше»;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информация</a:t>
            </a:r>
            <a:r>
              <a:rPr lang="ru-RU" sz="2400" dirty="0" smtClean="0"/>
              <a:t>, которая выводится на экран, должна появляться в </a:t>
            </a:r>
            <a:r>
              <a:rPr lang="ru-RU" sz="2400" dirty="0" smtClean="0"/>
              <a:t>порядке</a:t>
            </a:r>
            <a:r>
              <a:rPr lang="ru-RU" sz="2400" dirty="0" smtClean="0"/>
              <a:t>, соответствующем ожиданиям пользователя</a:t>
            </a: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5" name="Рисунок 4" descr="offmen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870074"/>
            <a:ext cx="15779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4" name="Рисунок 3" descr="smsfon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5" name="Рисунок 4" descr="tutor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5715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4" name="Рисунок 3" descr="webform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5" name="Рисунок 4" descr="webform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662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1905000"/>
            <a:ext cx="838200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2.  Говорите </a:t>
            </a:r>
            <a:r>
              <a:rPr lang="ru-RU" sz="2800" b="1" dirty="0" smtClean="0"/>
              <a:t>на языке пользователя</a:t>
            </a:r>
            <a:r>
              <a:rPr lang="ru-RU" sz="2800" b="1" dirty="0" smtClean="0"/>
              <a:t>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используйте </a:t>
            </a:r>
            <a:r>
              <a:rPr lang="ru-RU" sz="2400" dirty="0" smtClean="0"/>
              <a:t>слова и понятия из мира </a:t>
            </a:r>
            <a:r>
              <a:rPr lang="ru-RU" sz="2400" dirty="0" smtClean="0"/>
              <a:t>пользователя;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не </a:t>
            </a:r>
            <a:r>
              <a:rPr lang="ru-RU" sz="2400" dirty="0" smtClean="0"/>
              <a:t>используйте специфических инженерных терминов.</a:t>
            </a: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webform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0"/>
            <a:ext cx="3505200" cy="205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erro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886200"/>
            <a:ext cx="463944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единительная линия 7"/>
          <p:cNvCxnSpPr/>
          <p:nvPr/>
        </p:nvCxnSpPr>
        <p:spPr>
          <a:xfrm rot="16200000" flipH="1">
            <a:off x="342900" y="3848100"/>
            <a:ext cx="266700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76200" y="3810000"/>
            <a:ext cx="2895600" cy="24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16200000" flipH="1">
            <a:off x="4610100" y="3771900"/>
            <a:ext cx="3124200" cy="24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4495800" y="3581400"/>
            <a:ext cx="2971800" cy="2819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1905000"/>
            <a:ext cx="8382000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3</a:t>
            </a:r>
            <a:r>
              <a:rPr lang="ru-RU" sz="2800" b="1" dirty="0" smtClean="0"/>
              <a:t>. </a:t>
            </a:r>
            <a:r>
              <a:rPr lang="ru-RU" sz="2800" b="1" dirty="0" smtClean="0"/>
              <a:t>Минимизируйте загрузку памяти пользователя</a:t>
            </a:r>
            <a:r>
              <a:rPr lang="ru-RU" sz="2800" b="1" dirty="0" smtClean="0"/>
              <a:t>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</a:t>
            </a:r>
            <a:r>
              <a:rPr lang="ru-RU" sz="2400" dirty="0" smtClean="0"/>
              <a:t>е </a:t>
            </a:r>
            <a:r>
              <a:rPr lang="ru-RU" sz="2400" dirty="0" smtClean="0"/>
              <a:t>заставляйте пользователя помнить вещи от одного действия к </a:t>
            </a:r>
            <a:r>
              <a:rPr lang="ru-RU" sz="2400" dirty="0" smtClean="0"/>
              <a:t>следующему;</a:t>
            </a:r>
          </a:p>
          <a:p>
            <a:pPr marL="51435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оставляйте </a:t>
            </a:r>
            <a:r>
              <a:rPr lang="ru-RU" sz="2400" dirty="0" smtClean="0"/>
              <a:t>информацию на экране до тех пор, пока она не перестанет быть </a:t>
            </a:r>
            <a:r>
              <a:rPr lang="ru-RU" sz="2400" dirty="0" smtClean="0"/>
              <a:t>нужной;</a:t>
            </a: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хорошим </a:t>
            </a:r>
            <a:r>
              <a:rPr lang="ru-RU" sz="2400" dirty="0" smtClean="0"/>
              <a:t>стилем считается делать только один ряд </a:t>
            </a:r>
            <a:r>
              <a:rPr lang="ru-RU" sz="2400" dirty="0" smtClean="0"/>
              <a:t>закладок.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zocta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257800"/>
            <a:ext cx="8311547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2667000" y="4953000"/>
            <a:ext cx="3124200" cy="190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10800000" flipV="1">
            <a:off x="3048000" y="4876800"/>
            <a:ext cx="259080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81000" y="2133600"/>
            <a:ext cx="8382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4</a:t>
            </a:r>
            <a:r>
              <a:rPr lang="ru-RU" sz="2800" b="1" dirty="0" smtClean="0"/>
              <a:t>. </a:t>
            </a:r>
            <a:r>
              <a:rPr lang="ru-RU" sz="2800" b="1" dirty="0" smtClean="0"/>
              <a:t>Будьте </a:t>
            </a:r>
            <a:r>
              <a:rPr lang="ru-RU" sz="2800" b="1" dirty="0" smtClean="0"/>
              <a:t>последовательны: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у </a:t>
            </a:r>
            <a:r>
              <a:rPr lang="ru-RU" sz="2400" dirty="0" smtClean="0"/>
              <a:t>пользователей должна быть возможность изучить действия в одной части системы и применить их снова, чтобы получить похожие результаты в других </a:t>
            </a:r>
            <a:r>
              <a:rPr lang="ru-RU" sz="2400" dirty="0" smtClean="0"/>
              <a:t>местах.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</a:pPr>
            <a:r>
              <a:rPr lang="ru-RU" sz="2800" b="1" dirty="0" smtClean="0"/>
              <a:t>5. Обеспечьте </a:t>
            </a:r>
            <a:r>
              <a:rPr lang="ru-RU" sz="2800" b="1" dirty="0" smtClean="0"/>
              <a:t>обратную </a:t>
            </a:r>
            <a:r>
              <a:rPr lang="ru-RU" sz="2800" b="1" dirty="0" smtClean="0"/>
              <a:t>связь: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2400" dirty="0" smtClean="0"/>
              <a:t>дайте </a:t>
            </a:r>
            <a:r>
              <a:rPr lang="ru-RU" sz="2400" dirty="0" smtClean="0"/>
              <a:t>пользователю возможность видеть, какой эффект оказывают его действия на систему.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81000" y="2133600"/>
            <a:ext cx="8382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6. </a:t>
            </a:r>
            <a:r>
              <a:rPr lang="ru-RU" sz="2800" b="1" dirty="0" smtClean="0"/>
              <a:t>Обеспечьте хорошо обозначенные </a:t>
            </a:r>
            <a:r>
              <a:rPr lang="ru-RU" sz="2800" b="1" dirty="0" smtClean="0"/>
              <a:t>выходы: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/>
              <a:t> Если </a:t>
            </a:r>
            <a:r>
              <a:rPr lang="ru-RU" sz="2400" dirty="0" smtClean="0"/>
              <a:t>пользователь попадает в часть системы, которая его не интересует, у него всегда должна быть возможность быстро выйти оттуда, ничего не повредив.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</a:pPr>
            <a:r>
              <a:rPr lang="ru-RU" sz="2800" b="1" dirty="0" smtClean="0"/>
              <a:t>7</a:t>
            </a:r>
            <a:r>
              <a:rPr lang="ru-RU" sz="2800" b="1" dirty="0" smtClean="0"/>
              <a:t>. </a:t>
            </a:r>
            <a:r>
              <a:rPr lang="ru-RU" sz="2800" b="1" dirty="0" smtClean="0"/>
              <a:t>Обеспечьте быстрые клавиши и </a:t>
            </a:r>
            <a:r>
              <a:rPr lang="ru-RU" sz="2800" b="1" dirty="0" smtClean="0"/>
              <a:t>ярлыки:</a:t>
            </a:r>
          </a:p>
          <a:p>
            <a:pPr marL="514350" indent="-5143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2400" dirty="0" smtClean="0"/>
              <a:t>элементы </a:t>
            </a:r>
            <a:r>
              <a:rPr lang="ru-RU" sz="2400" dirty="0" smtClean="0"/>
              <a:t>быстрого доступа могут помочь опытным пользователям избегать длинных диалогов и информационных сообщений, которые им не нужны.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81000" y="2133600"/>
            <a:ext cx="8382000" cy="183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2800" b="1" dirty="0" smtClean="0"/>
              <a:t>6. </a:t>
            </a:r>
            <a:r>
              <a:rPr lang="ru-RU" sz="2800" b="1" dirty="0" smtClean="0"/>
              <a:t>Хорошие сообщения об ошибках.</a:t>
            </a:r>
            <a:r>
              <a:rPr lang="ru-RU" sz="2800" dirty="0" smtClean="0"/>
              <a:t>  </a:t>
            </a:r>
            <a:endParaRPr lang="ru-RU" sz="2800" dirty="0" smtClean="0"/>
          </a:p>
          <a:p>
            <a:pPr lvl="0"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2400" dirty="0" smtClean="0"/>
              <a:t>Хорошее </a:t>
            </a:r>
            <a:r>
              <a:rPr lang="ru-RU" sz="2400" dirty="0" smtClean="0"/>
              <a:t>сообщение об ошибке помогает пользователю понять, в чём проблема и как это исправить.</a:t>
            </a: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b="1" dirty="0" smtClean="0"/>
          </a:p>
        </p:txBody>
      </p:sp>
      <p:pic>
        <p:nvPicPr>
          <p:cNvPr id="3074" name="Picture 2" descr="win95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0"/>
            <a:ext cx="7753577" cy="266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752600" y="3505200"/>
            <a:ext cx="5638800" cy="3352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10800000" flipV="1">
            <a:off x="2057400" y="3505200"/>
            <a:ext cx="4419600" cy="3352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457200" y="1752600"/>
            <a:ext cx="8382000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 smtClean="0"/>
              <a:t>6. </a:t>
            </a:r>
            <a:r>
              <a:rPr lang="ru-RU" sz="2800" b="1" dirty="0" smtClean="0"/>
              <a:t>Предотвращайте </a:t>
            </a:r>
            <a:r>
              <a:rPr lang="ru-RU" sz="2800" b="1" dirty="0" smtClean="0"/>
              <a:t>ошибки</a:t>
            </a:r>
            <a:r>
              <a:rPr lang="ru-RU" sz="2800" dirty="0" smtClean="0"/>
              <a:t> </a:t>
            </a:r>
            <a:endParaRPr lang="ru-RU" sz="2800" dirty="0" smtClean="0"/>
          </a:p>
          <a:p>
            <a:r>
              <a:rPr lang="ru-RU" sz="2400" dirty="0" smtClean="0"/>
              <a:t>Всегда, когда вы пишете сообщение об ошибке, вы должны спросить себя, можно ли избежать этой ошибки?</a:t>
            </a:r>
          </a:p>
          <a:p>
            <a:pPr lvl="0"/>
            <a:endParaRPr lang="ru-RU" sz="28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b="1" dirty="0" smtClean="0"/>
          </a:p>
        </p:txBody>
      </p:sp>
      <p:pic>
        <p:nvPicPr>
          <p:cNvPr id="4098" name="Picture 2" descr="cal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124199"/>
            <a:ext cx="5562600" cy="366977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Полилиния 8"/>
          <p:cNvSpPr/>
          <p:nvPr/>
        </p:nvSpPr>
        <p:spPr>
          <a:xfrm>
            <a:off x="4267200" y="4495800"/>
            <a:ext cx="1828800" cy="1752600"/>
          </a:xfrm>
          <a:custGeom>
            <a:avLst/>
            <a:gdLst>
              <a:gd name="connsiteX0" fmla="*/ 0 w 2682240"/>
              <a:gd name="connsiteY0" fmla="*/ 604911 h 2093742"/>
              <a:gd name="connsiteX1" fmla="*/ 829994 w 2682240"/>
              <a:gd name="connsiteY1" fmla="*/ 28135 h 2093742"/>
              <a:gd name="connsiteX2" fmla="*/ 2293034 w 2682240"/>
              <a:gd name="connsiteY2" fmla="*/ 436099 h 2093742"/>
              <a:gd name="connsiteX3" fmla="*/ 2560320 w 2682240"/>
              <a:gd name="connsiteY3" fmla="*/ 1519311 h 2093742"/>
              <a:gd name="connsiteX4" fmla="*/ 1561514 w 2682240"/>
              <a:gd name="connsiteY4" fmla="*/ 1969477 h 2093742"/>
              <a:gd name="connsiteX5" fmla="*/ 351693 w 2682240"/>
              <a:gd name="connsiteY5" fmla="*/ 1941342 h 2093742"/>
              <a:gd name="connsiteX6" fmla="*/ 196948 w 2682240"/>
              <a:gd name="connsiteY6" fmla="*/ 1055077 h 2093742"/>
              <a:gd name="connsiteX7" fmla="*/ 98474 w 2682240"/>
              <a:gd name="connsiteY7" fmla="*/ 520505 h 2093742"/>
              <a:gd name="connsiteX8" fmla="*/ 84406 w 2682240"/>
              <a:gd name="connsiteY8" fmla="*/ 534572 h 209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2240" h="2093742">
                <a:moveTo>
                  <a:pt x="0" y="604911"/>
                </a:moveTo>
                <a:cubicBezTo>
                  <a:pt x="223911" y="330590"/>
                  <a:pt x="447822" y="56270"/>
                  <a:pt x="829994" y="28135"/>
                </a:cubicBezTo>
                <a:cubicBezTo>
                  <a:pt x="1212166" y="0"/>
                  <a:pt x="2004646" y="187570"/>
                  <a:pt x="2293034" y="436099"/>
                </a:cubicBezTo>
                <a:cubicBezTo>
                  <a:pt x="2581422" y="684628"/>
                  <a:pt x="2682240" y="1263748"/>
                  <a:pt x="2560320" y="1519311"/>
                </a:cubicBezTo>
                <a:cubicBezTo>
                  <a:pt x="2438400" y="1774874"/>
                  <a:pt x="1929618" y="1899139"/>
                  <a:pt x="1561514" y="1969477"/>
                </a:cubicBezTo>
                <a:cubicBezTo>
                  <a:pt x="1193410" y="2039815"/>
                  <a:pt x="579121" y="2093742"/>
                  <a:pt x="351693" y="1941342"/>
                </a:cubicBezTo>
                <a:cubicBezTo>
                  <a:pt x="124265" y="1788942"/>
                  <a:pt x="239151" y="1291883"/>
                  <a:pt x="196948" y="1055077"/>
                </a:cubicBezTo>
                <a:cubicBezTo>
                  <a:pt x="154745" y="818271"/>
                  <a:pt x="117231" y="607256"/>
                  <a:pt x="98474" y="520505"/>
                </a:cubicBezTo>
                <a:cubicBezTo>
                  <a:pt x="79717" y="433754"/>
                  <a:pt x="82061" y="484163"/>
                  <a:pt x="84406" y="534572"/>
                </a:cubicBezTo>
              </a:path>
            </a:pathLst>
          </a:cu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H="1">
            <a:off x="3009900" y="3390900"/>
            <a:ext cx="10668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6200000" flipH="1">
            <a:off x="3276600" y="3352800"/>
            <a:ext cx="16002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924800" cy="22098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70C0"/>
                </a:solidFill>
              </a:rPr>
              <a:t>Золотые правила построения интерфейсов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Принципы организации графического интерфейса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2514601"/>
            <a:ext cx="838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800" b="1" dirty="0" smtClean="0"/>
              <a:t>Принцип </a:t>
            </a:r>
            <a:r>
              <a:rPr lang="ru-RU" sz="2800" b="1" dirty="0" smtClean="0"/>
              <a:t>кластеризации: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организуйте </a:t>
            </a:r>
            <a:r>
              <a:rPr lang="ru-RU" sz="2400" dirty="0" smtClean="0"/>
              <a:t>экран в виде визуально разделённых блоков с похожими элементами управления, предпочтительно с названием для каждого блока.</a:t>
            </a:r>
            <a:r>
              <a:rPr lang="ru-RU" sz="2400" dirty="0" smtClean="0"/>
              <a:t>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подобные </a:t>
            </a:r>
            <a:r>
              <a:rPr lang="ru-RU" sz="2400" dirty="0" smtClean="0"/>
              <a:t>команды должны быть в одном меню: это позволяет им быть визуально близко и идти под одним </a:t>
            </a:r>
            <a:r>
              <a:rPr lang="ru-RU" sz="2400" dirty="0" smtClean="0"/>
              <a:t>заголовком;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команды</a:t>
            </a:r>
            <a:r>
              <a:rPr lang="ru-RU" sz="2400" dirty="0" smtClean="0"/>
              <a:t>, относящиеся к некоторой конкретной области функциональности, могут также быть показаны в диалоговых боксах, опять таки в визуально определимых блоках.</a:t>
            </a: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669</Words>
  <PresentationFormat>Экран (4:3)</PresentationFormat>
  <Paragraphs>74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Человеко-машинное взаимодействие</vt:lpstr>
      <vt:lpstr>Золотые правила построения интерфейсов Правила Нильсена-Молиха (Nielsen, Molich)</vt:lpstr>
      <vt:lpstr>Правила Нильсена-Молиха (Nielsen, Molich)</vt:lpstr>
      <vt:lpstr>Правила Нильсена-Молиха (Nielsen, Molich)</vt:lpstr>
      <vt:lpstr>Правила Нильсена-Молиха (Nielsen, Molich)</vt:lpstr>
      <vt:lpstr>Правила Нильсена-Молиха (Nielsen, Molich)</vt:lpstr>
      <vt:lpstr>Правила Нильсена-Молиха (Nielsen, Molich)</vt:lpstr>
      <vt:lpstr>Правила Нильсена-Молиха (Nielsen, Molich)</vt:lpstr>
      <vt:lpstr>Золотые правила построения интерфейсов  Принципы организации графического интерфейса </vt:lpstr>
      <vt:lpstr> Принципы организации графического интерфейса </vt:lpstr>
      <vt:lpstr> Принципы организации графического интерфейса </vt:lpstr>
      <vt:lpstr> Принципы организации графического интерфейса </vt:lpstr>
      <vt:lpstr> Принципы организации графического интерфейса </vt:lpstr>
      <vt:lpstr> Принципы организации графического интерфейса 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Домовой</dc:creator>
  <cp:lastModifiedBy>Домовой</cp:lastModifiedBy>
  <cp:revision>84</cp:revision>
  <dcterms:created xsi:type="dcterms:W3CDTF">2014-11-29T16:13:14Z</dcterms:created>
  <dcterms:modified xsi:type="dcterms:W3CDTF">2015-05-15T16:54:14Z</dcterms:modified>
</cp:coreProperties>
</file>