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DD3A-D806-45B9-99E8-CA2FCD3DFD44}" type="datetimeFigureOut">
              <a:rPr lang="ru-RU" smtClean="0"/>
              <a:pPr/>
              <a:t>13.03.2015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.crossplatform.ru/qt/4.5.0/qtsq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Соединение с базой данных</a:t>
            </a:r>
            <a:endParaRPr lang="ru-RU" sz="4000" dirty="0"/>
          </a:p>
        </p:txBody>
      </p:sp>
      <p:pic>
        <p:nvPicPr>
          <p:cNvPr id="5" name="Picture 3" descr="D:\Kat\РАБОТА ИНСТИТУТ\ЧМВ-весна\Лекция_базы_данных\Untitled-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7"/>
            <a:ext cx="9144000" cy="53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Драйверы базы данных 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714488"/>
            <a:ext cx="7143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http://doc.crossplatform.ru/qt/4.3.2/sql-driver.html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0034" y="2357430"/>
            <a:ext cx="7215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/>
              <a:t>QDB2 -- IBM DB2 версии не ниже 7.1;</a:t>
            </a:r>
          </a:p>
          <a:p>
            <a:pPr lvl="0"/>
            <a:r>
              <a:rPr lang="ru-RU" sz="2400" dirty="0" smtClean="0"/>
              <a:t>QIBASE -- </a:t>
            </a:r>
            <a:r>
              <a:rPr lang="ru-RU" sz="2400" dirty="0" err="1" smtClean="0"/>
              <a:t>Borland</a:t>
            </a:r>
            <a:r>
              <a:rPr lang="ru-RU" sz="2400" dirty="0" smtClean="0"/>
              <a:t> </a:t>
            </a:r>
            <a:r>
              <a:rPr lang="ru-RU" sz="2400" dirty="0" err="1" smtClean="0"/>
              <a:t>InterBase</a:t>
            </a:r>
            <a:r>
              <a:rPr lang="ru-RU" sz="2400" dirty="0" smtClean="0"/>
              <a:t>;</a:t>
            </a:r>
          </a:p>
          <a:p>
            <a:pPr lvl="0"/>
            <a:r>
              <a:rPr lang="ru-RU" sz="2400" dirty="0" smtClean="0"/>
              <a:t>QMYSQL -- </a:t>
            </a:r>
            <a:r>
              <a:rPr lang="ru-RU" sz="2400" dirty="0" err="1" smtClean="0"/>
              <a:t>MySQL</a:t>
            </a:r>
            <a:r>
              <a:rPr lang="ru-RU" sz="2400" dirty="0" smtClean="0"/>
              <a:t>;</a:t>
            </a:r>
          </a:p>
          <a:p>
            <a:pPr lvl="0"/>
            <a:r>
              <a:rPr lang="ru-RU" sz="2400" dirty="0" smtClean="0"/>
              <a:t>QOCI -- </a:t>
            </a:r>
            <a:r>
              <a:rPr lang="ru-RU" sz="2400" dirty="0" err="1" smtClean="0"/>
              <a:t>Oracle</a:t>
            </a:r>
            <a:r>
              <a:rPr lang="ru-RU" sz="2400" dirty="0" smtClean="0"/>
              <a:t>;</a:t>
            </a:r>
          </a:p>
          <a:p>
            <a:pPr lvl="0"/>
            <a:r>
              <a:rPr lang="en-US" sz="2400" dirty="0" smtClean="0"/>
              <a:t>QODBC -- ODBC (</a:t>
            </a:r>
            <a:r>
              <a:rPr lang="ru-RU" sz="2400" dirty="0" smtClean="0"/>
              <a:t>в том числе</a:t>
            </a:r>
            <a:r>
              <a:rPr lang="en-US" sz="2400" dirty="0" smtClean="0"/>
              <a:t> Microsoft SQL Server);</a:t>
            </a:r>
            <a:endParaRPr lang="ru-RU" sz="2400" dirty="0" smtClean="0"/>
          </a:p>
          <a:p>
            <a:pPr lvl="0"/>
            <a:r>
              <a:rPr lang="ru-RU" sz="2400" dirty="0" smtClean="0"/>
              <a:t>QPSQL -- </a:t>
            </a:r>
            <a:r>
              <a:rPr lang="ru-RU" sz="2400" dirty="0" err="1" smtClean="0"/>
              <a:t>PostgreSQL</a:t>
            </a:r>
            <a:r>
              <a:rPr lang="ru-RU" sz="2400" dirty="0" smtClean="0"/>
              <a:t>;</a:t>
            </a:r>
          </a:p>
          <a:p>
            <a:pPr lvl="0"/>
            <a:r>
              <a:rPr lang="ru-RU" sz="2400" dirty="0" smtClean="0"/>
              <a:t>QSQLITE -- </a:t>
            </a:r>
            <a:r>
              <a:rPr lang="ru-RU" sz="2400" dirty="0" err="1" smtClean="0"/>
              <a:t>SQLite</a:t>
            </a:r>
            <a:r>
              <a:rPr lang="ru-RU" sz="2400" dirty="0" smtClean="0"/>
              <a:t> версии не ниже 3;</a:t>
            </a:r>
          </a:p>
          <a:p>
            <a:pPr lvl="0"/>
            <a:r>
              <a:rPr lang="ru-RU" sz="2400" dirty="0" smtClean="0"/>
              <a:t>QSQLITE2 -- </a:t>
            </a:r>
            <a:r>
              <a:rPr lang="ru-RU" sz="2400" dirty="0" err="1" smtClean="0"/>
              <a:t>SQLite</a:t>
            </a:r>
            <a:r>
              <a:rPr lang="ru-RU" sz="2400" dirty="0" smtClean="0"/>
              <a:t> версии 2;</a:t>
            </a:r>
          </a:p>
          <a:p>
            <a:pPr lvl="0"/>
            <a:r>
              <a:rPr lang="ru-RU" sz="2400" dirty="0" smtClean="0"/>
              <a:t>QTDS -- </a:t>
            </a:r>
            <a:r>
              <a:rPr lang="ru-RU" sz="2400" dirty="0" err="1" smtClean="0"/>
              <a:t>Sybase</a:t>
            </a:r>
            <a:r>
              <a:rPr lang="ru-RU" sz="2400" dirty="0" smtClean="0"/>
              <a:t> </a:t>
            </a:r>
            <a:r>
              <a:rPr lang="ru-RU" sz="2400" dirty="0" err="1" smtClean="0"/>
              <a:t>Adaptive</a:t>
            </a:r>
            <a:r>
              <a:rPr lang="ru-RU" sz="2400" dirty="0" smtClean="0"/>
              <a:t> </a:t>
            </a:r>
            <a:r>
              <a:rPr lang="ru-RU" sz="2400" dirty="0" err="1" smtClean="0"/>
              <a:t>Server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6072206"/>
            <a:ext cx="3367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http://www.sqlite.org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Открытие базы данных </a:t>
            </a:r>
            <a:endParaRPr lang="ru-RU" sz="4000" dirty="0"/>
          </a:p>
        </p:txBody>
      </p:sp>
      <p:pic>
        <p:nvPicPr>
          <p:cNvPr id="7" name="Picture 2" descr="D:\Kat\РАБОТА ИНСТИТУТ\ЧМВ-весна\Лекция_базы_данных\Untitled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10"/>
            <a:ext cx="883443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Запросы</a:t>
            </a:r>
            <a:endParaRPr lang="ru-RU" sz="4000" dirty="0"/>
          </a:p>
        </p:txBody>
      </p:sp>
      <p:pic>
        <p:nvPicPr>
          <p:cNvPr id="4" name="Picture 3" descr="D:\Kat\РАБОТА ИНСТИТУТ\ЧМВ-весна\Лекция_базы_данных\Untitled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1744"/>
            <a:ext cx="8972550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Запросы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14546" y="1571612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 err="1" smtClean="0"/>
              <a:t>QSqlQuery</a:t>
            </a:r>
            <a:endParaRPr lang="ru-RU" sz="3200" b="1" dirty="0" smtClean="0"/>
          </a:p>
          <a:p>
            <a:endParaRPr lang="ru-RU" sz="3200" dirty="0" smtClean="0"/>
          </a:p>
          <a:p>
            <a:r>
              <a:rPr lang="ru-RU" sz="3200" b="1" dirty="0" smtClean="0"/>
              <a:t>SELECT</a:t>
            </a:r>
          </a:p>
          <a:p>
            <a:endParaRPr lang="ru-RU" sz="3200" dirty="0" smtClean="0"/>
          </a:p>
          <a:p>
            <a:r>
              <a:rPr lang="ru-RU" sz="3200" b="1" dirty="0" err="1" smtClean="0"/>
              <a:t>next</a:t>
            </a:r>
            <a:r>
              <a:rPr lang="ru-RU" sz="3200" b="1" dirty="0" smtClean="0"/>
              <a:t>()</a:t>
            </a:r>
            <a:r>
              <a:rPr lang="ru-RU" sz="3200" dirty="0" smtClean="0"/>
              <a:t> </a:t>
            </a:r>
          </a:p>
          <a:p>
            <a:r>
              <a:rPr lang="ru-RU" sz="3200" b="1" dirty="0" err="1" smtClean="0"/>
              <a:t>previous</a:t>
            </a:r>
            <a:r>
              <a:rPr lang="ru-RU" sz="3200" b="1" dirty="0" smtClean="0"/>
              <a:t>()</a:t>
            </a:r>
            <a:endParaRPr lang="ru-RU" sz="3200" dirty="0" smtClean="0"/>
          </a:p>
          <a:p>
            <a:r>
              <a:rPr lang="ru-RU" sz="3200" b="1" dirty="0" err="1" smtClean="0"/>
              <a:t>first</a:t>
            </a:r>
            <a:r>
              <a:rPr lang="ru-RU" sz="3200" b="1" dirty="0" smtClean="0"/>
              <a:t>() </a:t>
            </a:r>
            <a:endParaRPr lang="ru-RU" sz="3200" dirty="0" smtClean="0"/>
          </a:p>
          <a:p>
            <a:r>
              <a:rPr lang="ru-RU" sz="3200" b="1" dirty="0" err="1" smtClean="0"/>
              <a:t>last</a:t>
            </a:r>
            <a:r>
              <a:rPr lang="ru-RU" sz="3200" b="1" dirty="0" smtClean="0"/>
              <a:t>() </a:t>
            </a:r>
            <a:endParaRPr lang="ru-RU" sz="3200" dirty="0" smtClean="0"/>
          </a:p>
          <a:p>
            <a:r>
              <a:rPr lang="ru-RU" sz="3200" b="1" dirty="0" err="1" smtClean="0"/>
              <a:t>seek</a:t>
            </a:r>
            <a:r>
              <a:rPr lang="ru-RU" sz="3200" b="1" dirty="0" smtClean="0"/>
              <a:t>() </a:t>
            </a:r>
            <a:endParaRPr lang="ru-RU" sz="3200" dirty="0" smtClean="0"/>
          </a:p>
          <a:p>
            <a:r>
              <a:rPr lang="ru-RU" sz="3200" b="1" dirty="0" err="1" smtClean="0"/>
              <a:t>size</a:t>
            </a:r>
            <a:r>
              <a:rPr lang="ru-RU" sz="3200" b="1" dirty="0" smtClean="0"/>
              <a:t>()</a:t>
            </a:r>
            <a:endParaRPr lang="ru-RU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Вставка данных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1857364"/>
            <a:ext cx="87868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query.prepare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("INSERT INTO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addressbook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 (number, name, phone, email) VALUES(:number, :name, :phone, :email);");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 (" :number", "1");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(":name", "Piggy");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(":phone", " + 49 631322187");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(":email", "piggy@mega.de");</a:t>
            </a:r>
            <a:endParaRPr lang="ru-RU" sz="32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Вставка данных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857364"/>
            <a:ext cx="87868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query.prepare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("INSERT INTO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addressbook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 (number, name, phone, email) VALUES(?, ?, ?, ?);");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("1");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("Piggy");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("+ 49 631322187");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query.bindValue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Times New Roman" pitchFamily="18" charset="0"/>
              </a:rPr>
              <a:t>("piggy@mega.de");</a:t>
            </a: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Вставка данных</a:t>
            </a:r>
            <a:endParaRPr lang="ru-RU" sz="4000" dirty="0"/>
          </a:p>
        </p:txBody>
      </p:sp>
      <p:pic>
        <p:nvPicPr>
          <p:cNvPr id="4" name="Picture 3" descr="D:\Kat\РАБОТА ИНСТИТУТ\ЧМВ-весна\Лекция_базы_данных\Untitled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0175"/>
            <a:ext cx="9144000" cy="498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Kat\РАБОТА ИНСТИТУТ\ЧМВ-весна\Лекция_базы_данных\Untitled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5327"/>
            <a:ext cx="9144000" cy="644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Kat\РАБОТА ИНСТИТУТ\ЧМВ-весна\Лекция_базы_данных\Untitled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44450"/>
            <a:ext cx="8174066" cy="674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Программирование баз данных</a:t>
            </a:r>
            <a:endParaRPr lang="ru-RU" sz="4000" dirty="0"/>
          </a:p>
        </p:txBody>
      </p:sp>
      <p:pic>
        <p:nvPicPr>
          <p:cNvPr id="5" name="Picture 2" descr="D:\Kat\РАБОТА ИНСТИТУТ\ЧМВ-весна\Лекция_базы_данных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411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285860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http://www.sqlabs.net/sqlitemanager.php</a:t>
            </a:r>
            <a:endParaRPr lang="ru-RU" sz="3600" dirty="0"/>
          </a:p>
        </p:txBody>
      </p:sp>
      <p:pic>
        <p:nvPicPr>
          <p:cNvPr id="17410" name="Picture 2" descr="C:\Users\Домовой\Documents\Работа\ЧМВ_новое\ЛЕКЦИИ\презентации\Снимок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928802"/>
            <a:ext cx="5634050" cy="4634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pic>
        <p:nvPicPr>
          <p:cNvPr id="18434" name="Picture 2" descr="C:\Users\Домовой\Documents\Работа\ЧМВ_новое\ЛЕКЦИИ\презентации\Снимок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76381"/>
            <a:ext cx="7143800" cy="56816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pic>
        <p:nvPicPr>
          <p:cNvPr id="19458" name="Picture 2" descr="C:\Users\Домовой\Documents\Работа\ЧМВ_новое\ЛЕКЦИИ\презентации\Снимок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7121345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pic>
        <p:nvPicPr>
          <p:cNvPr id="20482" name="Picture 2" descr="C:\Users\Домовой\Documents\Работа\ЧМВ_новое\ЛЕКЦИИ\презентации\Снимок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285860"/>
            <a:ext cx="7100119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endParaRPr lang="ru-RU" sz="4000" dirty="0"/>
          </a:p>
        </p:txBody>
      </p:sp>
      <p:pic>
        <p:nvPicPr>
          <p:cNvPr id="21506" name="Picture 2" descr="C:\Users\Домовой\Documents\Работа\ЧМВ_новое\ЛЕКЦИИ\презентации\Снимок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7165060" cy="5500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SQLiteManager</a:t>
            </a:r>
            <a:r>
              <a:rPr lang="ru-RU" sz="4000" dirty="0" smtClean="0"/>
              <a:t> и </a:t>
            </a:r>
            <a:r>
              <a:rPr lang="en-US" sz="4000" dirty="0" err="1" smtClean="0"/>
              <a:t>QTCreator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pic>
        <p:nvPicPr>
          <p:cNvPr id="2253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46200"/>
            <a:ext cx="8039100" cy="551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QSqlTableModel</a:t>
            </a:r>
            <a:endParaRPr lang="ru-RU" sz="4000" dirty="0"/>
          </a:p>
        </p:txBody>
      </p:sp>
      <p:pic>
        <p:nvPicPr>
          <p:cNvPr id="5" name="Picture 3" descr="D:\Kat\РАБОТА ИНСТИТУТ\ЧМВ-весна\Лекция_базы_данных\Untitled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32252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QSqlTableModel</a:t>
            </a:r>
            <a:endParaRPr lang="ru-RU" sz="4000" dirty="0"/>
          </a:p>
        </p:txBody>
      </p:sp>
      <p:pic>
        <p:nvPicPr>
          <p:cNvPr id="4" name="Рисунок 3" descr="D:\Kat\РАБОТА ИНСТИТУТ\ЧМВ-весна\Лекция_базы_данных\Untitled-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5725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err="1" smtClean="0"/>
              <a:t>QSqlTableModel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5984" y="1785926"/>
            <a:ext cx="4572000" cy="41614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 err="1" smtClean="0"/>
              <a:t>setEditStrategy</a:t>
            </a:r>
            <a:r>
              <a:rPr lang="ru-RU" sz="3600" b="1" dirty="0" smtClean="0"/>
              <a:t>():</a:t>
            </a:r>
            <a:endParaRPr lang="en-US" sz="3600" b="1" dirty="0" smtClean="0"/>
          </a:p>
          <a:p>
            <a:pPr>
              <a:lnSpc>
                <a:spcPct val="150000"/>
              </a:lnSpc>
            </a:pPr>
            <a:endParaRPr lang="ru-RU" sz="3600" dirty="0" smtClean="0"/>
          </a:p>
          <a:p>
            <a:pPr>
              <a:lnSpc>
                <a:spcPct val="150000"/>
              </a:lnSpc>
            </a:pPr>
            <a:r>
              <a:rPr lang="ru-RU" sz="3600" b="1" dirty="0" err="1" smtClean="0"/>
              <a:t>onRowChange</a:t>
            </a:r>
            <a:endParaRPr lang="ru-RU" sz="3600" dirty="0" smtClean="0"/>
          </a:p>
          <a:p>
            <a:pPr>
              <a:lnSpc>
                <a:spcPct val="150000"/>
              </a:lnSpc>
            </a:pPr>
            <a:r>
              <a:rPr lang="ru-RU" sz="3600" b="1" dirty="0" err="1" smtClean="0"/>
              <a:t>onFieldChange</a:t>
            </a:r>
            <a:endParaRPr lang="ru-RU" sz="3600" dirty="0" smtClean="0"/>
          </a:p>
          <a:p>
            <a:pPr>
              <a:lnSpc>
                <a:spcPct val="150000"/>
              </a:lnSpc>
            </a:pPr>
            <a:r>
              <a:rPr lang="ru-RU" sz="3600" b="1" dirty="0" err="1" smtClean="0"/>
              <a:t>OnManualSubmit</a:t>
            </a:r>
            <a:endParaRPr lang="ru-RU"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err="1" smtClean="0"/>
              <a:t>QSqlQueryModel</a:t>
            </a:r>
            <a:endParaRPr lang="ru-RU" sz="4000" dirty="0"/>
          </a:p>
        </p:txBody>
      </p:sp>
      <p:pic>
        <p:nvPicPr>
          <p:cNvPr id="102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8134458" cy="5072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Создание таблицы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1643050"/>
            <a:ext cx="8358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QtSql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QSqlQuery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CREATE TABLE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addressbook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number INTEGER PRIMARY KEY NOT NULL,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name VARCHAR(15),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phone VARCHAR(12),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email VARCHAR(15)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Добавление данных</a:t>
            </a:r>
            <a:endParaRPr lang="ru-RU" sz="4000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00034" y="2000240"/>
            <a:ext cx="792958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INSERT INTO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VALUES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INSERT INTO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addressbook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(number, name, phone, email)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VALUES(1, 'Piggy', '+49 631322187', 'piggy@mega.de');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INSERT INTO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addressbook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 (number, name, phone, email)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VALUES(2, 'Kermit', '+49 631322181', 'kermit@mega.de');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Выборка данных</a:t>
            </a:r>
            <a:endParaRPr lang="ru-RU" sz="4000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00034" y="2000240"/>
            <a:ext cx="792958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Calibri" pitchFamily="34" charset="0"/>
                <a:cs typeface="Times New Roman" pitchFamily="18" charset="0"/>
              </a:rPr>
              <a:t>SELECT… FROM… WHERE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ru-RU" sz="32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email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ru-RU" sz="32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addressbook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ru-RU" sz="32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name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 = '</a:t>
            </a:r>
            <a:r>
              <a:rPr lang="ru-RU" sz="3200" dirty="0" err="1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Piggy</a:t>
            </a:r>
            <a:r>
              <a:rPr lang="ru-RU" sz="3200" dirty="0" smtClean="0">
                <a:solidFill>
                  <a:srgbClr val="000000"/>
                </a:solidFill>
                <a:latin typeface="Verdana" pitchFamily="34" charset="0"/>
                <a:ea typeface="Calibri" pitchFamily="34" charset="0"/>
                <a:cs typeface="Times New Roman" pitchFamily="18" charset="0"/>
              </a:rPr>
              <a:t>';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Изменение данных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714488"/>
            <a:ext cx="80724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UPDATE ... SET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addressbook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= '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piggy@supermega.de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= '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Piggy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Qt</a:t>
            </a:r>
            <a:r>
              <a:rPr lang="ru-RU" sz="4000" dirty="0" smtClean="0"/>
              <a:t> и </a:t>
            </a:r>
            <a:r>
              <a:rPr lang="en-US" sz="4000" dirty="0" smtClean="0"/>
              <a:t>SQL</a:t>
            </a:r>
            <a:r>
              <a:rPr lang="ru-RU" sz="4000" dirty="0" smtClean="0"/>
              <a:t>. Удаление данных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2285992"/>
            <a:ext cx="80724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DELETE ... FROM</a:t>
            </a:r>
          </a:p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DELETE FROM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addressbook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= '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Piggy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';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Классы модуля </a:t>
            </a:r>
            <a:r>
              <a:rPr lang="en-US" sz="4000" dirty="0" err="1" smtClean="0"/>
              <a:t>QtSql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500174"/>
            <a:ext cx="8786874" cy="466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Уровень драйверов: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QSqlDriver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QSqlDriverCreator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&lt;T*&gt;,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QSqlDriverCreatorBase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QSqlDriverPlugin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QSqlResult</a:t>
            </a:r>
            <a:endParaRPr lang="ru-RU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Программный уровень: 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QSqlDatabase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QSqlQuery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QSqlError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QSqlField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QSqlIndex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QSqlRecord</a:t>
            </a:r>
            <a:endParaRPr lang="ru-RU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Уровень пользовательского интерфейса: 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QSqlQueryModel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QSqlTableModel</a:t>
            </a:r>
            <a:r>
              <a:rPr lang="ru-RU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QSqlRelationalTableModel</a:t>
            </a:r>
            <a:endParaRPr lang="ru-RU" sz="2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Соединение с базой данных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26" y="1428736"/>
            <a:ext cx="87868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 smtClean="0"/>
              <a:t>QSqlDatabase::addDatabase</a:t>
            </a:r>
            <a:r>
              <a:rPr lang="ru-RU" sz="2400" b="1" dirty="0" smtClean="0"/>
              <a:t>()</a:t>
            </a:r>
          </a:p>
          <a:p>
            <a:pPr>
              <a:lnSpc>
                <a:spcPct val="150000"/>
              </a:lnSpc>
            </a:pPr>
            <a:endParaRPr lang="ru-RU" sz="2400" dirty="0" smtClean="0"/>
          </a:p>
          <a:p>
            <a:r>
              <a:rPr lang="ru-RU" sz="2400" b="1" dirty="0" smtClean="0"/>
              <a:t>имя базы данных </a:t>
            </a:r>
            <a:r>
              <a:rPr lang="ru-RU" sz="2400" dirty="0" smtClean="0"/>
              <a:t>— передается в метод </a:t>
            </a:r>
            <a:r>
              <a:rPr lang="ru-RU" sz="2400" dirty="0" err="1" smtClean="0">
                <a:solidFill>
                  <a:srgbClr val="0070C0"/>
                </a:solidFill>
              </a:rPr>
              <a:t>QSqlDatabase</a:t>
            </a:r>
            <a:r>
              <a:rPr lang="ru-RU" sz="2400" dirty="0" smtClean="0">
                <a:solidFill>
                  <a:srgbClr val="0070C0"/>
                </a:solidFill>
              </a:rPr>
              <a:t>:: </a:t>
            </a:r>
            <a:r>
              <a:rPr lang="ru-RU" sz="2400" dirty="0" err="1" smtClean="0">
                <a:solidFill>
                  <a:srgbClr val="0070C0"/>
                </a:solidFill>
              </a:rPr>
              <a:t>setDatabaseName</a:t>
            </a:r>
            <a:r>
              <a:rPr lang="ru-RU" sz="2400" dirty="0" smtClean="0">
                <a:solidFill>
                  <a:srgbClr val="0070C0"/>
                </a:solidFill>
              </a:rPr>
              <a:t>();</a:t>
            </a:r>
          </a:p>
          <a:p>
            <a:endParaRPr lang="ru-RU" sz="2400" dirty="0" smtClean="0"/>
          </a:p>
          <a:p>
            <a:r>
              <a:rPr lang="ru-RU" sz="2400" b="1" dirty="0" smtClean="0"/>
              <a:t>имя пользователя</a:t>
            </a:r>
            <a:r>
              <a:rPr lang="ru-RU" sz="2400" dirty="0" smtClean="0"/>
              <a:t>, желающего к ней подключиться, — передается в метод </a:t>
            </a:r>
            <a:r>
              <a:rPr lang="ru-RU" sz="2400" dirty="0" err="1" smtClean="0">
                <a:solidFill>
                  <a:srgbClr val="0070C0"/>
                </a:solidFill>
              </a:rPr>
              <a:t>QSqlDatabase::setUserName</a:t>
            </a:r>
            <a:r>
              <a:rPr lang="ru-RU" sz="2400" dirty="0" smtClean="0">
                <a:solidFill>
                  <a:srgbClr val="0070C0"/>
                </a:solidFill>
              </a:rPr>
              <a:t>(); </a:t>
            </a:r>
          </a:p>
          <a:p>
            <a:endParaRPr lang="ru-RU" sz="2400" dirty="0" smtClean="0"/>
          </a:p>
          <a:p>
            <a:r>
              <a:rPr lang="ru-RU" sz="2400" b="1" dirty="0" smtClean="0"/>
              <a:t>имя компьютера</a:t>
            </a:r>
            <a:r>
              <a:rPr lang="ru-RU" sz="2400" dirty="0" smtClean="0"/>
              <a:t>, на котором размещена база данных, — передается в метод </a:t>
            </a:r>
            <a:r>
              <a:rPr lang="ru-RU" sz="2400" dirty="0" err="1" smtClean="0">
                <a:solidFill>
                  <a:srgbClr val="0070C0"/>
                </a:solidFill>
              </a:rPr>
              <a:t>QSqlDatabase::setHostName</a:t>
            </a:r>
            <a:r>
              <a:rPr lang="ru-RU" sz="2400" dirty="0" smtClean="0">
                <a:solidFill>
                  <a:srgbClr val="0070C0"/>
                </a:solidFill>
              </a:rPr>
              <a:t>(); </a:t>
            </a:r>
          </a:p>
          <a:p>
            <a:endParaRPr lang="ru-RU" sz="2400" dirty="0" smtClean="0"/>
          </a:p>
          <a:p>
            <a:r>
              <a:rPr lang="ru-RU" sz="2400" b="1" dirty="0" smtClean="0"/>
              <a:t>пароль</a:t>
            </a:r>
            <a:r>
              <a:rPr lang="ru-RU" sz="2400" dirty="0" smtClean="0"/>
              <a:t> — передается в метод </a:t>
            </a:r>
            <a:r>
              <a:rPr lang="ru-RU" sz="2400" dirty="0" err="1" smtClean="0">
                <a:solidFill>
                  <a:srgbClr val="0070C0"/>
                </a:solidFill>
              </a:rPr>
              <a:t>QSqlDatabase::setPassword</a:t>
            </a:r>
            <a:r>
              <a:rPr lang="ru-RU" sz="2400" dirty="0" smtClean="0">
                <a:solidFill>
                  <a:srgbClr val="0070C0"/>
                </a:solidFill>
              </a:rPr>
              <a:t>().</a:t>
            </a:r>
            <a:endParaRPr lang="ru-RU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 smtClean="0">
                <a:hlinkClick r:id="rId2"/>
              </a:rPr>
              <a:t>http://doc.crossplatform.ru/qt/4.5.0/qtsql.html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7389</TotalTime>
  <Words>472</Words>
  <Application>Microsoft Office PowerPoint</Application>
  <PresentationFormat>Экран (4:3)</PresentationFormat>
  <Paragraphs>112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Человеко-машинное взаимодействие</vt:lpstr>
      <vt:lpstr>Qt и SQL. Программирование баз данных</vt:lpstr>
      <vt:lpstr>Qt и SQL. Создание таблицы</vt:lpstr>
      <vt:lpstr>Qt и SQL. Добавление данных</vt:lpstr>
      <vt:lpstr>Qt и SQL. Выборка данных</vt:lpstr>
      <vt:lpstr>Qt и SQL. Изменение данных</vt:lpstr>
      <vt:lpstr>Qt и SQL. Удаление данных</vt:lpstr>
      <vt:lpstr>Классы модуля QtSql</vt:lpstr>
      <vt:lpstr>Соединение с базой данных</vt:lpstr>
      <vt:lpstr>Соединение с базой данных</vt:lpstr>
      <vt:lpstr>Драйверы базы данных </vt:lpstr>
      <vt:lpstr>Открытие базы данных </vt:lpstr>
      <vt:lpstr>Запросы</vt:lpstr>
      <vt:lpstr>Запросы</vt:lpstr>
      <vt:lpstr>Вставка данных</vt:lpstr>
      <vt:lpstr>Вставка данных</vt:lpstr>
      <vt:lpstr>Вставка данных</vt:lpstr>
      <vt:lpstr>Слайд 18</vt:lpstr>
      <vt:lpstr>Слайд 19</vt:lpstr>
      <vt:lpstr>SQLiteManager</vt:lpstr>
      <vt:lpstr>SQLiteManager</vt:lpstr>
      <vt:lpstr>SQLiteManager</vt:lpstr>
      <vt:lpstr>SQLiteManager</vt:lpstr>
      <vt:lpstr>SQLiteManager</vt:lpstr>
      <vt:lpstr>SQLiteManager и QTCreator </vt:lpstr>
      <vt:lpstr>QSqlTableModel</vt:lpstr>
      <vt:lpstr>QSqlTableModel</vt:lpstr>
      <vt:lpstr>QSqlTableModel</vt:lpstr>
      <vt:lpstr>QSqlQueryModel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Человеко-машинное взаимодействие</dc:title>
  <dc:creator>Домовой</dc:creator>
  <cp:lastModifiedBy>Домовой</cp:lastModifiedBy>
  <cp:revision>351</cp:revision>
  <dcterms:created xsi:type="dcterms:W3CDTF">2015-02-12T13:19:52Z</dcterms:created>
  <dcterms:modified xsi:type="dcterms:W3CDTF">2015-03-13T16:10:46Z</dcterms:modified>
</cp:coreProperties>
</file>