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6" r:id="rId11"/>
    <p:sldId id="265" r:id="rId12"/>
    <p:sldId id="27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7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857233"/>
            <a:ext cx="7958166" cy="274321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6000" dirty="0" smtClean="0"/>
              <a:t>Человеко-машинное взаимодействие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Лекция 6</a:t>
            </a:r>
            <a:endParaRPr lang="ru-RU" dirty="0" smtClean="0"/>
          </a:p>
          <a:p>
            <a:r>
              <a:rPr lang="ru-RU" dirty="0" smtClean="0"/>
              <a:t>Мерзлякова Екатерина Юрьевна</a:t>
            </a:r>
          </a:p>
          <a:p>
            <a:r>
              <a:rPr lang="ru-RU" dirty="0"/>
              <a:t>к</a:t>
            </a:r>
            <a:r>
              <a:rPr lang="ru-RU" dirty="0" smtClean="0"/>
              <a:t>.т.н. доцент </a:t>
            </a:r>
            <a:r>
              <a:rPr lang="ru-RU" dirty="0" err="1" smtClean="0"/>
              <a:t>ПМиК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XML </a:t>
            </a:r>
            <a:r>
              <a:rPr lang="ru-RU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и </a:t>
            </a:r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QT</a:t>
            </a:r>
            <a:r>
              <a:rPr lang="ru-RU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: чтение </a:t>
            </a:r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XML</a:t>
            </a:r>
            <a:r>
              <a:rPr lang="ru-RU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-документа </a:t>
            </a:r>
            <a:endParaRPr lang="ru-RU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638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QtXml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&gt; </a:t>
            </a:r>
            <a:endParaRPr lang="ru-RU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traverseNode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QDomNode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&amp; node)</a:t>
            </a:r>
            <a:endParaRPr lang="ru-RU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{ </a:t>
            </a:r>
            <a:endParaRPr lang="ru-RU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QDomNode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domNode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node.firstChild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(); </a:t>
            </a:r>
            <a:endParaRPr lang="ru-RU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while(!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domNode.isNull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()) { </a:t>
            </a:r>
            <a:endParaRPr lang="ru-RU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domNode.isElement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()) { </a:t>
            </a:r>
            <a:endParaRPr lang="ru-RU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QDomElement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domElement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domNode.toElement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(); </a:t>
            </a:r>
            <a:endParaRPr lang="ru-RU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(!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domElement.isNull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()) {</a:t>
            </a:r>
            <a:endParaRPr lang="ru-RU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if(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domElement.tagName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 == "contact") {</a:t>
            </a:r>
            <a:endParaRPr lang="ru-RU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qDebug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 &lt;&lt; "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 «</a:t>
            </a:r>
            <a:endParaRPr lang="ru-RU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domElement.attribute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("number", "");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ru-RU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else { </a:t>
            </a:r>
            <a:endParaRPr lang="ru-RU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qDebug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 &lt;&lt; "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TagName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 " &lt;&lt;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domElement.tagName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 </a:t>
            </a:r>
            <a:endParaRPr lang="ru-RU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&lt;&lt; "\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tText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 " &lt;&lt;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domElement.text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ru-RU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ru-RU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traverseNode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domNode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ru-RU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domNode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domNode.nextSibling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(); </a:t>
            </a:r>
            <a:endParaRPr lang="ru-RU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 }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ru-RU" sz="1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XML </a:t>
            </a:r>
            <a:r>
              <a:rPr lang="ru-RU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и </a:t>
            </a: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QT</a:t>
            </a:r>
            <a:r>
              <a:rPr lang="ru-RU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: создание и запись </a:t>
            </a: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XML</a:t>
            </a:r>
            <a:r>
              <a:rPr lang="ru-RU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-документа </a:t>
            </a:r>
            <a:endParaRPr lang="ru-RU" sz="3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endParaRPr lang="ru-RU" sz="1800" b="1" dirty="0" smtClean="0"/>
          </a:p>
          <a:p>
            <a:endParaRPr lang="ru-RU" sz="1800" b="1" dirty="0" smtClean="0"/>
          </a:p>
          <a:p>
            <a:endParaRPr lang="ru-RU" sz="1800" b="1" dirty="0" smtClean="0"/>
          </a:p>
          <a:p>
            <a:endParaRPr lang="ru-RU" sz="1800" b="1" dirty="0" smtClean="0"/>
          </a:p>
          <a:p>
            <a:r>
              <a:rPr lang="en-US" sz="4000" b="1" dirty="0" err="1" smtClean="0"/>
              <a:t>QDomDocument</a:t>
            </a:r>
            <a:r>
              <a:rPr lang="en-US" sz="4000" dirty="0" smtClean="0"/>
              <a:t> </a:t>
            </a:r>
            <a:r>
              <a:rPr lang="ru-RU" sz="4000" dirty="0" smtClean="0"/>
              <a:t> </a:t>
            </a:r>
          </a:p>
          <a:p>
            <a:r>
              <a:rPr lang="en-US" sz="4000" i="1" dirty="0" err="1" smtClean="0"/>
              <a:t>createElement</a:t>
            </a:r>
            <a:r>
              <a:rPr lang="en-US" sz="4000" i="1" dirty="0" smtClean="0"/>
              <a:t>()</a:t>
            </a:r>
            <a:r>
              <a:rPr lang="en-US" sz="4000" dirty="0" smtClean="0"/>
              <a:t>,</a:t>
            </a:r>
            <a:endParaRPr lang="ru-RU" sz="4000" dirty="0" smtClean="0"/>
          </a:p>
          <a:p>
            <a:r>
              <a:rPr lang="en-US" sz="4000" i="1" dirty="0" err="1" smtClean="0"/>
              <a:t>createTextNode</a:t>
            </a:r>
            <a:r>
              <a:rPr lang="en-US" sz="4000" i="1" dirty="0" smtClean="0"/>
              <a:t>()</a:t>
            </a:r>
            <a:r>
              <a:rPr lang="en-US" sz="4000" dirty="0" smtClean="0"/>
              <a:t>, </a:t>
            </a:r>
            <a:endParaRPr lang="ru-RU" sz="4000" dirty="0" smtClean="0"/>
          </a:p>
          <a:p>
            <a:r>
              <a:rPr lang="en-US" sz="4000" i="1" dirty="0" err="1" smtClean="0"/>
              <a:t>createAttribute</a:t>
            </a:r>
            <a:r>
              <a:rPr lang="en-US" sz="4000" i="1" dirty="0" smtClean="0"/>
              <a:t>()</a:t>
            </a:r>
            <a:r>
              <a:rPr lang="en-US" sz="4000" dirty="0" smtClean="0"/>
              <a:t>.</a:t>
            </a:r>
            <a:endParaRPr lang="ru-RU" sz="4000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019800" y="3505200"/>
            <a:ext cx="2971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Объект узла</a:t>
            </a:r>
            <a:endParaRPr lang="ru-RU" dirty="0"/>
          </a:p>
        </p:txBody>
      </p:sp>
      <p:sp>
        <p:nvSpPr>
          <p:cNvPr id="5" name="Стрелка вправо 4"/>
          <p:cNvSpPr/>
          <p:nvPr/>
        </p:nvSpPr>
        <p:spPr>
          <a:xfrm>
            <a:off x="4953000" y="38100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XML </a:t>
            </a:r>
            <a:r>
              <a:rPr lang="ru-RU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и </a:t>
            </a:r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QT</a:t>
            </a:r>
            <a:r>
              <a:rPr lang="ru-RU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: </a:t>
            </a:r>
            <a:r>
              <a:rPr lang="ru-RU" sz="31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создание и запись </a:t>
            </a:r>
            <a:r>
              <a:rPr lang="en-US" sz="31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XML</a:t>
            </a:r>
            <a:r>
              <a:rPr lang="ru-RU" sz="31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-документа </a:t>
            </a:r>
            <a:endParaRPr lang="ru-RU" sz="31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1800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1066800"/>
            <a:ext cx="9144000" cy="5604078"/>
          </a:xfrm>
          <a:prstGeom prst="rect">
            <a:avLst/>
          </a:prstGeom>
          <a:solidFill>
            <a:srgbClr val="F6F6F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7610" tIns="0" rIns="4761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788A22"/>
                </a:solidFill>
                <a:effectLst/>
                <a:latin typeface="Arial Unicode MS" pitchFamily="34" charset="-128"/>
              </a:rPr>
              <a:t>int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main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()</a:t>
            </a:r>
            <a:r>
              <a:rPr kumimoji="0" lang="ru-RU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{ </a:t>
            </a:r>
            <a:endParaRPr kumimoji="0" lang="ru-RU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QDomDocument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doc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"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addressbook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"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QDomElement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domElement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=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doc.createElement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"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adressbook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"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doc.appendChild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domElement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b="1" dirty="0" smtClean="0">
              <a:solidFill>
                <a:srgbClr val="000000"/>
              </a:solidFill>
              <a:latin typeface="Arial Unicode MS" pitchFamily="3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QDomElement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contact1 =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contact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doc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,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"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Piggy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"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,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"+49 631322187"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,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"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piggy@mega.de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"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QDomElement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contact2 =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contact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doc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,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"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Kermit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"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,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"+49 631322181"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,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"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kermit@mega.de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"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QDomElement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contact3 =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contact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doc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,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"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Gonzo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"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,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"+49 631322186"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,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"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gonzo@mega.de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"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b="1" dirty="0" smtClean="0">
              <a:solidFill>
                <a:srgbClr val="000000"/>
              </a:solidFill>
              <a:latin typeface="Arial Unicode MS" pitchFamily="3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domElement.appendChild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(contact1);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domElement.appendChild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(contact2);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domElement.appendChild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(contact3);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b="1" dirty="0" smtClean="0">
              <a:solidFill>
                <a:srgbClr val="000000"/>
              </a:solidFill>
              <a:latin typeface="Arial Unicode MS" pitchFamily="3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QFile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file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"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adressbook.xml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"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788A22"/>
                </a:solidFill>
                <a:effectLst/>
                <a:latin typeface="Arial Unicode MS" pitchFamily="34" charset="-128"/>
              </a:rPr>
              <a:t>if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file.open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QIODevice::WriteOnly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))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QTextStream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(&amp;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file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) &lt;&lt;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doc.toString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file.close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788A22"/>
                </a:solidFill>
                <a:effectLst/>
                <a:latin typeface="Arial Unicode MS" pitchFamily="34" charset="-128"/>
              </a:rPr>
              <a:t>return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0;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}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XML </a:t>
            </a:r>
            <a:r>
              <a:rPr lang="ru-RU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и </a:t>
            </a:r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QT</a:t>
            </a:r>
            <a:r>
              <a:rPr lang="ru-RU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: </a:t>
            </a:r>
            <a:r>
              <a:rPr lang="ru-RU" sz="31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создание и запись </a:t>
            </a:r>
            <a:r>
              <a:rPr lang="en-US" sz="31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XML</a:t>
            </a:r>
            <a:r>
              <a:rPr lang="ru-RU" sz="31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-документа </a:t>
            </a:r>
            <a:endParaRPr lang="ru-RU" sz="31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28600" y="1066800"/>
            <a:ext cx="8915400" cy="5756478"/>
          </a:xfrm>
          <a:prstGeom prst="rect">
            <a:avLst/>
          </a:prstGeom>
          <a:solidFill>
            <a:srgbClr val="F6F6F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7610" tIns="0" rIns="4761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QDomElement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contact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  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QDomDocument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&amp;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domDoc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b="1" dirty="0" smtClean="0">
                <a:solidFill>
                  <a:srgbClr val="000000"/>
                </a:solidFill>
                <a:latin typeface="Arial Unicode MS" pitchFamily="34" charset="-128"/>
              </a:rPr>
              <a:t>                                       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788A22"/>
                </a:solidFill>
                <a:effectLst/>
                <a:latin typeface="Arial Unicode MS" pitchFamily="34" charset="-128"/>
              </a:rPr>
              <a:t>const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QString&amp;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strName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b="1" dirty="0" smtClean="0">
                <a:solidFill>
                  <a:srgbClr val="000000"/>
                </a:solidFill>
                <a:latin typeface="Arial Unicode MS" pitchFamily="34" charset="-128"/>
              </a:rPr>
              <a:t>                                      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788A22"/>
                </a:solidFill>
                <a:effectLst/>
                <a:latin typeface="Arial Unicode MS" pitchFamily="34" charset="-128"/>
              </a:rPr>
              <a:t>const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QString&amp;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strPhone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b="1" dirty="0" smtClean="0">
                <a:solidFill>
                  <a:srgbClr val="000000"/>
                </a:solidFill>
                <a:latin typeface="Arial Unicode MS" pitchFamily="34" charset="-128"/>
              </a:rPr>
              <a:t>                                       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788A22"/>
                </a:solidFill>
                <a:effectLst/>
                <a:latin typeface="Arial Unicode MS" pitchFamily="34" charset="-128"/>
              </a:rPr>
              <a:t>const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QString&amp;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strEmail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lang="ru-RU" sz="2000" b="1" dirty="0" smtClean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788A22"/>
                </a:solidFill>
                <a:effectLst/>
                <a:latin typeface="Arial Unicode MS" pitchFamily="34" charset="-128"/>
              </a:rPr>
              <a:t>static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788A22"/>
                </a:solidFill>
                <a:effectLst/>
                <a:latin typeface="Arial Unicode MS" pitchFamily="34" charset="-128"/>
              </a:rPr>
              <a:t>int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nNumber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= 1;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000" b="1" dirty="0" smtClean="0">
              <a:solidFill>
                <a:srgbClr val="000000"/>
              </a:solidFill>
              <a:latin typeface="Arial Unicode MS" pitchFamily="3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QDomElement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domElement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=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makeElement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domDoc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,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"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contact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"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,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QString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().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setNum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nNumber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) 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000" b="1" dirty="0" smtClean="0">
              <a:solidFill>
                <a:srgbClr val="000000"/>
              </a:solidFill>
              <a:latin typeface="Arial Unicode MS" pitchFamily="3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domElement.appendChild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makeElement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domDoc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,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"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name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"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,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""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,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strName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));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domElement.appendChild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makeElement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domDoc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,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"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phone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"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,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""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,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strPhone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));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domElement.appendChild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makeElement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domDoc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,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"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email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"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,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""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,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strEmail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));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000" b="1" dirty="0" smtClean="0">
              <a:solidFill>
                <a:srgbClr val="000000"/>
              </a:solidFill>
              <a:latin typeface="Arial Unicode MS" pitchFamily="3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nNumber++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000" b="1" dirty="0" smtClean="0">
              <a:solidFill>
                <a:srgbClr val="000000"/>
              </a:solidFill>
              <a:latin typeface="Arial Unicode MS" pitchFamily="3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788A22"/>
                </a:solidFill>
                <a:effectLst/>
                <a:latin typeface="Arial Unicode MS" pitchFamily="34" charset="-128"/>
              </a:rPr>
              <a:t>return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domElement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}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XML </a:t>
            </a:r>
            <a:r>
              <a:rPr lang="ru-RU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и </a:t>
            </a:r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QT</a:t>
            </a:r>
            <a:r>
              <a:rPr lang="ru-RU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: </a:t>
            </a:r>
            <a:r>
              <a:rPr lang="ru-RU" sz="31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создание и запись </a:t>
            </a:r>
            <a:r>
              <a:rPr lang="en-US" sz="31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XML</a:t>
            </a:r>
            <a:r>
              <a:rPr lang="ru-RU" sz="31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-документа </a:t>
            </a:r>
            <a:endParaRPr lang="ru-RU" sz="31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1143000"/>
            <a:ext cx="9144000" cy="5604078"/>
          </a:xfrm>
          <a:prstGeom prst="rect">
            <a:avLst/>
          </a:prstGeom>
          <a:solidFill>
            <a:srgbClr val="F6F6F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7610" tIns="0" rIns="4761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QDomElement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makeElement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 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QDomDocument&amp;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domDoc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788A22"/>
                </a:solidFill>
                <a:effectLst/>
                <a:latin typeface="Courier New" pitchFamily="49" charset="0"/>
                <a:cs typeface="Courier New" pitchFamily="49" charset="0"/>
              </a:rPr>
              <a:t>const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QString&amp;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strName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788A22"/>
                </a:solidFill>
                <a:effectLst/>
                <a:latin typeface="Courier New" pitchFamily="49" charset="0"/>
                <a:cs typeface="Courier New" pitchFamily="49" charset="0"/>
              </a:rPr>
              <a:t>const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QString&amp;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strAttr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</a:t>
            </a:r>
            <a:r>
              <a:rPr kumimoji="0" lang="ru-RU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QString::null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788A22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788A22"/>
                </a:solidFill>
                <a:effectLst/>
                <a:latin typeface="Courier New" pitchFamily="49" charset="0"/>
                <a:cs typeface="Courier New" pitchFamily="49" charset="0"/>
              </a:rPr>
              <a:t>const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QString&amp;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strText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QString::null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QDomElement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domElement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domDoc.createElement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strName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788A22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(!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strAttr.isEmpty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QDomAttr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domAttr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domDoc.createAttribute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number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domAttr.setValue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strAttr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domElement.setAttributeNode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domAttr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788A22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788A22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(!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strText.isEmpty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QDomText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domText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domDoc.createTextNode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strText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domElement.appendChild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domText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788A22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788A22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domElement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XML </a:t>
            </a:r>
            <a:r>
              <a:rPr lang="ru-RU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и </a:t>
            </a:r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QT</a:t>
            </a:r>
            <a:r>
              <a:rPr lang="ru-RU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: </a:t>
            </a:r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SAX</a:t>
            </a:r>
            <a:endParaRPr lang="ru-RU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 smtClean="0"/>
              <a:t>SAX</a:t>
            </a:r>
            <a:r>
              <a:rPr lang="ru-RU" dirty="0" smtClean="0"/>
              <a:t> (</a:t>
            </a:r>
            <a:r>
              <a:rPr lang="ru-RU" dirty="0" err="1" smtClean="0"/>
              <a:t>Simple</a:t>
            </a:r>
            <a:r>
              <a:rPr lang="ru-RU" dirty="0" smtClean="0"/>
              <a:t> API </a:t>
            </a:r>
            <a:r>
              <a:rPr lang="ru-RU" dirty="0" err="1" smtClean="0"/>
              <a:t>for</a:t>
            </a:r>
            <a:r>
              <a:rPr lang="ru-RU" dirty="0" smtClean="0"/>
              <a:t> XML, простой API для XML) является стандартом </a:t>
            </a:r>
            <a:r>
              <a:rPr lang="ru-RU" dirty="0" err="1" smtClean="0"/>
              <a:t>JavaAPI</a:t>
            </a:r>
            <a:r>
              <a:rPr lang="ru-RU" dirty="0" smtClean="0"/>
              <a:t> для считывания </a:t>
            </a:r>
            <a:r>
              <a:rPr lang="ru-RU" dirty="0" err="1" smtClean="0"/>
              <a:t>XML-докуменов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b="1" dirty="0" err="1" smtClean="0"/>
              <a:t>QXmlSimpleReader</a:t>
            </a:r>
            <a:r>
              <a:rPr lang="ru-RU" dirty="0" smtClean="0"/>
              <a:t> – XML-анализатор, базирующийся на SAX.  Читает XML-документ блоками и сообщает о том, что было найдено, с помощью соответствующих методов.</a:t>
            </a:r>
          </a:p>
          <a:p>
            <a:r>
              <a:rPr lang="ru-RU" dirty="0" smtClean="0"/>
              <a:t>В память помещаются только фрагменты, а не весь XML-документ.</a:t>
            </a:r>
          </a:p>
          <a:p>
            <a:endParaRPr lang="ru-RU" dirty="0" smtClean="0"/>
          </a:p>
          <a:p>
            <a:r>
              <a:rPr lang="en-US" b="1" dirty="0" err="1" smtClean="0"/>
              <a:t>QXmlContentHandler</a:t>
            </a:r>
            <a:endParaRPr lang="ru-RU" b="1" dirty="0" smtClean="0"/>
          </a:p>
          <a:p>
            <a:r>
              <a:rPr lang="en-US" b="1" dirty="0" err="1" smtClean="0"/>
              <a:t>QXmlEntityResolver</a:t>
            </a:r>
            <a:endParaRPr lang="ru-RU" b="1" dirty="0" smtClean="0"/>
          </a:p>
          <a:p>
            <a:r>
              <a:rPr lang="en-US" b="1" dirty="0" err="1" smtClean="0"/>
              <a:t>QXmlDTDHandler</a:t>
            </a:r>
            <a:endParaRPr lang="ru-RU" b="1" dirty="0" err="1" smtClean="0"/>
          </a:p>
          <a:p>
            <a:r>
              <a:rPr lang="en-US" b="1" dirty="0" err="1" smtClean="0"/>
              <a:t>QXmlErrorHandler</a:t>
            </a:r>
            <a:endParaRPr lang="ru-RU" b="1" dirty="0" smtClean="0"/>
          </a:p>
          <a:p>
            <a:r>
              <a:rPr lang="en-US" b="1" dirty="0" err="1" smtClean="0"/>
              <a:t>QXmlDeclHandler</a:t>
            </a:r>
            <a:r>
              <a:rPr lang="en-US" dirty="0" smtClean="0"/>
              <a:t> </a:t>
            </a:r>
            <a:endParaRPr lang="ru-RU" dirty="0" smtClean="0"/>
          </a:p>
          <a:p>
            <a:r>
              <a:rPr lang="en-US" b="1" dirty="0" err="1" smtClean="0"/>
              <a:t>QXmlLexicalHandler</a:t>
            </a:r>
            <a:endParaRPr lang="ru-RU" b="1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XML </a:t>
            </a:r>
            <a:r>
              <a:rPr lang="ru-RU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и </a:t>
            </a:r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QT</a:t>
            </a:r>
            <a:r>
              <a:rPr lang="ru-RU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: чтение </a:t>
            </a:r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XML</a:t>
            </a:r>
            <a:r>
              <a:rPr lang="ru-RU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-документа </a:t>
            </a:r>
            <a:endParaRPr lang="ru-RU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QXmlContentHandier</a:t>
            </a:r>
            <a:r>
              <a:rPr lang="en-US" dirty="0" smtClean="0"/>
              <a:t> </a:t>
            </a:r>
            <a:endParaRPr lang="ru-RU" dirty="0" smtClean="0"/>
          </a:p>
          <a:p>
            <a:r>
              <a:rPr lang="en-US" b="1" dirty="0" err="1" smtClean="0"/>
              <a:t>QXmlErrorHandler</a:t>
            </a:r>
            <a:endParaRPr lang="ru-RU" b="1" dirty="0" smtClean="0"/>
          </a:p>
          <a:p>
            <a:endParaRPr lang="ru-RU" b="1" dirty="0" smtClean="0"/>
          </a:p>
          <a:p>
            <a:r>
              <a:rPr lang="ru-RU" i="1" dirty="0" err="1" smtClean="0"/>
              <a:t>startDocument</a:t>
            </a:r>
            <a:r>
              <a:rPr lang="ru-RU" i="1" dirty="0" smtClean="0"/>
              <a:t>()</a:t>
            </a:r>
            <a:r>
              <a:rPr lang="ru-RU" dirty="0" smtClean="0"/>
              <a:t> </a:t>
            </a:r>
          </a:p>
          <a:p>
            <a:r>
              <a:rPr lang="ru-RU" i="1" dirty="0" err="1" smtClean="0"/>
              <a:t>startElement</a:t>
            </a:r>
            <a:r>
              <a:rPr lang="ru-RU" i="1" dirty="0" smtClean="0"/>
              <a:t>()</a:t>
            </a:r>
            <a:r>
              <a:rPr lang="ru-RU" dirty="0" smtClean="0"/>
              <a:t> </a:t>
            </a:r>
          </a:p>
          <a:p>
            <a:r>
              <a:rPr lang="ru-RU" i="1" dirty="0" err="1" smtClean="0"/>
              <a:t>characters</a:t>
            </a:r>
            <a:r>
              <a:rPr lang="ru-RU" dirty="0" smtClean="0"/>
              <a:t> ()</a:t>
            </a:r>
          </a:p>
          <a:p>
            <a:r>
              <a:rPr lang="ru-RU" i="1" dirty="0" err="1" smtClean="0"/>
              <a:t>endElement</a:t>
            </a:r>
            <a:r>
              <a:rPr lang="ru-RU" i="1" dirty="0" smtClean="0"/>
              <a:t>()</a:t>
            </a:r>
            <a:r>
              <a:rPr lang="ru-RU" dirty="0" smtClean="0"/>
              <a:t> </a:t>
            </a:r>
          </a:p>
          <a:p>
            <a:r>
              <a:rPr lang="ru-RU" i="1" dirty="0" err="1" smtClean="0"/>
              <a:t>endDocument</a:t>
            </a:r>
            <a:r>
              <a:rPr lang="ru-RU" i="1" dirty="0" smtClean="0"/>
              <a:t>()</a:t>
            </a:r>
            <a:r>
              <a:rPr lang="ru-RU" dirty="0" smtClean="0"/>
              <a:t> 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XML </a:t>
            </a:r>
            <a:r>
              <a:rPr lang="ru-RU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и </a:t>
            </a:r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QT</a:t>
            </a:r>
            <a:r>
              <a:rPr lang="ru-RU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: чтение </a:t>
            </a:r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XML</a:t>
            </a:r>
            <a:r>
              <a:rPr lang="ru-RU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-документа </a:t>
            </a:r>
            <a:endParaRPr lang="ru-RU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QXmlDefaultHandler</a:t>
            </a:r>
            <a:r>
              <a:rPr lang="ru-RU" b="1" dirty="0" smtClean="0"/>
              <a:t> </a:t>
            </a:r>
            <a:r>
              <a:rPr lang="ru-RU" sz="1800" dirty="0" smtClean="0"/>
              <a:t>пустые реализации виртуальных методов</a:t>
            </a:r>
          </a:p>
          <a:p>
            <a:r>
              <a:rPr lang="fr-FR" sz="2800" i="1" dirty="0" smtClean="0"/>
              <a:t>startDocument()</a:t>
            </a:r>
            <a:r>
              <a:rPr lang="fr-FR" sz="2800" dirty="0" smtClean="0"/>
              <a:t>, </a:t>
            </a:r>
            <a:endParaRPr lang="ru-RU" sz="2800" dirty="0" smtClean="0"/>
          </a:p>
          <a:p>
            <a:r>
              <a:rPr lang="fr-FR" sz="2800" i="1" dirty="0" smtClean="0"/>
              <a:t>startElement()</a:t>
            </a:r>
            <a:r>
              <a:rPr lang="fr-FR" sz="2800" dirty="0" smtClean="0"/>
              <a:t>,                     </a:t>
            </a:r>
            <a:r>
              <a:rPr lang="ru-RU" sz="2000" dirty="0" smtClean="0"/>
              <a:t>анализ файлов</a:t>
            </a:r>
          </a:p>
          <a:p>
            <a:r>
              <a:rPr lang="fr-FR" sz="2800" i="1" dirty="0" smtClean="0"/>
              <a:t>characters()</a:t>
            </a:r>
            <a:r>
              <a:rPr lang="fr-FR" sz="2800" dirty="0" smtClean="0"/>
              <a:t>, </a:t>
            </a:r>
            <a:r>
              <a:rPr lang="en-US" sz="2800" b="1" dirty="0" smtClean="0"/>
              <a:t> </a:t>
            </a:r>
            <a:r>
              <a:rPr lang="ru-RU" sz="2800" b="1" dirty="0" smtClean="0"/>
              <a:t>                                 </a:t>
            </a:r>
            <a:r>
              <a:rPr lang="en-US" sz="2800" b="1" dirty="0" err="1" smtClean="0"/>
              <a:t>QXmlSimpleReader</a:t>
            </a:r>
            <a:endParaRPr lang="ru-RU" sz="2800" dirty="0" smtClean="0"/>
          </a:p>
          <a:p>
            <a:r>
              <a:rPr lang="fr-FR" sz="2800" i="1" dirty="0" smtClean="0"/>
              <a:t>endElement()</a:t>
            </a:r>
            <a:r>
              <a:rPr lang="fr-FR" sz="2800" dirty="0" smtClean="0"/>
              <a:t>, </a:t>
            </a:r>
            <a:r>
              <a:rPr lang="en-US" sz="2800" i="1" dirty="0" smtClean="0"/>
              <a:t>                      </a:t>
            </a:r>
            <a:r>
              <a:rPr lang="en-US" sz="2000" i="1" dirty="0" err="1" smtClean="0"/>
              <a:t>errorString</a:t>
            </a:r>
            <a:r>
              <a:rPr lang="en-US" sz="2000" i="1" dirty="0" smtClean="0"/>
              <a:t>()</a:t>
            </a:r>
            <a:endParaRPr lang="ru-RU" sz="2000" dirty="0" smtClean="0"/>
          </a:p>
          <a:p>
            <a:r>
              <a:rPr lang="fr-FR" sz="2800" i="1" dirty="0" smtClean="0"/>
              <a:t>endDocument()</a:t>
            </a:r>
            <a:r>
              <a:rPr lang="fr-FR" sz="2800" dirty="0" smtClean="0"/>
              <a:t> </a:t>
            </a:r>
            <a:endParaRPr lang="ru-RU" sz="2800" dirty="0" smtClean="0"/>
          </a:p>
          <a:p>
            <a:r>
              <a:rPr lang="fr-FR" sz="2800" i="1" dirty="0" smtClean="0"/>
              <a:t>fatalError()</a:t>
            </a:r>
            <a:r>
              <a:rPr lang="ru-RU" sz="2800" i="1" dirty="0" smtClean="0"/>
              <a:t>  - </a:t>
            </a:r>
            <a:r>
              <a:rPr lang="en-US" sz="2800" b="1" dirty="0" err="1" smtClean="0"/>
              <a:t>QXmlErrorHandler</a:t>
            </a:r>
            <a:endParaRPr lang="ru-RU" sz="2800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3810000" y="2667000"/>
            <a:ext cx="1066800" cy="175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true</a:t>
            </a:r>
          </a:p>
          <a:p>
            <a:pPr algn="ctr"/>
            <a:r>
              <a:rPr lang="en-US" dirty="0" smtClean="0"/>
              <a:t>false</a:t>
            </a:r>
          </a:p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XML </a:t>
            </a:r>
            <a:r>
              <a:rPr lang="ru-RU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и </a:t>
            </a:r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QT</a:t>
            </a:r>
            <a:r>
              <a:rPr lang="ru-RU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: чтение </a:t>
            </a:r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XML</a:t>
            </a:r>
            <a:r>
              <a:rPr lang="ru-RU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-документа </a:t>
            </a:r>
            <a:endParaRPr lang="ru-RU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7649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371600"/>
            <a:ext cx="8077200" cy="5234746"/>
          </a:xfrm>
          <a:prstGeom prst="rect">
            <a:avLst/>
          </a:prstGeom>
          <a:solidFill>
            <a:srgbClr val="F6F6F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7610" tIns="0" rIns="4761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788A22"/>
                </a:solidFill>
                <a:effectLst/>
                <a:latin typeface="Arial Unicode MS" pitchFamily="34" charset="-128"/>
              </a:rPr>
              <a:t>int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main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AddressBookParser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handler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QFile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file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"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addressbook.xml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"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QXmlInputSource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source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(&amp;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file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QXmlSimpleReader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reader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reader.setContentHandler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(&amp;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handler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reader.parse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source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800" dirty="0" smtClean="0">
              <a:solidFill>
                <a:srgbClr val="000000"/>
              </a:solidFill>
              <a:latin typeface="Arial Unicode MS" pitchFamily="3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788A22"/>
                </a:solidFill>
                <a:effectLst/>
                <a:latin typeface="Arial Unicode MS" pitchFamily="34" charset="-128"/>
              </a:rPr>
              <a:t>return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}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XML </a:t>
            </a:r>
            <a:r>
              <a:rPr lang="ru-RU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и </a:t>
            </a:r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QT</a:t>
            </a:r>
            <a:r>
              <a:rPr lang="ru-RU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: чтение </a:t>
            </a:r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XML</a:t>
            </a:r>
            <a:r>
              <a:rPr lang="ru-RU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-документа </a:t>
            </a:r>
            <a:endParaRPr lang="ru-RU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304800" y="1066800"/>
            <a:ext cx="8458200" cy="5573300"/>
          </a:xfrm>
          <a:prstGeom prst="rect">
            <a:avLst/>
          </a:prstGeom>
          <a:solidFill>
            <a:srgbClr val="F6F6F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7610" tIns="0" rIns="4761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788A22"/>
                </a:solidFill>
                <a:effectLst/>
                <a:latin typeface="Arial Unicode MS" pitchFamily="34" charset="-128"/>
              </a:rPr>
              <a:t>class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AddressBookParser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: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788A22"/>
                </a:solidFill>
                <a:effectLst/>
                <a:latin typeface="Arial Unicode MS" pitchFamily="34" charset="-128"/>
              </a:rPr>
              <a:t>public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QXmlDefaultHandler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788A22"/>
                </a:solidFill>
                <a:effectLst/>
                <a:latin typeface="Arial Unicode MS" pitchFamily="34" charset="-128"/>
              </a:rPr>
              <a:t>private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b="1" dirty="0" smtClean="0">
                <a:solidFill>
                  <a:srgbClr val="000000"/>
                </a:solidFill>
                <a:latin typeface="Arial Unicode MS" pitchFamily="34" charset="-128"/>
              </a:rPr>
              <a:t>    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QString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m_strText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000" b="1" dirty="0" smtClean="0">
              <a:solidFill>
                <a:srgbClr val="000000"/>
              </a:solidFill>
              <a:latin typeface="Arial Unicode MS" pitchFamily="3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788A22"/>
                </a:solidFill>
                <a:effectLst/>
                <a:latin typeface="Arial Unicode MS" pitchFamily="34" charset="-128"/>
              </a:rPr>
              <a:t>public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b="1" dirty="0" smtClean="0">
                <a:solidFill>
                  <a:srgbClr val="000000"/>
                </a:solidFill>
                <a:latin typeface="Arial Unicode MS" pitchFamily="34" charset="-128"/>
              </a:rPr>
              <a:t>     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788A22"/>
                </a:solidFill>
                <a:effectLst/>
                <a:latin typeface="Arial Unicode MS" pitchFamily="34" charset="-128"/>
              </a:rPr>
              <a:t>bool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startElement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788A22"/>
                </a:solidFill>
                <a:effectLst/>
                <a:latin typeface="Arial Unicode MS" pitchFamily="34" charset="-128"/>
              </a:rPr>
              <a:t>const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QString&amp;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b="1" dirty="0" smtClean="0">
                <a:solidFill>
                  <a:srgbClr val="000000"/>
                </a:solidFill>
                <a:latin typeface="Arial Unicode MS" pitchFamily="34" charset="-128"/>
              </a:rPr>
              <a:t>                                   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788A22"/>
                </a:solidFill>
                <a:effectLst/>
                <a:latin typeface="Arial Unicode MS" pitchFamily="34" charset="-128"/>
              </a:rPr>
              <a:t>const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QString&amp;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b="1" dirty="0" smtClean="0">
                <a:solidFill>
                  <a:srgbClr val="000000"/>
                </a:solidFill>
                <a:latin typeface="Arial Unicode MS" pitchFamily="34" charset="-128"/>
              </a:rPr>
              <a:t>                                   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788A22"/>
                </a:solidFill>
                <a:effectLst/>
                <a:latin typeface="Arial Unicode MS" pitchFamily="34" charset="-128"/>
              </a:rPr>
              <a:t>const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QString&amp;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b="1" dirty="0" smtClean="0">
                <a:solidFill>
                  <a:srgbClr val="000000"/>
                </a:solidFill>
                <a:latin typeface="Arial Unicode MS" pitchFamily="34" charset="-128"/>
              </a:rPr>
              <a:t>                                   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788A22"/>
                </a:solidFill>
                <a:effectLst/>
                <a:latin typeface="Arial Unicode MS" pitchFamily="34" charset="-128"/>
              </a:rPr>
              <a:t>const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QXmlAttributes&amp;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attrs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b="1" dirty="0" smtClean="0">
                <a:solidFill>
                  <a:srgbClr val="000000"/>
                </a:solidFill>
                <a:latin typeface="Arial Unicode MS" pitchFamily="34" charset="-128"/>
              </a:rPr>
              <a:t>                                  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b="1" dirty="0" smtClean="0">
                <a:solidFill>
                  <a:srgbClr val="000000"/>
                </a:solidFill>
                <a:latin typeface="Arial Unicode MS" pitchFamily="34" charset="-128"/>
              </a:rPr>
              <a:t>      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788A22"/>
                </a:solidFill>
                <a:effectLst/>
                <a:latin typeface="Arial Unicode MS" pitchFamily="34" charset="-128"/>
              </a:rPr>
              <a:t>for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788A22"/>
                </a:solidFill>
                <a:effectLst/>
                <a:latin typeface="Arial Unicode MS" pitchFamily="34" charset="-128"/>
              </a:rPr>
              <a:t>int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i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= 0;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i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&lt;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attrs.count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();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i++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)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b="1" dirty="0" smtClean="0">
                <a:solidFill>
                  <a:srgbClr val="000000"/>
                </a:solidFill>
                <a:latin typeface="Arial Unicode MS" pitchFamily="34" charset="-128"/>
              </a:rPr>
              <a:t>           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788A22"/>
                </a:solidFill>
                <a:effectLst/>
                <a:latin typeface="Arial Unicode MS" pitchFamily="34" charset="-128"/>
              </a:rPr>
              <a:t>if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attrs.localName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i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) ==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"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number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"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b="1" dirty="0" smtClean="0">
                <a:solidFill>
                  <a:srgbClr val="000000"/>
                </a:solidFill>
                <a:latin typeface="Arial Unicode MS" pitchFamily="34" charset="-128"/>
              </a:rPr>
              <a:t>                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qDebug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() &lt;&lt;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"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Attr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:"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&lt;&lt;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attrs.value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i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b="1" dirty="0" smtClean="0">
                <a:solidFill>
                  <a:srgbClr val="000000"/>
                </a:solidFill>
                <a:latin typeface="Arial Unicode MS" pitchFamily="34" charset="-128"/>
              </a:rPr>
              <a:t>              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b="1" dirty="0" smtClean="0">
                <a:solidFill>
                  <a:srgbClr val="000000"/>
                </a:solidFill>
                <a:latin typeface="Arial Unicode MS" pitchFamily="34" charset="-128"/>
              </a:rPr>
              <a:t>        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}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788A22"/>
                </a:solidFill>
                <a:effectLst/>
                <a:latin typeface="Arial Unicode MS" pitchFamily="34" charset="-128"/>
              </a:rPr>
              <a:t>return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788A22"/>
                </a:solidFill>
                <a:effectLst/>
                <a:latin typeface="Arial Unicode MS" pitchFamily="34" charset="-128"/>
              </a:rPr>
              <a:t>true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} </a:t>
            </a:r>
            <a:r>
              <a:rPr kumimoji="0" lang="ru-R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ru-R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XML </a:t>
            </a:r>
            <a:r>
              <a:rPr lang="ru-RU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и </a:t>
            </a:r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QT</a:t>
            </a:r>
            <a:endParaRPr lang="ru-RU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(Extensible Markup Language, </a:t>
            </a:r>
            <a:r>
              <a:rPr lang="ru-RU" dirty="0" smtClean="0"/>
              <a:t>расширяемый язык разметки)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ru-RU" dirty="0" smtClean="0"/>
              <a:t>средство хранения структурных данных в текстовом файле.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XML </a:t>
            </a:r>
            <a:r>
              <a:rPr lang="ru-RU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и </a:t>
            </a:r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QT</a:t>
            </a:r>
            <a:r>
              <a:rPr lang="ru-RU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: чтение </a:t>
            </a:r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XML</a:t>
            </a:r>
            <a:r>
              <a:rPr lang="ru-RU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-документа </a:t>
            </a:r>
            <a:endParaRPr lang="ru-RU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1219200"/>
            <a:ext cx="9144000" cy="5881077"/>
          </a:xfrm>
          <a:prstGeom prst="rect">
            <a:avLst/>
          </a:prstGeom>
          <a:solidFill>
            <a:srgbClr val="F6F6F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7610" tIns="0" rIns="4761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788A22"/>
                </a:solidFill>
                <a:effectLst/>
                <a:latin typeface="Arial Unicode MS" pitchFamily="34" charset="-128"/>
              </a:rPr>
              <a:t>bool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characters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788A22"/>
                </a:solidFill>
                <a:effectLst/>
                <a:latin typeface="Arial Unicode MS" pitchFamily="34" charset="-128"/>
              </a:rPr>
              <a:t>const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QString&amp;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strText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b="1" dirty="0" smtClean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b="1" dirty="0" smtClean="0">
                <a:solidFill>
                  <a:srgbClr val="000000"/>
                </a:solidFill>
                <a:latin typeface="Arial Unicode MS" pitchFamily="34" charset="-128"/>
              </a:rPr>
              <a:t>      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m_strText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=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strText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b="1" dirty="0" smtClean="0">
                <a:solidFill>
                  <a:srgbClr val="000000"/>
                </a:solidFill>
                <a:latin typeface="Arial Unicode MS" pitchFamily="34" charset="-128"/>
              </a:rPr>
              <a:t>      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788A22"/>
                </a:solidFill>
                <a:effectLst/>
                <a:latin typeface="Arial Unicode MS" pitchFamily="34" charset="-128"/>
              </a:rPr>
              <a:t>return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788A22"/>
                </a:solidFill>
                <a:effectLst/>
                <a:latin typeface="Arial Unicode MS" pitchFamily="34" charset="-128"/>
              </a:rPr>
              <a:t>true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788A22"/>
                </a:solidFill>
                <a:effectLst/>
                <a:latin typeface="Arial Unicode MS" pitchFamily="34" charset="-128"/>
              </a:rPr>
              <a:t>bool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endElement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788A22"/>
                </a:solidFill>
                <a:effectLst/>
                <a:latin typeface="Arial Unicode MS" pitchFamily="34" charset="-128"/>
              </a:rPr>
              <a:t>const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QString&amp;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,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788A22"/>
                </a:solidFill>
                <a:effectLst/>
                <a:latin typeface="Arial Unicode MS" pitchFamily="34" charset="-128"/>
              </a:rPr>
              <a:t>const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QString&amp;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,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788A22"/>
                </a:solidFill>
                <a:effectLst/>
                <a:latin typeface="Arial Unicode MS" pitchFamily="34" charset="-128"/>
              </a:rPr>
              <a:t>const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QString&amp;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str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b="1" dirty="0" smtClean="0">
                <a:solidFill>
                  <a:srgbClr val="000000"/>
                </a:solidFill>
                <a:latin typeface="Arial Unicode MS" pitchFamily="34" charset="-128"/>
              </a:rPr>
              <a:t> 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b="1" dirty="0" smtClean="0">
                <a:solidFill>
                  <a:srgbClr val="000000"/>
                </a:solidFill>
                <a:latin typeface="Arial Unicode MS" pitchFamily="34" charset="-128"/>
              </a:rPr>
              <a:t>       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788A22"/>
                </a:solidFill>
                <a:effectLst/>
                <a:latin typeface="Arial Unicode MS" pitchFamily="34" charset="-128"/>
              </a:rPr>
              <a:t>if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(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str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!=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"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contact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"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&amp;&amp;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str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!=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"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addressbook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"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)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b="1" dirty="0" smtClean="0">
                <a:solidFill>
                  <a:srgbClr val="000000"/>
                </a:solidFill>
                <a:latin typeface="Arial Unicode MS" pitchFamily="34" charset="-128"/>
              </a:rPr>
              <a:t>           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qDebug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() &lt;&lt;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"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TagName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:"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&lt;&lt;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str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b="1" dirty="0" smtClean="0">
                <a:solidFill>
                  <a:srgbClr val="000000"/>
                </a:solidFill>
                <a:latin typeface="Arial Unicode MS" pitchFamily="34" charset="-128"/>
              </a:rPr>
              <a:t>                           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&lt;&lt;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"\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tText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:"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&lt;&lt;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m_strText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788A22"/>
                </a:solidFill>
                <a:effectLst/>
                <a:latin typeface="Arial Unicode MS" pitchFamily="34" charset="-128"/>
              </a:rPr>
              <a:t>return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788A22"/>
                </a:solidFill>
                <a:effectLst/>
                <a:latin typeface="Arial Unicode MS" pitchFamily="34" charset="-128"/>
              </a:rPr>
              <a:t>true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400" b="1" dirty="0" smtClean="0">
              <a:solidFill>
                <a:srgbClr val="000000"/>
              </a:solidFill>
              <a:latin typeface="Arial Unicode MS" pitchFamily="3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} </a:t>
            </a:r>
            <a:r>
              <a:rPr kumimoji="0" lang="ru-R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ru-R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XML </a:t>
            </a:r>
            <a:r>
              <a:rPr lang="ru-RU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и </a:t>
            </a:r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QT</a:t>
            </a:r>
            <a:r>
              <a:rPr lang="ru-RU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: чтение </a:t>
            </a:r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XML</a:t>
            </a:r>
            <a:r>
              <a:rPr lang="ru-RU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-документа </a:t>
            </a:r>
            <a:endParaRPr lang="ru-RU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914400" y="1676400"/>
            <a:ext cx="7239000" cy="4126751"/>
          </a:xfrm>
          <a:prstGeom prst="rect">
            <a:avLst/>
          </a:prstGeom>
          <a:solidFill>
            <a:srgbClr val="F6F6F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7610" tIns="0" rIns="4761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788A22"/>
                </a:solidFill>
                <a:effectLst/>
                <a:latin typeface="Arial Unicode MS" pitchFamily="34" charset="-128"/>
              </a:rPr>
              <a:t>bool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fatalError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788A22"/>
                </a:solidFill>
                <a:effectLst/>
                <a:latin typeface="Arial Unicode MS" pitchFamily="34" charset="-128"/>
              </a:rPr>
              <a:t>const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QXmlParseException&amp;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exception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b="1" dirty="0" smtClean="0">
                <a:solidFill>
                  <a:srgbClr val="000000"/>
                </a:solidFill>
                <a:latin typeface="Arial Unicode MS" pitchFamily="34" charset="-128"/>
              </a:rPr>
              <a:t> 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b="1" dirty="0" smtClean="0">
                <a:solidFill>
                  <a:srgbClr val="000000"/>
                </a:solidFill>
                <a:latin typeface="Arial Unicode MS" pitchFamily="34" charset="-128"/>
              </a:rPr>
              <a:t>       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qDebug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() &lt;&lt;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"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Line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:"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&lt;&lt;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exception.lineNumber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b="1" dirty="0" smtClean="0">
                <a:solidFill>
                  <a:srgbClr val="000000"/>
                </a:solidFill>
                <a:latin typeface="Arial Unicode MS" pitchFamily="34" charset="-128"/>
              </a:rPr>
              <a:t>                       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&lt;&lt;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",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Column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:"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&lt;&lt;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exception.columnNumber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b="1" dirty="0" smtClean="0">
                <a:solidFill>
                  <a:srgbClr val="000000"/>
                </a:solidFill>
                <a:latin typeface="Arial Unicode MS" pitchFamily="34" charset="-128"/>
              </a:rPr>
              <a:t>                       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&lt;&lt;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",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Message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:"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&lt;&lt;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exception.message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b="1" dirty="0" smtClean="0">
                <a:solidFill>
                  <a:srgbClr val="000000"/>
                </a:solidFill>
                <a:latin typeface="Arial Unicode MS" pitchFamily="34" charset="-128"/>
              </a:rPr>
              <a:t>       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788A22"/>
                </a:solidFill>
                <a:effectLst/>
                <a:latin typeface="Arial Unicode MS" pitchFamily="34" charset="-128"/>
              </a:rPr>
              <a:t>return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788A22"/>
                </a:solidFill>
                <a:effectLst/>
                <a:latin typeface="Arial Unicode MS" pitchFamily="34" charset="-128"/>
              </a:rPr>
              <a:t>false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b="1" dirty="0" smtClean="0">
                <a:solidFill>
                  <a:srgbClr val="000000"/>
                </a:solidFill>
                <a:latin typeface="Arial Unicode MS" pitchFamily="34" charset="-128"/>
              </a:rPr>
              <a:t>   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};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XML </a:t>
            </a:r>
            <a:r>
              <a:rPr lang="ru-RU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и </a:t>
            </a:r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QT</a:t>
            </a:r>
            <a:endParaRPr lang="ru-RU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057400" y="2133600"/>
            <a:ext cx="1219200" cy="1600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715000" y="2133600"/>
            <a:ext cx="1219200" cy="1600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SAX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133600" y="4191000"/>
            <a:ext cx="1110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иерархия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943600" y="4191000"/>
            <a:ext cx="102463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блоки</a:t>
            </a:r>
          </a:p>
          <a:p>
            <a:endParaRPr lang="ru-RU" dirty="0" smtClean="0"/>
          </a:p>
          <a:p>
            <a:r>
              <a:rPr lang="ru-RU" sz="1600" i="1" dirty="0" smtClean="0"/>
              <a:t>быстрый</a:t>
            </a:r>
            <a:endParaRPr lang="ru-RU" sz="1600" i="1" dirty="0"/>
          </a:p>
        </p:txBody>
      </p:sp>
      <p:sp>
        <p:nvSpPr>
          <p:cNvPr id="9" name="Стрелка вниз 8"/>
          <p:cNvSpPr/>
          <p:nvPr/>
        </p:nvSpPr>
        <p:spPr>
          <a:xfrm>
            <a:off x="2590800" y="39624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6248400" y="39624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XML </a:t>
            </a:r>
            <a:r>
              <a:rPr lang="ru-RU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и </a:t>
            </a:r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QT</a:t>
            </a:r>
            <a:endParaRPr lang="ru-RU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 smtClean="0"/>
              <a:t>&lt;?</a:t>
            </a:r>
            <a:r>
              <a:rPr lang="ru-RU" dirty="0" err="1" smtClean="0"/>
              <a:t>xml</a:t>
            </a:r>
            <a:r>
              <a:rPr lang="ru-RU" dirty="0" smtClean="0"/>
              <a:t> </a:t>
            </a:r>
            <a:r>
              <a:rPr lang="ru-RU" dirty="0" err="1" smtClean="0"/>
              <a:t>version</a:t>
            </a:r>
            <a:r>
              <a:rPr lang="ru-RU" dirty="0" smtClean="0"/>
              <a:t> = "1.0"?&gt; </a:t>
            </a:r>
          </a:p>
          <a:p>
            <a:pPr>
              <a:buNone/>
            </a:pPr>
            <a:r>
              <a:rPr lang="ru-RU" dirty="0" smtClean="0"/>
              <a:t>&lt;!-- </a:t>
            </a:r>
            <a:r>
              <a:rPr lang="ru-RU" dirty="0" err="1" smtClean="0"/>
              <a:t>My</a:t>
            </a:r>
            <a:r>
              <a:rPr lang="ru-RU" dirty="0" smtClean="0"/>
              <a:t> </a:t>
            </a:r>
            <a:r>
              <a:rPr lang="ru-RU" dirty="0" err="1" smtClean="0"/>
              <a:t>Address</a:t>
            </a:r>
            <a:r>
              <a:rPr lang="ru-RU" dirty="0" smtClean="0"/>
              <a:t> </a:t>
            </a:r>
            <a:r>
              <a:rPr lang="ru-RU" dirty="0" err="1" smtClean="0"/>
              <a:t>Book</a:t>
            </a:r>
            <a:r>
              <a:rPr lang="ru-RU" dirty="0" smtClean="0"/>
              <a:t> --&gt; </a:t>
            </a:r>
          </a:p>
          <a:p>
            <a:pPr>
              <a:buNone/>
            </a:pPr>
            <a:r>
              <a:rPr lang="ru-RU" dirty="0" smtClean="0"/>
              <a:t>&lt;</a:t>
            </a:r>
            <a:r>
              <a:rPr lang="ru-RU" dirty="0" err="1" smtClean="0"/>
              <a:t>addressbook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    &lt;</a:t>
            </a:r>
            <a:r>
              <a:rPr lang="ru-RU" dirty="0" err="1" smtClean="0"/>
              <a:t>contact</a:t>
            </a:r>
            <a:r>
              <a:rPr lang="ru-RU" dirty="0" smtClean="0"/>
              <a:t> </a:t>
            </a:r>
            <a:r>
              <a:rPr lang="ru-RU" dirty="0" err="1" smtClean="0"/>
              <a:t>number</a:t>
            </a:r>
            <a:r>
              <a:rPr lang="ru-RU" dirty="0" smtClean="0"/>
              <a:t> = "1"&gt; </a:t>
            </a:r>
          </a:p>
          <a:p>
            <a:pPr>
              <a:buNone/>
            </a:pPr>
            <a:r>
              <a:rPr lang="ru-RU" dirty="0" smtClean="0"/>
              <a:t>        &lt;</a:t>
            </a:r>
            <a:r>
              <a:rPr lang="ru-RU" dirty="0" err="1" smtClean="0"/>
              <a:t>name</a:t>
            </a:r>
            <a:r>
              <a:rPr lang="ru-RU" dirty="0" smtClean="0"/>
              <a:t>&gt;</a:t>
            </a:r>
            <a:r>
              <a:rPr lang="ru-RU" dirty="0" err="1" smtClean="0"/>
              <a:t>Piggy</a:t>
            </a:r>
            <a:r>
              <a:rPr lang="ru-RU" dirty="0" smtClean="0"/>
              <a:t>&lt;/</a:t>
            </a:r>
            <a:r>
              <a:rPr lang="ru-RU" dirty="0" err="1" smtClean="0"/>
              <a:t>name</a:t>
            </a:r>
            <a:r>
              <a:rPr lang="ru-RU" dirty="0" smtClean="0"/>
              <a:t>&gt; </a:t>
            </a:r>
          </a:p>
          <a:p>
            <a:pPr>
              <a:buNone/>
            </a:pPr>
            <a:r>
              <a:rPr lang="ru-RU" dirty="0" smtClean="0"/>
              <a:t>        &lt;</a:t>
            </a:r>
            <a:r>
              <a:rPr lang="ru-RU" dirty="0" err="1" smtClean="0"/>
              <a:t>phone</a:t>
            </a:r>
            <a:r>
              <a:rPr lang="ru-RU" dirty="0" smtClean="0"/>
              <a:t>&gt;+49 631322187&lt;/</a:t>
            </a:r>
            <a:r>
              <a:rPr lang="ru-RU" dirty="0" err="1" smtClean="0"/>
              <a:t>phone</a:t>
            </a:r>
            <a:r>
              <a:rPr lang="ru-RU" dirty="0" smtClean="0"/>
              <a:t>&gt; </a:t>
            </a:r>
          </a:p>
          <a:p>
            <a:pPr>
              <a:buNone/>
            </a:pPr>
            <a:r>
              <a:rPr lang="ru-RU" dirty="0" smtClean="0"/>
              <a:t>        &lt;</a:t>
            </a:r>
            <a:r>
              <a:rPr lang="ru-RU" dirty="0" err="1" smtClean="0"/>
              <a:t>email</a:t>
            </a:r>
            <a:r>
              <a:rPr lang="ru-RU" dirty="0" smtClean="0"/>
              <a:t>&gt;</a:t>
            </a:r>
            <a:r>
              <a:rPr lang="ru-RU" dirty="0" err="1" smtClean="0"/>
              <a:t>piggy@mega.de</a:t>
            </a:r>
            <a:r>
              <a:rPr lang="ru-RU" dirty="0" smtClean="0"/>
              <a:t>&lt;/</a:t>
            </a:r>
            <a:r>
              <a:rPr lang="ru-RU" dirty="0" err="1" smtClean="0"/>
              <a:t>email</a:t>
            </a:r>
            <a:r>
              <a:rPr lang="ru-RU" dirty="0" smtClean="0"/>
              <a:t>&gt; </a:t>
            </a:r>
          </a:p>
          <a:p>
            <a:pPr>
              <a:buNone/>
            </a:pPr>
            <a:r>
              <a:rPr lang="ru-RU" dirty="0" smtClean="0"/>
              <a:t>    &lt;/</a:t>
            </a:r>
            <a:r>
              <a:rPr lang="ru-RU" dirty="0" err="1" smtClean="0"/>
              <a:t>contact</a:t>
            </a:r>
            <a:r>
              <a:rPr lang="ru-RU" dirty="0" smtClean="0"/>
              <a:t>&gt; </a:t>
            </a:r>
          </a:p>
          <a:p>
            <a:pPr>
              <a:buNone/>
            </a:pPr>
            <a:r>
              <a:rPr lang="ru-RU" dirty="0" smtClean="0"/>
              <a:t>    &lt;</a:t>
            </a:r>
            <a:r>
              <a:rPr lang="ru-RU" dirty="0" err="1" smtClean="0"/>
              <a:t>contact</a:t>
            </a:r>
            <a:r>
              <a:rPr lang="ru-RU" dirty="0" smtClean="0"/>
              <a:t> </a:t>
            </a:r>
            <a:r>
              <a:rPr lang="ru-RU" dirty="0" err="1" smtClean="0"/>
              <a:t>number</a:t>
            </a:r>
            <a:r>
              <a:rPr lang="ru-RU" dirty="0" smtClean="0"/>
              <a:t> = "2"&gt;</a:t>
            </a:r>
          </a:p>
          <a:p>
            <a:pPr>
              <a:buNone/>
            </a:pPr>
            <a:r>
              <a:rPr lang="ru-RU" dirty="0" smtClean="0"/>
              <a:t>        &lt;</a:t>
            </a:r>
            <a:r>
              <a:rPr lang="ru-RU" dirty="0" err="1" smtClean="0"/>
              <a:t>name</a:t>
            </a:r>
            <a:r>
              <a:rPr lang="ru-RU" dirty="0" smtClean="0"/>
              <a:t>&gt;</a:t>
            </a:r>
            <a:r>
              <a:rPr lang="ru-RU" dirty="0" err="1" smtClean="0"/>
              <a:t>Kermit</a:t>
            </a:r>
            <a:r>
              <a:rPr lang="ru-RU" dirty="0" smtClean="0"/>
              <a:t>&lt;/</a:t>
            </a:r>
            <a:r>
              <a:rPr lang="ru-RU" dirty="0" err="1" smtClean="0"/>
              <a:t>name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        &lt;</a:t>
            </a:r>
            <a:r>
              <a:rPr lang="ru-RU" dirty="0" err="1" smtClean="0"/>
              <a:t>phone</a:t>
            </a:r>
            <a:r>
              <a:rPr lang="ru-RU" dirty="0" smtClean="0"/>
              <a:t>&gt;+49 631322181&lt;/</a:t>
            </a:r>
            <a:r>
              <a:rPr lang="ru-RU" dirty="0" err="1" smtClean="0"/>
              <a:t>phone</a:t>
            </a:r>
            <a:r>
              <a:rPr lang="ru-RU" dirty="0" smtClean="0"/>
              <a:t>&gt; </a:t>
            </a:r>
          </a:p>
          <a:p>
            <a:pPr>
              <a:buNone/>
            </a:pPr>
            <a:r>
              <a:rPr lang="ru-RU" dirty="0" smtClean="0"/>
              <a:t>        &lt;</a:t>
            </a:r>
            <a:r>
              <a:rPr lang="ru-RU" dirty="0" err="1" smtClean="0"/>
              <a:t>email</a:t>
            </a:r>
            <a:r>
              <a:rPr lang="ru-RU" dirty="0" smtClean="0"/>
              <a:t>&gt;</a:t>
            </a:r>
            <a:r>
              <a:rPr lang="ru-RU" dirty="0" err="1" smtClean="0"/>
              <a:t>kermit@mega.de</a:t>
            </a:r>
            <a:r>
              <a:rPr lang="ru-RU" dirty="0" smtClean="0"/>
              <a:t>&lt;/</a:t>
            </a:r>
            <a:r>
              <a:rPr lang="ru-RU" dirty="0" err="1" smtClean="0"/>
              <a:t>email</a:t>
            </a:r>
            <a:r>
              <a:rPr lang="ru-RU" dirty="0" smtClean="0"/>
              <a:t>&gt; </a:t>
            </a:r>
          </a:p>
          <a:p>
            <a:pPr>
              <a:buNone/>
            </a:pPr>
            <a:r>
              <a:rPr lang="ru-RU" dirty="0" smtClean="0"/>
              <a:t>    &lt;/</a:t>
            </a:r>
            <a:r>
              <a:rPr lang="ru-RU" dirty="0" err="1" smtClean="0"/>
              <a:t>contact</a:t>
            </a:r>
            <a:r>
              <a:rPr lang="ru-RU" dirty="0" smtClean="0"/>
              <a:t>&gt; </a:t>
            </a:r>
          </a:p>
          <a:p>
            <a:pPr>
              <a:buNone/>
            </a:pPr>
            <a:r>
              <a:rPr lang="ru-RU" dirty="0" smtClean="0"/>
              <a:t>&lt;/</a:t>
            </a:r>
            <a:r>
              <a:rPr lang="ru-RU" dirty="0" err="1" smtClean="0"/>
              <a:t>addressbook</a:t>
            </a:r>
            <a:r>
              <a:rPr lang="ru-RU" dirty="0" smtClean="0"/>
              <a:t>&gt;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XML </a:t>
            </a:r>
            <a:r>
              <a:rPr lang="ru-RU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и </a:t>
            </a:r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QT</a:t>
            </a:r>
            <a:endParaRPr lang="ru-RU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19200" y="1676400"/>
            <a:ext cx="1912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&lt;empty&gt;&lt;/empty&gt;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495800" y="1676400"/>
            <a:ext cx="1095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&lt;empty/&gt;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3352800" y="18288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1219200" y="2286000"/>
            <a:ext cx="3217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&lt;empty number = "1"&gt;&lt;/empty&gt;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219200" y="2590800"/>
            <a:ext cx="2429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&lt;empty number = "1"/&gt;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295400" y="3124200"/>
            <a:ext cx="2284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&lt;!-- комментарии --&gt;.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172200" y="16764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ТЕГИ</a:t>
            </a:r>
            <a:endParaRPr lang="ru-RU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5715000" y="2362200"/>
            <a:ext cx="2966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:  Сохранение информации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6172200" y="3352800"/>
            <a:ext cx="1905000" cy="609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ПРИЛОЖЕНИЕ</a:t>
            </a: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4191000"/>
            <a:ext cx="181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: Интерпретация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295400" y="3581400"/>
            <a:ext cx="2786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&lt;Tag&gt;&lt;/Tag&gt; и &lt;tag&gt;&lt;/tag&gt; 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295400" y="4495800"/>
            <a:ext cx="457200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ru-RU" dirty="0" smtClean="0"/>
              <a:t>для описания документов можно использовать теги с любыми подходящими названиями.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XML </a:t>
            </a:r>
            <a:r>
              <a:rPr lang="ru-RU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и </a:t>
            </a:r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QT</a:t>
            </a:r>
            <a:endParaRPr lang="ru-RU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QT += </a:t>
            </a:r>
            <a:r>
              <a:rPr lang="ru-RU" dirty="0" err="1" smtClean="0"/>
              <a:t>xml</a:t>
            </a:r>
            <a:endParaRPr lang="ru-RU" dirty="0" smtClean="0"/>
          </a:p>
          <a:p>
            <a:r>
              <a:rPr lang="en-US" dirty="0" smtClean="0"/>
              <a:t>#include &lt;</a:t>
            </a:r>
            <a:r>
              <a:rPr lang="en-US" dirty="0" err="1" smtClean="0"/>
              <a:t>QtXml</a:t>
            </a:r>
            <a:r>
              <a:rPr lang="en-US" dirty="0" smtClean="0"/>
              <a:t>&gt; </a:t>
            </a:r>
            <a:endParaRPr lang="ru-RU" dirty="0" smtClean="0"/>
          </a:p>
          <a:p>
            <a:endParaRPr lang="ru-RU" dirty="0" smtClean="0"/>
          </a:p>
          <a:p>
            <a:r>
              <a:rPr lang="ru-RU" b="1" dirty="0" smtClean="0"/>
              <a:t>DOM</a:t>
            </a:r>
            <a:r>
              <a:rPr lang="ru-RU" dirty="0" smtClean="0"/>
              <a:t> (</a:t>
            </a:r>
            <a:r>
              <a:rPr lang="ru-RU" dirty="0" err="1" smtClean="0"/>
              <a:t>Document</a:t>
            </a:r>
            <a:r>
              <a:rPr lang="ru-RU" dirty="0" smtClean="0"/>
              <a:t> </a:t>
            </a:r>
            <a:r>
              <a:rPr lang="ru-RU" dirty="0" err="1" smtClean="0"/>
              <a:t>Object</a:t>
            </a:r>
            <a:r>
              <a:rPr lang="ru-RU" dirty="0" smtClean="0"/>
              <a:t> </a:t>
            </a:r>
            <a:r>
              <a:rPr lang="ru-RU" dirty="0" err="1" smtClean="0"/>
              <a:t>Model</a:t>
            </a:r>
            <a:r>
              <a:rPr lang="ru-RU" dirty="0" smtClean="0"/>
              <a:t>, объектная модель документа)</a:t>
            </a:r>
          </a:p>
          <a:p>
            <a:r>
              <a:rPr lang="en-US" b="1" dirty="0" smtClean="0"/>
              <a:t>SAX </a:t>
            </a:r>
            <a:r>
              <a:rPr lang="en-US" dirty="0" smtClean="0"/>
              <a:t>(Simple API for XML, </a:t>
            </a:r>
            <a:r>
              <a:rPr lang="ru-RU" dirty="0" smtClean="0"/>
              <a:t>простой </a:t>
            </a:r>
            <a:r>
              <a:rPr lang="en-US" dirty="0" smtClean="0"/>
              <a:t>API </a:t>
            </a:r>
            <a:r>
              <a:rPr lang="ru-RU" dirty="0" smtClean="0"/>
              <a:t>для </a:t>
            </a:r>
            <a:r>
              <a:rPr lang="en-US" dirty="0" smtClean="0"/>
              <a:t>XML)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XML </a:t>
            </a:r>
            <a:r>
              <a:rPr lang="ru-RU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и </a:t>
            </a:r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QT</a:t>
            </a:r>
            <a:r>
              <a:rPr lang="ru-RU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: </a:t>
            </a:r>
            <a:r>
              <a:rPr lang="en-U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DOM</a:t>
            </a:r>
            <a:endParaRPr lang="ru-RU" sz="32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DOM</a:t>
            </a:r>
            <a:r>
              <a:rPr lang="ru-RU" dirty="0" smtClean="0"/>
              <a:t> (</a:t>
            </a:r>
            <a:r>
              <a:rPr lang="ru-RU" dirty="0" err="1" smtClean="0"/>
              <a:t>Document</a:t>
            </a:r>
            <a:r>
              <a:rPr lang="ru-RU" dirty="0" smtClean="0"/>
              <a:t> </a:t>
            </a:r>
            <a:r>
              <a:rPr lang="ru-RU" dirty="0" err="1" smtClean="0"/>
              <a:t>Object</a:t>
            </a:r>
            <a:r>
              <a:rPr lang="ru-RU" dirty="0" smtClean="0"/>
              <a:t> </a:t>
            </a:r>
            <a:r>
              <a:rPr lang="ru-RU" dirty="0" err="1" smtClean="0"/>
              <a:t>Model</a:t>
            </a:r>
            <a:r>
              <a:rPr lang="ru-RU" dirty="0" smtClean="0"/>
              <a:t>, объектная модель документа) — это стандартное API для анализа XML-документов, </a:t>
            </a:r>
            <a:r>
              <a:rPr lang="ru-RU" dirty="0" err="1" smtClean="0"/>
              <a:t>разработаное</a:t>
            </a:r>
            <a:r>
              <a:rPr lang="ru-RU" dirty="0" smtClean="0"/>
              <a:t> W3C. </a:t>
            </a:r>
            <a:endParaRPr lang="en-US" dirty="0" smtClean="0"/>
          </a:p>
          <a:p>
            <a:r>
              <a:rPr lang="ru-RU" dirty="0" smtClean="0"/>
              <a:t>возможность представления XML-документа в виде древовидной структуры, в памяти компьютера. </a:t>
            </a:r>
          </a:p>
          <a:p>
            <a:r>
              <a:rPr lang="ru-RU" b="1" dirty="0" err="1" smtClean="0"/>
              <a:t>QDomNode</a:t>
            </a:r>
            <a:r>
              <a:rPr lang="ru-RU" dirty="0" smtClean="0"/>
              <a:t>, </a:t>
            </a:r>
            <a:r>
              <a:rPr lang="ru-RU" b="1" dirty="0" err="1" smtClean="0"/>
              <a:t>QDomElement</a:t>
            </a:r>
            <a:r>
              <a:rPr lang="ru-RU" dirty="0" smtClean="0"/>
              <a:t>, </a:t>
            </a:r>
            <a:r>
              <a:rPr lang="ru-RU" b="1" dirty="0" err="1" smtClean="0"/>
              <a:t>QDomAttr</a:t>
            </a:r>
            <a:r>
              <a:rPr lang="ru-RU" dirty="0" smtClean="0"/>
              <a:t> и </a:t>
            </a:r>
            <a:r>
              <a:rPr lang="ru-RU" b="1" dirty="0" err="1" smtClean="0"/>
              <a:t>QDomText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XML </a:t>
            </a:r>
            <a:r>
              <a:rPr lang="ru-RU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и </a:t>
            </a:r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QT</a:t>
            </a:r>
            <a:r>
              <a:rPr lang="ru-RU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:</a:t>
            </a:r>
            <a:r>
              <a:rPr lang="ru-RU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чтение </a:t>
            </a:r>
            <a:r>
              <a:rPr lang="en-U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XML</a:t>
            </a:r>
            <a:r>
              <a:rPr lang="ru-RU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-документа </a:t>
            </a:r>
            <a:endParaRPr lang="ru-RU" sz="32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QDomElement</a:t>
            </a:r>
            <a:r>
              <a:rPr lang="ru-RU" b="1" dirty="0" smtClean="0"/>
              <a:t> – </a:t>
            </a:r>
            <a:r>
              <a:rPr lang="ru-RU" dirty="0" smtClean="0"/>
              <a:t>представление элементов</a:t>
            </a:r>
          </a:p>
          <a:p>
            <a:r>
              <a:rPr lang="en-US" b="1" dirty="0" err="1" smtClean="0"/>
              <a:t>QDomNode</a:t>
            </a:r>
            <a:r>
              <a:rPr lang="ru-RU" b="1" dirty="0" smtClean="0"/>
              <a:t> – </a:t>
            </a:r>
            <a:r>
              <a:rPr lang="ru-RU" dirty="0" smtClean="0"/>
              <a:t>любые</a:t>
            </a:r>
            <a:r>
              <a:rPr lang="ru-RU" b="1" dirty="0" smtClean="0"/>
              <a:t> </a:t>
            </a:r>
            <a:r>
              <a:rPr lang="ru-RU" dirty="0" smtClean="0"/>
              <a:t>типы узлов</a:t>
            </a:r>
          </a:p>
          <a:p>
            <a:r>
              <a:rPr lang="en-US" b="1" dirty="0" err="1" smtClean="0"/>
              <a:t>QDomNode</a:t>
            </a:r>
            <a:r>
              <a:rPr lang="ru-RU" b="1" dirty="0" smtClean="0"/>
              <a:t>          </a:t>
            </a:r>
            <a:r>
              <a:rPr lang="en-US" b="1" dirty="0" err="1" smtClean="0"/>
              <a:t>QDomElement</a:t>
            </a:r>
            <a:r>
              <a:rPr lang="ru-RU" b="1" dirty="0" smtClean="0"/>
              <a:t>  - </a:t>
            </a:r>
            <a:r>
              <a:rPr lang="en-US" i="1" dirty="0" err="1" smtClean="0"/>
              <a:t>QDomNode</a:t>
            </a:r>
            <a:r>
              <a:rPr lang="en-US" dirty="0" smtClean="0"/>
              <a:t>::</a:t>
            </a:r>
            <a:r>
              <a:rPr lang="en-US" i="1" dirty="0" err="1" smtClean="0"/>
              <a:t>toElement</a:t>
            </a:r>
            <a:r>
              <a:rPr lang="en-US" i="1" dirty="0" smtClean="0"/>
              <a:t>()</a:t>
            </a:r>
            <a:endParaRPr lang="ru-RU" i="1" dirty="0" smtClean="0"/>
          </a:p>
          <a:p>
            <a:r>
              <a:rPr lang="en-US" i="1" dirty="0" err="1" smtClean="0"/>
              <a:t>isNull</a:t>
            </a:r>
            <a:r>
              <a:rPr lang="en-US" i="1" dirty="0" smtClean="0"/>
              <a:t>()</a:t>
            </a:r>
            <a:endParaRPr lang="ru-RU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3048000" y="3048000"/>
            <a:ext cx="609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XML </a:t>
            </a:r>
            <a:r>
              <a:rPr lang="ru-RU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и </a:t>
            </a:r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QT</a:t>
            </a:r>
            <a:r>
              <a:rPr lang="ru-RU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: чтение </a:t>
            </a:r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XML</a:t>
            </a:r>
            <a:r>
              <a:rPr lang="ru-RU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-документа </a:t>
            </a:r>
            <a:endParaRPr lang="ru-RU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TEMPLATE = app 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QT += xml 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SOURCES = main.cpp 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win32:CONFIG += console 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win32:TARGET = ../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XmlDOMRead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XML </a:t>
            </a:r>
            <a:r>
              <a:rPr lang="ru-RU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и </a:t>
            </a:r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QT</a:t>
            </a:r>
            <a:r>
              <a:rPr lang="ru-RU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: чтение </a:t>
            </a:r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XML</a:t>
            </a:r>
            <a:r>
              <a:rPr lang="ru-RU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-документа </a:t>
            </a:r>
            <a:endParaRPr lang="ru-RU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main(){   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QDomDocument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domDoc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  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QFile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file("addressbook.xml");   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if(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file.open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QIODevice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ReadOnly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)) {        if(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domDoc.setContent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(&amp;file)) {          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QDomElement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domElement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domDoc.documentElement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           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traverseNode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domElement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}       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file.close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   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    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return 0;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1025</Words>
  <PresentationFormat>Экран (4:3)</PresentationFormat>
  <Paragraphs>250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Office Theme</vt:lpstr>
      <vt:lpstr>Человеко-машинное взаимодействие</vt:lpstr>
      <vt:lpstr>XML и QT</vt:lpstr>
      <vt:lpstr>XML и QT</vt:lpstr>
      <vt:lpstr>XML и QT</vt:lpstr>
      <vt:lpstr>XML и QT</vt:lpstr>
      <vt:lpstr>XML и QT: DOM</vt:lpstr>
      <vt:lpstr>XML и QT: чтение XML-документа </vt:lpstr>
      <vt:lpstr>XML и QT : чтение XML-документа </vt:lpstr>
      <vt:lpstr>XML и QT : чтение XML-документа </vt:lpstr>
      <vt:lpstr>XML и QT : чтение XML-документа </vt:lpstr>
      <vt:lpstr>XML и QT : создание и запись XML-документа </vt:lpstr>
      <vt:lpstr>XML и QT : создание и запись XML-документа </vt:lpstr>
      <vt:lpstr>XML и QT: создание и запись XML-документа </vt:lpstr>
      <vt:lpstr>XML и QT: создание и запись XML-документа </vt:lpstr>
      <vt:lpstr>XML и QT: SAX</vt:lpstr>
      <vt:lpstr>XML и QT: чтение XML-документа </vt:lpstr>
      <vt:lpstr>XML и QT : чтение XML-документа </vt:lpstr>
      <vt:lpstr>XML и QT : чтение XML-документа </vt:lpstr>
      <vt:lpstr>XML и QT: чтение XML-документа </vt:lpstr>
      <vt:lpstr>XML и QT: чтение XML-документа </vt:lpstr>
      <vt:lpstr>XML и QT: чтение XML-документа </vt:lpstr>
      <vt:lpstr>XML и QT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и QT</dc:title>
  <cp:lastModifiedBy>Домовой</cp:lastModifiedBy>
  <cp:revision>43</cp:revision>
  <dcterms:modified xsi:type="dcterms:W3CDTF">2015-03-20T13:27:21Z</dcterms:modified>
</cp:coreProperties>
</file>