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B7E"/>
    <a:srgbClr val="FC4810"/>
    <a:srgbClr val="F63C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8</a:t>
            </a:r>
            <a:endParaRPr lang="ru-RU" dirty="0" smtClean="0"/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Итерирование</a:t>
            </a:r>
          </a:p>
        </p:txBody>
      </p:sp>
      <p:sp>
        <p:nvSpPr>
          <p:cNvPr id="6" name="Штриховая стрелка вправо 5"/>
          <p:cNvSpPr/>
          <p:nvPr/>
        </p:nvSpPr>
        <p:spPr>
          <a:xfrm>
            <a:off x="533400" y="1905000"/>
            <a:ext cx="1524000" cy="533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2" name="Picture 4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1714500" cy="5029200"/>
          </a:xfrm>
          <a:prstGeom prst="rect">
            <a:avLst/>
          </a:prstGeom>
          <a:noFill/>
        </p:spPr>
      </p:pic>
      <p:sp>
        <p:nvSpPr>
          <p:cNvPr id="9" name="Овал 8"/>
          <p:cNvSpPr/>
          <p:nvPr/>
        </p:nvSpPr>
        <p:spPr>
          <a:xfrm>
            <a:off x="5257800" y="2209800"/>
            <a:ext cx="2514600" cy="2514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тестирование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173" name="Picture 5" descr="C:\Users\Домовой\Documents\Работа\ЧМВ_новое\ЛЕКЦИИ\презентации\3itbnmut6sv6u9m31_midd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133975"/>
            <a:ext cx="1294313" cy="1724025"/>
          </a:xfrm>
          <a:prstGeom prst="rect">
            <a:avLst/>
          </a:prstGeom>
          <a:noFill/>
        </p:spPr>
      </p:pic>
      <p:sp>
        <p:nvSpPr>
          <p:cNvPr id="13" name="Стрелка влево 12"/>
          <p:cNvSpPr/>
          <p:nvPr/>
        </p:nvSpPr>
        <p:spPr>
          <a:xfrm>
            <a:off x="533400" y="2514600"/>
            <a:ext cx="1524000" cy="228600"/>
          </a:xfrm>
          <a:prstGeom prst="leftArrow">
            <a:avLst/>
          </a:prstGeom>
          <a:solidFill>
            <a:srgbClr val="FC481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Штриховая стрелка вправо 13"/>
          <p:cNvSpPr/>
          <p:nvPr/>
        </p:nvSpPr>
        <p:spPr>
          <a:xfrm>
            <a:off x="533400" y="3657600"/>
            <a:ext cx="1524000" cy="533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>
            <a:off x="533400" y="4267200"/>
            <a:ext cx="1524000" cy="228600"/>
          </a:xfrm>
          <a:prstGeom prst="leftArrow">
            <a:avLst/>
          </a:prstGeom>
          <a:solidFill>
            <a:srgbClr val="FC481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Штриховая стрелка вправо 15"/>
          <p:cNvSpPr/>
          <p:nvPr/>
        </p:nvSpPr>
        <p:spPr>
          <a:xfrm>
            <a:off x="533400" y="5181600"/>
            <a:ext cx="1524000" cy="533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Построение интерфейса системы</a:t>
            </a:r>
          </a:p>
        </p:txBody>
      </p:sp>
      <p:pic>
        <p:nvPicPr>
          <p:cNvPr id="8194" name="Picture 2" descr="C:\Users\Домовой\Documents\Работа\ЧМВ_новое\ЛЕКЦИИ\презентации\1400195887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93991" cy="4872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Отслеживание дизайна системы</a:t>
            </a:r>
          </a:p>
        </p:txBody>
      </p:sp>
      <p:pic>
        <p:nvPicPr>
          <p:cNvPr id="9218" name="Picture 2" descr="C:\Users\Домовой\Documents\Работа\ЧМВ_новое\ЛЕКЦИИ\презентации\1276807306_yvdgev9atyqe1r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3295650" cy="3295650"/>
          </a:xfrm>
          <a:prstGeom prst="rect">
            <a:avLst/>
          </a:prstGeom>
          <a:noFill/>
        </p:spPr>
      </p:pic>
      <p:pic>
        <p:nvPicPr>
          <p:cNvPr id="9219" name="Picture 3" descr="C:\Users\Домовой\Documents\Работа\ЧМВ_новое\ЛЕКЦИИ\презентации\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362200"/>
            <a:ext cx="2286000" cy="2286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219200" y="5029200"/>
            <a:ext cx="2590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Программный </a:t>
            </a:r>
          </a:p>
          <a:p>
            <a:pPr algn="ctr"/>
            <a:r>
              <a:rPr lang="ru-RU" sz="2400" b="1" dirty="0" smtClean="0"/>
              <a:t>продукт</a:t>
            </a:r>
            <a:endParaRPr lang="ru-RU" sz="2400" b="1" dirty="0"/>
          </a:p>
        </p:txBody>
      </p:sp>
      <p:sp>
        <p:nvSpPr>
          <p:cNvPr id="7" name="Двойная стрелка влево/вправо 6"/>
          <p:cNvSpPr/>
          <p:nvPr/>
        </p:nvSpPr>
        <p:spPr>
          <a:xfrm>
            <a:off x="4343400" y="2743200"/>
            <a:ext cx="2209800" cy="762000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Изменение дизайна</a:t>
            </a:r>
          </a:p>
        </p:txBody>
      </p:sp>
      <p:pic>
        <p:nvPicPr>
          <p:cNvPr id="10242" name="Picture 2" descr="C:\Users\Домовой\Documents\Работа\ЧМВ_новое\ЛЕКЦИИ\презентации\fb464adfebb7e855f822a769adf718b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51054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Управление процессом разработки</a:t>
            </a:r>
          </a:p>
        </p:txBody>
      </p:sp>
      <p:pic>
        <p:nvPicPr>
          <p:cNvPr id="11266" name="Picture 2" descr="C:\Users\Домовой\Documents\Работа\ЧМВ_новое\ЛЕКЦИИ\презентации\stdd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5637791" cy="4343400"/>
          </a:xfrm>
          <a:prstGeom prst="rect">
            <a:avLst/>
          </a:prstGeom>
          <a:noFill/>
        </p:spPr>
      </p:pic>
      <p:sp>
        <p:nvSpPr>
          <p:cNvPr id="5" name="Облако 4"/>
          <p:cNvSpPr/>
          <p:nvPr/>
        </p:nvSpPr>
        <p:spPr>
          <a:xfrm>
            <a:off x="0" y="4114800"/>
            <a:ext cx="1981200" cy="7620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интерфейс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72200" y="1905000"/>
            <a:ext cx="2667000" cy="426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solidFill>
                  <a:schemeClr val="tx1"/>
                </a:solidFill>
              </a:rPr>
              <a:t>Проблемно-центированный</a:t>
            </a:r>
            <a:r>
              <a:rPr lang="ru-RU" sz="2400" dirty="0" smtClean="0">
                <a:solidFill>
                  <a:schemeClr val="tx1"/>
                </a:solidFill>
              </a:rPr>
              <a:t> подход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блако 6"/>
          <p:cNvSpPr/>
          <p:nvPr/>
        </p:nvSpPr>
        <p:spPr>
          <a:xfrm>
            <a:off x="6400800" y="2362200"/>
            <a:ext cx="1981200" cy="7620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интерфейс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Требования практичности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3400" y="1371600"/>
            <a:ext cx="81534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ru-RU" sz="2800" dirty="0" smtClean="0"/>
              <a:t>Требования практичности – это целевые значения для таких характеристик, как скорость выполнения репрезентативных задач и допустимое количество ошибок.  </a:t>
            </a:r>
            <a:endParaRPr lang="ru-RU" sz="2800" dirty="0" smtClean="0"/>
          </a:p>
          <a:p>
            <a:pPr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ru-RU" sz="2800" dirty="0" smtClean="0"/>
              <a:t>Эти </a:t>
            </a:r>
            <a:r>
              <a:rPr lang="ru-RU" sz="2800" dirty="0" smtClean="0"/>
              <a:t>показатели могут использоваться, чтобы мотивировать разработчиков и обосновывать решения по распределению ресурсов.  </a:t>
            </a:r>
            <a:endParaRPr lang="ru-RU" sz="2800" dirty="0" smtClean="0"/>
          </a:p>
          <a:p>
            <a:pPr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ru-RU" sz="2800" dirty="0" smtClean="0"/>
              <a:t>Целевые </a:t>
            </a:r>
            <a:r>
              <a:rPr lang="ru-RU" sz="2800" dirty="0" smtClean="0"/>
              <a:t>значения могут быть выбраны так, чтобы побить конкурентов или обеспечить функциональные нужды для хорошо определённых задач.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CWT</a:t>
            </a:r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-анализ интерфейса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04800" y="1828800"/>
            <a:ext cx="2286000" cy="1981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Прототип интерфейса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Домовой\Documents\Работа\ЧМВ_новое\ЛЕКЦИИ\презентации\1_111130084838_1-l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86200"/>
            <a:ext cx="1600200" cy="1280160"/>
          </a:xfrm>
          <a:prstGeom prst="rect">
            <a:avLst/>
          </a:prstGeom>
          <a:noFill/>
        </p:spPr>
      </p:pic>
      <p:sp>
        <p:nvSpPr>
          <p:cNvPr id="5" name="Скругленный прямоугольник 4"/>
          <p:cNvSpPr/>
          <p:nvPr/>
        </p:nvSpPr>
        <p:spPr>
          <a:xfrm>
            <a:off x="4191000" y="1981200"/>
            <a:ext cx="3124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4">
                    <a:lumMod val="75000"/>
                  </a:schemeClr>
                </a:solidFill>
              </a:rPr>
              <a:t>задача</a:t>
            </a:r>
            <a:endParaRPr lang="ru-RU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2895600" y="220980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876800" y="3048000"/>
            <a:ext cx="19812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действие1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76800" y="3657600"/>
            <a:ext cx="19812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действие2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76800" y="4876800"/>
            <a:ext cx="19812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д</a:t>
            </a:r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ействие…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876800" y="4267200"/>
            <a:ext cx="19812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действие3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5486400" y="2667000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лако 13"/>
          <p:cNvSpPr/>
          <p:nvPr/>
        </p:nvSpPr>
        <p:spPr>
          <a:xfrm>
            <a:off x="7162800" y="2895600"/>
            <a:ext cx="1752600" cy="6096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история1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блако 15"/>
          <p:cNvSpPr/>
          <p:nvPr/>
        </p:nvSpPr>
        <p:spPr>
          <a:xfrm>
            <a:off x="7162800" y="3581400"/>
            <a:ext cx="1752600" cy="6096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история2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блако 16"/>
          <p:cNvSpPr/>
          <p:nvPr/>
        </p:nvSpPr>
        <p:spPr>
          <a:xfrm>
            <a:off x="7162800" y="4267200"/>
            <a:ext cx="1752600" cy="6096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история3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блако 17"/>
          <p:cNvSpPr/>
          <p:nvPr/>
        </p:nvSpPr>
        <p:spPr>
          <a:xfrm>
            <a:off x="7162800" y="4953000"/>
            <a:ext cx="1752600" cy="6096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</a:t>
            </a:r>
            <a:r>
              <a:rPr lang="ru-RU" dirty="0" smtClean="0">
                <a:solidFill>
                  <a:schemeClr val="tx1"/>
                </a:solidFill>
              </a:rPr>
              <a:t>стория…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Багетная рамка 18"/>
          <p:cNvSpPr/>
          <p:nvPr/>
        </p:nvSpPr>
        <p:spPr>
          <a:xfrm>
            <a:off x="2590800" y="5943600"/>
            <a:ext cx="3581400" cy="762000"/>
          </a:xfrm>
          <a:prstGeom prst="beve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C00000"/>
                </a:solidFill>
              </a:rPr>
              <a:t>Список проблем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20" name="Стрелка вниз 19"/>
          <p:cNvSpPr/>
          <p:nvPr/>
        </p:nvSpPr>
        <p:spPr>
          <a:xfrm>
            <a:off x="3810000" y="5334000"/>
            <a:ext cx="762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CWT</a:t>
            </a:r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-анализ интерфейса</a:t>
            </a:r>
          </a:p>
        </p:txBody>
      </p:sp>
      <p:pic>
        <p:nvPicPr>
          <p:cNvPr id="12290" name="Picture 2" descr="cd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30859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CWT</a:t>
            </a:r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-анализ интерфейса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95400" y="1676400"/>
            <a:ext cx="6324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/>
              <a:t>З</a:t>
            </a:r>
            <a:r>
              <a:rPr lang="ru-RU" sz="2800" dirty="0" smtClean="0"/>
              <a:t>агрузить </a:t>
            </a:r>
            <a:r>
              <a:rPr lang="ru-RU" sz="2800" dirty="0" smtClean="0"/>
              <a:t>аудио диск в устройство чтения компакт-дисков компьютера</a:t>
            </a:r>
            <a:r>
              <a:rPr lang="ru-RU" sz="2800" dirty="0" smtClean="0"/>
              <a:t>;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/>
              <a:t> Запустить </a:t>
            </a:r>
            <a:r>
              <a:rPr lang="ru-RU" sz="2800" dirty="0" smtClean="0"/>
              <a:t>программу </a:t>
            </a:r>
            <a:r>
              <a:rPr lang="en-US" sz="2800" dirty="0" err="1" smtClean="0"/>
              <a:t>CDCopy</a:t>
            </a:r>
            <a:r>
              <a:rPr lang="ru-RU" sz="2800" dirty="0" smtClean="0"/>
              <a:t>; </a:t>
            </a:r>
            <a:endParaRPr lang="ru-RU" sz="2800" dirty="0" smtClean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/>
              <a:t>В</a:t>
            </a:r>
            <a:r>
              <a:rPr lang="ru-RU" sz="2800" dirty="0" smtClean="0"/>
              <a:t> </a:t>
            </a:r>
            <a:r>
              <a:rPr lang="ru-RU" sz="2800" dirty="0" smtClean="0"/>
              <a:t>появившемся списке треков выбрать трек № 3</a:t>
            </a:r>
            <a:r>
              <a:rPr lang="ru-RU" sz="2800" dirty="0" smtClean="0"/>
              <a:t>;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/>
              <a:t> В </a:t>
            </a:r>
            <a:r>
              <a:rPr lang="ru-RU" sz="2800" dirty="0" smtClean="0"/>
              <a:t>списке форматов файлов выбрать </a:t>
            </a:r>
            <a:r>
              <a:rPr lang="en-US" sz="2800" dirty="0" smtClean="0"/>
              <a:t>MP</a:t>
            </a:r>
            <a:r>
              <a:rPr lang="ru-RU" sz="2800" dirty="0" smtClean="0"/>
              <a:t>3(</a:t>
            </a:r>
            <a:r>
              <a:rPr lang="en-US" sz="2800" dirty="0" smtClean="0"/>
              <a:t>MPEG</a:t>
            </a:r>
            <a:r>
              <a:rPr lang="ru-RU" sz="2800" dirty="0" smtClean="0"/>
              <a:t> 1 </a:t>
            </a:r>
            <a:r>
              <a:rPr lang="en-US" sz="2800" dirty="0" smtClean="0"/>
              <a:t>Lay</a:t>
            </a:r>
            <a:r>
              <a:rPr lang="ru-RU" sz="2800" dirty="0" smtClean="0"/>
              <a:t>. 3); </a:t>
            </a:r>
            <a:endParaRPr lang="ru-RU" sz="2800" dirty="0" smtClean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smtClean="0"/>
              <a:t>Н</a:t>
            </a:r>
            <a:r>
              <a:rPr lang="ru-RU" sz="2800" dirty="0" smtClean="0"/>
              <a:t>ажать </a:t>
            </a:r>
            <a:r>
              <a:rPr lang="ru-RU" sz="2800" dirty="0" smtClean="0"/>
              <a:t>кнопку "</a:t>
            </a:r>
            <a:r>
              <a:rPr lang="en-US" sz="2800" dirty="0" smtClean="0"/>
              <a:t>Start copying</a:t>
            </a:r>
            <a:r>
              <a:rPr lang="ru-RU" sz="2800" dirty="0" smtClean="0"/>
              <a:t>".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CWT</a:t>
            </a:r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-анализ интерфейса</a:t>
            </a:r>
          </a:p>
        </p:txBody>
      </p:sp>
      <p:pic>
        <p:nvPicPr>
          <p:cNvPr id="13314" name="Picture 2" descr="C:\Users\Домовой\Documents\Работа\ЧМВ_новое\ЛЕКЦИИ\презентации\nopro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1905000" cy="1905000"/>
          </a:xfrm>
          <a:prstGeom prst="rect">
            <a:avLst/>
          </a:prstGeom>
          <a:noFill/>
        </p:spPr>
      </p:pic>
      <p:sp>
        <p:nvSpPr>
          <p:cNvPr id="5" name="Выноска-облако 4"/>
          <p:cNvSpPr/>
          <p:nvPr/>
        </p:nvSpPr>
        <p:spPr>
          <a:xfrm>
            <a:off x="1981200" y="2514600"/>
            <a:ext cx="1676400" cy="1143000"/>
          </a:xfrm>
          <a:prstGeom prst="cloudCallout">
            <a:avLst>
              <a:gd name="adj1" fmla="val -54664"/>
              <a:gd name="adj2" fmla="val 66082"/>
            </a:avLst>
          </a:prstGeom>
          <a:solidFill>
            <a:srgbClr val="F69B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315" name="Picture 3" descr="C:\Users\Домовой\Documents\Работа\ЧМВ_новое\ЛЕКЦИИ\презентации\zd5ybnK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575" y="3657600"/>
            <a:ext cx="3019425" cy="3019425"/>
          </a:xfrm>
          <a:prstGeom prst="rect">
            <a:avLst/>
          </a:prstGeom>
          <a:noFill/>
        </p:spPr>
      </p:pic>
      <p:sp>
        <p:nvSpPr>
          <p:cNvPr id="7" name="Выноска-облако 6"/>
          <p:cNvSpPr/>
          <p:nvPr/>
        </p:nvSpPr>
        <p:spPr>
          <a:xfrm>
            <a:off x="4343400" y="990600"/>
            <a:ext cx="4267200" cy="2590800"/>
          </a:xfrm>
          <a:prstGeom prst="cloudCallout">
            <a:avLst>
              <a:gd name="adj1" fmla="val 35323"/>
              <a:gd name="adj2" fmla="val 67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2" descr="C:\Users\Домовой\Documents\Работа\ЧМВ_новое\ЛЕКЦИИ\презентации\nopro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133600"/>
            <a:ext cx="1066800" cy="1066800"/>
          </a:xfrm>
          <a:prstGeom prst="rect">
            <a:avLst/>
          </a:prstGeom>
          <a:noFill/>
        </p:spPr>
      </p:pic>
      <p:sp>
        <p:nvSpPr>
          <p:cNvPr id="10" name="Выноска-облако 9"/>
          <p:cNvSpPr/>
          <p:nvPr/>
        </p:nvSpPr>
        <p:spPr>
          <a:xfrm>
            <a:off x="6324600" y="1524000"/>
            <a:ext cx="914400" cy="609600"/>
          </a:xfrm>
          <a:prstGeom prst="cloudCallout">
            <a:avLst>
              <a:gd name="adj1" fmla="val -54664"/>
              <a:gd name="adj2" fmla="val 6608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Проблемно-центрированная разработка интерфейса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анализ задач и пользователей;</a:t>
            </a:r>
          </a:p>
          <a:p>
            <a:pPr lvl="0"/>
            <a:r>
              <a:rPr lang="ru-RU" dirty="0" smtClean="0"/>
              <a:t>выбор репрезентативных задач;</a:t>
            </a:r>
          </a:p>
          <a:p>
            <a:pPr lvl="0"/>
            <a:r>
              <a:rPr lang="ru-RU" dirty="0" smtClean="0"/>
              <a:t>заимствование;</a:t>
            </a:r>
          </a:p>
          <a:p>
            <a:pPr lvl="0"/>
            <a:r>
              <a:rPr lang="ru-RU" dirty="0" smtClean="0"/>
              <a:t>черновое описание дизайна;</a:t>
            </a:r>
          </a:p>
          <a:p>
            <a:pPr lvl="0"/>
            <a:r>
              <a:rPr lang="ru-RU" dirty="0" smtClean="0"/>
              <a:t>обдумывание дизайна;</a:t>
            </a:r>
          </a:p>
          <a:p>
            <a:pPr lvl="0"/>
            <a:r>
              <a:rPr lang="ru-RU" dirty="0" smtClean="0"/>
              <a:t>создание макета или прототипа;</a:t>
            </a:r>
          </a:p>
          <a:p>
            <a:pPr lvl="0"/>
            <a:r>
              <a:rPr lang="ru-RU" dirty="0" smtClean="0"/>
              <a:t>тестирование дизайна с пользователями;</a:t>
            </a:r>
          </a:p>
          <a:p>
            <a:pPr lvl="0"/>
            <a:r>
              <a:rPr lang="ru-RU" dirty="0" smtClean="0"/>
              <a:t>итерирование;</a:t>
            </a:r>
          </a:p>
          <a:p>
            <a:pPr lvl="0"/>
            <a:r>
              <a:rPr lang="ru-RU" dirty="0" smtClean="0"/>
              <a:t>реализация;</a:t>
            </a:r>
          </a:p>
          <a:p>
            <a:pPr lvl="0"/>
            <a:r>
              <a:rPr lang="ru-RU" dirty="0" smtClean="0"/>
              <a:t>отслеживание эксплуатации;</a:t>
            </a:r>
          </a:p>
          <a:p>
            <a:pPr lvl="0"/>
            <a:r>
              <a:rPr lang="ru-RU" dirty="0" smtClean="0"/>
              <a:t>изменение дизайна.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CWT</a:t>
            </a:r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-анализ интерфейса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38200" y="1828800"/>
            <a:ext cx="8305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Будут ли пользователи пытаться произвести тот или иной эффект, который даёт действие?</a:t>
            </a:r>
          </a:p>
          <a:p>
            <a:pPr lv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Видят ли пользователи элемент управления (кнопку, меню, переключатель и т.д.) для осуществления действия?</a:t>
            </a:r>
          </a:p>
          <a:p>
            <a:pPr lv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Если пользователи нашли элемент управления, поймут ли они, что он производит тот эффект, который им нужен?</a:t>
            </a:r>
          </a:p>
          <a:p>
            <a:pPr lvl="0">
              <a:spcAft>
                <a:spcPts val="12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После того как действие сделано, будет ли понятен пользователям тот отклик, который они получают, чтобы перейти к следующему действию с уверенностью?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Анализ задач и пользователей</a:t>
            </a:r>
            <a:endParaRPr lang="ru-RU" sz="4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1026" name="Picture 2" descr="C:\Users\Домовой\Documents\Работа\ЧМВ_новое\ЛЕКЦИИ\презентации\1_111130084838_1-l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4838700" cy="3870960"/>
          </a:xfrm>
          <a:prstGeom prst="rect">
            <a:avLst/>
          </a:prstGeom>
          <a:noFill/>
        </p:spPr>
      </p:pic>
      <p:pic>
        <p:nvPicPr>
          <p:cNvPr id="1027" name="Picture 3" descr="C:\Users\Домовой\Documents\Работа\ЧМВ_новое\ЛЕКЦИИ\презентации\zd5ybnK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0175" y="1981200"/>
            <a:ext cx="3933825" cy="3933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Выбор репрезентативных задач</a:t>
            </a:r>
          </a:p>
        </p:txBody>
      </p:sp>
      <p:pic>
        <p:nvPicPr>
          <p:cNvPr id="2050" name="Picture 2" descr="C:\Users\Домовой\Documents\Работа\ЧМВ_новое\ЛЕКЦИИ\презентации\293_1_ma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6934199" cy="5353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Заимствование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9812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00" y="2895600"/>
            <a:ext cx="23622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9600" y="3886200"/>
            <a:ext cx="23622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9600" y="4876800"/>
            <a:ext cx="2362200" cy="609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657600" y="22098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352800" y="32766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429000" y="39624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3352800" y="4343400"/>
            <a:ext cx="2438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-конечная звезда 20"/>
          <p:cNvSpPr/>
          <p:nvPr/>
        </p:nvSpPr>
        <p:spPr>
          <a:xfrm>
            <a:off x="5638800" y="1905000"/>
            <a:ext cx="3124200" cy="3276600"/>
          </a:xfrm>
          <a:prstGeom prst="star5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Черновое описание дизайна</a:t>
            </a:r>
          </a:p>
        </p:txBody>
      </p:sp>
      <p:pic>
        <p:nvPicPr>
          <p:cNvPr id="3074" name="Picture 2" descr="C:\Users\Домовой\Documents\Работа\ЧМВ_новое\ЛЕКЦИИ\презентации\chernovi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705600" cy="4667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Обдумывание дизайна</a:t>
            </a:r>
            <a:endParaRPr lang="ru-RU" sz="40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4098" name="Picture 2" descr="C:\Users\Домовой\Documents\Работа\ЧМВ_новое\ЛЕКЦИИ\презентации\54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353175" cy="4762500"/>
          </a:xfrm>
          <a:prstGeom prst="rect">
            <a:avLst/>
          </a:prstGeom>
          <a:noFill/>
        </p:spPr>
      </p:pic>
      <p:pic>
        <p:nvPicPr>
          <p:cNvPr id="5" name="Picture 2" descr="C:\Users\Домовой\Documents\Работа\ЧМВ_новое\ЛЕКЦИИ\презентации\chernovi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944289">
            <a:off x="5745422" y="4142055"/>
            <a:ext cx="1731976" cy="1214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Создание макета или прототипа</a:t>
            </a:r>
          </a:p>
        </p:txBody>
      </p:sp>
      <p:pic>
        <p:nvPicPr>
          <p:cNvPr id="5122" name="Picture 2" descr="C:\Users\Домовой\Documents\Работа\ЧМВ_новое\ЛЕКЦИИ\презентации\gui-kit-psd_36-2020245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151365" cy="5357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Тестирование дизайна с пользователями</a:t>
            </a:r>
          </a:p>
        </p:txBody>
      </p:sp>
      <p:pic>
        <p:nvPicPr>
          <p:cNvPr id="6146" name="Picture 2" descr="C:\Users\Домовой\Documents\Работа\ЧМВ_новое\ЛЕКЦИИ\презентации\8yMnAYjD8n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5191125" cy="4630245"/>
          </a:xfrm>
          <a:prstGeom prst="rect">
            <a:avLst/>
          </a:prstGeom>
          <a:noFill/>
        </p:spPr>
      </p:pic>
      <p:pic>
        <p:nvPicPr>
          <p:cNvPr id="6147" name="Picture 3" descr="C:\Users\Домовой\Documents\Работа\ЧМВ_новое\ЛЕКЦИИ\презентации\3itbnmut6sv6u9m31_midd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0350" y="3483178"/>
            <a:ext cx="2533650" cy="33748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298</Words>
  <PresentationFormat>Экран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Человеко-машинное взаимодействие</vt:lpstr>
      <vt:lpstr>Проблемно-центрированная разработка интерфейса</vt:lpstr>
      <vt:lpstr>Анализ задач и пользователей</vt:lpstr>
      <vt:lpstr>Выбор репрезентативных задач</vt:lpstr>
      <vt:lpstr>Заимствование</vt:lpstr>
      <vt:lpstr>Черновое описание дизайна</vt:lpstr>
      <vt:lpstr>Обдумывание дизайна</vt:lpstr>
      <vt:lpstr>Создание макета или прототипа</vt:lpstr>
      <vt:lpstr>Тестирование дизайна с пользователями</vt:lpstr>
      <vt:lpstr>Итерирование</vt:lpstr>
      <vt:lpstr>Построение интерфейса системы</vt:lpstr>
      <vt:lpstr>Отслеживание дизайна системы</vt:lpstr>
      <vt:lpstr>Изменение дизайна</vt:lpstr>
      <vt:lpstr>Управление процессом разработки</vt:lpstr>
      <vt:lpstr>Требования практичности</vt:lpstr>
      <vt:lpstr>CWT-анализ интерфейса</vt:lpstr>
      <vt:lpstr>CWT-анализ интерфейса</vt:lpstr>
      <vt:lpstr>CWT-анализ интерфейса</vt:lpstr>
      <vt:lpstr>CWT-анализ интерфейса</vt:lpstr>
      <vt:lpstr>CWT-анализ интерфейса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и QT</dc:title>
  <cp:lastModifiedBy>Домовой</cp:lastModifiedBy>
  <cp:revision>85</cp:revision>
  <dcterms:modified xsi:type="dcterms:W3CDTF">2015-04-03T16:30:30Z</dcterms:modified>
</cp:coreProperties>
</file>