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79" r:id="rId5"/>
    <p:sldId id="266" r:id="rId6"/>
    <p:sldId id="260" r:id="rId7"/>
    <p:sldId id="261" r:id="rId8"/>
    <p:sldId id="262" r:id="rId9"/>
    <p:sldId id="263" r:id="rId10"/>
    <p:sldId id="264" r:id="rId11"/>
    <p:sldId id="258" r:id="rId12"/>
    <p:sldId id="259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75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30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7.x/qnetworkrequest.html" TargetMode="External"/><Relationship Id="rId2" Type="http://schemas.openxmlformats.org/officeDocument/2006/relationships/hyperlink" Target="http://doc.crossplatform.ru/qt/4.7.x/qnetworkrepl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6.x/qnetworkreply.html" TargetMode="External"/><Relationship Id="rId2" Type="http://schemas.openxmlformats.org/officeDocument/2006/relationships/hyperlink" Target="http://doc.crossplatform.ru/qt/4.7.x/qnetworkrepl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oc.crossplatform.ru/qt/4.6.x/qnetworkreques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oc.crossplatform.ru/qt/4.7.x/qnetworkrequest.html" TargetMode="External"/><Relationship Id="rId2" Type="http://schemas.openxmlformats.org/officeDocument/2006/relationships/hyperlink" Target="http://doc.crossplatform.ru/qt/4.7.x/qnetworkrepl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.crossplatform.ru/qt/4.7.x/qbytearray.html" TargetMode="External"/><Relationship Id="rId4" Type="http://schemas.openxmlformats.org/officeDocument/2006/relationships/hyperlink" Target="http://doc.crossplatform.ru/qt/4.7.x/qiodevice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crossplatform.ru/qt/4.6.x/qabstractnetworkcach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857233"/>
            <a:ext cx="7958166" cy="27432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6000" dirty="0" smtClean="0"/>
              <a:t>Человеко-машинное взаимодействие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</a:p>
          <a:p>
            <a:r>
              <a:rPr lang="ru-RU" dirty="0" smtClean="0"/>
              <a:t>Мерзлякова Екатерина Юрьевна</a:t>
            </a:r>
          </a:p>
          <a:p>
            <a:r>
              <a:rPr lang="ru-RU" dirty="0"/>
              <a:t>к</a:t>
            </a:r>
            <a:r>
              <a:rPr lang="ru-RU" dirty="0" smtClean="0"/>
              <a:t>.т.н. доцент </a:t>
            </a:r>
            <a:r>
              <a:rPr lang="ru-RU" dirty="0" err="1" smtClean="0"/>
              <a:t>ПМиК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en-US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QAction</a:t>
            </a:r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H:\Documents and Settings\Admin\Рабочий стол\REAL\ЧМВ_новое\ЛЕКЦИИ\презентации\Без имени-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4572032" cy="3538129"/>
          </a:xfrm>
          <a:prstGeom prst="rect">
            <a:avLst/>
          </a:prstGeom>
          <a:noFill/>
        </p:spPr>
      </p:pic>
      <p:pic>
        <p:nvPicPr>
          <p:cNvPr id="1028" name="Picture 4" descr="H:\Documents and Settings\Admin\Рабочий стол\REAL\ЧМВ_новое\ЛЕКЦИИ\презентации\Без имени-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143512"/>
            <a:ext cx="7600950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настройки </a:t>
            </a: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QWebView</a:t>
            </a:r>
            <a:endParaRPr lang="ru-RU" sz="3100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5786" y="2857496"/>
            <a:ext cx="241965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ru-RU" sz="36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WebView</a:t>
            </a:r>
            <a:endParaRPr lang="ru-RU" sz="36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3571876"/>
            <a:ext cx="1959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 smtClean="0"/>
              <a:t>QWebSettings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57752" y="3071810"/>
            <a:ext cx="134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settings()</a:t>
            </a:r>
            <a:endParaRPr lang="ru-RU" sz="2400" dirty="0" smtClean="0"/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rot="10800000" flipV="1">
            <a:off x="2786050" y="3302642"/>
            <a:ext cx="2071702" cy="554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642910" y="5000636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QWebSettings</a:t>
            </a:r>
            <a:r>
              <a:rPr lang="en-US" dirty="0" smtClean="0"/>
              <a:t>::</a:t>
            </a:r>
            <a:r>
              <a:rPr lang="en-US" dirty="0" err="1" smtClean="0"/>
              <a:t>globalSettings</a:t>
            </a:r>
            <a:r>
              <a:rPr lang="en-US" dirty="0" smtClean="0"/>
              <a:t>()-&gt;</a:t>
            </a:r>
            <a:r>
              <a:rPr lang="en-US" dirty="0" err="1" smtClean="0"/>
              <a:t>setFontSize</a:t>
            </a:r>
            <a:r>
              <a:rPr lang="en-US" dirty="0" smtClean="0"/>
              <a:t>(</a:t>
            </a:r>
            <a:r>
              <a:rPr lang="en-US" dirty="0" err="1" smtClean="0"/>
              <a:t>QWebSettings</a:t>
            </a:r>
            <a:r>
              <a:rPr lang="en-US" dirty="0" smtClean="0"/>
              <a:t>::</a:t>
            </a:r>
            <a:r>
              <a:rPr lang="en-US" dirty="0" err="1" smtClean="0"/>
              <a:t>DefaultFontSize</a:t>
            </a:r>
            <a:r>
              <a:rPr lang="en-US" dirty="0" smtClean="0"/>
              <a:t>, 3);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910" y="5643578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-&gt;settings()-&gt;</a:t>
            </a:r>
            <a:r>
              <a:rPr lang="en-US" dirty="0" err="1" smtClean="0"/>
              <a:t>setFontSize</a:t>
            </a:r>
            <a:r>
              <a:rPr lang="en-US" dirty="0" smtClean="0"/>
              <a:t>(</a:t>
            </a:r>
            <a:r>
              <a:rPr lang="en-US" dirty="0" err="1" smtClean="0"/>
              <a:t>QWebSettings</a:t>
            </a:r>
            <a:r>
              <a:rPr lang="en-US" dirty="0" smtClean="0"/>
              <a:t>::</a:t>
            </a:r>
            <a:r>
              <a:rPr lang="en-US" dirty="0" err="1" smtClean="0"/>
              <a:t>DefaultFontSize</a:t>
            </a:r>
            <a:r>
              <a:rPr lang="en-US" dirty="0" smtClean="0"/>
              <a:t>, 3);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57686" y="3786190"/>
            <a:ext cx="260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QWebSettings</a:t>
            </a:r>
            <a:r>
              <a:rPr lang="en-US" dirty="0" smtClean="0"/>
              <a:t>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контекстное меню для </a:t>
            </a: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QWebView</a:t>
            </a: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42910" y="2071678"/>
            <a:ext cx="364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 </a:t>
            </a:r>
            <a:r>
              <a:rPr lang="en-US" dirty="0" err="1" smtClean="0"/>
              <a:t>QWebView</a:t>
            </a:r>
            <a:r>
              <a:rPr lang="en-US" dirty="0" smtClean="0"/>
              <a:t>::</a:t>
            </a:r>
            <a:r>
              <a:rPr lang="en-US" dirty="0" err="1" smtClean="0"/>
              <a:t>contextMenuEvent</a:t>
            </a:r>
            <a:r>
              <a:rPr lang="en-US" dirty="0" smtClean="0"/>
              <a:t> 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2643182"/>
            <a:ext cx="308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QWidget</a:t>
            </a:r>
            <a:r>
              <a:rPr lang="en-US" dirty="0" smtClean="0"/>
              <a:t>::</a:t>
            </a:r>
            <a:r>
              <a:rPr lang="en-US" dirty="0" err="1" smtClean="0"/>
              <a:t>contentMenuEvent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14414" y="3143248"/>
            <a:ext cx="217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QContextMenuEvent</a:t>
            </a:r>
            <a:endParaRPr lang="en-US" b="1" dirty="0"/>
          </a:p>
        </p:txBody>
      </p:sp>
      <p:pic>
        <p:nvPicPr>
          <p:cNvPr id="4099" name="Picture 3" descr="H:\Documents and Settings\Admin\Рабочий стол\REAL\ЧМВ_новое\ЛЕКЦИИ\презентации\Без имени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929066"/>
            <a:ext cx="2705100" cy="2171700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4714876" y="307181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ru-RU" dirty="0" err="1" smtClean="0"/>
              <a:t>contextMenuPolicy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i="1" dirty="0" err="1" smtClean="0">
                <a:solidFill>
                  <a:schemeClr val="accent3">
                    <a:lumMod val="50000"/>
                  </a:schemeClr>
                </a:solidFill>
              </a:rPr>
              <a:t>Qt::DefaultContextMenu</a:t>
            </a:r>
            <a:endParaRPr lang="ru-RU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открытие новых окон в </a:t>
            </a: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QWebView</a:t>
            </a: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4578" name="Picture 2" descr="H:\Documents and Settings\Admin\Рабочий стол\REAL\ЧМВ_новое\ЛЕКЦИИ\презентации\Без имени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5500726" cy="3096114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500034" y="4857760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MainWindow</a:t>
            </a:r>
            <a:r>
              <a:rPr lang="en-US" dirty="0" smtClean="0"/>
              <a:t>::</a:t>
            </a:r>
            <a:r>
              <a:rPr lang="en-US" dirty="0" err="1" smtClean="0"/>
              <a:t>on_webView_linkClicked</a:t>
            </a:r>
            <a:r>
              <a:rPr lang="en-US" dirty="0" smtClean="0"/>
              <a:t>(</a:t>
            </a:r>
            <a:r>
              <a:rPr lang="en-US" dirty="0" err="1" smtClean="0"/>
              <a:t>QUrl</a:t>
            </a:r>
            <a:r>
              <a:rPr lang="en-US" dirty="0" smtClean="0"/>
              <a:t> &amp;arg1)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    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-&gt;load(arg1);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85720" y="1643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webView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-&gt;page()-&gt;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setLinkDelegationPolicy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QWebPage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::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DelegateAllLinks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открытие новых окон в </a:t>
            </a: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QWebView</a:t>
            </a: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2285992"/>
            <a:ext cx="921919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Разрешение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автоматическую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загрузку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картинок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странице*/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QWebSettings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globalSettings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()-&gt;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setAttribute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QWebSettings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AutoLoadImages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C0C0C0"/>
              </a:solidFill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Разрешение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запуск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java-скриптов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*/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QWebSettings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globalSettings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()-&gt;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setAttribute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QWebSettings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JavascriptEnabled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C0C0C0"/>
              </a:solidFill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/*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Разрешение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на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использование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плагинов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*/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C0C0C0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QWebSettings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globalSettings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()-&gt;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setAttribute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QWebSettings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PluginsEnabled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добавление адресной строки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85720" y="1687169"/>
            <a:ext cx="8001056" cy="487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…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QLineEdit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*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UrlPath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#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include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&lt;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QLineEdit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MainWindow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MainWindow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QWidget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*parent) 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                      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QMainWindow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(parent),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MainWindow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…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UrlPath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QLineEdit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(this);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toolBar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addWidget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UrlPath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…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8596" y="2571744"/>
            <a:ext cx="371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57158" y="3429000"/>
            <a:ext cx="3857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добавление адресной строки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85720" y="1733337"/>
            <a:ext cx="8001056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lang="ru-RU" sz="11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private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slots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...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slotGoEnterPressed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MainWindow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::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slotGoEnterPressed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Arial" pitchFamily="34" charset="0"/>
              </a:rPr>
              <a:t>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webView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-&gt;load(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UrlPath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-&gt;text()));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connect(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UrlPath,SIGNAL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returnPressed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()),SLOT(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slotGoEnterPressed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()));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7158" y="3500438"/>
            <a:ext cx="4071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57158" y="5000636"/>
            <a:ext cx="4357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отображение процесса загрузки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43306" y="1571612"/>
            <a:ext cx="1838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loadProgress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00166" y="2143116"/>
            <a:ext cx="6779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</a:rPr>
              <a:t>void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</a:rPr>
              <a:t>MainWindow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::on_webView_loadProgress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</a:rPr>
              <a:t>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progress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{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ui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-&gt;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statusBar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-&gt;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showMessage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"Загрузка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+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ui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-&gt;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webView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-&gt;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url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().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toString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()+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itchFamily="34" charset="-128"/>
              </a:rPr>
              <a:t>"..."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,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itchFamily="34" charset="-128"/>
              </a:rPr>
              <a:t>500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}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14678" y="3071810"/>
            <a:ext cx="243977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</a:rPr>
              <a:t>private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: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 Unicode MS" pitchFamily="34" charset="-128"/>
              </a:rPr>
              <a:t>QProgressBar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 Unicode MS" pitchFamily="34" charset="-128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*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PageProgress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71604" y="4143380"/>
            <a:ext cx="4257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" pitchFamily="34" charset="0"/>
              </a:rPr>
              <a:t>PageProgress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=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</a:rPr>
              <a:t>new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80"/>
                </a:solidFill>
                <a:effectLst/>
                <a:latin typeface="Arial" pitchFamily="34" charset="0"/>
              </a:rPr>
              <a:t>QProgressBar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</a:rPr>
              <a:t>this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PageProgress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-&gt;</a:t>
            </a:r>
            <a:r>
              <a:rPr kumimoji="0" 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setVisible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Arial Unicode MS" pitchFamily="34" charset="-128"/>
              </a:rPr>
              <a:t>false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ui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-&gt;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statusBar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-&gt;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addPermanentWidget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(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Arial Unicode MS" pitchFamily="34" charset="-128"/>
              </a:rPr>
              <a:t>PageProgress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);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357290" y="2928934"/>
            <a:ext cx="6000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357290" y="3929066"/>
            <a:ext cx="607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500298" y="5357826"/>
            <a:ext cx="342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PageProgress</a:t>
            </a:r>
            <a:r>
              <a:rPr lang="en-US" dirty="0" smtClean="0"/>
              <a:t>-&gt;</a:t>
            </a:r>
            <a:r>
              <a:rPr lang="en-US" dirty="0" err="1" smtClean="0"/>
              <a:t>setValue</a:t>
            </a:r>
            <a:r>
              <a:rPr lang="en-US" dirty="0" smtClean="0"/>
              <a:t>(progress);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отображение процесса загрузки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9699" name="Picture 3" descr="H:\Documents and Settings\Admin\Рабочий стол\REAL\ЧМВ_новое\ЛЕКЦИИ\презентации\Без имени-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6297585" cy="42830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отображение истории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6116" y="1714488"/>
            <a:ext cx="252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QWebHistory</a:t>
            </a:r>
            <a:r>
              <a:rPr lang="en-US" dirty="0" smtClean="0"/>
              <a:t>&gt;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14480" y="2500306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357158" y="2857496"/>
            <a:ext cx="8643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MainWindow</a:t>
            </a:r>
            <a:r>
              <a:rPr lang="en-US" dirty="0" smtClean="0"/>
              <a:t>::</a:t>
            </a:r>
            <a:r>
              <a:rPr lang="en-US" dirty="0" err="1" smtClean="0"/>
              <a:t>buildHistory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menuHistory</a:t>
            </a:r>
            <a:r>
              <a:rPr lang="en-US" dirty="0" smtClean="0"/>
              <a:t>-&gt;clear(); //</a:t>
            </a:r>
            <a:r>
              <a:rPr lang="ru-RU" dirty="0" smtClean="0"/>
              <a:t>Очищаем этот пункт главного меню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  </a:t>
            </a:r>
            <a:r>
              <a:rPr lang="en-US" dirty="0" err="1" smtClean="0"/>
              <a:t>QAction</a:t>
            </a:r>
            <a:r>
              <a:rPr lang="en-US" dirty="0" smtClean="0"/>
              <a:t> *</a:t>
            </a:r>
            <a:r>
              <a:rPr lang="en-US" dirty="0" err="1" smtClean="0"/>
              <a:t>mAct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//</a:t>
            </a:r>
            <a:r>
              <a:rPr lang="ru-RU" dirty="0" smtClean="0"/>
              <a:t>Перебор набора </a:t>
            </a:r>
            <a:r>
              <a:rPr lang="ru-RU" dirty="0" err="1" smtClean="0"/>
              <a:t>интернет-адресов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 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QWebHistoryItem</a:t>
            </a:r>
            <a:r>
              <a:rPr lang="en-US" dirty="0" smtClean="0"/>
              <a:t>  </a:t>
            </a:r>
            <a:r>
              <a:rPr lang="en-US" dirty="0" err="1" smtClean="0"/>
              <a:t>HistoryItem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-&gt;history()-&gt;items()){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 smtClean="0"/>
              <a:t>current_url</a:t>
            </a:r>
            <a:r>
              <a:rPr lang="en-US" dirty="0" smtClean="0"/>
              <a:t> = HistoryItem.url().</a:t>
            </a:r>
            <a:r>
              <a:rPr lang="en-US" dirty="0" err="1" smtClean="0"/>
              <a:t>toString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       </a:t>
            </a:r>
            <a:r>
              <a:rPr lang="en-US" dirty="0" err="1" smtClean="0"/>
              <a:t>QAction</a:t>
            </a:r>
            <a:r>
              <a:rPr lang="en-US" dirty="0" smtClean="0"/>
              <a:t> *</a:t>
            </a:r>
            <a:r>
              <a:rPr lang="en-US" dirty="0" err="1" smtClean="0"/>
              <a:t>curHistMnu</a:t>
            </a:r>
            <a:r>
              <a:rPr lang="en-US" dirty="0" smtClean="0"/>
              <a:t> =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menuHistory</a:t>
            </a:r>
            <a:r>
              <a:rPr lang="en-US" dirty="0" smtClean="0"/>
              <a:t>-&gt;</a:t>
            </a:r>
            <a:r>
              <a:rPr lang="en-US" dirty="0" err="1" smtClean="0"/>
              <a:t>addAction</a:t>
            </a:r>
            <a:r>
              <a:rPr lang="en-US" dirty="0" smtClean="0"/>
              <a:t>(</a:t>
            </a:r>
            <a:r>
              <a:rPr lang="en-US" dirty="0" err="1" smtClean="0"/>
              <a:t>HistoryItem.icon</a:t>
            </a:r>
            <a:r>
              <a:rPr lang="en-US" dirty="0" smtClean="0"/>
              <a:t>(),</a:t>
            </a:r>
            <a:r>
              <a:rPr lang="en-US" dirty="0" err="1" smtClean="0"/>
              <a:t>current_url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        connect(</a:t>
            </a:r>
            <a:r>
              <a:rPr lang="en-US" dirty="0" err="1" smtClean="0"/>
              <a:t>curHistMnu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SIGNAL(triggered()),</a:t>
            </a:r>
            <a:r>
              <a:rPr lang="ru-RU" dirty="0" smtClean="0"/>
              <a:t> </a:t>
            </a:r>
            <a:r>
              <a:rPr lang="en-US" dirty="0" smtClean="0"/>
              <a:t>SLOT(</a:t>
            </a:r>
            <a:r>
              <a:rPr lang="en-US" dirty="0" err="1" smtClean="0"/>
              <a:t>slotLoadHistPage</a:t>
            </a:r>
            <a:r>
              <a:rPr lang="en-US" dirty="0" smtClean="0"/>
              <a:t>()));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простая</a:t>
            </a:r>
            <a:r>
              <a:rPr lang="ru-RU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загрузка страницы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1857364"/>
            <a:ext cx="75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QHttp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57356" y="1857364"/>
            <a:ext cx="2490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QWebView</a:t>
            </a:r>
            <a:r>
              <a:rPr lang="en-US" dirty="0" smtClean="0"/>
              <a:t> </a:t>
            </a:r>
            <a:r>
              <a:rPr lang="ru-RU" dirty="0" smtClean="0"/>
              <a:t>и </a:t>
            </a:r>
            <a:r>
              <a:rPr lang="en-US" i="1" dirty="0" err="1" smtClean="0"/>
              <a:t>QWebPage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715008" y="2428868"/>
            <a:ext cx="2145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QT += </a:t>
            </a:r>
            <a:r>
              <a:rPr lang="en-US" dirty="0" err="1" smtClean="0"/>
              <a:t>webkitwidgets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43472" y="3000372"/>
            <a:ext cx="4000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ui</a:t>
            </a:r>
            <a:r>
              <a:rPr lang="en-US" sz="1600" dirty="0" smtClean="0"/>
              <a:t>-&gt;</a:t>
            </a:r>
            <a:r>
              <a:rPr lang="en-US" sz="1600" dirty="0" err="1" smtClean="0"/>
              <a:t>webView</a:t>
            </a:r>
            <a:r>
              <a:rPr lang="en-US" sz="1600" dirty="0" smtClean="0"/>
              <a:t>-&gt;load(</a:t>
            </a:r>
            <a:r>
              <a:rPr lang="en-US" sz="1600" dirty="0" err="1" smtClean="0"/>
              <a:t>QUrl</a:t>
            </a:r>
            <a:r>
              <a:rPr lang="en-US" sz="1600" dirty="0" smtClean="0"/>
              <a:t>("http://google.ru"));</a:t>
            </a:r>
            <a:endParaRPr lang="ru-RU" sz="1600" dirty="0"/>
          </a:p>
        </p:txBody>
      </p:sp>
      <p:pic>
        <p:nvPicPr>
          <p:cNvPr id="1026" name="Picture 2" descr="H:\Documents and Settings\Admin\Рабочий стол\REAL\ЧМВ_новое\ЛЕКЦИИ\презентации\Без имени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2428868"/>
            <a:ext cx="4857784" cy="381524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500826" y="1785926"/>
            <a:ext cx="123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QtWebKit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отображение истории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86116" y="1714488"/>
            <a:ext cx="2441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private slots: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slotLoadHistPage</a:t>
            </a:r>
            <a:r>
              <a:rPr lang="en-US" dirty="0" smtClean="0"/>
              <a:t>();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714480" y="2786058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928794" y="3286124"/>
            <a:ext cx="6072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MainWindow</a:t>
            </a:r>
            <a:r>
              <a:rPr lang="en-US" dirty="0" smtClean="0"/>
              <a:t>::</a:t>
            </a:r>
            <a:r>
              <a:rPr lang="en-US" dirty="0" err="1" smtClean="0"/>
              <a:t>slotLoadHistPage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err="1" smtClean="0"/>
              <a:t>QAction</a:t>
            </a:r>
            <a:r>
              <a:rPr lang="en-US" dirty="0" smtClean="0"/>
              <a:t>* a = </a:t>
            </a:r>
            <a:r>
              <a:rPr lang="en-US" dirty="0" err="1" smtClean="0"/>
              <a:t>qobject_cast</a:t>
            </a:r>
            <a:r>
              <a:rPr lang="en-US" dirty="0" smtClean="0"/>
              <a:t>&lt; </a:t>
            </a:r>
            <a:r>
              <a:rPr lang="en-US" dirty="0" err="1" smtClean="0"/>
              <a:t>QAction</a:t>
            </a:r>
            <a:r>
              <a:rPr lang="en-US" dirty="0" smtClean="0"/>
              <a:t>* &gt;( sender() );</a:t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-&gt;load(</a:t>
            </a:r>
            <a:r>
              <a:rPr lang="en-US" dirty="0" err="1" smtClean="0"/>
              <a:t>QUrl</a:t>
            </a:r>
            <a:r>
              <a:rPr lang="en-US" dirty="0" smtClean="0"/>
              <a:t>(a-&gt;text()));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улучшение метода загрузки страницы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1643050"/>
            <a:ext cx="9001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dirty="0" err="1" smtClean="0"/>
              <a:t>MainWindow::smartLoad</a:t>
            </a:r>
            <a:r>
              <a:rPr lang="ru-RU" dirty="0" smtClean="0"/>
              <a:t>(</a:t>
            </a:r>
            <a:r>
              <a:rPr lang="ru-RU" dirty="0" err="1" smtClean="0"/>
              <a:t>QString</a:t>
            </a:r>
            <a:r>
              <a:rPr lang="ru-RU" dirty="0" smtClean="0"/>
              <a:t> </a:t>
            </a:r>
            <a:r>
              <a:rPr lang="ru-RU" dirty="0" err="1" smtClean="0"/>
              <a:t>value</a:t>
            </a:r>
            <a:r>
              <a:rPr lang="ru-RU" dirty="0" smtClean="0"/>
              <a:t>){</a:t>
            </a:r>
            <a:br>
              <a:rPr lang="ru-RU" dirty="0" smtClean="0"/>
            </a:br>
            <a:r>
              <a:rPr lang="ru-RU" dirty="0" smtClean="0"/>
              <a:t>   </a:t>
            </a:r>
            <a:r>
              <a:rPr lang="ru-RU" dirty="0" err="1" smtClean="0"/>
              <a:t>QString</a:t>
            </a:r>
            <a:r>
              <a:rPr lang="ru-RU" dirty="0" smtClean="0"/>
              <a:t> </a:t>
            </a:r>
            <a:r>
              <a:rPr lang="ru-RU" dirty="0" err="1" smtClean="0"/>
              <a:t>validLink</a:t>
            </a:r>
            <a:r>
              <a:rPr lang="ru-RU" dirty="0" smtClean="0"/>
              <a:t> = </a:t>
            </a:r>
            <a:r>
              <a:rPr lang="ru-RU" dirty="0" err="1" smtClean="0"/>
              <a:t>value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//Заменяем палочки на правильные</a:t>
            </a:r>
            <a:br>
              <a:rPr lang="ru-RU" dirty="0" smtClean="0"/>
            </a:br>
            <a:r>
              <a:rPr lang="ru-RU" dirty="0" smtClean="0"/>
              <a:t>   </a:t>
            </a:r>
            <a:r>
              <a:rPr lang="ru-RU" dirty="0" err="1" smtClean="0"/>
              <a:t>if</a:t>
            </a:r>
            <a:r>
              <a:rPr lang="ru-RU" dirty="0" smtClean="0"/>
              <a:t> (</a:t>
            </a:r>
            <a:r>
              <a:rPr lang="ru-RU" dirty="0" err="1" smtClean="0"/>
              <a:t>validLink.toLower</a:t>
            </a:r>
            <a:r>
              <a:rPr lang="ru-RU" dirty="0" smtClean="0"/>
              <a:t>().</a:t>
            </a:r>
            <a:r>
              <a:rPr lang="ru-RU" dirty="0" err="1" smtClean="0"/>
              <a:t>startsWith</a:t>
            </a:r>
            <a:r>
              <a:rPr lang="ru-RU" dirty="0" smtClean="0"/>
              <a:t>("http:\") || </a:t>
            </a:r>
            <a:r>
              <a:rPr lang="ru-RU" dirty="0" err="1" smtClean="0"/>
              <a:t>validLink.toLower</a:t>
            </a:r>
            <a:r>
              <a:rPr lang="ru-RU" dirty="0" smtClean="0"/>
              <a:t>().</a:t>
            </a:r>
            <a:r>
              <a:rPr lang="ru-RU" dirty="0" err="1" smtClean="0"/>
              <a:t>startsWith</a:t>
            </a:r>
            <a:r>
              <a:rPr lang="ru-RU" dirty="0" smtClean="0"/>
              <a:t>("ftp:\")){</a:t>
            </a:r>
            <a:br>
              <a:rPr lang="ru-RU" dirty="0" smtClean="0"/>
            </a:br>
            <a:r>
              <a:rPr lang="ru-RU" dirty="0" smtClean="0"/>
              <a:t>       </a:t>
            </a:r>
            <a:r>
              <a:rPr lang="ru-RU" dirty="0" err="1" smtClean="0"/>
              <a:t>validLink</a:t>
            </a:r>
            <a:r>
              <a:rPr lang="ru-RU" dirty="0" smtClean="0"/>
              <a:t> = </a:t>
            </a:r>
            <a:r>
              <a:rPr lang="ru-RU" dirty="0" err="1" smtClean="0"/>
              <a:t>validLink.replace</a:t>
            </a:r>
            <a:r>
              <a:rPr lang="ru-RU" dirty="0" smtClean="0"/>
              <a:t>(":\\","://");</a:t>
            </a:r>
            <a:br>
              <a:rPr lang="ru-RU" dirty="0" smtClean="0"/>
            </a:br>
            <a:r>
              <a:rPr lang="ru-RU" dirty="0" smtClean="0"/>
              <a:t>   }</a:t>
            </a:r>
            <a:br>
              <a:rPr lang="ru-RU" dirty="0" smtClean="0"/>
            </a:br>
            <a:r>
              <a:rPr lang="ru-RU" dirty="0" smtClean="0"/>
              <a:t>//Добавляем информацию о протоколе, если она совсем отсутствует</a:t>
            </a:r>
            <a:br>
              <a:rPr lang="ru-RU" dirty="0" smtClean="0"/>
            </a:br>
            <a:r>
              <a:rPr lang="ru-RU" dirty="0" smtClean="0"/>
              <a:t>   </a:t>
            </a:r>
            <a:r>
              <a:rPr lang="ru-RU" dirty="0" err="1" smtClean="0"/>
              <a:t>if</a:t>
            </a:r>
            <a:r>
              <a:rPr lang="ru-RU" dirty="0" smtClean="0"/>
              <a:t> (!</a:t>
            </a:r>
            <a:r>
              <a:rPr lang="ru-RU" dirty="0" err="1" smtClean="0"/>
              <a:t>validLink.toLower</a:t>
            </a:r>
            <a:r>
              <a:rPr lang="ru-RU" dirty="0" smtClean="0"/>
              <a:t>().</a:t>
            </a:r>
            <a:r>
              <a:rPr lang="ru-RU" dirty="0" err="1" smtClean="0"/>
              <a:t>startsWith</a:t>
            </a:r>
            <a:r>
              <a:rPr lang="ru-RU" dirty="0" smtClean="0"/>
              <a:t>("</a:t>
            </a:r>
            <a:r>
              <a:rPr lang="ru-RU" dirty="0" err="1" smtClean="0"/>
              <a:t>http</a:t>
            </a:r>
            <a:r>
              <a:rPr lang="ru-RU" dirty="0" smtClean="0"/>
              <a:t>") &amp;&amp;</a:t>
            </a:r>
            <a:br>
              <a:rPr lang="ru-RU" dirty="0" smtClean="0"/>
            </a:br>
            <a:r>
              <a:rPr lang="ru-RU" dirty="0" smtClean="0"/>
              <a:t>      !</a:t>
            </a:r>
            <a:r>
              <a:rPr lang="ru-RU" dirty="0" err="1" smtClean="0"/>
              <a:t>validLink.toLower</a:t>
            </a:r>
            <a:r>
              <a:rPr lang="ru-RU" dirty="0" smtClean="0"/>
              <a:t>().</a:t>
            </a:r>
            <a:r>
              <a:rPr lang="ru-RU" dirty="0" err="1" smtClean="0"/>
              <a:t>startsWith</a:t>
            </a:r>
            <a:r>
              <a:rPr lang="ru-RU" dirty="0" smtClean="0"/>
              <a:t>("</a:t>
            </a:r>
            <a:r>
              <a:rPr lang="ru-RU" dirty="0" err="1" smtClean="0"/>
              <a:t>ftp</a:t>
            </a:r>
            <a:r>
              <a:rPr lang="ru-RU" dirty="0" smtClean="0"/>
              <a:t>")) {</a:t>
            </a:r>
            <a:br>
              <a:rPr lang="ru-RU" dirty="0" smtClean="0"/>
            </a:br>
            <a:r>
              <a:rPr lang="ru-RU" dirty="0" smtClean="0"/>
              <a:t>        </a:t>
            </a:r>
            <a:r>
              <a:rPr lang="ru-RU" dirty="0" err="1" smtClean="0"/>
              <a:t>validLink</a:t>
            </a:r>
            <a:r>
              <a:rPr lang="ru-RU" dirty="0" smtClean="0"/>
              <a:t> = "http://" + </a:t>
            </a:r>
            <a:r>
              <a:rPr lang="ru-RU" dirty="0" err="1" smtClean="0"/>
              <a:t>validLink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   }</a:t>
            </a:r>
            <a:br>
              <a:rPr lang="ru-RU" dirty="0" smtClean="0"/>
            </a:br>
            <a:r>
              <a:rPr lang="ru-RU" dirty="0" smtClean="0"/>
              <a:t>//Загружаем страницу</a:t>
            </a:r>
            <a:br>
              <a:rPr lang="ru-RU" dirty="0" smtClean="0"/>
            </a:br>
            <a:r>
              <a:rPr lang="ru-RU" dirty="0" smtClean="0"/>
              <a:t>    </a:t>
            </a:r>
            <a:r>
              <a:rPr lang="ru-RU" dirty="0" err="1" smtClean="0"/>
              <a:t>ui</a:t>
            </a:r>
            <a:r>
              <a:rPr lang="ru-RU" dirty="0" smtClean="0"/>
              <a:t>-&gt;</a:t>
            </a:r>
            <a:r>
              <a:rPr lang="ru-RU" dirty="0" err="1" smtClean="0"/>
              <a:t>webView</a:t>
            </a:r>
            <a:r>
              <a:rPr lang="ru-RU" dirty="0" smtClean="0"/>
              <a:t>-&gt;</a:t>
            </a:r>
            <a:r>
              <a:rPr lang="ru-RU" dirty="0" err="1" smtClean="0"/>
              <a:t>load</a:t>
            </a:r>
            <a:r>
              <a:rPr lang="ru-RU" dirty="0" smtClean="0"/>
              <a:t>(</a:t>
            </a:r>
            <a:r>
              <a:rPr lang="ru-RU" dirty="0" err="1" smtClean="0"/>
              <a:t>validLink</a:t>
            </a:r>
            <a:r>
              <a:rPr lang="ru-RU" dirty="0" smtClean="0"/>
              <a:t>);</a:t>
            </a:r>
            <a:br>
              <a:rPr lang="ru-RU" dirty="0" smtClean="0"/>
            </a:br>
            <a:r>
              <a:rPr lang="ru-RU" dirty="0" smtClean="0"/>
              <a:t>//Обновляем на всякий случай меню с историей адресов</a:t>
            </a:r>
            <a:br>
              <a:rPr lang="ru-RU" dirty="0" smtClean="0"/>
            </a:br>
            <a:r>
              <a:rPr lang="ru-RU" dirty="0" smtClean="0"/>
              <a:t>    </a:t>
            </a:r>
            <a:r>
              <a:rPr lang="ru-RU" dirty="0" err="1" smtClean="0"/>
              <a:t>buildHistory</a:t>
            </a:r>
            <a:r>
              <a:rPr lang="ru-RU" dirty="0" smtClean="0"/>
              <a:t>();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загрузка файла или строки </a:t>
            </a:r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html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5984" y="2071678"/>
            <a:ext cx="4286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ui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webView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load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QUrl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:///"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filename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));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928794" y="2714620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57224" y="3000372"/>
            <a:ext cx="771530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MainWindow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getAbout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(){</a:t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return "&lt;html&gt;&lt;body&gt;&lt;header&gt;"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"&lt;meta http-equiv=Content-Type content="text/html;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charset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=windows-1251"&gt;&lt;/header&gt;"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"&lt;h1 align=center&gt;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/&gt; " +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 trUtf8("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Этот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браузер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создан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на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базе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класса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QWebView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")+ "&lt;/h1&gt;";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MainWindow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on_actionAbout_triggered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()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webView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setHtml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getAbout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());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500034" y="4429132"/>
            <a:ext cx="778674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000496" y="5858974"/>
          <a:ext cx="5143504" cy="999026"/>
        </p:xfrm>
        <a:graphic>
          <a:graphicData uri="http://schemas.openxmlformats.org/drawingml/2006/table">
            <a:tbl>
              <a:tblPr/>
              <a:tblGrid>
                <a:gridCol w="5143504"/>
              </a:tblGrid>
              <a:tr h="49951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http://doc.crossplatform.ru/qt/4.5.0/qwebpage.html</a:t>
                      </a: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1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http://www.prog.org.ru/index.php?topic=13447.0</a:t>
                      </a: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QNetworkAccessManager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1571612"/>
            <a:ext cx="61436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/>
              <a:t>QtWebkit</a:t>
            </a:r>
            <a:r>
              <a:rPr lang="en-US" sz="1400" b="1" dirty="0" smtClean="0"/>
              <a:t> </a:t>
            </a:r>
            <a:r>
              <a:rPr lang="en-US" sz="1400" dirty="0" smtClean="0"/>
              <a:t>        </a:t>
            </a:r>
            <a:r>
              <a:rPr lang="en-US" sz="1400" i="1" dirty="0" err="1" smtClean="0"/>
              <a:t>QWebView</a:t>
            </a:r>
            <a:r>
              <a:rPr lang="en-US" sz="1400" i="1" dirty="0" smtClean="0"/>
              <a:t>  </a:t>
            </a:r>
            <a:r>
              <a:rPr lang="en-US" sz="1400" i="1" dirty="0" err="1" smtClean="0"/>
              <a:t>QWebPage</a:t>
            </a:r>
            <a:r>
              <a:rPr lang="en-US" sz="1400" i="1" dirty="0" smtClean="0"/>
              <a:t>  </a:t>
            </a:r>
            <a:r>
              <a:rPr lang="en-US" sz="1400" i="1" dirty="0" err="1" smtClean="0"/>
              <a:t>QWebFrame</a:t>
            </a:r>
            <a:endParaRPr lang="en-US" sz="1400" i="1" dirty="0" smtClean="0"/>
          </a:p>
          <a:p>
            <a:endParaRPr lang="ru-RU" dirty="0" smtClean="0"/>
          </a:p>
          <a:p>
            <a:r>
              <a:rPr lang="en-US" b="1" dirty="0" err="1" smtClean="0"/>
              <a:t>QtNetwork</a:t>
            </a:r>
            <a:r>
              <a:rPr lang="en-US" b="1" dirty="0" smtClean="0"/>
              <a:t>       </a:t>
            </a:r>
            <a:r>
              <a:rPr lang="en-US" i="1" dirty="0" err="1" smtClean="0"/>
              <a:t>QNetworkAccessManager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86578" y="2214554"/>
            <a:ext cx="889987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HEAD </a:t>
            </a:r>
          </a:p>
          <a:p>
            <a:r>
              <a:rPr lang="en-US" dirty="0" smtClean="0"/>
              <a:t>POST </a:t>
            </a:r>
          </a:p>
          <a:p>
            <a:r>
              <a:rPr lang="en-US" dirty="0" smtClean="0"/>
              <a:t>GET </a:t>
            </a:r>
          </a:p>
          <a:p>
            <a:r>
              <a:rPr lang="en-US" dirty="0" smtClean="0"/>
              <a:t>PUT</a:t>
            </a: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42910" y="3908171"/>
            <a:ext cx="8358246" cy="1708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softEdge rad="127000"/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#include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QNetworkAccessManager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#include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QNetworkReply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Verdana" pitchFamily="34" charset="0"/>
                <a:ea typeface="Times New Roman" pitchFamily="18" charset="0"/>
              </a:rPr>
              <a:t>#include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0C0C0"/>
                </a:solidFill>
                <a:effectLst/>
                <a:latin typeface="Verdana" pitchFamily="34" charset="0"/>
                <a:ea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</a:rPr>
              <a:t>QNetworkRequest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</a:rPr>
              <a:t>&gt;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Verdana" pitchFamily="34" charset="0"/>
                <a:ea typeface="Times New Roman" pitchFamily="18" charset="0"/>
              </a:rPr>
              <a:t>………………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QNetworkAccessManager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*manager = new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QNetworkAccessManager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(this);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Verdana" pitchFamily="34" charset="0"/>
                <a:ea typeface="Times New Roman" pitchFamily="18" charset="0"/>
                <a:cs typeface="Courier New" pitchFamily="49" charset="0"/>
              </a:rPr>
              <a:t>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(manager, SIGNAL(finished(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  <a:hlinkClick r:id="rId2"/>
              </a:rPr>
              <a:t>QNetworkReply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*)), this, SLOT(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replyFinished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  <a:hlinkClick r:id="rId2"/>
              </a:rPr>
              <a:t>QNetworkReply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*)));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manager-&gt;</a:t>
            </a:r>
            <a:r>
              <a:rPr lang="en-US" sz="1200" dirty="0" smtClean="0">
                <a:solidFill>
                  <a:srgbClr val="672967"/>
                </a:solidFill>
                <a:latin typeface="Verdana" pitchFamily="34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  <a:hlinkClick r:id="rId3"/>
              </a:rPr>
              <a:t>QNetworkRequest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QUrl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4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"http://qt.nokia.com"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Courier New" pitchFamily="49" charset="0"/>
              </a:rPr>
              <a:t>)));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7488" y="3214686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QT</a:t>
            </a:r>
            <a:r>
              <a:rPr lang="ru-RU" dirty="0" smtClean="0"/>
              <a:t>+=</a:t>
            </a:r>
            <a:r>
              <a:rPr lang="en-US" dirty="0" smtClean="0"/>
              <a:t>network</a:t>
            </a:r>
            <a:r>
              <a:rPr lang="ru-RU" dirty="0" smtClean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Сигнал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finished(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QNetworkReply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* reply)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85786" y="1357298"/>
            <a:ext cx="7429552" cy="7760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80899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QNetworkAccessManager::finished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 ( 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/>
                <a:hlinkClick r:id="rId3"/>
              </a:rPr>
              <a:t>QNetworkReply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 * </a:t>
            </a:r>
            <a:r>
              <a:rPr kumimoji="0" lang="ru-RU" sz="14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reply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 ) 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[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signal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]</a:t>
            </a: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85786" y="1857364"/>
            <a:ext cx="7500990" cy="77608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80899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void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QNetworkReply::finished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/>
              </a:rPr>
              <a:t> ()  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 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[</a:t>
            </a:r>
            <a:r>
              <a:rPr kumimoji="0" 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signal</a:t>
            </a:r>
            <a:r>
              <a:rPr kumimoji="0" 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</a:rPr>
              <a:t>]</a:t>
            </a: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elvetic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43042" y="2718997"/>
            <a:ext cx="5786478" cy="2816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softEdge rad="127000"/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err="1" smtClean="0">
                <a:solidFill>
                  <a:srgbClr val="808000"/>
                </a:solidFill>
                <a:latin typeface="Verdana" pitchFamily="34" charset="0"/>
              </a:rPr>
              <a:t>void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err="1" smtClean="0">
                <a:solidFill>
                  <a:srgbClr val="800080"/>
                </a:solidFill>
                <a:latin typeface="Verdana" pitchFamily="34" charset="0"/>
              </a:rPr>
              <a:t>MainWindow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::replyFinished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ru-RU" sz="1200" dirty="0" err="1" smtClean="0">
                <a:solidFill>
                  <a:srgbClr val="800080"/>
                </a:solidFill>
                <a:latin typeface="Verdana" pitchFamily="34" charset="0"/>
              </a:rPr>
              <a:t>QNetworkReply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*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reply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lang="ru-RU" sz="1200" dirty="0" smtClean="0">
                <a:latin typeface="Verdana" pitchFamily="34" charset="0"/>
              </a:rPr>
              <a:t> </a:t>
            </a: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Verdana" pitchFamily="34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{</a:t>
            </a:r>
            <a:endParaRPr lang="en-US" sz="1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latin typeface="Verdana" pitchFamily="34" charset="0"/>
              </a:rPr>
              <a:t> </a:t>
            </a:r>
            <a:r>
              <a:rPr lang="en-US" sz="1200" dirty="0" smtClean="0">
                <a:latin typeface="Verdana" pitchFamily="34" charset="0"/>
              </a:rPr>
              <a:t>         </a:t>
            </a:r>
            <a:r>
              <a:rPr lang="ru-RU" sz="1200" dirty="0" err="1" smtClean="0">
                <a:solidFill>
                  <a:srgbClr val="808000"/>
                </a:solidFill>
                <a:latin typeface="Verdana" pitchFamily="34" charset="0"/>
              </a:rPr>
              <a:t>if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reply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-&gt;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error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()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==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err="1" smtClean="0">
                <a:solidFill>
                  <a:srgbClr val="800080"/>
                </a:solidFill>
                <a:latin typeface="Verdana" pitchFamily="34" charset="0"/>
              </a:rPr>
              <a:t>QNetworkReply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::</a:t>
            </a:r>
            <a:r>
              <a:rPr lang="ru-RU" sz="1200" dirty="0" err="1" smtClean="0">
                <a:solidFill>
                  <a:srgbClr val="800080"/>
                </a:solidFill>
                <a:latin typeface="Verdana" pitchFamily="34" charset="0"/>
              </a:rPr>
              <a:t>NoError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lang="ru-RU" sz="1200" dirty="0" smtClean="0">
                <a:latin typeface="Verdana" pitchFamily="34" charset="0"/>
              </a:rPr>
              <a:t> </a:t>
            </a: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Verdana" pitchFamily="34" charset="0"/>
              </a:rPr>
              <a:t>                    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{</a:t>
            </a:r>
            <a:r>
              <a:rPr lang="ru-RU" sz="1200" dirty="0" smtClean="0">
                <a:latin typeface="Verdana" pitchFamily="34" charset="0"/>
              </a:rPr>
              <a:t> </a:t>
            </a: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800080"/>
                </a:solidFill>
                <a:latin typeface="Verdana" pitchFamily="34" charset="0"/>
              </a:rPr>
              <a:t>                     </a:t>
            </a:r>
            <a:r>
              <a:rPr lang="ru-RU" sz="1200" dirty="0" err="1" smtClean="0">
                <a:solidFill>
                  <a:srgbClr val="800080"/>
                </a:solidFill>
                <a:latin typeface="Verdana" pitchFamily="34" charset="0"/>
              </a:rPr>
              <a:t>QByteArray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content=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reply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-&gt;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readAll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();</a:t>
            </a:r>
            <a:r>
              <a:rPr lang="ru-RU" sz="1200" dirty="0" smtClean="0">
                <a:latin typeface="Verdana" pitchFamily="34" charset="0"/>
              </a:rPr>
              <a:t> </a:t>
            </a: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800000"/>
                </a:solidFill>
                <a:latin typeface="Verdana" pitchFamily="34" charset="0"/>
              </a:rPr>
              <a:t>                     </a:t>
            </a:r>
            <a:r>
              <a:rPr lang="ru-RU" sz="1200" dirty="0" err="1" smtClean="0">
                <a:solidFill>
                  <a:srgbClr val="800000"/>
                </a:solidFill>
                <a:latin typeface="Verdana" pitchFamily="34" charset="0"/>
              </a:rPr>
              <a:t>ui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-&gt;</a:t>
            </a:r>
            <a:r>
              <a:rPr lang="ru-RU" sz="1200" dirty="0" err="1" smtClean="0">
                <a:solidFill>
                  <a:srgbClr val="800000"/>
                </a:solidFill>
                <a:latin typeface="Verdana" pitchFamily="34" charset="0"/>
              </a:rPr>
              <a:t>textEdit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-&gt;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setPlainText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content.data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());</a:t>
            </a:r>
            <a:endParaRPr lang="en-US" sz="1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                           </a:t>
            </a:r>
            <a:r>
              <a:rPr lang="en-US" sz="1200" dirty="0" err="1" smtClean="0">
                <a:solidFill>
                  <a:srgbClr val="800000"/>
                </a:solidFill>
                <a:latin typeface="Verdana" pitchFamily="34" charset="0"/>
              </a:rPr>
              <a:t>ui</a:t>
            </a:r>
            <a:r>
              <a:rPr lang="en-US" sz="1200" dirty="0" smtClean="0">
                <a:latin typeface="Verdana" pitchFamily="34" charset="0"/>
              </a:rPr>
              <a:t>-&gt;</a:t>
            </a:r>
            <a:r>
              <a:rPr lang="en-US" sz="1200" dirty="0" err="1" smtClean="0">
                <a:solidFill>
                  <a:srgbClr val="800000"/>
                </a:solidFill>
                <a:latin typeface="Verdana" pitchFamily="34" charset="0"/>
              </a:rPr>
              <a:t>webView</a:t>
            </a:r>
            <a:r>
              <a:rPr lang="en-US" sz="1200" dirty="0" smtClean="0">
                <a:solidFill>
                  <a:srgbClr val="000000"/>
                </a:solidFill>
                <a:latin typeface="Verdana" pitchFamily="34" charset="0"/>
              </a:rPr>
              <a:t>-&gt;</a:t>
            </a:r>
            <a:r>
              <a:rPr lang="en-US" sz="1200" dirty="0" err="1" smtClean="0">
                <a:solidFill>
                  <a:srgbClr val="000000"/>
                </a:solidFill>
                <a:latin typeface="Verdana" pitchFamily="34" charset="0"/>
              </a:rPr>
              <a:t>setUrl</a:t>
            </a:r>
            <a:r>
              <a:rPr lang="en-US" sz="1200" dirty="0" smtClean="0">
                <a:solidFill>
                  <a:srgbClr val="000000"/>
                </a:solidFill>
                <a:latin typeface="Verdana" pitchFamily="34" charset="0"/>
              </a:rPr>
              <a:t>(reply-&gt;</a:t>
            </a:r>
            <a:r>
              <a:rPr lang="en-US" sz="1200" dirty="0" err="1" smtClean="0">
                <a:solidFill>
                  <a:srgbClr val="000000"/>
                </a:solidFill>
                <a:latin typeface="Verdana" pitchFamily="34" charset="0"/>
              </a:rPr>
              <a:t>url</a:t>
            </a:r>
            <a:r>
              <a:rPr lang="en-US" sz="1200" dirty="0" smtClean="0">
                <a:solidFill>
                  <a:srgbClr val="000000"/>
                </a:solidFill>
                <a:latin typeface="Verdana" pitchFamily="34" charset="0"/>
              </a:rPr>
              <a:t>());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Verdana" pitchFamily="34" charset="0"/>
              </a:rPr>
              <a:t>                     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ru-RU" sz="1200" dirty="0" smtClean="0">
                <a:latin typeface="Verdana" pitchFamily="34" charset="0"/>
              </a:rPr>
              <a:t> </a:t>
            </a: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808000"/>
                </a:solidFill>
                <a:latin typeface="Verdana" pitchFamily="34" charset="0"/>
              </a:rPr>
              <a:t>          </a:t>
            </a:r>
            <a:r>
              <a:rPr lang="ru-RU" sz="1200" dirty="0" err="1" smtClean="0">
                <a:solidFill>
                  <a:srgbClr val="808000"/>
                </a:solidFill>
                <a:latin typeface="Verdana" pitchFamily="34" charset="0"/>
              </a:rPr>
              <a:t>else</a:t>
            </a:r>
            <a:r>
              <a:rPr lang="ru-RU" sz="1200" dirty="0" smtClean="0">
                <a:solidFill>
                  <a:srgbClr val="C0C0C0"/>
                </a:solidFill>
                <a:latin typeface="Verdana" pitchFamily="34" charset="0"/>
              </a:rPr>
              <a:t> </a:t>
            </a:r>
            <a:r>
              <a:rPr lang="ru-RU" sz="1200" dirty="0" err="1" smtClean="0">
                <a:solidFill>
                  <a:srgbClr val="000080"/>
                </a:solidFill>
                <a:latin typeface="Verdana" pitchFamily="34" charset="0"/>
              </a:rPr>
              <a:t>qDebug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()&lt;&lt;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reply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-&gt;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errorString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();</a:t>
            </a:r>
            <a:r>
              <a:rPr lang="ru-RU" sz="1200" dirty="0" smtClean="0">
                <a:latin typeface="Verdana" pitchFamily="34" charset="0"/>
              </a:rPr>
              <a:t> </a:t>
            </a: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 smtClean="0">
                <a:latin typeface="Verdana" pitchFamily="34" charset="0"/>
              </a:rPr>
              <a:t/>
            </a:r>
            <a:br>
              <a:rPr lang="ru-RU" sz="1200" dirty="0" smtClean="0">
                <a:latin typeface="Verdana" pitchFamily="34" charset="0"/>
              </a:rPr>
            </a:br>
            <a:r>
              <a:rPr lang="en-US" sz="1200" dirty="0" smtClean="0">
                <a:latin typeface="Verdana" pitchFamily="34" charset="0"/>
              </a:rPr>
              <a:t>          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reply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-&gt;</a:t>
            </a:r>
            <a:r>
              <a:rPr lang="ru-RU" sz="1200" dirty="0" err="1" smtClean="0">
                <a:solidFill>
                  <a:srgbClr val="000000"/>
                </a:solidFill>
                <a:latin typeface="Verdana" pitchFamily="34" charset="0"/>
              </a:rPr>
              <a:t>deleteLater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();</a:t>
            </a:r>
            <a:r>
              <a:rPr lang="ru-RU" sz="1200" dirty="0" smtClean="0">
                <a:latin typeface="Verdana" pitchFamily="34" charset="0"/>
              </a:rPr>
              <a:t> </a:t>
            </a: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latin typeface="Verdana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Verdana" pitchFamily="34" charset="0"/>
              </a:rPr>
              <a:t>  </a:t>
            </a:r>
            <a:r>
              <a:rPr lang="ru-RU" sz="1200" dirty="0" smtClean="0">
                <a:solidFill>
                  <a:srgbClr val="000000"/>
                </a:solidFill>
                <a:latin typeface="Verdana" pitchFamily="34" charset="0"/>
              </a:rPr>
              <a:t>}</a:t>
            </a:r>
            <a:r>
              <a:rPr lang="ru-RU" sz="1200" dirty="0" smtClean="0">
                <a:latin typeface="Verdana" pitchFamily="34" charset="0"/>
              </a:rPr>
              <a:t> </a:t>
            </a:r>
            <a:r>
              <a:rPr lang="ru-RU" sz="1000" dirty="0" smtClean="0">
                <a:latin typeface="Arial Unicode MS" pitchFamily="34" charset="-128"/>
              </a:rPr>
              <a:t/>
            </a:r>
            <a:br>
              <a:rPr lang="ru-RU" sz="1000" dirty="0" smtClean="0">
                <a:latin typeface="Arial Unicode MS" pitchFamily="34" charset="-128"/>
              </a:rPr>
            </a:br>
            <a:endParaRPr lang="ru-RU" dirty="0" smtClean="0">
              <a:latin typeface="Arial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500298" y="5572140"/>
            <a:ext cx="4714908" cy="415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softEdge rad="127000"/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 smtClean="0">
                <a:latin typeface="Verdana" pitchFamily="34" charset="0"/>
              </a:rPr>
              <a:t>QDomDocumet</a:t>
            </a:r>
            <a:r>
              <a:rPr lang="en-US" sz="1200" dirty="0" smtClean="0">
                <a:latin typeface="Verdana" pitchFamily="34" charset="0"/>
              </a:rPr>
              <a:t> doc;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Verdana" pitchFamily="34" charset="0"/>
              </a:rPr>
              <a:t>if (</a:t>
            </a:r>
            <a:r>
              <a:rPr lang="en-US" sz="1200" dirty="0" err="1" smtClean="0">
                <a:latin typeface="Verdana" pitchFamily="34" charset="0"/>
              </a:rPr>
              <a:t>doc.setContent</a:t>
            </a:r>
            <a:r>
              <a:rPr lang="en-US" sz="1200" dirty="0" smtClean="0">
                <a:latin typeface="Verdana" pitchFamily="34" charset="0"/>
              </a:rPr>
              <a:t>(reply)) …</a:t>
            </a:r>
            <a:endParaRPr lang="ru-RU" sz="1200" dirty="0" smtClean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H:\Documents and Settings\Admin\Рабочий стол\REAL\ЧМВ_новое\ЛЕКЦИИ\презентации\Без имени-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85728"/>
            <a:ext cx="4567246" cy="6305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get ( const 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hlinkClick r:id="rId2"/>
              </a:rPr>
              <a:t>QNetworkRequest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 &amp; request 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166" y="328612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24288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929058" y="32861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QNetworkReply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071934" y="40719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readyRead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>
            <a:off x="1714480" y="2786058"/>
            <a:ext cx="14287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2428860" y="3429000"/>
            <a:ext cx="1285884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4643438" y="3643314"/>
            <a:ext cx="142876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000760" y="3714752"/>
            <a:ext cx="26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получены новые данные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QNetworkAccessManager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4338" name="Picture 2" descr="H:\Documents and Settings\Admin\Рабочий стол\REAL\ЧМВ_новое\ЛЕКЦИИ\презентации\Без имени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765300"/>
            <a:ext cx="8737600" cy="332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HEAD, POST, PUT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500174"/>
            <a:ext cx="8643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hlinkClick r:id="rId2"/>
              </a:rPr>
              <a:t>QNetworkReply</a:t>
            </a:r>
            <a:r>
              <a:rPr lang="en-US" sz="1200" b="1" dirty="0" smtClean="0"/>
              <a:t> * </a:t>
            </a:r>
            <a:r>
              <a:rPr lang="en-US" sz="1200" b="1" dirty="0" err="1" smtClean="0"/>
              <a:t>QNetworkAccessManager</a:t>
            </a:r>
            <a:r>
              <a:rPr lang="en-US" sz="1200" b="1" dirty="0" smtClean="0"/>
              <a:t>::head ( const </a:t>
            </a:r>
            <a:r>
              <a:rPr lang="en-US" sz="1200" b="1" dirty="0" err="1" smtClean="0">
                <a:hlinkClick r:id="rId3"/>
              </a:rPr>
              <a:t>QNetworkRequest</a:t>
            </a:r>
            <a:r>
              <a:rPr lang="en-US" sz="1200" b="1" dirty="0" smtClean="0"/>
              <a:t> &amp; </a:t>
            </a:r>
            <a:r>
              <a:rPr lang="en-US" sz="1200" b="1" i="1" dirty="0" smtClean="0"/>
              <a:t>request</a:t>
            </a:r>
            <a:r>
              <a:rPr lang="en-US" sz="1200" b="1" dirty="0" smtClean="0"/>
              <a:t> )</a:t>
            </a:r>
            <a:endParaRPr lang="en-US" sz="1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2071678"/>
            <a:ext cx="8001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hlinkClick r:id="rId2"/>
              </a:rPr>
              <a:t>QNetworkReply</a:t>
            </a:r>
            <a:r>
              <a:rPr lang="en-US" sz="1200" b="1" dirty="0" smtClean="0"/>
              <a:t> * </a:t>
            </a:r>
            <a:r>
              <a:rPr lang="en-US" sz="1200" b="1" dirty="0" err="1" smtClean="0"/>
              <a:t>QNetworkAccessManager</a:t>
            </a:r>
            <a:r>
              <a:rPr lang="en-US" sz="1200" b="1" dirty="0" smtClean="0"/>
              <a:t>::post ( const </a:t>
            </a:r>
            <a:r>
              <a:rPr lang="en-US" sz="1200" b="1" dirty="0" err="1" smtClean="0">
                <a:hlinkClick r:id="rId3"/>
              </a:rPr>
              <a:t>QNetworkRequest</a:t>
            </a:r>
            <a:r>
              <a:rPr lang="en-US" sz="1200" b="1" dirty="0" smtClean="0"/>
              <a:t> &amp; </a:t>
            </a:r>
            <a:r>
              <a:rPr lang="en-US" sz="1200" b="1" i="1" dirty="0" smtClean="0"/>
              <a:t>request</a:t>
            </a:r>
            <a:r>
              <a:rPr lang="en-US" sz="1200" b="1" dirty="0" smtClean="0"/>
              <a:t>, </a:t>
            </a:r>
            <a:r>
              <a:rPr lang="en-US" sz="1200" b="1" dirty="0" err="1" smtClean="0">
                <a:hlinkClick r:id="rId4"/>
              </a:rPr>
              <a:t>QIODevice</a:t>
            </a:r>
            <a:r>
              <a:rPr lang="en-US" sz="1200" b="1" dirty="0" smtClean="0"/>
              <a:t> * </a:t>
            </a:r>
            <a:r>
              <a:rPr lang="en-US" sz="1200" b="1" i="1" dirty="0" smtClean="0"/>
              <a:t>data</a:t>
            </a:r>
            <a:r>
              <a:rPr lang="en-US" sz="1200" b="1" dirty="0" smtClean="0"/>
              <a:t> )</a:t>
            </a:r>
            <a:endParaRPr lang="en-US" sz="1200" b="1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57158" y="2357430"/>
            <a:ext cx="8429684" cy="5898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  <a:hlinkClick r:id="rId2"/>
              </a:rPr>
              <a:t>QNetworkReply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*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QNetworkAccessManager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::post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( const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  <a:hlinkClick r:id="rId3"/>
              </a:rPr>
              <a:t>QNetworkRequest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request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, const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72967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  <a:hlinkClick r:id="rId5"/>
              </a:rPr>
              <a:t>QByteArray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&amp;</a:t>
            </a:r>
            <a:r>
              <a:rPr kumimoji="0" 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data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-52"/>
                <a:ea typeface="Times New Roman" pitchFamily="18" charset="0"/>
                <a:cs typeface="Times New Roman" pitchFamily="18" charset="0"/>
              </a:rPr>
              <a:t>)</a:t>
            </a:r>
            <a:endParaRPr kumimoji="0" lang="ru-RU" sz="11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3214686"/>
            <a:ext cx="8215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hlinkClick r:id="rId2"/>
              </a:rPr>
              <a:t>QNetworkReply</a:t>
            </a:r>
            <a:r>
              <a:rPr lang="en-US" sz="1200" b="1" dirty="0" smtClean="0"/>
              <a:t> * </a:t>
            </a:r>
            <a:r>
              <a:rPr lang="en-US" sz="1200" b="1" dirty="0" err="1" smtClean="0"/>
              <a:t>QNetworkAccessManager</a:t>
            </a:r>
            <a:r>
              <a:rPr lang="en-US" sz="1200" b="1" dirty="0" smtClean="0"/>
              <a:t>::put ( const </a:t>
            </a:r>
            <a:r>
              <a:rPr lang="en-US" sz="1200" b="1" dirty="0" err="1" smtClean="0">
                <a:hlinkClick r:id="rId3"/>
              </a:rPr>
              <a:t>QNetworkRequest</a:t>
            </a:r>
            <a:r>
              <a:rPr lang="en-US" sz="1200" b="1" dirty="0" smtClean="0"/>
              <a:t> &amp; </a:t>
            </a:r>
            <a:r>
              <a:rPr lang="en-US" sz="1200" b="1" i="1" dirty="0" smtClean="0"/>
              <a:t>request</a:t>
            </a:r>
            <a:r>
              <a:rPr lang="en-US" sz="1200" b="1" dirty="0" smtClean="0"/>
              <a:t>, </a:t>
            </a:r>
            <a:r>
              <a:rPr lang="en-US" sz="1200" b="1" dirty="0" err="1" smtClean="0">
                <a:hlinkClick r:id="rId4"/>
              </a:rPr>
              <a:t>QIODevice</a:t>
            </a:r>
            <a:r>
              <a:rPr lang="en-US" sz="1200" b="1" dirty="0" smtClean="0"/>
              <a:t> * </a:t>
            </a:r>
            <a:r>
              <a:rPr lang="en-US" sz="1200" b="1" i="1" dirty="0" smtClean="0"/>
              <a:t>data</a:t>
            </a:r>
            <a:r>
              <a:rPr lang="en-US" sz="1200" b="1" dirty="0" smtClean="0"/>
              <a:t> )</a:t>
            </a:r>
            <a:endParaRPr lang="en-US" sz="1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57158" y="3643315"/>
            <a:ext cx="85011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hlinkClick r:id="rId2"/>
              </a:rPr>
              <a:t>QNetworkReply</a:t>
            </a:r>
            <a:r>
              <a:rPr lang="en-US" sz="1200" b="1" dirty="0" smtClean="0"/>
              <a:t> * </a:t>
            </a:r>
            <a:r>
              <a:rPr lang="en-US" sz="1200" b="1" dirty="0" err="1" smtClean="0"/>
              <a:t>QNetworkAccessManager</a:t>
            </a:r>
            <a:r>
              <a:rPr lang="en-US" sz="1200" b="1" dirty="0" smtClean="0"/>
              <a:t>::put ( const </a:t>
            </a:r>
            <a:r>
              <a:rPr lang="en-US" sz="1200" b="1" dirty="0" err="1" smtClean="0">
                <a:hlinkClick r:id="rId3"/>
              </a:rPr>
              <a:t>QNetworkRequest</a:t>
            </a:r>
            <a:r>
              <a:rPr lang="en-US" sz="1200" b="1" dirty="0" smtClean="0"/>
              <a:t> &amp; </a:t>
            </a:r>
            <a:r>
              <a:rPr lang="en-US" sz="1200" b="1" i="1" dirty="0" smtClean="0"/>
              <a:t>request</a:t>
            </a:r>
            <a:r>
              <a:rPr lang="en-US" sz="1200" b="1" dirty="0" smtClean="0"/>
              <a:t>, const </a:t>
            </a:r>
            <a:r>
              <a:rPr lang="en-US" sz="1200" b="1" dirty="0" err="1" smtClean="0">
                <a:hlinkClick r:id="rId5"/>
              </a:rPr>
              <a:t>QByteArray</a:t>
            </a:r>
            <a:r>
              <a:rPr lang="en-US" sz="1200" b="1" dirty="0" smtClean="0"/>
              <a:t> &amp;</a:t>
            </a:r>
            <a:r>
              <a:rPr lang="en-US" sz="1200" b="1" i="1" dirty="0" smtClean="0"/>
              <a:t>data</a:t>
            </a:r>
            <a:r>
              <a:rPr lang="en-US" sz="1200" b="1" dirty="0" smtClean="0"/>
              <a:t> )</a:t>
            </a:r>
            <a:endParaRPr lang="en-US" sz="1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71802" y="4572008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post(request, </a:t>
            </a:r>
            <a:r>
              <a:rPr lang="en-US" dirty="0" err="1" smtClean="0"/>
              <a:t>postData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2643174" y="4929198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0800000">
            <a:off x="5000628" y="4929198"/>
            <a:ext cx="107157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108" y="571501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, header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929322" y="57150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42918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dirty="0" smtClean="0"/>
              <a:t>HTTP </a:t>
            </a:r>
            <a:r>
              <a:rPr lang="ru-RU" b="1" dirty="0" err="1" smtClean="0"/>
              <a:t>Analyzer</a:t>
            </a:r>
            <a:r>
              <a:rPr lang="ru-RU" b="1" dirty="0" smtClean="0"/>
              <a:t> </a:t>
            </a:r>
            <a:endParaRPr lang="ru-RU" dirty="0"/>
          </a:p>
        </p:txBody>
      </p:sp>
      <p:pic>
        <p:nvPicPr>
          <p:cNvPr id="1027" name="Picture 3" descr="H:\Documents and Settings\Admin\Рабочий стол\REAL\ЧМВ_новое\ЛЕКЦИИ\презентации\Без имени-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785794"/>
            <a:ext cx="8747143" cy="5933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QWebView</a:t>
            </a: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100" dirty="0" smtClean="0">
                <a:solidFill>
                  <a:schemeClr val="accent1">
                    <a:lumMod val="75000"/>
                  </a:schemeClr>
                </a:solidFill>
              </a:rPr>
              <a:t>: структура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H:\Documents and Settings\Admin\Рабочий стол\REAL\ЧМВ_новое\ЛЕКЦИИ\презентации\Без имени-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71678"/>
            <a:ext cx="3505208" cy="42213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357686" y="3071810"/>
            <a:ext cx="359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Страница, полученная с помощью </a:t>
            </a:r>
            <a:endParaRPr lang="en-US" dirty="0" smtClean="0"/>
          </a:p>
          <a:p>
            <a:r>
              <a:rPr lang="en-US" dirty="0" err="1" smtClean="0"/>
              <a:t>QWebView</a:t>
            </a:r>
            <a:r>
              <a:rPr lang="en-US" dirty="0" smtClean="0"/>
              <a:t>::page()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43438" y="4500570"/>
            <a:ext cx="4208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Главный фрейм, полученный с помощью</a:t>
            </a:r>
          </a:p>
          <a:p>
            <a:r>
              <a:rPr lang="en-US" dirty="0" err="1" smtClean="0"/>
              <a:t>QWebPage</a:t>
            </a:r>
            <a:r>
              <a:rPr lang="en-US" dirty="0" smtClean="0"/>
              <a:t>::</a:t>
            </a:r>
            <a:r>
              <a:rPr lang="en-US" dirty="0" err="1" smtClean="0"/>
              <a:t>MainFrame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dirty="0" smtClean="0"/>
              <a:t>HTTP </a:t>
            </a:r>
            <a:r>
              <a:rPr lang="ru-RU" b="1" dirty="0" err="1" smtClean="0"/>
              <a:t>Analyzer</a:t>
            </a:r>
            <a:r>
              <a:rPr lang="ru-RU" b="1" dirty="0" smtClean="0"/>
              <a:t> </a:t>
            </a:r>
            <a:endParaRPr lang="ru-RU" dirty="0"/>
          </a:p>
        </p:txBody>
      </p:sp>
      <p:pic>
        <p:nvPicPr>
          <p:cNvPr id="2051" name="Picture 3" descr="H:\Documents and Settings\Admin\Рабочий стол\REAL\ЧМВ_новое\ЛЕКЦИИ\презентации\Без имени-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343920" cy="57943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request,postData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00034" y="1715617"/>
            <a:ext cx="800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2910" y="902524"/>
            <a:ext cx="7786742" cy="59554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softEdge rad="127000"/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800080"/>
                </a:solidFill>
                <a:latin typeface="Arial" pitchFamily="34" charset="0"/>
              </a:rPr>
              <a:t>QNetworkAccessManager</a:t>
            </a:r>
            <a:r>
              <a:rPr lang="ru-RU" sz="1600" dirty="0" smtClean="0">
                <a:solidFill>
                  <a:srgbClr val="C0C0C0"/>
                </a:solidFill>
                <a:latin typeface="Arial" pitchFamily="34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</a:rPr>
              <a:t>*</a:t>
            </a:r>
            <a:r>
              <a:rPr lang="ru-RU" sz="1600" dirty="0" err="1" smtClean="0">
                <a:solidFill>
                  <a:srgbClr val="000000"/>
                </a:solidFill>
                <a:latin typeface="Arial" pitchFamily="34" charset="0"/>
              </a:rPr>
              <a:t>manager</a:t>
            </a:r>
            <a:r>
              <a:rPr lang="ru-RU" sz="1600" dirty="0" smtClean="0">
                <a:solidFill>
                  <a:srgbClr val="C0C0C0"/>
                </a:solidFill>
                <a:latin typeface="Arial" pitchFamily="34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</a:rPr>
              <a:t>=</a:t>
            </a:r>
            <a:r>
              <a:rPr lang="ru-RU" sz="1600" dirty="0" smtClean="0">
                <a:solidFill>
                  <a:srgbClr val="C0C0C0"/>
                </a:solidFill>
                <a:latin typeface="Arial" pitchFamily="34" charset="0"/>
              </a:rPr>
              <a:t> </a:t>
            </a:r>
            <a:r>
              <a:rPr lang="ru-RU" sz="1600" dirty="0" err="1" smtClean="0">
                <a:solidFill>
                  <a:srgbClr val="808000"/>
                </a:solidFill>
                <a:latin typeface="Arial" pitchFamily="34" charset="0"/>
              </a:rPr>
              <a:t>new</a:t>
            </a:r>
            <a:r>
              <a:rPr lang="ru-RU" sz="1600" dirty="0" smtClean="0">
                <a:solidFill>
                  <a:srgbClr val="C0C0C0"/>
                </a:solidFill>
                <a:latin typeface="Arial" pitchFamily="34" charset="0"/>
              </a:rPr>
              <a:t> </a:t>
            </a:r>
            <a:r>
              <a:rPr lang="ru-RU" sz="1600" dirty="0" err="1" smtClean="0">
                <a:solidFill>
                  <a:srgbClr val="800080"/>
                </a:solidFill>
                <a:latin typeface="Arial" pitchFamily="34" charset="0"/>
              </a:rPr>
              <a:t>QNetworkAccessManager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ru-RU" sz="1600" dirty="0" err="1" smtClean="0">
                <a:solidFill>
                  <a:srgbClr val="808000"/>
                </a:solidFill>
                <a:latin typeface="Arial" pitchFamily="34" charset="0"/>
              </a:rPr>
              <a:t>this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800080"/>
                </a:solidFill>
                <a:latin typeface="Arial Unicode MS" pitchFamily="34" charset="-128"/>
              </a:rPr>
              <a:t>QUrl</a:t>
            </a:r>
            <a:r>
              <a:rPr lang="ru-RU" sz="1600" dirty="0" smtClean="0">
                <a:solidFill>
                  <a:srgbClr val="C0C0C0"/>
                </a:solidFill>
                <a:latin typeface="Arial Unicode MS" pitchFamily="34" charset="-128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urlDoLogin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"https://mail.yandex.ru"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endParaRPr lang="en-US" sz="16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800080"/>
                </a:solidFill>
                <a:latin typeface="Arial" pitchFamily="34" charset="0"/>
              </a:rPr>
              <a:t>QByteArray</a:t>
            </a:r>
            <a:r>
              <a:rPr lang="ru-RU" sz="1600" dirty="0" smtClean="0">
                <a:solidFill>
                  <a:srgbClr val="C0C0C0"/>
                </a:solidFill>
                <a:latin typeface="Arial" pitchFamily="34" charset="0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Arial" pitchFamily="34" charset="0"/>
              </a:rPr>
              <a:t>postData</a:t>
            </a:r>
            <a:r>
              <a:rPr lang="ru-RU" sz="1600" dirty="0" smtClean="0">
                <a:solidFill>
                  <a:srgbClr val="000000"/>
                </a:solidFill>
                <a:latin typeface="Arial" pitchFamily="34" charset="0"/>
              </a:rPr>
              <a:t>;</a:t>
            </a:r>
            <a:r>
              <a:rPr lang="ru-RU" sz="1600" dirty="0" smtClean="0">
                <a:latin typeface="Arial" pitchFamily="34" charset="0"/>
              </a:rPr>
              <a:t> </a:t>
            </a:r>
            <a:r>
              <a:rPr lang="ru-RU" sz="1600" dirty="0" smtClean="0">
                <a:latin typeface="Arial Unicode MS" pitchFamily="34" charset="-128"/>
              </a:rPr>
              <a:t/>
            </a:r>
            <a:br>
              <a:rPr lang="ru-RU" sz="1600" dirty="0" smtClean="0">
                <a:latin typeface="Arial Unicode MS" pitchFamily="34" charset="-128"/>
              </a:rPr>
            </a:b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postData.append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err="1" smtClean="0">
                <a:solidFill>
                  <a:srgbClr val="008000"/>
                </a:solidFill>
                <a:latin typeface="Arial Unicode MS" pitchFamily="34" charset="-128"/>
              </a:rPr>
              <a:t>login=katerina.artist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endParaRPr lang="en-US" sz="16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postData.append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"&amp;</a:t>
            </a:r>
            <a:r>
              <a:rPr lang="ru-RU" sz="1600" dirty="0" err="1" smtClean="0">
                <a:solidFill>
                  <a:srgbClr val="008000"/>
                </a:solidFill>
                <a:latin typeface="Arial Unicode MS" pitchFamily="34" charset="-128"/>
              </a:rPr>
              <a:t>passwd=</a:t>
            </a:r>
            <a:r>
              <a:rPr lang="en-US" sz="1600" dirty="0" smtClean="0">
                <a:solidFill>
                  <a:srgbClr val="FF0000"/>
                </a:solidFill>
                <a:latin typeface="Arial Unicode MS" pitchFamily="34" charset="-128"/>
              </a:rPr>
              <a:t>***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postData.append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"&amp;timestamp=1414526505655"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latin typeface="Arial Unicode MS" pitchFamily="34" charset="-128"/>
              </a:rPr>
              <a:t/>
            </a:r>
            <a:br>
              <a:rPr lang="ru-RU" sz="1600" dirty="0" smtClean="0">
                <a:latin typeface="Arial Unicode MS" pitchFamily="34" charset="-128"/>
              </a:rPr>
            </a:br>
            <a:r>
              <a:rPr lang="ru-RU" sz="1600" dirty="0" err="1" smtClean="0">
                <a:solidFill>
                  <a:srgbClr val="800080"/>
                </a:solidFill>
                <a:latin typeface="Arial Unicode MS" pitchFamily="34" charset="-128"/>
              </a:rPr>
              <a:t>QNetworkRequest</a:t>
            </a:r>
            <a:r>
              <a:rPr lang="ru-RU" sz="1600" dirty="0" smtClean="0">
                <a:solidFill>
                  <a:srgbClr val="C0C0C0"/>
                </a:solidFill>
                <a:latin typeface="Arial Unicode MS" pitchFamily="34" charset="-128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request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urlDoLogin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request.setRawHeader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err="1" smtClean="0">
                <a:solidFill>
                  <a:srgbClr val="008000"/>
                </a:solidFill>
                <a:latin typeface="Arial Unicode MS" pitchFamily="34" charset="-128"/>
              </a:rPr>
              <a:t>Host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,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err="1" smtClean="0">
                <a:solidFill>
                  <a:srgbClr val="008000"/>
                </a:solidFill>
                <a:latin typeface="Arial Unicode MS" pitchFamily="34" charset="-128"/>
              </a:rPr>
              <a:t>passport.yandex.ru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request.setRawHeader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err="1" smtClean="0">
                <a:solidFill>
                  <a:srgbClr val="008000"/>
                </a:solidFill>
                <a:latin typeface="Arial Unicode MS" pitchFamily="34" charset="-128"/>
              </a:rPr>
              <a:t>Connection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,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err="1" smtClean="0">
                <a:solidFill>
                  <a:srgbClr val="008000"/>
                </a:solidFill>
                <a:latin typeface="Arial Unicode MS" pitchFamily="34" charset="-128"/>
              </a:rPr>
              <a:t>keep-alive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request.setRawHeader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err="1" smtClean="0">
                <a:solidFill>
                  <a:srgbClr val="008000"/>
                </a:solidFill>
                <a:latin typeface="Arial Unicode MS" pitchFamily="34" charset="-128"/>
              </a:rPr>
              <a:t>Cache-Control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,</a:t>
            </a:r>
            <a:r>
              <a:rPr lang="ru-RU" sz="1600" dirty="0" smtClean="0">
                <a:solidFill>
                  <a:srgbClr val="008000"/>
                </a:solidFill>
                <a:latin typeface="Arial Unicode MS" pitchFamily="34" charset="-128"/>
              </a:rPr>
              <a:t>"max-age=0"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itchFamily="34" charset="0"/>
              </a:rPr>
              <a:t>…………………………………………..</a:t>
            </a:r>
            <a:r>
              <a:rPr lang="ru-RU" sz="1600" dirty="0" smtClean="0">
                <a:latin typeface="Arial Unicode MS" pitchFamily="34" charset="-128"/>
              </a:rPr>
              <a:t/>
            </a:r>
            <a:br>
              <a:rPr lang="ru-RU" sz="1600" dirty="0" smtClean="0">
                <a:latin typeface="Arial Unicode MS" pitchFamily="34" charset="-128"/>
              </a:rPr>
            </a:b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request.setRawHeader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("Accept-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Encoding","identity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"); //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отмена сжатия 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 Unicode MS" pitchFamily="34" charset="-128"/>
              </a:rPr>
              <a:t>…………………………….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latin typeface="Arial Unicode MS" pitchFamily="34" charset="-128"/>
              </a:rPr>
              <a:t/>
            </a:r>
            <a:br>
              <a:rPr lang="ru-RU" sz="1600" dirty="0" smtClean="0">
                <a:latin typeface="Arial Unicode MS" pitchFamily="34" charset="-128"/>
              </a:rPr>
            </a:br>
            <a:r>
              <a:rPr lang="ru-RU" sz="1600" dirty="0" err="1" smtClean="0">
                <a:solidFill>
                  <a:srgbClr val="800080"/>
                </a:solidFill>
                <a:latin typeface="Arial Unicode MS" pitchFamily="34" charset="-128"/>
              </a:rPr>
              <a:t>QNetworkReply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*</a:t>
            </a:r>
            <a:r>
              <a:rPr lang="ru-RU" sz="1600" dirty="0" smtClean="0">
                <a:solidFill>
                  <a:srgbClr val="C0C0C0"/>
                </a:solidFill>
                <a:latin typeface="Arial Unicode MS" pitchFamily="34" charset="-128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reply=</a:t>
            </a:r>
            <a:r>
              <a:rPr lang="ru-RU" sz="1600" dirty="0" smtClean="0">
                <a:solidFill>
                  <a:srgbClr val="C0C0C0"/>
                </a:solidFill>
                <a:latin typeface="Arial Unicode MS" pitchFamily="34" charset="-128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manager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-&gt;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post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request,postData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);</a:t>
            </a:r>
            <a:r>
              <a:rPr lang="ru-RU" sz="1600" dirty="0" smtClean="0">
                <a:latin typeface="Arial" pitchFamily="34" charset="0"/>
              </a:rPr>
              <a:t> </a:t>
            </a:r>
            <a:endParaRPr lang="en-US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connect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smtClean="0">
                <a:solidFill>
                  <a:srgbClr val="C0C0C0"/>
                </a:solidFill>
                <a:latin typeface="Arial Unicode MS" pitchFamily="34" charset="-128"/>
              </a:rPr>
              <a:t> </a:t>
            </a:r>
            <a:r>
              <a:rPr lang="ru-RU" sz="1600" dirty="0" err="1" smtClean="0">
                <a:solidFill>
                  <a:srgbClr val="000000"/>
                </a:solidFill>
                <a:latin typeface="Arial Unicode MS" pitchFamily="34" charset="-128"/>
              </a:rPr>
              <a:t>reply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,</a:t>
            </a:r>
            <a:r>
              <a:rPr lang="ru-RU" sz="1600" dirty="0" smtClean="0">
                <a:solidFill>
                  <a:srgbClr val="C0C0C0"/>
                </a:solidFill>
                <a:latin typeface="Arial Unicode MS" pitchFamily="34" charset="-128"/>
              </a:rPr>
              <a:t> </a:t>
            </a:r>
            <a:r>
              <a:rPr lang="ru-RU" sz="1600" dirty="0" smtClean="0">
                <a:solidFill>
                  <a:srgbClr val="808000"/>
                </a:solidFill>
                <a:latin typeface="Arial Unicode MS" pitchFamily="34" charset="-128"/>
              </a:rPr>
              <a:t>SIGNAL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err="1" smtClean="0">
                <a:latin typeface="Arial Unicode MS" pitchFamily="34" charset="-128"/>
              </a:rPr>
              <a:t>finished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()),</a:t>
            </a:r>
            <a:r>
              <a:rPr lang="ru-RU" sz="1600" dirty="0" err="1" smtClean="0">
                <a:solidFill>
                  <a:srgbClr val="808000"/>
                </a:solidFill>
                <a:latin typeface="Arial Unicode MS" pitchFamily="34" charset="-128"/>
              </a:rPr>
              <a:t>this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,</a:t>
            </a:r>
            <a:r>
              <a:rPr lang="ru-RU" sz="1600" dirty="0" smtClean="0">
                <a:solidFill>
                  <a:srgbClr val="C0C0C0"/>
                </a:solidFill>
                <a:latin typeface="Arial Unicode MS" pitchFamily="34" charset="-128"/>
              </a:rPr>
              <a:t> </a:t>
            </a:r>
            <a:r>
              <a:rPr lang="ru-RU" sz="1600" dirty="0" smtClean="0">
                <a:solidFill>
                  <a:srgbClr val="808000"/>
                </a:solidFill>
                <a:latin typeface="Arial Unicode MS" pitchFamily="34" charset="-128"/>
              </a:rPr>
              <a:t>SLOT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</a:t>
            </a:r>
            <a:r>
              <a:rPr lang="ru-RU" sz="1600" dirty="0" err="1" smtClean="0">
                <a:latin typeface="Arial Unicode MS" pitchFamily="34" charset="-128"/>
              </a:rPr>
              <a:t>replyFinished</a:t>
            </a:r>
            <a:r>
              <a:rPr lang="ru-RU" sz="1600" dirty="0" smtClean="0">
                <a:solidFill>
                  <a:srgbClr val="000000"/>
                </a:solidFill>
                <a:latin typeface="Arial Unicode MS" pitchFamily="34" charset="-128"/>
              </a:rPr>
              <a:t>()));</a:t>
            </a:r>
            <a:endParaRPr lang="ru-RU" sz="1600" dirty="0" smtClean="0">
              <a:latin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rgbClr val="000000"/>
              </a:solidFill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 Unicode MS" pitchFamily="34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latin typeface="Arial Unicode MS" pitchFamily="34" charset="-128"/>
              </a:rPr>
              <a:t/>
            </a:r>
            <a:br>
              <a:rPr lang="ru-RU" sz="1600" dirty="0" smtClean="0">
                <a:latin typeface="Arial Unicode MS" pitchFamily="34" charset="-128"/>
              </a:rPr>
            </a:br>
            <a:endParaRPr lang="ru-RU" sz="16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request,postData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00034" y="1715617"/>
            <a:ext cx="800105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3214686"/>
            <a:ext cx="7858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http://www.cyberforum.ru/qt/thread843094.html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00100" y="2000240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http://wincode.org/cpp/cpp-html-dom-qt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85918" y="3500438"/>
            <a:ext cx="33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пример авторизации на форуме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728" y="2285992"/>
            <a:ext cx="735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- пример отправки данных на сайт, получение информации с сайта.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request,postData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5842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7"/>
            <a:ext cx="9144000" cy="5382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request,postData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6866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224" y="1714488"/>
            <a:ext cx="9150223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request,postData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7890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926321" cy="4333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QNetworkCookieJar</a:t>
            </a:r>
            <a:r>
              <a:rPr lang="en-US" b="1" dirty="0" smtClean="0"/>
              <a:t> </a:t>
            </a:r>
            <a:endParaRPr lang="en-US" b="1" dirty="0"/>
          </a:p>
        </p:txBody>
      </p:sp>
      <p:pic>
        <p:nvPicPr>
          <p:cNvPr id="38914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36"/>
            <a:ext cx="6215106" cy="1153702"/>
          </a:xfrm>
          <a:prstGeom prst="rect">
            <a:avLst/>
          </a:prstGeom>
          <a:noFill/>
        </p:spPr>
      </p:pic>
      <p:pic>
        <p:nvPicPr>
          <p:cNvPr id="38915" name="Picture 3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799" y="2857496"/>
            <a:ext cx="8994201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76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QNetworkCookieJar</a:t>
            </a:r>
            <a:r>
              <a:rPr lang="en-US" b="1" dirty="0" smtClean="0"/>
              <a:t> </a:t>
            </a:r>
            <a:endParaRPr lang="en-US" b="1" dirty="0"/>
          </a:p>
        </p:txBody>
      </p:sp>
      <p:pic>
        <p:nvPicPr>
          <p:cNvPr id="39938" name="Picture 2" descr="C:\Users\Домовой\Documents\Работа\ЧМВ_новое\ЛЕКЦИИ\презентации\Unt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74" y="2787650"/>
            <a:ext cx="8510226" cy="1355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Кэширование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2071678"/>
            <a:ext cx="1714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QCache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         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2928934"/>
            <a:ext cx="178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Стоимость = 100</a:t>
            </a:r>
          </a:p>
          <a:p>
            <a:r>
              <a:rPr lang="ru-RU" dirty="0" smtClean="0"/>
              <a:t>1+1+1…………..</a:t>
            </a:r>
            <a:endParaRPr lang="ru-RU" dirty="0"/>
          </a:p>
        </p:txBody>
      </p:sp>
      <p:sp>
        <p:nvSpPr>
          <p:cNvPr id="6" name="Стрелка вправо 5"/>
          <p:cNvSpPr/>
          <p:nvPr/>
        </p:nvSpPr>
        <p:spPr>
          <a:xfrm rot="10800000">
            <a:off x="2714612" y="3214686"/>
            <a:ext cx="1285884" cy="285752"/>
          </a:xfrm>
          <a:prstGeom prst="rightArrow">
            <a:avLst>
              <a:gd name="adj1" fmla="val 50000"/>
              <a:gd name="adj2" fmla="val 43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1000100" y="3786190"/>
            <a:ext cx="714380" cy="6429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929058" y="43576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/>
              <a:t>setCache</a:t>
            </a:r>
            <a:r>
              <a:rPr lang="en-US" b="1" dirty="0" smtClean="0"/>
              <a:t> ( </a:t>
            </a:r>
            <a:r>
              <a:rPr lang="en-US" b="1" dirty="0" err="1" smtClean="0">
                <a:hlinkClick r:id="rId2"/>
              </a:rPr>
              <a:t>QAbstractNetworkCache</a:t>
            </a:r>
            <a:r>
              <a:rPr lang="en-US" b="1" dirty="0" smtClean="0"/>
              <a:t> * </a:t>
            </a:r>
            <a:r>
              <a:rPr lang="en-US" b="1" i="1" dirty="0" smtClean="0"/>
              <a:t>cache</a:t>
            </a:r>
            <a:r>
              <a:rPr lang="en-US" b="1" dirty="0" smtClean="0"/>
              <a:t> )</a:t>
            </a:r>
            <a:endParaRPr lang="en-US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29058" y="528638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cache () const</a:t>
            </a:r>
            <a:endParaRPr lang="en-US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29058" y="5857892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QNetworkRequest</a:t>
            </a:r>
            <a:r>
              <a:rPr lang="en-US" b="1" dirty="0" smtClean="0"/>
              <a:t>::</a:t>
            </a:r>
            <a:r>
              <a:rPr lang="en-US" b="1" dirty="0" err="1" smtClean="0"/>
              <a:t>CacheLoadControl</a:t>
            </a:r>
            <a:endParaRPr lang="en-US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00100" y="1500174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QHash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1934" y="2571744"/>
            <a:ext cx="4405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QCache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ru-RU" dirty="0" smtClean="0">
                <a:solidFill>
                  <a:srgbClr val="00B050"/>
                </a:solidFill>
              </a:rPr>
              <a:t>тип ключа, тип значения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name</a:t>
            </a:r>
          </a:p>
          <a:p>
            <a:r>
              <a:rPr lang="en-US" dirty="0" smtClean="0"/>
              <a:t>…</a:t>
            </a:r>
          </a:p>
          <a:p>
            <a:r>
              <a:rPr lang="en-US" i="1" dirty="0" err="1" smtClean="0">
                <a:solidFill>
                  <a:srgbClr val="0070C0"/>
                </a:solidFill>
              </a:rPr>
              <a:t>name</a:t>
            </a:r>
            <a:r>
              <a:rPr lang="en-US" dirty="0" err="1" smtClean="0"/>
              <a:t>.insert</a:t>
            </a:r>
            <a:r>
              <a:rPr lang="en-US" dirty="0" smtClean="0"/>
              <a:t>(</a:t>
            </a:r>
            <a:r>
              <a:rPr lang="ru-RU" dirty="0" smtClean="0">
                <a:solidFill>
                  <a:srgbClr val="00B050"/>
                </a:solidFill>
              </a:rPr>
              <a:t>ключ, значение</a:t>
            </a:r>
            <a:r>
              <a:rPr lang="en-US" dirty="0" smtClean="0"/>
              <a:t>);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класс </a:t>
            </a:r>
            <a:r>
              <a:rPr lang="en-US" sz="28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QWebPage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2500306"/>
            <a:ext cx="318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action</a:t>
            </a:r>
            <a:r>
              <a:rPr lang="ru-RU" dirty="0" smtClean="0"/>
              <a:t>() </a:t>
            </a:r>
            <a:r>
              <a:rPr lang="en-US" dirty="0" smtClean="0"/>
              <a:t>       -          </a:t>
            </a:r>
            <a:r>
              <a:rPr lang="ru-RU" dirty="0" err="1" smtClean="0"/>
              <a:t>pageAction</a:t>
            </a:r>
            <a:r>
              <a:rPr lang="ru-RU" dirty="0" smtClean="0"/>
              <a:t>()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357422" y="2071678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QWebPage</a:t>
            </a:r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285984" y="2857496"/>
            <a:ext cx="15538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triggerAction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ru-RU" dirty="0" err="1" smtClean="0"/>
              <a:t>findText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settings</a:t>
            </a:r>
            <a:r>
              <a:rPr lang="ru-RU" dirty="0" smtClean="0"/>
              <a:t>()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14876" y="2285992"/>
            <a:ext cx="2546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QWebPage::mainFrame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429256" y="2786058"/>
            <a:ext cx="11708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load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ru-RU" dirty="0" err="1" smtClean="0"/>
              <a:t>setUrl</a:t>
            </a:r>
            <a:r>
              <a:rPr lang="ru-RU" dirty="0" smtClean="0"/>
              <a:t>() </a:t>
            </a:r>
            <a:endParaRPr lang="en-US" dirty="0" smtClean="0"/>
          </a:p>
          <a:p>
            <a:r>
              <a:rPr lang="ru-RU" dirty="0" err="1" smtClean="0"/>
              <a:t>setHtml</a:t>
            </a:r>
            <a:r>
              <a:rPr lang="ru-RU" dirty="0" smtClean="0"/>
              <a:t> () 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8596" y="4714884"/>
            <a:ext cx="1643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loadStarted</a:t>
            </a:r>
            <a:r>
              <a:rPr lang="ru-RU" dirty="0" smtClean="0"/>
              <a:t>()</a:t>
            </a:r>
          </a:p>
          <a:p>
            <a:r>
              <a:rPr lang="ru-RU" dirty="0" err="1" smtClean="0"/>
              <a:t>loadProgress</a:t>
            </a:r>
            <a:r>
              <a:rPr lang="ru-RU" dirty="0" smtClean="0"/>
              <a:t>()</a:t>
            </a:r>
          </a:p>
          <a:p>
            <a:r>
              <a:rPr lang="ru-RU" dirty="0" err="1" smtClean="0"/>
              <a:t>loadFinished</a:t>
            </a:r>
            <a:r>
              <a:rPr lang="ru-RU" dirty="0" smtClean="0"/>
              <a:t>() </a:t>
            </a:r>
            <a:endParaRPr lang="ru-RU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500562" y="4826983"/>
            <a:ext cx="3857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page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-&gt;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mainFrame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()-&gt;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load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url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QWebView</a:t>
            </a: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100" dirty="0" smtClean="0">
                <a:solidFill>
                  <a:schemeClr val="accent1">
                    <a:lumMod val="75000"/>
                  </a:schemeClr>
                </a:solidFill>
              </a:rPr>
              <a:t>: свойства</a:t>
            </a:r>
            <a:endParaRPr lang="ru-RU" sz="3100" b="1" cap="all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4348" y="1857364"/>
            <a:ext cx="193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icon : const  </a:t>
            </a:r>
            <a:r>
              <a:rPr lang="en-US" b="1" dirty="0" err="1" smtClean="0"/>
              <a:t>QIcon</a:t>
            </a:r>
            <a:endParaRPr lang="en-US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4348" y="2500306"/>
            <a:ext cx="2203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modified : const </a:t>
            </a:r>
            <a:r>
              <a:rPr lang="en-US" b="1" dirty="0" err="1" smtClean="0"/>
              <a:t>bool</a:t>
            </a:r>
            <a:endParaRPr lang="en-US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14348" y="3071810"/>
            <a:ext cx="3693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renderHints</a:t>
            </a:r>
            <a:r>
              <a:rPr lang="en-US" b="1" dirty="0" smtClean="0"/>
              <a:t> : </a:t>
            </a:r>
            <a:r>
              <a:rPr lang="en-US" b="1" dirty="0" err="1" smtClean="0"/>
              <a:t>QPainter</a:t>
            </a:r>
            <a:r>
              <a:rPr lang="en-US" b="1" dirty="0" smtClean="0"/>
              <a:t>::</a:t>
            </a:r>
            <a:r>
              <a:rPr lang="en-US" b="1" dirty="0" err="1" smtClean="0"/>
              <a:t>RenderHints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48" y="3643314"/>
            <a:ext cx="2960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selectedText</a:t>
            </a:r>
            <a:r>
              <a:rPr lang="en-US" b="1" dirty="0" smtClean="0"/>
              <a:t> : const </a:t>
            </a:r>
            <a:r>
              <a:rPr lang="en-US" b="1" dirty="0" err="1" smtClean="0"/>
              <a:t>QString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14348" y="4214818"/>
            <a:ext cx="2024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title : const </a:t>
            </a:r>
            <a:r>
              <a:rPr lang="en-US" b="1" dirty="0" err="1" smtClean="0"/>
              <a:t>QString</a:t>
            </a:r>
            <a:endParaRPr lang="en-US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85786" y="4786322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url</a:t>
            </a:r>
            <a:r>
              <a:rPr lang="en-US" b="1" dirty="0" smtClean="0"/>
              <a:t> : </a:t>
            </a:r>
            <a:r>
              <a:rPr lang="en-US" b="1" dirty="0" err="1" smtClean="0"/>
              <a:t>QUrl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ru-RU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методы навигации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" name="Picture 2" descr="H:\Documents and Settings\Admin\Рабочий стол\REAL\ЧМВ_новое\ЛЕКЦИИ\презентации\Без имени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857364"/>
            <a:ext cx="5842091" cy="4214842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6143636" y="3071810"/>
            <a:ext cx="2714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ru-RU" dirty="0" smtClean="0"/>
              <a:t> 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-&gt;back(); 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 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-&gt;forward();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 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-&gt;reload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  </a:t>
            </a:r>
            <a:r>
              <a:rPr lang="en-US" dirty="0" err="1" smtClean="0"/>
              <a:t>ui</a:t>
            </a:r>
            <a:r>
              <a:rPr lang="en-US" dirty="0" smtClean="0"/>
              <a:t>-&gt;</a:t>
            </a:r>
            <a:r>
              <a:rPr lang="en-US" dirty="0" err="1" smtClean="0"/>
              <a:t>webView</a:t>
            </a:r>
            <a:r>
              <a:rPr lang="en-US" dirty="0" smtClean="0"/>
              <a:t>-&gt;stop();   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en-US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QAction</a:t>
            </a:r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2" name="Picture 4" descr="H:\Documents and Settings\Admin\Рабочий стол\REAL\ЧМВ_новое\ЛЕКЦИИ\презентации\Без имени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00174"/>
            <a:ext cx="4857784" cy="5044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en-US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QAction</a:t>
            </a:r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075" name="Picture 3" descr="H:\Documents and Settings\Admin\Рабочий стол\REAL\ЧМВ_новое\ЛЕКЦИИ\презентации\Без имени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00174"/>
            <a:ext cx="5638800" cy="492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772400" cy="107157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Работа с Сетевыми данными: </a:t>
            </a:r>
            <a:r>
              <a:rPr lang="en-US" sz="3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QAction</a:t>
            </a:r>
            <a:endParaRPr lang="ru-RU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098" name="Picture 2" descr="H:\Documents and Settings\Admin\Рабочий стол\REAL\ЧМВ_новое\ЛЕКЦИИ\презентации\Без имени-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00174"/>
            <a:ext cx="8394728" cy="3760644"/>
          </a:xfrm>
          <a:prstGeom prst="rect">
            <a:avLst/>
          </a:prstGeom>
          <a:noFill/>
        </p:spPr>
      </p:pic>
      <p:pic>
        <p:nvPicPr>
          <p:cNvPr id="4100" name="Picture 4" descr="H:\Documents and Settings\Admin\Рабочий стол\REAL\ЧМВ_новое\ЛЕКЦИИ\презентации\Без имени-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072074"/>
            <a:ext cx="6121400" cy="111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711</Words>
  <PresentationFormat>Экран (4:3)</PresentationFormat>
  <Paragraphs>210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Человеко-машинное взаимодействие</vt:lpstr>
      <vt:lpstr>Работа с Сетевыми данными: простая загрузка страницы</vt:lpstr>
      <vt:lpstr>Работа с Сетевыми данными: QWebView : структура</vt:lpstr>
      <vt:lpstr>Работа с Сетевыми данными: класс QWebPage</vt:lpstr>
      <vt:lpstr>Работа с Сетевыми данными: QWebView : свойства</vt:lpstr>
      <vt:lpstr>Работа с Сетевыми данными: методы навигации</vt:lpstr>
      <vt:lpstr>Работа с Сетевыми данными: QAction</vt:lpstr>
      <vt:lpstr>Работа с Сетевыми данными: QAction</vt:lpstr>
      <vt:lpstr>Работа с Сетевыми данными: QAction</vt:lpstr>
      <vt:lpstr>Работа с Сетевыми данными: QAction</vt:lpstr>
      <vt:lpstr>Работа с Сетевыми данными: настройки QWebView</vt:lpstr>
      <vt:lpstr>Работа с Сетевыми данными: контекстное меню для QWebView </vt:lpstr>
      <vt:lpstr>Работа с Сетевыми данными: открытие новых окон в QWebView </vt:lpstr>
      <vt:lpstr>Работа с Сетевыми данными: открытие новых окон в QWebView </vt:lpstr>
      <vt:lpstr>Работа с Сетевыми данными: добавление адресной строки</vt:lpstr>
      <vt:lpstr>Работа с Сетевыми данными: добавление адресной строки</vt:lpstr>
      <vt:lpstr>Работа с Сетевыми данными: отображение процесса загрузки</vt:lpstr>
      <vt:lpstr>Работа с Сетевыми данными: отображение процесса загрузки</vt:lpstr>
      <vt:lpstr>Работа с Сетевыми данными: отображение истории</vt:lpstr>
      <vt:lpstr>Работа с Сетевыми данными: отображение истории</vt:lpstr>
      <vt:lpstr>Работа с Сетевыми данными: улучшение метода загрузки страницы</vt:lpstr>
      <vt:lpstr>Работа с Сетевыми данными: загрузка файла или строки html</vt:lpstr>
      <vt:lpstr>QNetworkAccessManager</vt:lpstr>
      <vt:lpstr>Сигнал finished(QNetworkReply* reply)</vt:lpstr>
      <vt:lpstr>Слайд 25</vt:lpstr>
      <vt:lpstr>get ( const QNetworkRequest &amp; request )</vt:lpstr>
      <vt:lpstr>QNetworkAccessManager</vt:lpstr>
      <vt:lpstr>HEAD, POST, PUT</vt:lpstr>
      <vt:lpstr>HTTP Analyzer </vt:lpstr>
      <vt:lpstr>HTTP Analyzer </vt:lpstr>
      <vt:lpstr>request,postData</vt:lpstr>
      <vt:lpstr>request,postData</vt:lpstr>
      <vt:lpstr>request,postData</vt:lpstr>
      <vt:lpstr>request,postData</vt:lpstr>
      <vt:lpstr>request,postData</vt:lpstr>
      <vt:lpstr>QNetworkCookieJar </vt:lpstr>
      <vt:lpstr>QNetworkCookieJar </vt:lpstr>
      <vt:lpstr>Кэширование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Сетевые запросы</dc:title>
  <cp:lastModifiedBy>Домовой</cp:lastModifiedBy>
  <cp:revision>148</cp:revision>
  <dcterms:modified xsi:type="dcterms:W3CDTF">2015-04-10T13:27:36Z</dcterms:modified>
</cp:coreProperties>
</file>