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101F88-4C9E-482F-A7AB-BD4B24505FFD}">
  <a:tblStyle styleId="{B2101F88-4C9E-482F-A7AB-BD4B24505FF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u="sng"/>
              <a:t>Modelo relacional de dados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O paradigma </a:t>
            </a:r>
            <a:r>
              <a:rPr lang="pt-BR" b="1"/>
              <a:t>relacional</a:t>
            </a:r>
            <a:r>
              <a:rPr lang="pt-BR"/>
              <a:t>, é uma coleção de relações que também podem ser chamadas de tabelas.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	Características: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	Os dados são agrupados em relações/tabelas (relações de colunas e linhas).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	As colunas representam os atributos da entidade.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	As linhas ou tuplas representam instâncias da entidade.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u="sng"/>
              <a:t>Modelo relacional de dados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838200" y="1563757"/>
            <a:ext cx="10515600" cy="4613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Cada relação possui um conjunto de atributos(colunas ou campos).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Cada relação irá possuir registros/tuplas em suas linhas.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104" name="Google Shape;104;p15"/>
          <p:cNvGraphicFramePr/>
          <p:nvPr/>
        </p:nvGraphicFramePr>
        <p:xfrm>
          <a:off x="1713948" y="3381167"/>
          <a:ext cx="8128000" cy="2753325"/>
        </p:xfrm>
        <a:graphic>
          <a:graphicData uri="http://schemas.openxmlformats.org/drawingml/2006/table">
            <a:tbl>
              <a:tblPr firstRow="1" bandRow="1">
                <a:noFill/>
                <a:tableStyleId>{B2101F88-4C9E-482F-A7AB-BD4B24505FFD}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Idade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Endereço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nota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Fernando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123564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Rua 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Juan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125635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Rua 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Maria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125362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Rua 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Clara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1253952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Rua 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Mariza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1548363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Rua 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Thiago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1253426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Rua 45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5" name="Google Shape;105;p15"/>
          <p:cNvSpPr txBox="1"/>
          <p:nvPr/>
        </p:nvSpPr>
        <p:spPr>
          <a:xfrm>
            <a:off x="1209261" y="2654133"/>
            <a:ext cx="194807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de relação estudante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5121965" y="2575035"/>
            <a:ext cx="19480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endParaRPr/>
          </a:p>
        </p:txBody>
      </p:sp>
      <p:cxnSp>
        <p:nvCxnSpPr>
          <p:cNvPr id="107" name="Google Shape;107;p15"/>
          <p:cNvCxnSpPr/>
          <p:nvPr/>
        </p:nvCxnSpPr>
        <p:spPr>
          <a:xfrm flipH="1">
            <a:off x="2183296" y="2886632"/>
            <a:ext cx="3157331" cy="4945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8" name="Google Shape;108;p15"/>
          <p:cNvCxnSpPr/>
          <p:nvPr/>
        </p:nvCxnSpPr>
        <p:spPr>
          <a:xfrm flipH="1">
            <a:off x="4041913" y="2879115"/>
            <a:ext cx="1404730" cy="5020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9" name="Google Shape;109;p15"/>
          <p:cNvCxnSpPr/>
          <p:nvPr/>
        </p:nvCxnSpPr>
        <p:spPr>
          <a:xfrm flipH="1">
            <a:off x="5022574" y="2886632"/>
            <a:ext cx="480391" cy="5423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5877889" y="2886632"/>
            <a:ext cx="867470" cy="4945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5940287" y="2879115"/>
            <a:ext cx="2806147" cy="5020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10909852" y="4885469"/>
            <a:ext cx="8878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5"/>
          <p:cNvCxnSpPr/>
          <p:nvPr/>
        </p:nvCxnSpPr>
        <p:spPr>
          <a:xfrm rot="10800000">
            <a:off x="9841948" y="4147931"/>
            <a:ext cx="1129196" cy="9089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4" name="Google Shape;114;p15"/>
          <p:cNvCxnSpPr/>
          <p:nvPr/>
        </p:nvCxnSpPr>
        <p:spPr>
          <a:xfrm rot="10800000">
            <a:off x="9841948" y="4902783"/>
            <a:ext cx="1145209" cy="1540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5" name="Google Shape;115;p15"/>
          <p:cNvCxnSpPr/>
          <p:nvPr/>
        </p:nvCxnSpPr>
        <p:spPr>
          <a:xfrm flipH="1">
            <a:off x="9795567" y="5113524"/>
            <a:ext cx="1191590" cy="9511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15"/>
          <p:cNvCxnSpPr/>
          <p:nvPr/>
        </p:nvCxnSpPr>
        <p:spPr>
          <a:xfrm flipH="1">
            <a:off x="9841948" y="5157318"/>
            <a:ext cx="1241287" cy="4181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7" name="Google Shape;117;p15"/>
          <p:cNvCxnSpPr/>
          <p:nvPr/>
        </p:nvCxnSpPr>
        <p:spPr>
          <a:xfrm flipH="1">
            <a:off x="9952383" y="5232746"/>
            <a:ext cx="1106004" cy="7236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8" name="Google Shape;118;p15"/>
          <p:cNvCxnSpPr/>
          <p:nvPr/>
        </p:nvCxnSpPr>
        <p:spPr>
          <a:xfrm rot="10800000">
            <a:off x="9841949" y="4481713"/>
            <a:ext cx="1145208" cy="6076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u="sng"/>
              <a:t>Modelo relacional de dados</a:t>
            </a: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b="1"/>
              <a:t>Conceitos básicos,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	O modelo relacional é um conjunto de relações.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	Cada relação é uma tabela com valores, na qual cada linha é um coleção de dados relacionados.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	Cada registro inserido na representa algo do mundo real que armazenamos no nossa base de dados, para consulta posterior.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	O modelo relacional se baseia em álgebra relacional e calculo relacional.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4147930" y="5440019"/>
            <a:ext cx="3193774" cy="3693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u="sng"/>
              <a:t>Modelo relacional de dados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Estrutura da tabela em banco de dados relacional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b="1"/>
              <a:t>	TABELA - </a:t>
            </a:r>
            <a:r>
              <a:rPr lang="pt-BR"/>
              <a:t>Estrutura bidimensional composta por linhas (tuplas) e campos (atributos).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132" name="Google Shape;132;p17"/>
          <p:cNvGraphicFramePr/>
          <p:nvPr/>
        </p:nvGraphicFramePr>
        <p:xfrm>
          <a:off x="4099340" y="4322763"/>
          <a:ext cx="3330125" cy="1849170"/>
        </p:xfrm>
        <a:graphic>
          <a:graphicData uri="http://schemas.openxmlformats.org/drawingml/2006/table">
            <a:tbl>
              <a:tblPr firstRow="1" bandRow="1">
                <a:noFill/>
                <a:tableStyleId>{B2101F88-4C9E-482F-A7AB-BD4B24505FFD}</a:tableStyleId>
              </a:tblPr>
              <a:tblGrid>
                <a:gridCol w="205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Departamento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Cod_departamento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Nome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D001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Financeiro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D002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Engenharia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D003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Comercial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" name="Google Shape;133;p17"/>
          <p:cNvSpPr txBox="1"/>
          <p:nvPr/>
        </p:nvSpPr>
        <p:spPr>
          <a:xfrm>
            <a:off x="1868557" y="3816628"/>
            <a:ext cx="19735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Campo ou Atributo</a:t>
            </a:r>
            <a:endParaRPr/>
          </a:p>
        </p:txBody>
      </p:sp>
      <p:cxnSp>
        <p:nvCxnSpPr>
          <p:cNvPr id="134" name="Google Shape;134;p17"/>
          <p:cNvCxnSpPr>
            <a:stCxn id="133" idx="2"/>
          </p:cNvCxnSpPr>
          <p:nvPr/>
        </p:nvCxnSpPr>
        <p:spPr>
          <a:xfrm>
            <a:off x="2855334" y="4185960"/>
            <a:ext cx="1133700" cy="677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5" name="Google Shape;135;p17"/>
          <p:cNvSpPr txBox="1"/>
          <p:nvPr/>
        </p:nvSpPr>
        <p:spPr>
          <a:xfrm>
            <a:off x="1305340" y="5440019"/>
            <a:ext cx="15231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Linha ou tupla</a:t>
            </a:r>
            <a:endParaRPr/>
          </a:p>
        </p:txBody>
      </p:sp>
      <p:cxnSp>
        <p:nvCxnSpPr>
          <p:cNvPr id="136" name="Google Shape;136;p17"/>
          <p:cNvCxnSpPr/>
          <p:nvPr/>
        </p:nvCxnSpPr>
        <p:spPr>
          <a:xfrm>
            <a:off x="2828514" y="5654363"/>
            <a:ext cx="1013597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7" name="Google Shape;137;p17"/>
          <p:cNvSpPr txBox="1"/>
          <p:nvPr/>
        </p:nvSpPr>
        <p:spPr>
          <a:xfrm>
            <a:off x="6179769" y="3579469"/>
            <a:ext cx="16790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Nome da tabela</a:t>
            </a:r>
            <a:endParaRPr/>
          </a:p>
        </p:txBody>
      </p:sp>
      <p:cxnSp>
        <p:nvCxnSpPr>
          <p:cNvPr id="138" name="Google Shape;138;p17"/>
          <p:cNvCxnSpPr/>
          <p:nvPr/>
        </p:nvCxnSpPr>
        <p:spPr>
          <a:xfrm flipH="1">
            <a:off x="5692603" y="3881333"/>
            <a:ext cx="1254889" cy="373962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u="sng"/>
              <a:t>Modelo relacional de dados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6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>
                <a:latin typeface="Arial"/>
                <a:ea typeface="Arial"/>
                <a:cs typeface="Arial"/>
                <a:sym typeface="Arial"/>
              </a:rPr>
              <a:t>Chave primaria (PK –  Primary Key),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Atributo identificador de um </a:t>
            </a:r>
            <a:r>
              <a:rPr lang="pt-BR" sz="2000" b="1">
                <a:latin typeface="Arial"/>
                <a:ea typeface="Arial"/>
                <a:cs typeface="Arial"/>
                <a:sym typeface="Arial"/>
              </a:rPr>
              <a:t> determinado registo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.  A chave primária não pode ser repetida, ou seja, o conjunto de valores que constituem a chave primária deve ser único dentro de uma tabela.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>
                <a:latin typeface="Arial"/>
                <a:ea typeface="Arial"/>
                <a:cs typeface="Arial"/>
                <a:sym typeface="Arial"/>
              </a:rPr>
              <a:t>	Chave primaria simples: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apenas um atributo (campo) compõe a chave primária.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>
                <a:latin typeface="Arial"/>
                <a:ea typeface="Arial"/>
                <a:cs typeface="Arial"/>
                <a:sym typeface="Arial"/>
              </a:rPr>
              <a:t>	Chave primaria composta: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mais de um atributo compõe a chave primária.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Google Shape;145;p18"/>
          <p:cNvGraphicFramePr/>
          <p:nvPr/>
        </p:nvGraphicFramePr>
        <p:xfrm>
          <a:off x="4099340" y="4322763"/>
          <a:ext cx="3330125" cy="1854250"/>
        </p:xfrm>
        <a:graphic>
          <a:graphicData uri="http://schemas.openxmlformats.org/drawingml/2006/table">
            <a:tbl>
              <a:tblPr firstRow="1" bandRow="1">
                <a:noFill/>
                <a:tableStyleId>{B2101F88-4C9E-482F-A7AB-BD4B24505FFD}</a:tableStyleId>
              </a:tblPr>
              <a:tblGrid>
                <a:gridCol w="205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Departamento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Cod_departamento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Nome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D001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Financeiro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D002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Engenharia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D003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Comercial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6" name="Google Shape;146;p18"/>
          <p:cNvSpPr txBox="1"/>
          <p:nvPr/>
        </p:nvSpPr>
        <p:spPr>
          <a:xfrm>
            <a:off x="2037370" y="4312677"/>
            <a:ext cx="15972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Chave Primaria</a:t>
            </a:r>
            <a:endParaRPr/>
          </a:p>
        </p:txBody>
      </p:sp>
      <p:cxnSp>
        <p:nvCxnSpPr>
          <p:cNvPr id="147" name="Google Shape;147;p18"/>
          <p:cNvCxnSpPr/>
          <p:nvPr/>
        </p:nvCxnSpPr>
        <p:spPr>
          <a:xfrm>
            <a:off x="3390314" y="4682009"/>
            <a:ext cx="709026" cy="17134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u="sng"/>
              <a:t>Modelo relacional de dados</a:t>
            </a: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>
                <a:latin typeface="Arial"/>
                <a:ea typeface="Arial"/>
                <a:cs typeface="Arial"/>
                <a:sym typeface="Arial"/>
              </a:rPr>
              <a:t>Chave estrangeira(FK –  Foreign Key) –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Utilizada quando precisamos que o valor de um atributo seja validado (reconhecido, identificado) a partir do valor do atributo de uma outra tabela. Estabelece uma relação de dependência entre as tabelas.</a:t>
            </a:r>
            <a:endParaRPr/>
          </a:p>
        </p:txBody>
      </p:sp>
      <p:graphicFrame>
        <p:nvGraphicFramePr>
          <p:cNvPr id="154" name="Google Shape;154;p19"/>
          <p:cNvGraphicFramePr/>
          <p:nvPr/>
        </p:nvGraphicFramePr>
        <p:xfrm>
          <a:off x="1086678" y="3429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{B2101F88-4C9E-482F-A7AB-BD4B24505FFD}</a:tableStyleId>
              </a:tblPr>
              <a:tblGrid>
                <a:gridCol w="205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Departamento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Cod_departamento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Nome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D001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Financeiro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D002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Engenharia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D003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Comercial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5" name="Google Shape;155;p19"/>
          <p:cNvGraphicFramePr/>
          <p:nvPr/>
        </p:nvGraphicFramePr>
        <p:xfrm>
          <a:off x="5181091" y="343408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{B2101F88-4C9E-482F-A7AB-BD4B24505FFD}</a:tableStyleId>
              </a:tblPr>
              <a:tblGrid>
                <a:gridCol w="181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25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                               Funcionário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Cod_Funcionario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Nome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CPF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Cod_departamento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Ana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02359803260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D001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Caio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24685760263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D002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Denis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14692045113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D003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56" name="Google Shape;156;p19"/>
          <p:cNvCxnSpPr/>
          <p:nvPr/>
        </p:nvCxnSpPr>
        <p:spPr>
          <a:xfrm flipH="1">
            <a:off x="10377714" y="2902858"/>
            <a:ext cx="1" cy="5312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7" name="Google Shape;157;p19"/>
          <p:cNvCxnSpPr/>
          <p:nvPr/>
        </p:nvCxnSpPr>
        <p:spPr>
          <a:xfrm>
            <a:off x="2467429" y="2902857"/>
            <a:ext cx="791028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19"/>
          <p:cNvCxnSpPr/>
          <p:nvPr/>
        </p:nvCxnSpPr>
        <p:spPr>
          <a:xfrm>
            <a:off x="2467429" y="2902857"/>
            <a:ext cx="0" cy="39120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19"/>
          <p:cNvSpPr txBox="1"/>
          <p:nvPr/>
        </p:nvSpPr>
        <p:spPr>
          <a:xfrm>
            <a:off x="7501605" y="2637605"/>
            <a:ext cx="28761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Chave estrangeira(FK –  Foreign Key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u="sng"/>
              <a:t>Modelo relacional de dados</a:t>
            </a:r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b="1"/>
              <a:t>Chaves, Integridade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Devem ser observados dois tipos de integridade: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	</a:t>
            </a:r>
            <a:r>
              <a:rPr lang="pt-BR" b="1"/>
              <a:t>Integridade de Entidades </a:t>
            </a:r>
            <a:r>
              <a:rPr lang="pt-BR"/>
              <a:t>(cada tabela deve ter exatamente uma chave primária)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	</a:t>
            </a:r>
            <a:r>
              <a:rPr lang="pt-BR" b="1"/>
              <a:t>Integridade Referencial </a:t>
            </a:r>
            <a:r>
              <a:rPr lang="pt-BR"/>
              <a:t>(cada chave estrangeira deve ser consistente com sua chave primária correspondente)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	</a:t>
            </a:r>
            <a:endParaRPr/>
          </a:p>
        </p:txBody>
      </p:sp>
      <p:graphicFrame>
        <p:nvGraphicFramePr>
          <p:cNvPr id="166" name="Google Shape;166;p20"/>
          <p:cNvGraphicFramePr/>
          <p:nvPr/>
        </p:nvGraphicFramePr>
        <p:xfrm>
          <a:off x="1233714" y="581120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{B2101F88-4C9E-482F-A7AB-BD4B24505FFD}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id_aluno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nome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id_disciplina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p20"/>
          <p:cNvGraphicFramePr/>
          <p:nvPr/>
        </p:nvGraphicFramePr>
        <p:xfrm>
          <a:off x="1233714" y="51465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{B2101F88-4C9E-482F-A7AB-BD4B24505FFD}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id_disciplina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nome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horário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p20"/>
          <p:cNvSpPr txBox="1"/>
          <p:nvPr/>
        </p:nvSpPr>
        <p:spPr>
          <a:xfrm>
            <a:off x="4377644" y="4777191"/>
            <a:ext cx="17183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Tabela disciplina</a:t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4377644" y="5492103"/>
            <a:ext cx="1372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Tabela aluno</a:t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94342" y="4554086"/>
            <a:ext cx="2278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 primaria</a:t>
            </a:r>
            <a:endParaRPr/>
          </a:p>
        </p:txBody>
      </p:sp>
      <p:cxnSp>
        <p:nvCxnSpPr>
          <p:cNvPr id="171" name="Google Shape;171;p20"/>
          <p:cNvCxnSpPr>
            <a:stCxn id="170" idx="2"/>
          </p:cNvCxnSpPr>
          <p:nvPr/>
        </p:nvCxnSpPr>
        <p:spPr>
          <a:xfrm>
            <a:off x="1233714" y="4923418"/>
            <a:ext cx="458700" cy="22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2" name="Google Shape;172;p20"/>
          <p:cNvSpPr txBox="1"/>
          <p:nvPr/>
        </p:nvSpPr>
        <p:spPr>
          <a:xfrm>
            <a:off x="9361714" y="5276639"/>
            <a:ext cx="2278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 estrangeira</a:t>
            </a:r>
            <a:endParaRPr/>
          </a:p>
        </p:txBody>
      </p:sp>
      <p:cxnSp>
        <p:nvCxnSpPr>
          <p:cNvPr id="173" name="Google Shape;173;p20"/>
          <p:cNvCxnSpPr/>
          <p:nvPr/>
        </p:nvCxnSpPr>
        <p:spPr>
          <a:xfrm flipH="1">
            <a:off x="9446985" y="5592276"/>
            <a:ext cx="453572" cy="4194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u="sng"/>
              <a:t>Modelo relacional de dados</a:t>
            </a:r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b="1"/>
              <a:t>Chaves, </a:t>
            </a:r>
            <a:r>
              <a:rPr lang="pt-BR"/>
              <a:t>Integridade Referencial: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	O valor da </a:t>
            </a:r>
            <a:r>
              <a:rPr lang="pt-BR" b="1"/>
              <a:t>chave estrangeira</a:t>
            </a:r>
            <a:r>
              <a:rPr lang="pt-BR"/>
              <a:t> deve </a:t>
            </a:r>
            <a:r>
              <a:rPr lang="pt-BR" b="1"/>
              <a:t>existir na tabela empresa </a:t>
            </a:r>
            <a:r>
              <a:rPr lang="pt-BR"/>
              <a:t>ou ser NULO.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	Quando um registro da tabela </a:t>
            </a:r>
            <a:r>
              <a:rPr lang="pt-BR" b="1"/>
              <a:t>empresa for excluído</a:t>
            </a:r>
            <a:r>
              <a:rPr lang="pt-BR"/>
              <a:t>, todas os registros da tabela pessoa que façam referência a esse registro devem </a:t>
            </a:r>
            <a:r>
              <a:rPr lang="pt-BR" b="1"/>
              <a:t>ter o valor da sua chave estrangeira alterado para NULO.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Widescreen</PresentationFormat>
  <Paragraphs>135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Modelo relacional de dados</vt:lpstr>
      <vt:lpstr>Modelo relacional de dados</vt:lpstr>
      <vt:lpstr>Modelo relacional de dados</vt:lpstr>
      <vt:lpstr>Modelo relacional de dados</vt:lpstr>
      <vt:lpstr>Modelo relacional de dados</vt:lpstr>
      <vt:lpstr>Modelo relacional de dados</vt:lpstr>
      <vt:lpstr>Modelo relacional de dados</vt:lpstr>
      <vt:lpstr>Modelo relacional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relacional de dados</dc:title>
  <dc:creator>Samsung</dc:creator>
  <cp:lastModifiedBy>Danilo de Souza Miguel</cp:lastModifiedBy>
  <cp:revision>1</cp:revision>
  <dcterms:modified xsi:type="dcterms:W3CDTF">2021-12-09T14:19:23Z</dcterms:modified>
</cp:coreProperties>
</file>