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pt-BR/docs/Web/HTTP/Metho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ttpstatusdogs.com/" TargetMode="External"/><Relationship Id="rId4" Type="http://schemas.openxmlformats.org/officeDocument/2006/relationships/hyperlink" Target="https://http.c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cliente - servidor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\nuvd01_home.usuarios.usp.br\NUV_D01_HOME_USER$\5894272\Documents\Minhas imagens\github\cliente.png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95400"/>
            <a:ext cx="4600494" cy="34655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5943600" y="1752600"/>
            <a:ext cx="2743200" cy="1838400"/>
            <a:chOff x="6172200" y="2524125"/>
            <a:chExt cx="2743200" cy="1838400"/>
          </a:xfrm>
        </p:grpSpPr>
        <p:sp>
          <p:nvSpPr>
            <p:cNvPr id="71" name="Google Shape;71;p14"/>
            <p:cNvSpPr/>
            <p:nvPr/>
          </p:nvSpPr>
          <p:spPr>
            <a:xfrm>
              <a:off x="6172200" y="2524125"/>
              <a:ext cx="2743200" cy="1838400"/>
            </a:xfrm>
            <a:custGeom>
              <a:rect b="b" l="l" r="r" t="t"/>
              <a:pathLst>
                <a:path extrusionOk="0" h="120000" w="120000">
                  <a:moveTo>
                    <a:pt x="10827" y="39888"/>
                  </a:moveTo>
                  <a:cubicBezTo>
                    <a:pt x="4672" y="40755"/>
                    <a:pt x="0" y="47850"/>
                    <a:pt x="0" y="56316"/>
                  </a:cubicBezTo>
                  <a:cubicBezTo>
                    <a:pt x="-5" y="62177"/>
                    <a:pt x="2272" y="67605"/>
                    <a:pt x="5966" y="70566"/>
                  </a:cubicBezTo>
                  <a:lnTo>
                    <a:pt x="5905" y="70377"/>
                  </a:lnTo>
                  <a:cubicBezTo>
                    <a:pt x="3805" y="73427"/>
                    <a:pt x="2638" y="77444"/>
                    <a:pt x="2638" y="81611"/>
                  </a:cubicBezTo>
                  <a:cubicBezTo>
                    <a:pt x="2638" y="90694"/>
                    <a:pt x="8061" y="98055"/>
                    <a:pt x="14750" y="98055"/>
                  </a:cubicBezTo>
                  <a:cubicBezTo>
                    <a:pt x="15216" y="98055"/>
                    <a:pt x="15688" y="98016"/>
                    <a:pt x="16161" y="97938"/>
                  </a:cubicBezTo>
                  <a:lnTo>
                    <a:pt x="16094" y="98050"/>
                  </a:lnTo>
                  <a:cubicBezTo>
                    <a:pt x="19916" y="107155"/>
                    <a:pt x="27016" y="112777"/>
                    <a:pt x="34705" y="112777"/>
                  </a:cubicBezTo>
                  <a:cubicBezTo>
                    <a:pt x="38594" y="112772"/>
                    <a:pt x="42416" y="111327"/>
                    <a:pt x="45750" y="108588"/>
                  </a:cubicBezTo>
                  <a:lnTo>
                    <a:pt x="45716" y="108611"/>
                  </a:lnTo>
                  <a:cubicBezTo>
                    <a:pt x="49194" y="115716"/>
                    <a:pt x="55044" y="119983"/>
                    <a:pt x="61311" y="119983"/>
                  </a:cubicBezTo>
                  <a:cubicBezTo>
                    <a:pt x="69572" y="119977"/>
                    <a:pt x="76866" y="112594"/>
                    <a:pt x="79261" y="101800"/>
                  </a:cubicBezTo>
                  <a:lnTo>
                    <a:pt x="79277" y="101944"/>
                  </a:lnTo>
                  <a:cubicBezTo>
                    <a:pt x="81833" y="104111"/>
                    <a:pt x="84777" y="105261"/>
                    <a:pt x="87788" y="105261"/>
                  </a:cubicBezTo>
                  <a:cubicBezTo>
                    <a:pt x="96611" y="105255"/>
                    <a:pt x="103788" y="95583"/>
                    <a:pt x="103855" y="83583"/>
                  </a:cubicBezTo>
                  <a:lnTo>
                    <a:pt x="103827" y="83527"/>
                  </a:lnTo>
                  <a:cubicBezTo>
                    <a:pt x="113094" y="81722"/>
                    <a:pt x="119983" y="70916"/>
                    <a:pt x="119983" y="58177"/>
                  </a:cubicBezTo>
                  <a:cubicBezTo>
                    <a:pt x="119983" y="52533"/>
                    <a:pt x="118611" y="47050"/>
                    <a:pt x="116088" y="42572"/>
                  </a:cubicBezTo>
                  <a:lnTo>
                    <a:pt x="116050" y="42561"/>
                  </a:lnTo>
                  <a:cubicBezTo>
                    <a:pt x="116838" y="40044"/>
                    <a:pt x="117250" y="37338"/>
                    <a:pt x="117250" y="34600"/>
                  </a:cubicBezTo>
                  <a:cubicBezTo>
                    <a:pt x="117250" y="25488"/>
                    <a:pt x="112772" y="17500"/>
                    <a:pt x="106327" y="15105"/>
                  </a:cubicBezTo>
                  <a:lnTo>
                    <a:pt x="106377" y="15066"/>
                  </a:lnTo>
                  <a:cubicBezTo>
                    <a:pt x="105222" y="6344"/>
                    <a:pt x="99627" y="0"/>
                    <a:pt x="93100" y="0"/>
                  </a:cubicBezTo>
                  <a:cubicBezTo>
                    <a:pt x="89133" y="-5"/>
                    <a:pt x="85372" y="2366"/>
                    <a:pt x="82805" y="6472"/>
                  </a:cubicBezTo>
                  <a:lnTo>
                    <a:pt x="82827" y="6500"/>
                  </a:lnTo>
                  <a:cubicBezTo>
                    <a:pt x="80538" y="2400"/>
                    <a:pt x="76972" y="0"/>
                    <a:pt x="73188" y="0"/>
                  </a:cubicBezTo>
                  <a:cubicBezTo>
                    <a:pt x="68594" y="-5"/>
                    <a:pt x="64388" y="3538"/>
                    <a:pt x="62338" y="9138"/>
                  </a:cubicBezTo>
                  <a:lnTo>
                    <a:pt x="62383" y="9411"/>
                  </a:lnTo>
                  <a:cubicBezTo>
                    <a:pt x="59611" y="5688"/>
                    <a:pt x="55877" y="3611"/>
                    <a:pt x="51988" y="3611"/>
                  </a:cubicBezTo>
                  <a:cubicBezTo>
                    <a:pt x="46511" y="3605"/>
                    <a:pt x="41477" y="7727"/>
                    <a:pt x="38905" y="14322"/>
                  </a:cubicBezTo>
                  <a:lnTo>
                    <a:pt x="38861" y="14455"/>
                  </a:lnTo>
                  <a:cubicBezTo>
                    <a:pt x="35983" y="12161"/>
                    <a:pt x="32711" y="10955"/>
                    <a:pt x="29377" y="10955"/>
                  </a:cubicBezTo>
                  <a:cubicBezTo>
                    <a:pt x="19016" y="10955"/>
                    <a:pt x="10622" y="22383"/>
                    <a:pt x="10622" y="36483"/>
                  </a:cubicBezTo>
                  <a:cubicBezTo>
                    <a:pt x="10616" y="37633"/>
                    <a:pt x="10677" y="38783"/>
                    <a:pt x="10788" y="39922"/>
                  </a:cubicBezTo>
                  <a:close/>
                </a:path>
                <a:path extrusionOk="0" fill="none" h="120000" w="120000">
                  <a:moveTo>
                    <a:pt x="5966" y="70566"/>
                  </a:moveTo>
                  <a:cubicBezTo>
                    <a:pt x="7816" y="72050"/>
                    <a:pt x="9922" y="72833"/>
                    <a:pt x="12066" y="72833"/>
                  </a:cubicBezTo>
                  <a:cubicBezTo>
                    <a:pt x="12377" y="72827"/>
                    <a:pt x="12694" y="72816"/>
                    <a:pt x="13005" y="72783"/>
                  </a:cubicBezTo>
                </a:path>
                <a:path extrusionOk="0" fill="none" h="120000" w="120000">
                  <a:moveTo>
                    <a:pt x="16161" y="97938"/>
                  </a:moveTo>
                  <a:cubicBezTo>
                    <a:pt x="17216" y="97772"/>
                    <a:pt x="18250" y="97416"/>
                    <a:pt x="19238" y="96883"/>
                  </a:cubicBezTo>
                </a:path>
                <a:path extrusionOk="0" fill="none" h="120000" w="120000">
                  <a:moveTo>
                    <a:pt x="43861" y="103777"/>
                  </a:moveTo>
                  <a:cubicBezTo>
                    <a:pt x="44350" y="105472"/>
                    <a:pt x="44972" y="107094"/>
                    <a:pt x="45716" y="108611"/>
                  </a:cubicBezTo>
                </a:path>
                <a:path extrusionOk="0" fill="none" h="120000" w="120000">
                  <a:moveTo>
                    <a:pt x="79261" y="101800"/>
                  </a:moveTo>
                  <a:cubicBezTo>
                    <a:pt x="79644" y="100072"/>
                    <a:pt x="79888" y="98294"/>
                    <a:pt x="80000" y="96500"/>
                  </a:cubicBezTo>
                </a:path>
                <a:path extrusionOk="0" fill="none" h="120000" w="120000">
                  <a:moveTo>
                    <a:pt x="103855" y="83583"/>
                  </a:moveTo>
                  <a:cubicBezTo>
                    <a:pt x="103855" y="83522"/>
                    <a:pt x="103861" y="83466"/>
                    <a:pt x="103861" y="83405"/>
                  </a:cubicBezTo>
                  <a:cubicBezTo>
                    <a:pt x="103861" y="75044"/>
                    <a:pt x="100350" y="67422"/>
                    <a:pt x="94827" y="63761"/>
                  </a:cubicBezTo>
                </a:path>
                <a:path extrusionOk="0" fill="none" h="120000" w="120000">
                  <a:moveTo>
                    <a:pt x="112027" y="49994"/>
                  </a:moveTo>
                  <a:cubicBezTo>
                    <a:pt x="113772" y="47972"/>
                    <a:pt x="115144" y="45427"/>
                    <a:pt x="116050" y="42561"/>
                  </a:cubicBezTo>
                </a:path>
                <a:path extrusionOk="0" fill="none" h="120000" w="120000">
                  <a:moveTo>
                    <a:pt x="106588" y="18577"/>
                  </a:moveTo>
                  <a:cubicBezTo>
                    <a:pt x="106588" y="18488"/>
                    <a:pt x="106594" y="18405"/>
                    <a:pt x="106594" y="18316"/>
                  </a:cubicBezTo>
                  <a:cubicBezTo>
                    <a:pt x="106594" y="17227"/>
                    <a:pt x="106522" y="16138"/>
                    <a:pt x="106377" y="15066"/>
                  </a:cubicBezTo>
                </a:path>
                <a:path extrusionOk="0" fill="none" h="120000" w="120000">
                  <a:moveTo>
                    <a:pt x="82805" y="6472"/>
                  </a:moveTo>
                  <a:cubicBezTo>
                    <a:pt x="81966" y="7822"/>
                    <a:pt x="81272" y="9327"/>
                    <a:pt x="80750" y="10950"/>
                  </a:cubicBezTo>
                </a:path>
                <a:path extrusionOk="0" fill="none" h="120000" w="120000">
                  <a:moveTo>
                    <a:pt x="62338" y="9138"/>
                  </a:moveTo>
                  <a:cubicBezTo>
                    <a:pt x="61888" y="10366"/>
                    <a:pt x="61555" y="11661"/>
                    <a:pt x="61338" y="13000"/>
                  </a:cubicBezTo>
                </a:path>
                <a:path extrusionOk="0" fill="none" h="120000" w="120000">
                  <a:moveTo>
                    <a:pt x="42472" y="18200"/>
                  </a:moveTo>
                  <a:cubicBezTo>
                    <a:pt x="41383" y="16755"/>
                    <a:pt x="40172" y="15500"/>
                    <a:pt x="38861" y="14455"/>
                  </a:cubicBezTo>
                </a:path>
                <a:path extrusionOk="0" fill="none" h="120000" w="120000">
                  <a:moveTo>
                    <a:pt x="10788" y="39922"/>
                  </a:moveTo>
                  <a:cubicBezTo>
                    <a:pt x="10922" y="41255"/>
                    <a:pt x="11133" y="42572"/>
                    <a:pt x="11422" y="43861"/>
                  </a:cubicBezTo>
                </a:path>
              </a:pathLst>
            </a:custGeom>
            <a:solidFill>
              <a:srgbClr val="FFBE7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80808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6833507" y="3200400"/>
              <a:ext cx="13962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pt-BR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6710156" y="4631494"/>
            <a:ext cx="1514187" cy="2226519"/>
            <a:chOff x="7091112" y="4267200"/>
            <a:chExt cx="1367088" cy="2226519"/>
          </a:xfrm>
        </p:grpSpPr>
        <p:pic>
          <p:nvPicPr>
            <p:cNvPr descr="C:\Users\5894272\AppData\Local\Microsoft\Windows\Temporary Internet Files\Content.IE5\G4UWL68O\server-567943_640[1].png" id="74" name="Google Shape;7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1112" y="4267200"/>
              <a:ext cx="1367088" cy="1918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7272123" y="6185919"/>
              <a:ext cx="114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838200" y="1371600"/>
            <a:ext cx="2825100" cy="307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E4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/>
              <a:t>http://www.oceanbrasil.com/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48200" y="2066925"/>
            <a:ext cx="1419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BB01"/>
          </a:solidFill>
          <a:ln cap="flat" cmpd="sng" w="25400">
            <a:solidFill>
              <a:srgbClr val="A88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5400000">
            <a:off x="7310399" y="3824400"/>
            <a:ext cx="1238400" cy="447600"/>
          </a:xfrm>
          <a:prstGeom prst="rightArrow">
            <a:avLst>
              <a:gd fmla="val 46353" name="adj1"/>
              <a:gd fmla="val 50000" name="adj2"/>
            </a:avLst>
          </a:prstGeom>
          <a:solidFill>
            <a:srgbClr val="E7BB01"/>
          </a:solidFill>
          <a:ln cap="flat" cmpd="sng" w="25400">
            <a:solidFill>
              <a:srgbClr val="A88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-5400000">
            <a:off x="6319724" y="3824291"/>
            <a:ext cx="1238400" cy="447600"/>
          </a:xfrm>
          <a:prstGeom prst="rightArrow">
            <a:avLst>
              <a:gd fmla="val 46353" name="adj1"/>
              <a:gd fmla="val 50000" name="adj2"/>
            </a:avLst>
          </a:prstGeom>
          <a:solidFill>
            <a:srgbClr val="E7BB01"/>
          </a:solidFill>
          <a:ln cap="flat" cmpd="sng" w="25400">
            <a:solidFill>
              <a:srgbClr val="A88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 flipH="1">
            <a:off x="4572005" y="2971800"/>
            <a:ext cx="1419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BB01"/>
          </a:solidFill>
          <a:ln cap="flat" cmpd="sng" w="25400">
            <a:solidFill>
              <a:srgbClr val="A88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5">
            <a:alphaModFix/>
          </a:blip>
          <a:srcRect b="0" l="26157" r="26152" t="0"/>
          <a:stretch/>
        </p:blipFill>
        <p:spPr>
          <a:xfrm>
            <a:off x="152400" y="2271712"/>
            <a:ext cx="4419600" cy="320663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-100350" y="0"/>
            <a:ext cx="9400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Caminho de uma Requisição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467541" y="1718927"/>
            <a:ext cx="2182040" cy="1829028"/>
            <a:chOff x="561175" y="1700690"/>
            <a:chExt cx="2648750" cy="2018794"/>
          </a:xfrm>
        </p:grpSpPr>
        <p:pic>
          <p:nvPicPr>
            <p:cNvPr id="91" name="Google Shape;9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175" y="1700690"/>
              <a:ext cx="2648750" cy="16510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566314" y="3333384"/>
              <a:ext cx="2638500" cy="386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USUÁRIO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 txBox="1"/>
          <p:nvPr/>
        </p:nvSpPr>
        <p:spPr>
          <a:xfrm>
            <a:off x="3640618" y="1857885"/>
            <a:ext cx="2063100" cy="3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 (cliente)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649650" y="1753125"/>
            <a:ext cx="990900" cy="5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362850" y="1158875"/>
            <a:ext cx="2428800" cy="36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http://www.oceanbrasil.com/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62400" y="1523975"/>
            <a:ext cx="6192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713300" y="1753125"/>
            <a:ext cx="897000" cy="5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610300" y="1857875"/>
            <a:ext cx="990900" cy="3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S.O.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738100" y="1523975"/>
            <a:ext cx="7353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610300" y="2862050"/>
            <a:ext cx="990900" cy="3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6639150" y="2201076"/>
            <a:ext cx="990900" cy="651600"/>
            <a:chOff x="6639150" y="2201076"/>
            <a:chExt cx="990900" cy="651600"/>
          </a:xfrm>
        </p:grpSpPr>
        <p:sp>
          <p:nvSpPr>
            <p:cNvPr id="102" name="Google Shape;102;p15"/>
            <p:cNvSpPr/>
            <p:nvPr/>
          </p:nvSpPr>
          <p:spPr>
            <a:xfrm>
              <a:off x="6776650" y="2201076"/>
              <a:ext cx="658200" cy="651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639150" y="2257425"/>
              <a:ext cx="990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Pesquisa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 txBox="1"/>
          <p:nvPr/>
        </p:nvSpPr>
        <p:spPr>
          <a:xfrm>
            <a:off x="5922700" y="3214625"/>
            <a:ext cx="2428800" cy="651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BR" sz="1200"/>
              <a:t>http://www.oceanbrasil.com/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&lt;-&gt;</a:t>
            </a:r>
            <a:b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/>
              <a:t>52.3.19.137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601200" y="1753125"/>
            <a:ext cx="897000" cy="5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630050" y="4686825"/>
            <a:ext cx="897000" cy="55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276925" y="4698925"/>
            <a:ext cx="1353000" cy="55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 Rede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875000" y="2862050"/>
            <a:ext cx="7353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585775" y="4352925"/>
            <a:ext cx="7353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379800" y="4698925"/>
            <a:ext cx="897000" cy="55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076500" y="4560900"/>
            <a:ext cx="1353024" cy="954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188112" y="4198425"/>
            <a:ext cx="11298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 (v4/v6)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67550" y="5108425"/>
            <a:ext cx="2712000" cy="3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179500" y="4698925"/>
            <a:ext cx="897000" cy="55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752825" y="4765225"/>
            <a:ext cx="1426800" cy="343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Apache/Nginx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098575" y="4431325"/>
            <a:ext cx="735300" cy="3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67550" y="4765225"/>
            <a:ext cx="1311600" cy="343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67550" y="4227000"/>
            <a:ext cx="1311600" cy="538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Java/PythonRuby/Node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601200" y="1760325"/>
            <a:ext cx="897000" cy="53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404775" y="4694025"/>
            <a:ext cx="897000" cy="5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7630050" y="4667725"/>
            <a:ext cx="897000" cy="5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179500" y="4706125"/>
            <a:ext cx="897000" cy="5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713300" y="1760325"/>
            <a:ext cx="897000" cy="53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696600" y="1760375"/>
            <a:ext cx="897000" cy="53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640625" y="2185050"/>
            <a:ext cx="2063100" cy="343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HTML-CSS-JS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26157" r="26152" t="0"/>
          <a:stretch/>
        </p:blipFill>
        <p:spPr>
          <a:xfrm>
            <a:off x="305250" y="1645765"/>
            <a:ext cx="2428802" cy="176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-100350" y="0"/>
            <a:ext cx="9400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219200" y="1219200"/>
            <a:ext cx="6477000" cy="384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b="1" i="0" lang="pt-BR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b="1" i="0" lang="pt-BR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b="1" i="0" lang="pt-BR" sz="1900" u="none" cap="none" strike="noStrike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www.</a:t>
            </a:r>
            <a:r>
              <a:rPr b="1" lang="pt-BR" sz="190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b="1" i="0" lang="pt-BR" sz="1900" u="none" cap="none" strike="noStrike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b="1" i="0" lang="pt-BR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i="0" lang="pt-BR" sz="1900" u="none" cap="none" strike="noStrike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b="1" i="0" lang="pt-BR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i="0" lang="pt-BR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default.php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67500" y="1641300"/>
            <a:ext cx="8219100" cy="4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i="0" lang="pt-BR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Chamado também de esquema, informa qual protocolo de comunicação será usado na requisição.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lang="pt-BR" sz="190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b="1" i="0" lang="pt-BR" sz="1900" u="none" cap="none" strike="noStrike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Indica o domínio da rede que hospeda o recurso desejada (ver relação entre domínio e IP: https://pt.wikipedia.org/wiki/Endere%C3%A7o_IP).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i="0" lang="pt-BR" sz="1900" u="none" cap="none" strike="noStrike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caminho interno até o recurso (chamado de path).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i="0" lang="pt-BR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default.php</a:t>
            </a: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recurso requisitado.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-100350" y="0"/>
            <a:ext cx="9400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Protocolo HTTP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Verbos ou Métodos HTTP indicam o que o servidor deve fazer ao receber a requisição, são eles: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1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Usado para obter um recurso qualquer do servidor.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1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Envia dados para serem processados pelo servidor, em geral para criar ou alterar um recurso.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1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Remove um determinado recurso do servidor.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1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Atualiza </a:t>
            </a:r>
            <a:r>
              <a:rPr lang="pt-BR" sz="2300"/>
              <a:t>todas as informações de 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recurso no servidor.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1" lang="pt-BR" sz="2300"/>
              <a:t>PATCH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300"/>
              <a:t>Atualiza parte das informações de um recurso no servidor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Outros: </a:t>
            </a:r>
            <a:r>
              <a:rPr b="0" i="0" lang="pt-BR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https://developer.mozilla.org/pt-BR/docs/Web/HTTP/Methods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100350" y="0"/>
            <a:ext cx="9400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Protocolo HTTP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/>
              <a:t>As faixas de Códigos de Status são reservadas para significados específicos: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pt-BR" sz="2200"/>
              <a:t>1xx: </a:t>
            </a:r>
            <a:r>
              <a:rPr lang="pt-BR" sz="2200"/>
              <a:t>dados informativos sobre a requisição no momento (uso por servidores de aplicação).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/>
              <a:t>2xx: </a:t>
            </a:r>
            <a:r>
              <a:rPr lang="pt-BR" sz="2200"/>
              <a:t>requisição terminou com sucesso.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/>
              <a:t>3xx: </a:t>
            </a:r>
            <a:r>
              <a:rPr lang="pt-BR" sz="2200"/>
              <a:t>indica alguma ação que será tomada para término da requisição.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/>
              <a:t>4xx: </a:t>
            </a:r>
            <a:r>
              <a:rPr lang="pt-BR" sz="2200"/>
              <a:t>erro no cliente ao construir e executar a requisição.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/>
              <a:t>5xx: </a:t>
            </a:r>
            <a:r>
              <a:rPr lang="pt-BR" sz="2200"/>
              <a:t>erro no servidor ao processar a requisição ou construir a resposta.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Links sobre StatusCodes: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Cachorros: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https://httpstatusdogs.com/</a:t>
            </a:r>
            <a:r>
              <a:rPr lang="pt-BR" sz="2200"/>
              <a:t> 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Gatos: </a:t>
            </a:r>
            <a:r>
              <a:rPr lang="pt-BR" sz="2200" u="sng">
                <a:solidFill>
                  <a:schemeClr val="hlink"/>
                </a:solidFill>
                <a:hlinkClick r:id="rId4"/>
              </a:rPr>
              <a:t>https://http.cat</a:t>
            </a:r>
            <a:r>
              <a:rPr lang="pt-BR" sz="2200"/>
              <a:t> </a:t>
            </a:r>
            <a:endParaRPr sz="2200"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00350" y="0"/>
            <a:ext cx="9400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