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72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65556" autoAdjust="0"/>
  </p:normalViewPr>
  <p:slideViewPr>
    <p:cSldViewPr>
      <p:cViewPr varScale="1">
        <p:scale>
          <a:sx n="49" d="100"/>
          <a:sy n="49" d="100"/>
        </p:scale>
        <p:origin x="19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08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</a:t>
            </a:r>
            <a:r>
              <a:rPr lang="pt-BR" baseline="0" dirty="0"/>
              <a:t> a interface do primeiro Windows.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01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</a:t>
            </a:r>
            <a:r>
              <a:rPr lang="pt-BR" baseline="0" dirty="0"/>
              <a:t> a interface do primeiro Windows.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80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usuário não precisa</a:t>
            </a:r>
            <a:r>
              <a:rPr lang="pt-BR" baseline="0" dirty="0"/>
              <a:t> saber como funciona o sistema internamente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6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usuário não precisa</a:t>
            </a:r>
            <a:r>
              <a:rPr lang="pt-BR" baseline="0" dirty="0"/>
              <a:t> saber como funciona o sistema internamente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8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Dispositivos</a:t>
            </a:r>
            <a:r>
              <a:rPr lang="pt-BR" baseline="0" dirty="0"/>
              <a:t> de hardware: exemplificar o Kinect. </a:t>
            </a:r>
          </a:p>
          <a:p>
            <a:r>
              <a:rPr lang="pt-BR" baseline="0" dirty="0"/>
              <a:t>Falar da importância das cores.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02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Evolução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24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Evolução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Tecnocratas</a:t>
            </a:r>
            <a:r>
              <a:rPr lang="pt-BR" baseline="0" dirty="0"/>
              <a:t> são pessoas interessadas em </a:t>
            </a:r>
            <a:r>
              <a:rPr lang="pt-BR" baseline="0" dirty="0" smtClean="0"/>
              <a:t>tecnologia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5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sharing</a:t>
            </a:r>
            <a:r>
              <a:rPr lang="pt-BR" dirty="0"/>
              <a:t> – compartilhamento</a:t>
            </a:r>
            <a:r>
              <a:rPr lang="pt-BR" baseline="0" dirty="0"/>
              <a:t> de tempo.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9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</a:t>
            </a:r>
            <a:r>
              <a:rPr lang="pt-BR" baseline="0" dirty="0"/>
              <a:t> a interface do primeiro Windows.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2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2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4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54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26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5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8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6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0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20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Interface Homem máquina</a:t>
            </a:r>
            <a:br>
              <a:rPr lang="pt-BR" dirty="0"/>
            </a:br>
            <a:endParaRPr lang="pt-BR" dirty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As interfaces visuais auxiliam a utilização. </a:t>
            </a:r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images.shoptime.io/produtos/01/00/item/114062/7/114062744S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85" y="2276872"/>
            <a:ext cx="5904656" cy="42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6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Como comprar um café expresso sem se perder com a interface?</a:t>
            </a:r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22551"/>
            <a:ext cx="3809628" cy="38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dirty="0"/>
              <a:t>Trocar o galão </a:t>
            </a:r>
            <a:r>
              <a:rPr lang="pt-BR"/>
              <a:t>de água </a:t>
            </a:r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6" name="Picture 2" descr="http://www.satirinhas.com/wp-content/uploads/2014/04/trocar-gal%C3%A3o-de-%C3%A1gua-%C3%A9-uma-aven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77381"/>
            <a:ext cx="61912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Disciplina IHM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sz="2400" dirty="0"/>
              <a:t>Para que um sistema computacional se torne aceito e amplamente utilizado, ele precisa ser bem projetado. </a:t>
            </a:r>
          </a:p>
          <a:p>
            <a:pPr lvl="0"/>
            <a:r>
              <a:rPr lang="pt-BR" sz="2400" dirty="0"/>
              <a:t>Usuários em geral não são obrigados a saber sobre sistema computacional. Mas é importante que ele saiba como utilizar o sistema, e a interface auxilia a interação. </a:t>
            </a:r>
          </a:p>
          <a:p>
            <a:pPr lvl="0"/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0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Disciplina IHM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r>
              <a:rPr lang="pt-BR" sz="2400" dirty="0"/>
              <a:t>IHM é a disciplina responsável pelo projeto, avaliação e implementação de sistemas computacionais interativos. </a:t>
            </a:r>
          </a:p>
          <a:p>
            <a:r>
              <a:rPr lang="pt-BR" sz="2400" dirty="0"/>
              <a:t>Objetivo: produzir sistemas computacionais usáveis, seguros e funcionais. </a:t>
            </a:r>
          </a:p>
          <a:p>
            <a:endParaRPr lang="pt-BR" sz="2400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3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Profissionais envolvidos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sz="2800" dirty="0"/>
              <a:t>Designers de software: desenvolvimento de linguagens visuais, uso de sons, representações tridimensionais. </a:t>
            </a:r>
          </a:p>
          <a:p>
            <a:pPr lvl="0"/>
            <a:r>
              <a:rPr lang="pt-BR" sz="2800" dirty="0"/>
              <a:t>Designers de hardware: projetar novos teclados, displays de alta resolução, dispositivos de entrada por voz; </a:t>
            </a:r>
          </a:p>
          <a:p>
            <a:pPr lvl="0"/>
            <a:r>
              <a:rPr lang="pt-BR" sz="2800" dirty="0"/>
              <a:t>Designers gráficos: layout visual, seleção de cores e animação; </a:t>
            </a:r>
          </a:p>
          <a:p>
            <a:pPr lvl="0"/>
            <a:r>
              <a:rPr lang="pt-BR" sz="2800" dirty="0"/>
              <a:t>Sociólogos, antropólogos e administradores: avaliam o impacto organizacional.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1945</a:t>
            </a:r>
            <a:br>
              <a:rPr lang="pt-BR" dirty="0"/>
            </a:br>
            <a:endParaRPr lang="pt-BR" dirty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endParaRPr lang="pt-BR" sz="2800" dirty="0"/>
          </a:p>
          <a:p>
            <a:pPr marL="120650" lvl="0" indent="0">
              <a:buNone/>
            </a:pPr>
            <a:endParaRPr lang="pt-BR" dirty="0"/>
          </a:p>
          <a:p>
            <a:pPr lvl="0"/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93079"/>
              </p:ext>
            </p:extLst>
          </p:nvPr>
        </p:nvGraphicFramePr>
        <p:xfrm>
          <a:off x="312703" y="2924944"/>
          <a:ext cx="86757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xmlns="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8593767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Mecânica</a:t>
                      </a:r>
                      <a:r>
                        <a:rPr lang="pt-BR" baseline="0" dirty="0"/>
                        <a:t> eletromecânica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Usada somente para 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Movimento de cabos</a:t>
                      </a:r>
                      <a:r>
                        <a:rPr lang="pt-BR" baseline="0" dirty="0"/>
                        <a:t> e chaves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Leitura de luzes que piscam e cartões</a:t>
                      </a:r>
                      <a:r>
                        <a:rPr lang="pt-BR" baseline="0" dirty="0"/>
                        <a:t> perfurados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r>
                        <a:rPr lang="pt-BR" dirty="0"/>
                        <a:t>Os próprios</a:t>
                      </a:r>
                      <a:r>
                        <a:rPr lang="pt-BR" baseline="0" dirty="0"/>
                        <a:t> inventores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1945 - 1955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94266"/>
              </p:ext>
            </p:extLst>
          </p:nvPr>
        </p:nvGraphicFramePr>
        <p:xfrm>
          <a:off x="312703" y="2838048"/>
          <a:ext cx="8675723" cy="178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xmlns="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8593767"/>
                  </a:ext>
                </a:extLst>
              </a:tr>
              <a:tr h="1071344">
                <a:tc>
                  <a:txBody>
                    <a:bodyPr/>
                    <a:lstStyle/>
                    <a:p>
                      <a:r>
                        <a:rPr lang="pt-BR" dirty="0"/>
                        <a:t>Válvulas</a:t>
                      </a:r>
                      <a:r>
                        <a:rPr lang="pt-BR" baseline="0" dirty="0"/>
                        <a:t>. Com muitas falhas.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</a:t>
                      </a:r>
                      <a:r>
                        <a:rPr lang="pt-BR" baseline="0" dirty="0"/>
                        <a:t> usuário a cada tempo.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Linguagem</a:t>
                      </a:r>
                      <a:r>
                        <a:rPr lang="pt-BR" baseline="0" dirty="0"/>
                        <a:t> de máquina. 010101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Usados</a:t>
                      </a:r>
                      <a:r>
                        <a:rPr lang="pt-BR" baseline="0" dirty="0"/>
                        <a:t> apenas em centros tecnológicos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Especialistas</a:t>
                      </a:r>
                      <a:r>
                        <a:rPr lang="pt-BR" baseline="0" dirty="0"/>
                        <a:t> e parceiros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Computador como</a:t>
                      </a:r>
                      <a:r>
                        <a:rPr lang="pt-BR" baseline="0" dirty="0"/>
                        <a:t> uma máquina para cálculos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Programação</a:t>
                      </a:r>
                      <a:r>
                        <a:rPr lang="pt-BR" baseline="0" dirty="0"/>
                        <a:t> batch.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1955 – 1965	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83688"/>
              </p:ext>
            </p:extLst>
          </p:nvPr>
        </p:nvGraphicFramePr>
        <p:xfrm>
          <a:off x="312703" y="2838048"/>
          <a:ext cx="8675723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xmlns="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8593767"/>
                  </a:ext>
                </a:extLst>
              </a:tr>
              <a:tr h="1071344">
                <a:tc>
                  <a:txBody>
                    <a:bodyPr/>
                    <a:lstStyle/>
                    <a:p>
                      <a:r>
                        <a:rPr lang="pt-BR" dirty="0"/>
                        <a:t>Transistores</a:t>
                      </a:r>
                      <a:r>
                        <a:rPr lang="pt-BR" baseline="0" dirty="0"/>
                        <a:t> mais confiáveis. Computadores começam a ser utilizados fora dos centros tecnológicos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Batch</a:t>
                      </a:r>
                      <a:r>
                        <a:rPr lang="pt-BR" baseline="0" dirty="0"/>
                        <a:t> ( computador central não e acessado diretamente).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Linguagem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assembler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Terminais</a:t>
                      </a:r>
                      <a:r>
                        <a:rPr lang="pt-BR" baseline="0" dirty="0"/>
                        <a:t> de linhas </a:t>
                      </a:r>
                      <a:r>
                        <a:rPr lang="pt-BR" baseline="0" dirty="0" err="1"/>
                        <a:t>glass</a:t>
                      </a:r>
                      <a:r>
                        <a:rPr lang="pt-BR" baseline="0" dirty="0"/>
                        <a:t> 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Tecnocratas</a:t>
                      </a:r>
                      <a:r>
                        <a:rPr lang="pt-BR" baseline="0" dirty="0"/>
                        <a:t> e profissionais de computação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Computador</a:t>
                      </a:r>
                      <a:r>
                        <a:rPr lang="pt-BR" baseline="0" dirty="0"/>
                        <a:t> como processador de informação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Linguagem</a:t>
                      </a:r>
                      <a:r>
                        <a:rPr lang="pt-BR" baseline="0" dirty="0"/>
                        <a:t> de comando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1965 – 1980	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93265"/>
              </p:ext>
            </p:extLst>
          </p:nvPr>
        </p:nvGraphicFramePr>
        <p:xfrm>
          <a:off x="312703" y="2838048"/>
          <a:ext cx="86757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xmlns="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8593767"/>
                  </a:ext>
                </a:extLst>
              </a:tr>
              <a:tr h="1071344">
                <a:tc>
                  <a:txBody>
                    <a:bodyPr/>
                    <a:lstStyle/>
                    <a:p>
                      <a:r>
                        <a:rPr lang="pt-BR" dirty="0"/>
                        <a:t>Circuitos</a:t>
                      </a:r>
                      <a:r>
                        <a:rPr lang="pt-BR" baseline="0" dirty="0"/>
                        <a:t> integrados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</a:t>
                      </a:r>
                      <a:r>
                        <a:rPr lang="pt-BR" baseline="0" dirty="0"/>
                        <a:t> - </a:t>
                      </a:r>
                      <a:r>
                        <a:rPr lang="pt-BR" baseline="0" dirty="0" err="1"/>
                        <a:t>sharing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Linguagem de alto nível</a:t>
                      </a:r>
                      <a:r>
                        <a:rPr lang="pt-BR" baseline="0" dirty="0"/>
                        <a:t> (</a:t>
                      </a:r>
                      <a:r>
                        <a:rPr lang="pt-BR" baseline="0" dirty="0" err="1"/>
                        <a:t>Fortan</a:t>
                      </a:r>
                      <a:r>
                        <a:rPr lang="pt-BR" baseline="0" dirty="0"/>
                        <a:t>, Pascal, C).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Terminais</a:t>
                      </a:r>
                      <a:r>
                        <a:rPr lang="pt-BR" baseline="0" dirty="0"/>
                        <a:t> 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Grupos</a:t>
                      </a:r>
                      <a:r>
                        <a:rPr lang="pt-BR" baseline="0" dirty="0"/>
                        <a:t> especializados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Mecanização</a:t>
                      </a:r>
                      <a:r>
                        <a:rPr lang="pt-BR" baseline="0" dirty="0"/>
                        <a:t> das atividades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Menus hierárquicos</a:t>
                      </a:r>
                      <a:r>
                        <a:rPr lang="pt-BR" baseline="0" dirty="0"/>
                        <a:t> e preenchimento de formulários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pt-BR" dirty="0"/>
              <a:t>Noções de interação Homem-Computador	</a:t>
            </a:r>
          </a:p>
          <a:p>
            <a:pPr lvl="1" algn="just">
              <a:buFont typeface="Arial" charset="0"/>
              <a:buChar char="•"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1980 – 1995	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49343"/>
              </p:ext>
            </p:extLst>
          </p:nvPr>
        </p:nvGraphicFramePr>
        <p:xfrm>
          <a:off x="312703" y="2838048"/>
          <a:ext cx="8675723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xmlns="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xmlns="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8593767"/>
                  </a:ext>
                </a:extLst>
              </a:tr>
              <a:tr h="1071344">
                <a:tc>
                  <a:txBody>
                    <a:bodyPr/>
                    <a:lstStyle/>
                    <a:p>
                      <a:r>
                        <a:rPr lang="pt-BR" dirty="0"/>
                        <a:t>Pessoas podem comprar computadores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Computador</a:t>
                      </a:r>
                      <a:r>
                        <a:rPr lang="pt-BR" baseline="0" dirty="0"/>
                        <a:t> pessoal.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</a:t>
                      </a:r>
                      <a:r>
                        <a:rPr lang="pt-BR" baseline="0" dirty="0"/>
                        <a:t> orientadas. (planilhas de cálculos e formulários)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Displays</a:t>
                      </a:r>
                      <a:r>
                        <a:rPr lang="pt-BR" baseline="0" dirty="0"/>
                        <a:t> gráficos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Profissionais</a:t>
                      </a:r>
                      <a:r>
                        <a:rPr lang="pt-BR" baseline="0" dirty="0"/>
                        <a:t> de todos os tipos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Computador como</a:t>
                      </a:r>
                      <a:r>
                        <a:rPr lang="pt-BR" baseline="0" dirty="0"/>
                        <a:t> uma ferramenta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WIMP</a:t>
                      </a:r>
                      <a:r>
                        <a:rPr lang="pt-BR" baseline="0" dirty="0"/>
                        <a:t> (WINDOWS, ICONES, MENUS E DISPOSITIVOS DE APONTAMENTOS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eaLnBrk="1" hangingPunct="1"/>
            <a:r>
              <a:rPr lang="pt-BR" dirty="0"/>
              <a:t>Desafios da disciplina interface homem máquina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	</a:t>
            </a:r>
            <a:br>
              <a:rPr lang="pt-BR" dirty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sz="2800" dirty="0"/>
              <a:t>Como dar conta da rápida evolução tecnológica?</a:t>
            </a:r>
          </a:p>
          <a:p>
            <a:pPr lvl="0"/>
            <a:r>
              <a:rPr lang="pt-BR" sz="2800" dirty="0"/>
              <a:t>Como equilibrar conforto e facilidades de uso com desempenho de aplicação?</a:t>
            </a:r>
          </a:p>
          <a:p>
            <a:pPr lvl="0"/>
            <a:r>
              <a:rPr lang="pt-BR" sz="2800" dirty="0"/>
              <a:t>Como projetar sistemas que atendam diferentes perfis de usuário?</a:t>
            </a:r>
          </a:p>
          <a:p>
            <a:pPr lvl="0"/>
            <a:r>
              <a:rPr lang="pt-BR" sz="2800" dirty="0"/>
              <a:t>Como projetar boas interfaces em aplicações complexas, que, normalmente possuem um grande número de funções? </a:t>
            </a:r>
          </a:p>
          <a:p>
            <a:pPr lvl="0"/>
            <a:endParaRPr lang="pt-BR" sz="2800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eaLnBrk="1" hangingPunct="1"/>
            <a:r>
              <a:rPr lang="pt-BR" dirty="0"/>
              <a:t>Desafios da disciplina interface homem máquina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	</a:t>
            </a:r>
            <a:br>
              <a:rPr lang="pt-BR" dirty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sz="2800" dirty="0"/>
              <a:t>Como desenhar a interface ideal de um software compatível com o uso efetivo de todo potencial e funcionalidade das novas tecnologias?</a:t>
            </a:r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2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O que é interface?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69765" y="1402640"/>
            <a:ext cx="8229600" cy="4525961"/>
          </a:xfrm>
        </p:spPr>
        <p:txBody>
          <a:bodyPr/>
          <a:lstStyle/>
          <a:p>
            <a:r>
              <a:rPr lang="pt-BR" sz="2400" dirty="0" smtClean="0"/>
              <a:t>Elemento </a:t>
            </a:r>
            <a:r>
              <a:rPr lang="pt-BR" sz="2400" dirty="0"/>
              <a:t>que proporciona uma ligação física ou lógica entre dois sistemas ou partes de um sistema que não poderiam ser conectados diretamente.</a:t>
            </a:r>
          </a:p>
          <a:p>
            <a:r>
              <a:rPr lang="pt-BR" sz="2400" dirty="0"/>
              <a:t>Segundo Laurel, uma interface é uma superfície de contato que reflete as propriedades físicas das partes que interagem, as funções a serem executadas e o balanço entre o poder e o controle. </a:t>
            </a:r>
          </a:p>
          <a:p>
            <a:endParaRPr lang="pt-BR" sz="2000" dirty="0"/>
          </a:p>
          <a:p>
            <a:pPr lvl="1"/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Interface para TI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endParaRPr lang="pt-BR" sz="2400" dirty="0"/>
          </a:p>
          <a:p>
            <a:pPr marL="171450" lvl="1">
              <a:spcBef>
                <a:spcPts val="750"/>
              </a:spcBef>
            </a:pPr>
            <a:r>
              <a:rPr lang="pt-BR" sz="2400" dirty="0"/>
              <a:t>Uma definição específica para TI: um componente de software que mapeia ações do usuário em solicitações do sistema e apresenta os resultados obtidos, servindo como meio de comunicação. </a:t>
            </a:r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365104"/>
            <a:ext cx="8028384" cy="22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Interação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pt-BR" sz="2400" dirty="0"/>
              <a:t>Um sistema interativo é um processo que engloba as ações dos usuários sobre a interface de um sistema e suas interpretações sobre as respostas reveladas por esta interface. </a:t>
            </a:r>
            <a:br>
              <a:rPr lang="pt-BR" sz="2400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interação com compu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http://1.bp.blogspot.com/-0v7FkF70bBg/VFlbc_GFb0I/AAAAAAAAAPQ/MpElrWED_-g/s1600/Homem-de-Fer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38443"/>
            <a:ext cx="7139136" cy="28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Problemas de utilização dos comandos. </a:t>
            </a:r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" y="2159793"/>
            <a:ext cx="8182537" cy="45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Facilitar os comandos da interface</a:t>
            </a:r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784473"/>
            <a:ext cx="7250113" cy="40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 preferência, deixar tudo “desenhado”</a:t>
            </a:r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93923"/>
            <a:ext cx="7931224" cy="50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Como ajustar </a:t>
            </a:r>
            <a:r>
              <a:rPr lang="pt-BR" dirty="0" smtClean="0"/>
              <a:t>o </a:t>
            </a:r>
            <a:r>
              <a:rPr lang="pt-BR" dirty="0"/>
              <a:t>relógio ou salvar uma estação?</a:t>
            </a:r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www.mundomax.com.br/blog/wp-content/uploads/2010/10/HR4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91629"/>
            <a:ext cx="4762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3469</TotalTime>
  <Words>802</Words>
  <Application>Microsoft Office PowerPoint</Application>
  <PresentationFormat>On-screen Show (4:3)</PresentationFormat>
  <Paragraphs>150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Interface Homem máquina </vt:lpstr>
      <vt:lpstr>Objetivo</vt:lpstr>
      <vt:lpstr>O que é interface?</vt:lpstr>
      <vt:lpstr>Interface para TI</vt:lpstr>
      <vt:lpstr>Interação</vt:lpstr>
      <vt:lpstr>Problemas de interface</vt:lpstr>
      <vt:lpstr>Problemas de interface</vt:lpstr>
      <vt:lpstr>Problemas de interface</vt:lpstr>
      <vt:lpstr>Problemas de interface</vt:lpstr>
      <vt:lpstr>Problemas de interface</vt:lpstr>
      <vt:lpstr>Problemas de interface</vt:lpstr>
      <vt:lpstr>Problemas de interface</vt:lpstr>
      <vt:lpstr>Disciplina IHM</vt:lpstr>
      <vt:lpstr>Disciplina IHM</vt:lpstr>
      <vt:lpstr>Profissionais envolvidos</vt:lpstr>
      <vt:lpstr>Evolução das interfaces  1945 </vt:lpstr>
      <vt:lpstr>Evolução das interfaces   1945 - 1955 </vt:lpstr>
      <vt:lpstr>Evolução das interfaces    1955 – 1965  </vt:lpstr>
      <vt:lpstr>Evolução das interfaces    1965 – 1980  </vt:lpstr>
      <vt:lpstr>Evolução das interfaces    1980 – 1995  </vt:lpstr>
      <vt:lpstr>Desafios da disciplina interface homem máquina    </vt:lpstr>
      <vt:lpstr>Desafios da disciplina interface homem máquina    </vt:lpstr>
    </vt:vector>
  </TitlesOfParts>
  <Company>Xavier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Xavier</cp:lastModifiedBy>
  <cp:revision>234</cp:revision>
  <dcterms:created xsi:type="dcterms:W3CDTF">2011-09-20T23:27:26Z</dcterms:created>
  <dcterms:modified xsi:type="dcterms:W3CDTF">2017-03-17T19:34:13Z</dcterms:modified>
</cp:coreProperties>
</file>