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7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65556" autoAdjust="0"/>
  </p:normalViewPr>
  <p:slideViewPr>
    <p:cSldViewPr>
      <p:cViewPr varScale="1">
        <p:scale>
          <a:sx n="47" d="100"/>
          <a:sy n="47" d="100"/>
        </p:scale>
        <p:origin x="20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ECAE8E-E2F0-4CAC-B093-415EE8C171F1}" type="datetimeFigureOut">
              <a:rPr lang="pt-BR"/>
              <a:pPr>
                <a:defRPr/>
              </a:pPr>
              <a:t>08/08/2016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88C432-7AE8-4B07-8339-A9309965D0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8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usuário não precisa</a:t>
            </a:r>
            <a:r>
              <a:rPr lang="pt-BR" baseline="0" dirty="0"/>
              <a:t> saber como funciona o sistema internamente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164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</a:t>
            </a:r>
            <a:r>
              <a:rPr lang="pt-BR" baseline="0" dirty="0"/>
              <a:t> a interface do primeiro Windows.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804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usuário não precisa</a:t>
            </a:r>
            <a:r>
              <a:rPr lang="pt-BR" baseline="0" dirty="0"/>
              <a:t> saber como funciona o sistema internamente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88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Dispositivos</a:t>
            </a:r>
            <a:r>
              <a:rPr lang="pt-BR" baseline="0" dirty="0"/>
              <a:t> de hardware: exemplificar o Kinect. </a:t>
            </a:r>
          </a:p>
          <a:p>
            <a:r>
              <a:rPr lang="pt-BR" baseline="0" dirty="0"/>
              <a:t>Falar da importância das cores.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02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Evolução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24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Evolução</a:t>
            </a:r>
            <a:r>
              <a:rPr lang="pt-BR" baseline="0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Tecnocratas</a:t>
            </a:r>
            <a:r>
              <a:rPr lang="pt-BR" baseline="0" dirty="0"/>
              <a:t> são pessoas interessadas em </a:t>
            </a:r>
            <a:r>
              <a:rPr lang="pt-BR" baseline="0" dirty="0" err="1"/>
              <a:t>tecnoloagia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5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sharing</a:t>
            </a:r>
            <a:r>
              <a:rPr lang="pt-BR" dirty="0"/>
              <a:t> – compartilhamento</a:t>
            </a:r>
            <a:r>
              <a:rPr lang="pt-BR" baseline="0" dirty="0"/>
              <a:t> de tempo.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9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</a:t>
            </a:r>
            <a:r>
              <a:rPr lang="pt-BR" baseline="0" dirty="0"/>
              <a:t> a interface do primeiro Windows.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25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</a:t>
            </a:r>
            <a:r>
              <a:rPr lang="pt-BR" baseline="0" dirty="0"/>
              <a:t> a interface do primeiro Windows.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88C432-7AE8-4B07-8339-A9309965D0BB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0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629400" y="274637"/>
            <a:ext cx="2057400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274637"/>
            <a:ext cx="6019799" cy="5851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3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8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4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rgbClr val="898989"/>
              </a:buClr>
              <a:buFont typeface="Arial"/>
              <a:buNone/>
              <a:defRPr sz="3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Font typeface="Arial"/>
              <a:buNone/>
              <a:defRPr sz="2800" b="0" i="0" u="none" strike="noStrike" cap="none" baseline="0"/>
            </a:lvl2pPr>
            <a:lvl3pPr marL="914400" marR="0" indent="0" algn="l" rtl="0">
              <a:buFont typeface="Arial"/>
              <a:buNone/>
              <a:defRPr sz="2400" b="0" i="0" u="none" strike="noStrike" cap="none" baseline="0"/>
            </a:lvl3pPr>
            <a:lvl4pPr marL="1371600" marR="0" indent="0" algn="l" rtl="0">
              <a:buFont typeface="Arial"/>
              <a:buNone/>
              <a:defRPr sz="2000" b="0" i="0" u="none" strike="noStrike" cap="none" baseline="0"/>
            </a:lvl4pPr>
            <a:lvl5pPr marL="1828800" marR="0" indent="0" algn="l" rtl="0">
              <a:buFont typeface="Arial"/>
              <a:buNone/>
              <a:defRPr sz="2000" b="0" i="0" u="none" strike="noStrike" cap="none" baseline="0"/>
            </a:lvl5pPr>
            <a:lvl6pPr marL="2286000" marR="0" indent="0" algn="l" rtl="0">
              <a:buFont typeface="Arial"/>
              <a:buNone/>
              <a:defRPr sz="2000" b="0" i="0" u="none" strike="noStrike" cap="none" baseline="0"/>
            </a:lvl6pPr>
            <a:lvl7pPr marL="2743200" marR="0" indent="0" algn="l" rtl="0">
              <a:buFont typeface="Arial"/>
              <a:buNone/>
              <a:defRPr sz="2000" b="0" i="0" u="none" strike="noStrike" cap="none" baseline="0"/>
            </a:lvl7pPr>
            <a:lvl8pPr marL="3200400" marR="0" indent="0" algn="l" rtl="0">
              <a:buFont typeface="Arial"/>
              <a:buNone/>
              <a:defRPr sz="2000" b="0" i="0" u="none" strike="noStrike" cap="none" baseline="0"/>
            </a:lvl8pPr>
            <a:lvl9pPr marL="3657600" marR="0" indent="0" algn="l" rtl="0">
              <a:buFont typeface="Arial"/>
              <a:buNone/>
              <a:defRPr sz="2000" b="0" i="0" u="none" strike="noStrike" cap="none" baseline="0"/>
            </a:lvl9pPr>
          </a:lstStyle>
          <a:p>
            <a:r>
              <a:rPr lang="pt-BR"/>
              <a:t>Clique no ícone para adicionar uma imagem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1400"/>
            </a:lvl1pPr>
            <a:lvl2pPr marL="457200" indent="0" rtl="0">
              <a:buNone/>
              <a:defRPr sz="1200"/>
            </a:lvl2pPr>
            <a:lvl3pPr marL="914400" indent="0" rtl="0">
              <a:buNone/>
              <a:defRPr sz="1000"/>
            </a:lvl3pPr>
            <a:lvl4pPr marL="1371600" indent="0" rtl="0">
              <a:buNone/>
              <a:defRPr sz="900"/>
            </a:lvl4pPr>
            <a:lvl5pPr marL="1828800" indent="0" rtl="0">
              <a:buNone/>
              <a:defRPr sz="900"/>
            </a:lvl5pPr>
            <a:lvl6pPr marL="2286000" indent="0" rtl="0">
              <a:buNone/>
              <a:defRPr sz="900"/>
            </a:lvl6pPr>
            <a:lvl7pPr marL="2743200" indent="0" rtl="0">
              <a:buNone/>
              <a:defRPr sz="900"/>
            </a:lvl7pPr>
            <a:lvl8pPr marL="3200400" indent="0" rtl="0">
              <a:buNone/>
              <a:defRPr sz="900"/>
            </a:lvl8pPr>
            <a:lvl9pPr marL="3657600" indent="0" rtl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1400"/>
            </a:lvl1pPr>
            <a:lvl2pPr marL="457200" indent="0" rtl="0">
              <a:buNone/>
              <a:defRPr sz="1200"/>
            </a:lvl2pPr>
            <a:lvl3pPr marL="914400" indent="0" rtl="0">
              <a:buNone/>
              <a:defRPr sz="1000"/>
            </a:lvl3pPr>
            <a:lvl4pPr marL="1371600" indent="0" rtl="0">
              <a:buNone/>
              <a:defRPr sz="900"/>
            </a:lvl4pPr>
            <a:lvl5pPr marL="1828800" indent="0" rtl="0">
              <a:buNone/>
              <a:defRPr sz="900"/>
            </a:lvl5pPr>
            <a:lvl6pPr marL="2286000" indent="0" rtl="0">
              <a:buNone/>
              <a:defRPr sz="900"/>
            </a:lvl6pPr>
            <a:lvl7pPr marL="2743200" indent="0" rtl="0">
              <a:buNone/>
              <a:defRPr sz="900"/>
            </a:lvl7pPr>
            <a:lvl8pPr marL="3200400" indent="0" rtl="0">
              <a:buNone/>
              <a:defRPr sz="900"/>
            </a:lvl8pPr>
            <a:lvl9pPr marL="3657600" indent="0" rtl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 sz="2400" b="1"/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None/>
              <a:defRPr sz="1600" b="1"/>
            </a:lvl6pPr>
            <a:lvl7pPr marL="2743200" indent="0" rtl="0">
              <a:buNone/>
              <a:defRPr sz="1600" b="1"/>
            </a:lvl7pPr>
            <a:lvl8pPr marL="3200400" indent="0" rtl="0">
              <a:buNone/>
              <a:defRPr sz="1600" b="1"/>
            </a:lvl8pPr>
            <a:lvl9pPr marL="3657600" indent="0" rtl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 sz="2400" b="1"/>
            </a:lvl1pPr>
            <a:lvl2pPr marL="457200" indent="0" rtl="0">
              <a:buNone/>
              <a:defRPr sz="2000" b="1"/>
            </a:lvl2pPr>
            <a:lvl3pPr marL="914400" indent="0" rtl="0">
              <a:buNone/>
              <a:defRPr sz="1800" b="1"/>
            </a:lvl3pPr>
            <a:lvl4pPr marL="1371600" indent="0" rtl="0">
              <a:buNone/>
              <a:defRPr sz="1600" b="1"/>
            </a:lvl4pPr>
            <a:lvl5pPr marL="1828800" indent="0" rtl="0">
              <a:buNone/>
              <a:defRPr sz="1600" b="1"/>
            </a:lvl5pPr>
            <a:lvl6pPr marL="2286000" indent="0" rtl="0">
              <a:buNone/>
              <a:defRPr sz="1600" b="1"/>
            </a:lvl6pPr>
            <a:lvl7pPr marL="2743200" indent="0" rtl="0">
              <a:buNone/>
              <a:defRPr sz="1600" b="1"/>
            </a:lvl7pPr>
            <a:lvl8pPr marL="3200400" indent="0" rtl="0">
              <a:buNone/>
              <a:defRPr sz="1600" b="1"/>
            </a:lvl8pPr>
            <a:lvl9pPr marL="3657600" indent="0" rtl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None/>
              <a:defRPr sz="2000">
                <a:solidFill>
                  <a:srgbClr val="3F3F3F"/>
                </a:solidFill>
              </a:defRPr>
            </a:lvl1pPr>
            <a:lvl2pPr marL="457200" indent="0" rtl="0">
              <a:buNone/>
              <a:defRPr sz="1800">
                <a:solidFill>
                  <a:srgbClr val="3F3F3F"/>
                </a:solidFill>
              </a:defRPr>
            </a:lvl2pPr>
            <a:lvl3pPr marL="914400" indent="0" rtl="0">
              <a:buNone/>
              <a:defRPr sz="1600">
                <a:solidFill>
                  <a:srgbClr val="3F3F3F"/>
                </a:solidFill>
              </a:defRPr>
            </a:lvl3pPr>
            <a:lvl4pPr marL="1371600" indent="0" rtl="0">
              <a:buNone/>
              <a:defRPr sz="1400">
                <a:solidFill>
                  <a:srgbClr val="3F3F3F"/>
                </a:solidFill>
              </a:defRPr>
            </a:lvl4pPr>
            <a:lvl5pPr marL="1828800" indent="0" rtl="0">
              <a:buNone/>
              <a:defRPr sz="1400">
                <a:solidFill>
                  <a:srgbClr val="3F3F3F"/>
                </a:solidFill>
              </a:defRPr>
            </a:lvl5pPr>
            <a:lvl6pPr marL="2286000" indent="0" rtl="0">
              <a:buNone/>
              <a:defRPr sz="1400">
                <a:solidFill>
                  <a:srgbClr val="3F3F3F"/>
                </a:solidFill>
              </a:defRPr>
            </a:lvl6pPr>
            <a:lvl7pPr marL="2743200" indent="0" rtl="0">
              <a:buNone/>
              <a:defRPr sz="1400">
                <a:solidFill>
                  <a:srgbClr val="3F3F3F"/>
                </a:solidFill>
              </a:defRPr>
            </a:lvl7pPr>
            <a:lvl8pPr marL="3200400" indent="0" rtl="0">
              <a:buNone/>
              <a:defRPr sz="1400">
                <a:solidFill>
                  <a:srgbClr val="3F3F3F"/>
                </a:solidFill>
              </a:defRPr>
            </a:lvl8pPr>
            <a:lvl9pPr marL="3657600" indent="0" rtl="0">
              <a:buNone/>
              <a:defRPr sz="1400">
                <a:solidFill>
                  <a:srgbClr val="3F3F3F"/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A5643252-799A-4B11-BCD5-355793D2EA88}" type="datetimeFigureOut">
              <a:rPr lang="pt-BR" smtClean="0"/>
              <a:pPr>
                <a:defRPr/>
              </a:pPr>
              <a:t>08/08/2016</a:t>
            </a:fld>
            <a:endParaRPr lang="pt-BR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1DDA1D7-939A-4C01-B6AA-F8D90EEA00E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Interface Homem máquina</a:t>
            </a:r>
            <a:br>
              <a:rPr lang="pt-BR" dirty="0"/>
            </a:br>
            <a:endParaRPr lang="pt-BR" dirty="0"/>
          </a:p>
        </p:txBody>
      </p:sp>
      <p:sp>
        <p:nvSpPr>
          <p:cNvPr id="2051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  <a:p>
            <a:pPr eaLnBrk="1" hangingPunct="1"/>
            <a:endParaRPr lang="pt-BR">
              <a:solidFill>
                <a:schemeClr val="tx1"/>
              </a:solidFill>
            </a:endParaRPr>
          </a:p>
        </p:txBody>
      </p:sp>
      <p:sp>
        <p:nvSpPr>
          <p:cNvPr id="2052" name="CaixaDeTexto 7"/>
          <p:cNvSpPr txBox="1">
            <a:spLocks noChangeArrowheads="1"/>
          </p:cNvSpPr>
          <p:nvPr/>
        </p:nvSpPr>
        <p:spPr bwMode="auto">
          <a:xfrm>
            <a:off x="2268538" y="5661025"/>
            <a:ext cx="4535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alibri" pitchFamily="34" charset="0"/>
              </a:rPr>
              <a:t>Professor Thiago Souza Xavier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As interfaces visuais auxiliam a utilização. </a:t>
            </a:r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images.shoptime.io/produtos/01/00/item/114062/7/114062744S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85" y="2276872"/>
            <a:ext cx="5904656" cy="42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69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Como comprar um café expresso sem se perder com a interface?</a:t>
            </a:r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622551"/>
            <a:ext cx="3809628" cy="38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9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dirty="0"/>
              <a:t>Trocar o galão </a:t>
            </a:r>
            <a:r>
              <a:rPr lang="pt-BR"/>
              <a:t>de água </a:t>
            </a:r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6" name="Picture 2" descr="http://www.satirinhas.com/wp-content/uploads/2014/04/trocar-gal%C3%A3o-de-%C3%A1gua-%C3%A9-uma-aven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77381"/>
            <a:ext cx="61912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Disciplina IHM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dirty="0"/>
              <a:t>Para que um sistema computacional se torne aceito e amplamente utilizado, ele precisa ser </a:t>
            </a:r>
            <a:r>
              <a:rPr lang="pt-BR"/>
              <a:t>bem projetado. </a:t>
            </a:r>
            <a:endParaRPr lang="pt-BR" dirty="0"/>
          </a:p>
          <a:p>
            <a:pPr lvl="0"/>
            <a:r>
              <a:rPr lang="pt-BR" dirty="0"/>
              <a:t>Usuários em geral não são obrigados a saber sobre sistema computacional. Mas é importante que ele saiba como utilizar o sistema, e a interface auxilia a interação. </a:t>
            </a:r>
          </a:p>
          <a:p>
            <a:pPr lvl="0"/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07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Disciplina IHM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dirty="0"/>
              <a:t>IHM é a disciplina responsável pelo projeto, avaliação e implementação de sistemas computacionais interativos. </a:t>
            </a:r>
          </a:p>
          <a:p>
            <a:pPr lvl="0"/>
            <a:r>
              <a:rPr lang="pt-BR" dirty="0"/>
              <a:t>Objetivo: produzir sistemas computacionais usáveis, seguros e funcionais. </a:t>
            </a:r>
          </a:p>
          <a:p>
            <a:pPr lvl="0"/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39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Profissionais envolvidos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sz="2800" dirty="0"/>
              <a:t>Designers de software: desenvolvimento de linguagens visuais, uso de sons, representações tridimensionais. </a:t>
            </a:r>
          </a:p>
          <a:p>
            <a:pPr lvl="0"/>
            <a:r>
              <a:rPr lang="pt-BR" sz="2800" dirty="0"/>
              <a:t>Designers de hardware: projetar novos teclados, displays de alta resolução, dispositivos de entrada por voz; </a:t>
            </a:r>
          </a:p>
          <a:p>
            <a:pPr lvl="0"/>
            <a:r>
              <a:rPr lang="pt-BR" sz="2800" dirty="0"/>
              <a:t>Designers gráficos: layout visual, seleção de cores e animação; </a:t>
            </a:r>
          </a:p>
          <a:p>
            <a:pPr lvl="0"/>
            <a:r>
              <a:rPr lang="pt-BR" sz="2800" dirty="0"/>
              <a:t>Sociólogos, antropólogos e administradores: avaliam o impacto organizacional.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6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1945</a:t>
            </a:r>
            <a:br>
              <a:rPr lang="pt-BR" dirty="0"/>
            </a:br>
            <a:endParaRPr lang="pt-BR" dirty="0"/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endParaRPr lang="pt-BR" sz="2800" dirty="0"/>
          </a:p>
          <a:p>
            <a:pPr marL="120650" lvl="0" indent="0">
              <a:buNone/>
            </a:pPr>
            <a:endParaRPr lang="pt-BR" dirty="0"/>
          </a:p>
          <a:p>
            <a:pPr lvl="0"/>
            <a:endParaRPr lang="pt-BR" dirty="0"/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93079"/>
              </p:ext>
            </p:extLst>
          </p:nvPr>
        </p:nvGraphicFramePr>
        <p:xfrm>
          <a:off x="312703" y="2924944"/>
          <a:ext cx="867572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3767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Mecânica</a:t>
                      </a:r>
                      <a:r>
                        <a:rPr lang="pt-BR" baseline="0" dirty="0"/>
                        <a:t> eletromecânica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Usada somente para 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Movimento de cabos</a:t>
                      </a:r>
                      <a:r>
                        <a:rPr lang="pt-BR" baseline="0" dirty="0"/>
                        <a:t> e chaves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Leitura de luzes que piscam e cartões</a:t>
                      </a:r>
                      <a:r>
                        <a:rPr lang="pt-BR" baseline="0" dirty="0"/>
                        <a:t> perfurados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Os próprios</a:t>
                      </a:r>
                      <a:r>
                        <a:rPr lang="pt-BR" baseline="0" dirty="0"/>
                        <a:t> inventores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5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1945 - 1955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94266"/>
              </p:ext>
            </p:extLst>
          </p:nvPr>
        </p:nvGraphicFramePr>
        <p:xfrm>
          <a:off x="312703" y="2838048"/>
          <a:ext cx="8675723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Válvulas</a:t>
                      </a:r>
                      <a:r>
                        <a:rPr lang="pt-BR" baseline="0" dirty="0"/>
                        <a:t>. Com muitas falhas.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</a:t>
                      </a:r>
                      <a:r>
                        <a:rPr lang="pt-BR" baseline="0" dirty="0"/>
                        <a:t> usuário a cada tempo.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</a:t>
                      </a:r>
                      <a:r>
                        <a:rPr lang="pt-BR" baseline="0" dirty="0"/>
                        <a:t> de máquina. 010101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Usados</a:t>
                      </a:r>
                      <a:r>
                        <a:rPr lang="pt-BR" baseline="0" dirty="0"/>
                        <a:t> apenas em centros tecnológicos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Especialistas</a:t>
                      </a:r>
                      <a:r>
                        <a:rPr lang="pt-BR" baseline="0" dirty="0"/>
                        <a:t> e parceiros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 como</a:t>
                      </a:r>
                      <a:r>
                        <a:rPr lang="pt-BR" baseline="0" dirty="0"/>
                        <a:t> uma máquina para cálculos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Programação</a:t>
                      </a:r>
                      <a:r>
                        <a:rPr lang="pt-BR" baseline="0" dirty="0"/>
                        <a:t> batch.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5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1955 – 1965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83688"/>
              </p:ext>
            </p:extLst>
          </p:nvPr>
        </p:nvGraphicFramePr>
        <p:xfrm>
          <a:off x="312703" y="2838048"/>
          <a:ext cx="867572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Transistores</a:t>
                      </a:r>
                      <a:r>
                        <a:rPr lang="pt-BR" baseline="0" dirty="0"/>
                        <a:t> mais confiáveis. Computadores começam a ser utilizados fora dos centros tecnológicos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Batch</a:t>
                      </a:r>
                      <a:r>
                        <a:rPr lang="pt-BR" baseline="0" dirty="0"/>
                        <a:t> ( computador central não e acessado diretamente).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assembler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Terminais</a:t>
                      </a:r>
                      <a:r>
                        <a:rPr lang="pt-BR" baseline="0" dirty="0"/>
                        <a:t> de linhas </a:t>
                      </a:r>
                      <a:r>
                        <a:rPr lang="pt-BR" baseline="0" dirty="0" err="1"/>
                        <a:t>glass</a:t>
                      </a:r>
                      <a:r>
                        <a:rPr lang="pt-BR" baseline="0" dirty="0"/>
                        <a:t> 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Tecnocratas</a:t>
                      </a:r>
                      <a:r>
                        <a:rPr lang="pt-BR" baseline="0" dirty="0"/>
                        <a:t> e profissionais de computação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</a:t>
                      </a:r>
                      <a:r>
                        <a:rPr lang="pt-BR" baseline="0" dirty="0"/>
                        <a:t> como processador de informação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</a:t>
                      </a:r>
                      <a:r>
                        <a:rPr lang="pt-BR" baseline="0" dirty="0"/>
                        <a:t> de comando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6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1965 – 1980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93265"/>
              </p:ext>
            </p:extLst>
          </p:nvPr>
        </p:nvGraphicFramePr>
        <p:xfrm>
          <a:off x="312703" y="2838048"/>
          <a:ext cx="867572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Circuitos</a:t>
                      </a:r>
                      <a:r>
                        <a:rPr lang="pt-BR" baseline="0" dirty="0"/>
                        <a:t> integrados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Time</a:t>
                      </a:r>
                      <a:r>
                        <a:rPr lang="pt-BR" baseline="0" dirty="0"/>
                        <a:t> - </a:t>
                      </a:r>
                      <a:r>
                        <a:rPr lang="pt-BR" baseline="0" dirty="0" err="1"/>
                        <a:t>sharing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Linguagem de alto nível</a:t>
                      </a:r>
                      <a:r>
                        <a:rPr lang="pt-BR" baseline="0" dirty="0"/>
                        <a:t> (</a:t>
                      </a:r>
                      <a:r>
                        <a:rPr lang="pt-BR" baseline="0" dirty="0" err="1"/>
                        <a:t>Fortan</a:t>
                      </a:r>
                      <a:r>
                        <a:rPr lang="pt-BR" baseline="0" dirty="0"/>
                        <a:t>, Pascal, C).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Terminais</a:t>
                      </a:r>
                      <a:r>
                        <a:rPr lang="pt-BR" baseline="0" dirty="0"/>
                        <a:t> 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Grupos</a:t>
                      </a:r>
                      <a:r>
                        <a:rPr lang="pt-BR" baseline="0" dirty="0"/>
                        <a:t> especializados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Mecanização</a:t>
                      </a:r>
                      <a:r>
                        <a:rPr lang="pt-BR" baseline="0" dirty="0"/>
                        <a:t> das atividades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Menus hierárquicos</a:t>
                      </a:r>
                      <a:r>
                        <a:rPr lang="pt-BR" baseline="0" dirty="0"/>
                        <a:t> e preenchimento de formulários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Objetivo</a:t>
            </a:r>
          </a:p>
        </p:txBody>
      </p:sp>
      <p:sp>
        <p:nvSpPr>
          <p:cNvPr id="4098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pt-BR" dirty="0"/>
              <a:t>Noções de interação Homem-Computador	</a:t>
            </a:r>
          </a:p>
          <a:p>
            <a:pPr lvl="1" algn="just">
              <a:buFont typeface="Arial" charset="0"/>
              <a:buChar char="•"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Evolução das interfaces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1980 – 1995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49343"/>
              </p:ext>
            </p:extLst>
          </p:nvPr>
        </p:nvGraphicFramePr>
        <p:xfrm>
          <a:off x="312703" y="2838048"/>
          <a:ext cx="86757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9">
                  <a:extLst>
                    <a:ext uri="{9D8B030D-6E8A-4147-A177-3AD203B41FA5}">
                      <a16:colId xmlns:a16="http://schemas.microsoft.com/office/drawing/2014/main" val="1684607961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2017339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126890668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399842990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3103752972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758898455"/>
                    </a:ext>
                  </a:extLst>
                </a:gridCol>
                <a:gridCol w="1239389">
                  <a:extLst>
                    <a:ext uri="{9D8B030D-6E8A-4147-A177-3AD203B41FA5}">
                      <a16:colId xmlns:a16="http://schemas.microsoft.com/office/drawing/2014/main" val="2868797106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r>
                        <a:rPr lang="pt-BR" dirty="0"/>
                        <a:t>Tecnologia</a:t>
                      </a:r>
                      <a:r>
                        <a:rPr lang="pt-BR" baseline="0" dirty="0"/>
                        <a:t> de hardware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Modo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Tecnologia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  <a:r>
                        <a:rPr lang="pt-BR" baseline="0" dirty="0"/>
                        <a:t> de usuários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</a:t>
                      </a:r>
                      <a:r>
                        <a:rPr lang="pt-BR" baseline="0" dirty="0"/>
                        <a:t> 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Paradigma de interface de usuário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93767"/>
                  </a:ext>
                </a:extLst>
              </a:tr>
              <a:tr h="1071344">
                <a:tc>
                  <a:txBody>
                    <a:bodyPr/>
                    <a:lstStyle/>
                    <a:p>
                      <a:r>
                        <a:rPr lang="pt-BR" dirty="0"/>
                        <a:t>Pessoas podem comprar computadores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</a:t>
                      </a:r>
                      <a:r>
                        <a:rPr lang="pt-BR" baseline="0" dirty="0"/>
                        <a:t> pessoal.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Linguagens</a:t>
                      </a:r>
                      <a:r>
                        <a:rPr lang="pt-BR" baseline="0" dirty="0"/>
                        <a:t> orientadas. (planilhas de cálculos e formulários)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Displays</a:t>
                      </a:r>
                      <a:r>
                        <a:rPr lang="pt-BR" baseline="0" dirty="0"/>
                        <a:t> gráficos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Profissionais</a:t>
                      </a:r>
                      <a:r>
                        <a:rPr lang="pt-BR" baseline="0" dirty="0"/>
                        <a:t> de todos os tipos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Computador como</a:t>
                      </a:r>
                      <a:r>
                        <a:rPr lang="pt-BR" baseline="0" dirty="0"/>
                        <a:t> uma ferramenta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WIMP</a:t>
                      </a:r>
                      <a:r>
                        <a:rPr lang="pt-BR" baseline="0" dirty="0"/>
                        <a:t> (WINDOWS, ICONES, MENUS E DISPOSITIVOS DE APONTAMENTOS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4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13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Desafios da disciplina interface homem máquina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sz="2800" dirty="0"/>
              <a:t>Como dar conta da rápida evolução tecnológica?</a:t>
            </a:r>
          </a:p>
          <a:p>
            <a:pPr lvl="0"/>
            <a:r>
              <a:rPr lang="pt-BR" sz="2800" dirty="0"/>
              <a:t>Como equilibrar conforto e facilidades de uso com desempenho de aplicação?</a:t>
            </a:r>
          </a:p>
          <a:p>
            <a:pPr lvl="0"/>
            <a:r>
              <a:rPr lang="pt-BR" sz="2800" dirty="0"/>
              <a:t>Como projetar sistemas que atendam diferentes perfis de usuário?</a:t>
            </a:r>
          </a:p>
          <a:p>
            <a:pPr lvl="0"/>
            <a:r>
              <a:rPr lang="pt-BR" sz="2800" dirty="0"/>
              <a:t>Como projetar boas interfaces em aplicações complexas, que, normalmente possuem um grande número de funções? </a:t>
            </a:r>
          </a:p>
          <a:p>
            <a:pPr lvl="0"/>
            <a:endParaRPr lang="pt-BR" sz="2800" dirty="0"/>
          </a:p>
          <a:p>
            <a:pPr marL="12065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0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Desafios da disciplina interface homem máquina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maquina café expres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máquina de café  expresso royal cappucc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758825" y="1560512"/>
            <a:ext cx="8229600" cy="4525961"/>
          </a:xfrm>
        </p:spPr>
        <p:txBody>
          <a:bodyPr/>
          <a:lstStyle/>
          <a:p>
            <a:pPr lvl="0"/>
            <a:r>
              <a:rPr lang="pt-BR" sz="2800" dirty="0"/>
              <a:t>Como desenhar a interface ideal de um software compatível com o uso efetivo de todo potencial e funcionalidade das novas tecnologias?</a:t>
            </a:r>
          </a:p>
          <a:p>
            <a:pPr marL="12065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24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O que é interface?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469765" y="1402640"/>
            <a:ext cx="8229600" cy="4525961"/>
          </a:xfrm>
        </p:spPr>
        <p:txBody>
          <a:bodyPr/>
          <a:lstStyle/>
          <a:p>
            <a:br>
              <a:rPr lang="pt-BR" sz="2400" dirty="0"/>
            </a:br>
            <a:r>
              <a:rPr lang="pt-BR" sz="2400" dirty="0"/>
              <a:t>Elemento que proporciona uma ligação física ou lógica entre dois sistemas ou partes de um sistema que não poderiam ser conectados diretamente.</a:t>
            </a:r>
          </a:p>
          <a:p>
            <a:r>
              <a:rPr lang="pt-BR" sz="2400" dirty="0"/>
              <a:t>Segundo Laurel, uma interface é uma superfície de contato que reflete as propriedades físicas das partes que interagem, as funções a serem executadas e o balanço entre o poder e o controle. </a:t>
            </a:r>
          </a:p>
          <a:p>
            <a:endParaRPr lang="pt-BR" sz="2000" dirty="0"/>
          </a:p>
          <a:p>
            <a:pPr lvl="1"/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Interface para TI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Uma definição específica para TI: um componente de software que mapeia ações do usuário em solicitações do sistema e apresenta os resultados obtidos, servindo como meio de comunicação. </a:t>
            </a:r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365104"/>
            <a:ext cx="8028384" cy="22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Interação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/>
            <a:r>
              <a:rPr lang="pt-BR" dirty="0"/>
              <a:t>Um sistema interativo é um processo que engloba as ações dos usuários sobre a interface de um sistema e suas interpretações sobre as respostas reveladas por esta interface.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Resultado de imagem para interação com computa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http://1.bp.blogspot.com/-0v7FkF70bBg/VFlbc_GFb0I/AAAAAAAAAPQ/MpElrWED_-g/s1600/Homem-de-Ferro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38443"/>
            <a:ext cx="7139136" cy="289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7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Problemas de utilização dos comandos. </a:t>
            </a:r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3" y="2159793"/>
            <a:ext cx="8182537" cy="45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2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Facilitar os comandos da interface</a:t>
            </a:r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784473"/>
            <a:ext cx="7250113" cy="40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De preferência, deixar tudo “desenhado”</a:t>
            </a:r>
          </a:p>
          <a:p>
            <a:pPr marL="457200" lvl="1" indent="0">
              <a:buNone/>
            </a:pPr>
            <a:br>
              <a:rPr lang="pt-BR" dirty="0"/>
            </a:b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93923"/>
            <a:ext cx="7931224" cy="50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6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pt-BR" dirty="0"/>
              <a:t>Problemas de interface</a:t>
            </a:r>
          </a:p>
        </p:txBody>
      </p:sp>
      <p:sp>
        <p:nvSpPr>
          <p:cNvPr id="5122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/>
              <a:t>Como ajustar a relógio ou salvar uma estação?</a:t>
            </a:r>
          </a:p>
          <a:p>
            <a:pPr marL="120650" lvl="0" indent="0">
              <a:buNone/>
            </a:pPr>
            <a:endParaRPr lang="pt-BR" dirty="0"/>
          </a:p>
        </p:txBody>
      </p:sp>
      <p:cxnSp>
        <p:nvCxnSpPr>
          <p:cNvPr id="6" name="Conector reto 5"/>
          <p:cNvCxnSpPr/>
          <p:nvPr/>
        </p:nvCxnSpPr>
        <p:spPr>
          <a:xfrm flipH="1" flipV="1">
            <a:off x="468313" y="1412875"/>
            <a:ext cx="82804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www.mundomax.com.br/blog/wp-content/uploads/2010/10/HR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91629"/>
            <a:ext cx="4762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77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o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743</Words>
  <Application>Microsoft Office PowerPoint</Application>
  <PresentationFormat>Apresentação na tela (4:3)</PresentationFormat>
  <Paragraphs>149</Paragraphs>
  <Slides>22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Tema1</vt:lpstr>
      <vt:lpstr>Interface Homem máquina </vt:lpstr>
      <vt:lpstr>Objetivo</vt:lpstr>
      <vt:lpstr>O que é interface?</vt:lpstr>
      <vt:lpstr>Interface para TI</vt:lpstr>
      <vt:lpstr>Interação</vt:lpstr>
      <vt:lpstr>Problemas de interface</vt:lpstr>
      <vt:lpstr>Problemas de interface</vt:lpstr>
      <vt:lpstr>Problemas de interface</vt:lpstr>
      <vt:lpstr>Problemas de interface</vt:lpstr>
      <vt:lpstr>Problemas de interface</vt:lpstr>
      <vt:lpstr>Problemas de interface</vt:lpstr>
      <vt:lpstr>Problemas de interface</vt:lpstr>
      <vt:lpstr>Disciplina IHM</vt:lpstr>
      <vt:lpstr>Disciplina IHM</vt:lpstr>
      <vt:lpstr>Profissionais envolvidos</vt:lpstr>
      <vt:lpstr>Evolução das interfaces  1945 </vt:lpstr>
      <vt:lpstr>Evolução das interfaces   1945 - 1955 </vt:lpstr>
      <vt:lpstr>Evolução das interfaces    1955 – 1965  </vt:lpstr>
      <vt:lpstr>Evolução das interfaces    1965 – 1980  </vt:lpstr>
      <vt:lpstr>Evolução das interfaces    1980 – 1995  </vt:lpstr>
      <vt:lpstr>Desafios da disciplina interface homem máquina    </vt:lpstr>
      <vt:lpstr>Desafios da disciplina interface homem máquina    </vt:lpstr>
    </vt:vector>
  </TitlesOfParts>
  <Company>Xavier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</dc:creator>
  <cp:lastModifiedBy>Microsoft</cp:lastModifiedBy>
  <cp:revision>232</cp:revision>
  <dcterms:created xsi:type="dcterms:W3CDTF">2011-09-20T23:27:26Z</dcterms:created>
  <dcterms:modified xsi:type="dcterms:W3CDTF">2016-08-08T21:58:36Z</dcterms:modified>
</cp:coreProperties>
</file>