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2" r:id="rId4"/>
    <p:sldId id="273" r:id="rId5"/>
    <p:sldId id="274" r:id="rId6"/>
    <p:sldId id="257" r:id="rId7"/>
    <p:sldId id="275" r:id="rId8"/>
    <p:sldId id="258" r:id="rId9"/>
    <p:sldId id="259" r:id="rId10"/>
    <p:sldId id="277" r:id="rId11"/>
    <p:sldId id="260" r:id="rId12"/>
    <p:sldId id="261" r:id="rId13"/>
    <p:sldId id="262" r:id="rId14"/>
    <p:sldId id="276" r:id="rId15"/>
    <p:sldId id="263" r:id="rId16"/>
    <p:sldId id="264" r:id="rId17"/>
    <p:sldId id="265" r:id="rId18"/>
    <p:sldId id="266" r:id="rId19"/>
    <p:sldId id="267" r:id="rId20"/>
    <p:sldId id="268" r:id="rId21"/>
    <p:sldId id="269" r:id="rId22"/>
    <p:sldId id="278" r:id="rId23"/>
    <p:sldId id="271" r:id="rId24"/>
    <p:sldId id="279" r:id="rId2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60CE4DC9-3111-4A98-8191-D80D74E50F7E}" type="datetimeFigureOut">
              <a:rPr lang="pt-BR" smtClean="0"/>
              <a:t>03/06/2016</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77648677-5C9D-44F9-84EA-B0B703C63733}" type="slidenum">
              <a:rPr lang="pt-BR" smtClean="0"/>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60CE4DC9-3111-4A98-8191-D80D74E50F7E}" type="datetimeFigureOut">
              <a:rPr lang="pt-BR" smtClean="0"/>
              <a:t>03/06/2016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7648677-5C9D-44F9-84EA-B0B703C63733}"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60CE4DC9-3111-4A98-8191-D80D74E50F7E}" type="datetimeFigureOut">
              <a:rPr lang="pt-BR" smtClean="0"/>
              <a:t>03/06/2016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7648677-5C9D-44F9-84EA-B0B703C63733}"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60CE4DC9-3111-4A98-8191-D80D74E50F7E}" type="datetimeFigureOut">
              <a:rPr lang="pt-BR" smtClean="0"/>
              <a:t>03/06/2016</a:t>
            </a:fld>
            <a:endParaRPr lang="pt-BR"/>
          </a:p>
        </p:txBody>
      </p:sp>
      <p:sp>
        <p:nvSpPr>
          <p:cNvPr id="9" name="Espaço Reservado para Número de Slide 8"/>
          <p:cNvSpPr>
            <a:spLocks noGrp="1"/>
          </p:cNvSpPr>
          <p:nvPr>
            <p:ph type="sldNum" sz="quarter" idx="15"/>
          </p:nvPr>
        </p:nvSpPr>
        <p:spPr/>
        <p:txBody>
          <a:bodyPr rtlCol="0"/>
          <a:lstStyle/>
          <a:p>
            <a:fld id="{77648677-5C9D-44F9-84EA-B0B703C63733}" type="slidenum">
              <a:rPr lang="pt-BR" smtClean="0"/>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60CE4DC9-3111-4A98-8191-D80D74E50F7E}" type="datetimeFigureOut">
              <a:rPr lang="pt-BR" smtClean="0"/>
              <a:t>03/06/2016</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77648677-5C9D-44F9-84EA-B0B703C63733}"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60CE4DC9-3111-4A98-8191-D80D74E50F7E}" type="datetimeFigureOut">
              <a:rPr lang="pt-BR" smtClean="0"/>
              <a:t>03/06/2016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7648677-5C9D-44F9-84EA-B0B703C63733}" type="slidenum">
              <a:rPr lang="pt-BR" smtClean="0"/>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60CE4DC9-3111-4A98-8191-D80D74E50F7E}" type="datetimeFigureOut">
              <a:rPr lang="pt-BR" smtClean="0"/>
              <a:t>03/06/2016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7648677-5C9D-44F9-84EA-B0B703C63733}" type="slidenum">
              <a:rPr lang="pt-BR" smtClean="0"/>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60CE4DC9-3111-4A98-8191-D80D74E50F7E}" type="datetimeFigureOut">
              <a:rPr lang="pt-BR" smtClean="0"/>
              <a:t>03/06/2016</a:t>
            </a:fld>
            <a:endParaRPr lang="pt-BR"/>
          </a:p>
        </p:txBody>
      </p:sp>
      <p:sp>
        <p:nvSpPr>
          <p:cNvPr id="7" name="Espaço Reservado para Número de Slide 6"/>
          <p:cNvSpPr>
            <a:spLocks noGrp="1"/>
          </p:cNvSpPr>
          <p:nvPr>
            <p:ph type="sldNum" sz="quarter" idx="11"/>
          </p:nvPr>
        </p:nvSpPr>
        <p:spPr/>
        <p:txBody>
          <a:bodyPr rtlCol="0"/>
          <a:lstStyle/>
          <a:p>
            <a:fld id="{77648677-5C9D-44F9-84EA-B0B703C63733}" type="slidenum">
              <a:rPr lang="pt-BR" smtClean="0"/>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0CE4DC9-3111-4A98-8191-D80D74E50F7E}" type="datetimeFigureOut">
              <a:rPr lang="pt-BR" smtClean="0"/>
              <a:t>03/06/2016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7648677-5C9D-44F9-84EA-B0B703C63733}"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60CE4DC9-3111-4A98-8191-D80D74E50F7E}" type="datetimeFigureOut">
              <a:rPr lang="pt-BR" smtClean="0"/>
              <a:t>03/06/2016</a:t>
            </a:fld>
            <a:endParaRPr lang="pt-BR"/>
          </a:p>
        </p:txBody>
      </p:sp>
      <p:sp>
        <p:nvSpPr>
          <p:cNvPr id="22" name="Espaço Reservado para Número de Slide 21"/>
          <p:cNvSpPr>
            <a:spLocks noGrp="1"/>
          </p:cNvSpPr>
          <p:nvPr>
            <p:ph type="sldNum" sz="quarter" idx="15"/>
          </p:nvPr>
        </p:nvSpPr>
        <p:spPr/>
        <p:txBody>
          <a:bodyPr rtlCol="0"/>
          <a:lstStyle/>
          <a:p>
            <a:fld id="{77648677-5C9D-44F9-84EA-B0B703C63733}" type="slidenum">
              <a:rPr lang="pt-BR" smtClean="0"/>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60CE4DC9-3111-4A98-8191-D80D74E50F7E}" type="datetimeFigureOut">
              <a:rPr lang="pt-BR" smtClean="0"/>
              <a:t>03/06/2016</a:t>
            </a:fld>
            <a:endParaRPr lang="pt-BR"/>
          </a:p>
        </p:txBody>
      </p:sp>
      <p:sp>
        <p:nvSpPr>
          <p:cNvPr id="18" name="Espaço Reservado para Número de Slide 17"/>
          <p:cNvSpPr>
            <a:spLocks noGrp="1"/>
          </p:cNvSpPr>
          <p:nvPr>
            <p:ph type="sldNum" sz="quarter" idx="11"/>
          </p:nvPr>
        </p:nvSpPr>
        <p:spPr/>
        <p:txBody>
          <a:bodyPr rtlCol="0"/>
          <a:lstStyle/>
          <a:p>
            <a:fld id="{77648677-5C9D-44F9-84EA-B0B703C63733}" type="slidenum">
              <a:rPr lang="pt-BR" smtClean="0"/>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0CE4DC9-3111-4A98-8191-D80D74E50F7E}" type="datetimeFigureOut">
              <a:rPr lang="pt-BR" smtClean="0"/>
              <a:t>03/06/2016</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7648677-5C9D-44F9-84EA-B0B703C63733}"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Metodologias Ágeis </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4" descr="Scrum-Process1.png"/>
          <p:cNvPicPr>
            <a:picLocks noGrp="1" noChangeAspect="1"/>
          </p:cNvPicPr>
          <p:nvPr>
            <p:ph sz="quarter" idx="1"/>
          </p:nvPr>
        </p:nvPicPr>
        <p:blipFill>
          <a:blip r:embed="rId2"/>
          <a:stretch>
            <a:fillRect/>
          </a:stretch>
        </p:blipFill>
        <p:spPr>
          <a:xfrm>
            <a:off x="214282" y="1714488"/>
            <a:ext cx="8502680" cy="425134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Product</a:t>
            </a:r>
            <a:r>
              <a:rPr lang="pt-BR" dirty="0" smtClean="0"/>
              <a:t> </a:t>
            </a:r>
            <a:r>
              <a:rPr lang="pt-BR" dirty="0" err="1" smtClean="0"/>
              <a:t>Sprint</a:t>
            </a:r>
            <a:r>
              <a:rPr lang="pt-BR" dirty="0" smtClean="0"/>
              <a:t> </a:t>
            </a:r>
            <a:r>
              <a:rPr lang="pt-BR" dirty="0" err="1" smtClean="0"/>
              <a:t>Backlog</a:t>
            </a:r>
            <a:r>
              <a:rPr lang="pt-BR" dirty="0" smtClean="0"/>
              <a:t/>
            </a:r>
            <a:br>
              <a:rPr lang="pt-BR" dirty="0" smtClean="0"/>
            </a:br>
            <a:endParaRPr lang="pt-BR" dirty="0"/>
          </a:p>
        </p:txBody>
      </p:sp>
      <p:sp>
        <p:nvSpPr>
          <p:cNvPr id="3" name="Espaço Reservado para Conteúdo 2"/>
          <p:cNvSpPr>
            <a:spLocks noGrp="1"/>
          </p:cNvSpPr>
          <p:nvPr>
            <p:ph sz="quarter" idx="1"/>
          </p:nvPr>
        </p:nvSpPr>
        <p:spPr/>
        <p:txBody>
          <a:bodyPr>
            <a:normAutofit lnSpcReduction="10000"/>
          </a:bodyPr>
          <a:lstStyle/>
          <a:p>
            <a:pPr fontAlgn="base"/>
            <a:r>
              <a:rPr lang="pt-BR" dirty="0" smtClean="0"/>
              <a:t>As </a:t>
            </a:r>
            <a:r>
              <a:rPr lang="pt-BR" dirty="0"/>
              <a:t>funcionalidades a serem implementadas no projeto são mantidas em uma lista que é conhecida como </a:t>
            </a:r>
            <a:r>
              <a:rPr lang="pt-BR" dirty="0" err="1"/>
              <a:t>Product</a:t>
            </a:r>
            <a:r>
              <a:rPr lang="pt-BR" dirty="0"/>
              <a:t> </a:t>
            </a:r>
            <a:r>
              <a:rPr lang="pt-BR" dirty="0" err="1"/>
              <a:t>Backlog</a:t>
            </a:r>
            <a:r>
              <a:rPr lang="pt-BR" dirty="0"/>
              <a:t>. </a:t>
            </a:r>
            <a:endParaRPr lang="pt-BR" dirty="0" smtClean="0"/>
          </a:p>
          <a:p>
            <a:pPr fontAlgn="base"/>
            <a:r>
              <a:rPr lang="pt-BR" b="1" dirty="0" smtClean="0"/>
              <a:t>No </a:t>
            </a:r>
            <a:r>
              <a:rPr lang="pt-BR" b="1" dirty="0"/>
              <a:t>início de cada </a:t>
            </a:r>
            <a:r>
              <a:rPr lang="pt-BR" b="1" dirty="0" err="1"/>
              <a:t>Sprint</a:t>
            </a:r>
            <a:r>
              <a:rPr lang="pt-BR" dirty="0"/>
              <a:t>, faz-se um </a:t>
            </a:r>
            <a:r>
              <a:rPr lang="pt-BR" dirty="0" err="1"/>
              <a:t>Sprint</a:t>
            </a:r>
            <a:r>
              <a:rPr lang="pt-BR" dirty="0"/>
              <a:t> </a:t>
            </a:r>
            <a:r>
              <a:rPr lang="pt-BR" dirty="0" err="1"/>
              <a:t>Planning</a:t>
            </a:r>
            <a:r>
              <a:rPr lang="pt-BR" dirty="0"/>
              <a:t> Meeting (uma reunião de planejamento), na qual o </a:t>
            </a:r>
            <a:r>
              <a:rPr lang="pt-BR" dirty="0" err="1"/>
              <a:t>Product</a:t>
            </a:r>
            <a:r>
              <a:rPr lang="pt-BR" dirty="0"/>
              <a:t> </a:t>
            </a:r>
            <a:r>
              <a:rPr lang="pt-BR" dirty="0" err="1"/>
              <a:t>Owner</a:t>
            </a:r>
            <a:r>
              <a:rPr lang="pt-BR" dirty="0"/>
              <a:t> (quem representa os envolvidos) prioriza todos os itens do </a:t>
            </a:r>
            <a:r>
              <a:rPr lang="pt-BR" dirty="0" err="1"/>
              <a:t>Product</a:t>
            </a:r>
            <a:r>
              <a:rPr lang="pt-BR" dirty="0"/>
              <a:t> </a:t>
            </a:r>
            <a:r>
              <a:rPr lang="pt-BR" dirty="0" err="1" smtClean="0"/>
              <a:t>Backlog</a:t>
            </a:r>
            <a:r>
              <a:rPr lang="pt-BR" dirty="0" smtClean="0"/>
              <a:t>(PRODUTO) </a:t>
            </a:r>
            <a:r>
              <a:rPr lang="pt-BR" dirty="0"/>
              <a:t>e a equipe seleciona as funcionalidades que ela será capaz de implementar durante o </a:t>
            </a:r>
            <a:r>
              <a:rPr lang="pt-BR" dirty="0" err="1"/>
              <a:t>Sprint</a:t>
            </a:r>
            <a:r>
              <a:rPr lang="pt-BR" dirty="0"/>
              <a:t> que se inicia. As funcionalidades alocadas em um </a:t>
            </a:r>
            <a:r>
              <a:rPr lang="pt-BR" dirty="0" err="1"/>
              <a:t>Sprint</a:t>
            </a:r>
            <a:r>
              <a:rPr lang="pt-BR" dirty="0"/>
              <a:t> são transferidas do </a:t>
            </a:r>
            <a:r>
              <a:rPr lang="pt-BR" dirty="0" err="1"/>
              <a:t>Product</a:t>
            </a:r>
            <a:r>
              <a:rPr lang="pt-BR" dirty="0"/>
              <a:t> </a:t>
            </a:r>
            <a:r>
              <a:rPr lang="pt-BR" dirty="0" err="1"/>
              <a:t>Backlog</a:t>
            </a:r>
            <a:r>
              <a:rPr lang="pt-BR" dirty="0"/>
              <a:t> para o </a:t>
            </a:r>
            <a:r>
              <a:rPr lang="pt-BR" dirty="0" err="1"/>
              <a:t>Sprint</a:t>
            </a:r>
            <a:r>
              <a:rPr lang="pt-BR" dirty="0"/>
              <a:t> </a:t>
            </a:r>
            <a:r>
              <a:rPr lang="pt-BR" dirty="0" err="1"/>
              <a:t>Backlog</a:t>
            </a:r>
            <a:r>
              <a:rPr lang="pt-BR"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Kanban</a:t>
            </a:r>
            <a:r>
              <a:rPr lang="pt-BR" dirty="0" smtClean="0"/>
              <a:t> (Quadro de Trabalho)</a:t>
            </a:r>
            <a:br>
              <a:rPr lang="pt-BR" dirty="0" smtClean="0"/>
            </a:br>
            <a:endParaRPr lang="pt-BR" dirty="0"/>
          </a:p>
        </p:txBody>
      </p:sp>
      <p:sp>
        <p:nvSpPr>
          <p:cNvPr id="3" name="Espaço Reservado para Conteúdo 2"/>
          <p:cNvSpPr>
            <a:spLocks noGrp="1"/>
          </p:cNvSpPr>
          <p:nvPr>
            <p:ph sz="quarter" idx="1"/>
          </p:nvPr>
        </p:nvSpPr>
        <p:spPr/>
        <p:txBody>
          <a:bodyPr>
            <a:normAutofit/>
          </a:bodyPr>
          <a:lstStyle/>
          <a:p>
            <a:pPr fontAlgn="base"/>
            <a:r>
              <a:rPr lang="pt-BR" dirty="0" smtClean="0"/>
              <a:t>O </a:t>
            </a:r>
            <a:r>
              <a:rPr lang="pt-BR" dirty="0"/>
              <a:t>time também pode possuir um “quadro de trabalho”, também chamado de </a:t>
            </a:r>
            <a:r>
              <a:rPr lang="pt-BR" dirty="0" err="1"/>
              <a:t>Kanban</a:t>
            </a:r>
            <a:r>
              <a:rPr lang="pt-BR" dirty="0"/>
              <a:t>, para organizar as atividades dos itens de </a:t>
            </a:r>
            <a:r>
              <a:rPr lang="pt-BR" dirty="0" err="1"/>
              <a:t>Backlog</a:t>
            </a:r>
            <a:r>
              <a:rPr lang="pt-BR" dirty="0"/>
              <a:t> da </a:t>
            </a:r>
            <a:r>
              <a:rPr lang="pt-BR" dirty="0" err="1"/>
              <a:t>Sprint</a:t>
            </a:r>
            <a:r>
              <a:rPr lang="pt-BR" dirty="0"/>
              <a:t>, separando-as em basicamente em quatro estados (isso pode variar de projeto a projeto): A fazer, Em andamento, Em Testes e Concluído. Esse “quadro” é muito produtivo, pois basta olhar para ele para realizar a leitura do progresso da </a:t>
            </a:r>
            <a:r>
              <a:rPr lang="pt-BR" dirty="0" err="1"/>
              <a:t>Sprint</a:t>
            </a:r>
            <a:r>
              <a:rPr lang="pt-BR" dirty="0"/>
              <a:t>.</a:t>
            </a:r>
          </a:p>
          <a:p>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KANBAN</a:t>
            </a:r>
            <a:endParaRPr lang="pt-BR" dirty="0"/>
          </a:p>
        </p:txBody>
      </p:sp>
      <p:pic>
        <p:nvPicPr>
          <p:cNvPr id="4" name="Espaço Reservado para Conteúdo 3" descr="kanbam.png"/>
          <p:cNvPicPr>
            <a:picLocks noGrp="1" noChangeAspect="1"/>
          </p:cNvPicPr>
          <p:nvPr>
            <p:ph sz="quarter" idx="1"/>
          </p:nvPr>
        </p:nvPicPr>
        <p:blipFill>
          <a:blip r:embed="rId2"/>
          <a:stretch>
            <a:fillRect/>
          </a:stretch>
        </p:blipFill>
        <p:spPr>
          <a:xfrm>
            <a:off x="457200" y="1785927"/>
            <a:ext cx="8229600" cy="360936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Kanban</a:t>
            </a:r>
            <a:r>
              <a:rPr lang="pt-BR" dirty="0" smtClean="0"/>
              <a:t/>
            </a:r>
            <a:br>
              <a:rPr lang="pt-BR" dirty="0" smtClean="0"/>
            </a:br>
            <a:endParaRPr lang="pt-BR" dirty="0"/>
          </a:p>
        </p:txBody>
      </p:sp>
      <p:pic>
        <p:nvPicPr>
          <p:cNvPr id="4" name="Espaço Reservado para Conteúdo 3" descr="scrum-3.png"/>
          <p:cNvPicPr>
            <a:picLocks noGrp="1" noChangeAspect="1"/>
          </p:cNvPicPr>
          <p:nvPr>
            <p:ph sz="quarter" idx="1"/>
          </p:nvPr>
        </p:nvPicPr>
        <p:blipFill>
          <a:blip r:embed="rId2"/>
          <a:stretch>
            <a:fillRect/>
          </a:stretch>
        </p:blipFill>
        <p:spPr>
          <a:xfrm>
            <a:off x="500034" y="1714488"/>
            <a:ext cx="7281707" cy="48736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Daily</a:t>
            </a:r>
            <a:r>
              <a:rPr lang="pt-BR" dirty="0"/>
              <a:t> </a:t>
            </a:r>
            <a:r>
              <a:rPr lang="pt-BR" dirty="0" err="1"/>
              <a:t>Scrum</a:t>
            </a:r>
            <a:r>
              <a:rPr lang="pt-BR" dirty="0"/>
              <a:t/>
            </a:r>
            <a:br>
              <a:rPr lang="pt-BR" dirty="0"/>
            </a:br>
            <a:endParaRPr lang="pt-BR" dirty="0"/>
          </a:p>
        </p:txBody>
      </p:sp>
      <p:sp>
        <p:nvSpPr>
          <p:cNvPr id="3" name="Espaço Reservado para Conteúdo 2"/>
          <p:cNvSpPr>
            <a:spLocks noGrp="1"/>
          </p:cNvSpPr>
          <p:nvPr>
            <p:ph sz="quarter" idx="1"/>
          </p:nvPr>
        </p:nvSpPr>
        <p:spPr/>
        <p:txBody>
          <a:bodyPr/>
          <a:lstStyle/>
          <a:p>
            <a:r>
              <a:rPr lang="pt-BR" dirty="0"/>
              <a:t>Diariamente, em uma </a:t>
            </a:r>
            <a:r>
              <a:rPr lang="pt-BR" dirty="0" err="1"/>
              <a:t>Sprint</a:t>
            </a:r>
            <a:r>
              <a:rPr lang="pt-BR" dirty="0"/>
              <a:t>, a equipe faz uma breve reunião de no máximo 15 minutos com todos os participantes em pé, chamada </a:t>
            </a:r>
            <a:r>
              <a:rPr lang="pt-BR" dirty="0" err="1"/>
              <a:t>Daily</a:t>
            </a:r>
            <a:r>
              <a:rPr lang="pt-BR" dirty="0"/>
              <a:t> </a:t>
            </a:r>
            <a:r>
              <a:rPr lang="pt-BR" dirty="0" err="1"/>
              <a:t>Scrum</a:t>
            </a:r>
            <a:r>
              <a:rPr lang="pt-BR" dirty="0"/>
              <a:t>. O objetivo é cada integrante dizer o que fez no dia anterior, o que pretende fazer no dia que se inicia e se existe algum impedimento que está atrapalhando o seu trabalho.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pt-BR" dirty="0" err="1"/>
              <a:t>Sprint</a:t>
            </a:r>
            <a:r>
              <a:rPr lang="pt-BR" dirty="0"/>
              <a:t> </a:t>
            </a:r>
            <a:r>
              <a:rPr lang="pt-BR" dirty="0" err="1"/>
              <a:t>Review</a:t>
            </a:r>
            <a:r>
              <a:rPr lang="pt-BR" dirty="0"/>
              <a:t> Meeting</a:t>
            </a:r>
          </a:p>
        </p:txBody>
      </p:sp>
      <p:sp>
        <p:nvSpPr>
          <p:cNvPr id="3" name="Espaço Reservado para Conteúdo 2"/>
          <p:cNvSpPr>
            <a:spLocks noGrp="1"/>
          </p:cNvSpPr>
          <p:nvPr>
            <p:ph sz="quarter" idx="1"/>
          </p:nvPr>
        </p:nvSpPr>
        <p:spPr/>
        <p:txBody>
          <a:bodyPr/>
          <a:lstStyle/>
          <a:p>
            <a:r>
              <a:rPr lang="pt-BR" dirty="0"/>
              <a:t>Ao final de um </a:t>
            </a:r>
            <a:r>
              <a:rPr lang="pt-BR" dirty="0" err="1"/>
              <a:t>Sprint</a:t>
            </a:r>
            <a:r>
              <a:rPr lang="pt-BR" dirty="0"/>
              <a:t>, a equipe apresenta as funcionalidades implementadas em uma </a:t>
            </a:r>
            <a:r>
              <a:rPr lang="pt-BR" dirty="0" err="1"/>
              <a:t>Sprint</a:t>
            </a:r>
            <a:r>
              <a:rPr lang="pt-BR" dirty="0"/>
              <a:t> </a:t>
            </a:r>
            <a:r>
              <a:rPr lang="pt-BR" dirty="0" err="1"/>
              <a:t>Review</a:t>
            </a:r>
            <a:r>
              <a:rPr lang="pt-BR" dirty="0"/>
              <a:t> Meeting onde o time mostra o que foi alcançado neste </a:t>
            </a:r>
            <a:r>
              <a:rPr lang="pt-BR" dirty="0" err="1"/>
              <a:t>sprint</a:t>
            </a:r>
            <a:r>
              <a:rPr lang="pt-BR" dirty="0"/>
              <a:t>. Finalmente, faz-se uma </a:t>
            </a:r>
            <a:r>
              <a:rPr lang="pt-BR" dirty="0" err="1"/>
              <a:t>Sprint</a:t>
            </a:r>
            <a:r>
              <a:rPr lang="pt-BR" dirty="0"/>
              <a:t> </a:t>
            </a:r>
            <a:r>
              <a:rPr lang="pt-BR" dirty="0" err="1"/>
              <a:t>Retrospective</a:t>
            </a:r>
            <a:r>
              <a:rPr lang="pt-BR" dirty="0"/>
              <a:t> para identificar o que funcionou bem e o que pode ser melhorado e a equipe inicia o planejamento do próximo </a:t>
            </a:r>
            <a:r>
              <a:rPr lang="pt-BR" dirty="0" err="1"/>
              <a:t>Sprint</a:t>
            </a:r>
            <a:r>
              <a:rPr lang="pt-BR"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err="1"/>
              <a:t>Burn</a:t>
            </a:r>
            <a:r>
              <a:rPr lang="pt-BR" dirty="0"/>
              <a:t> </a:t>
            </a:r>
            <a:r>
              <a:rPr lang="pt-BR" dirty="0" err="1"/>
              <a:t>Down</a:t>
            </a:r>
            <a:r>
              <a:rPr lang="pt-BR" dirty="0"/>
              <a:t> </a:t>
            </a:r>
            <a:r>
              <a:rPr lang="pt-BR" dirty="0" err="1" smtClean="0"/>
              <a:t>Chart</a:t>
            </a:r>
            <a:endParaRPr lang="pt-BR" dirty="0"/>
          </a:p>
        </p:txBody>
      </p:sp>
      <p:sp>
        <p:nvSpPr>
          <p:cNvPr id="3" name="Espaço Reservado para Conteúdo 2"/>
          <p:cNvSpPr>
            <a:spLocks noGrp="1"/>
          </p:cNvSpPr>
          <p:nvPr>
            <p:ph sz="quarter" idx="1"/>
          </p:nvPr>
        </p:nvSpPr>
        <p:spPr/>
        <p:txBody>
          <a:bodyPr/>
          <a:lstStyle/>
          <a:p>
            <a:r>
              <a:rPr lang="pt-BR" dirty="0"/>
              <a:t>O </a:t>
            </a:r>
            <a:r>
              <a:rPr lang="pt-BR" dirty="0" err="1"/>
              <a:t>Burndown</a:t>
            </a:r>
            <a:r>
              <a:rPr lang="pt-BR" dirty="0"/>
              <a:t> é um simples gráfico, com dois eixos X e Y, baseado nas atividades que não ultrapassem um dia de trabalho. O eixo X indica o número de tarefas existentes no </a:t>
            </a:r>
            <a:r>
              <a:rPr lang="pt-BR" dirty="0" err="1"/>
              <a:t>Sprint</a:t>
            </a:r>
            <a:r>
              <a:rPr lang="pt-BR" dirty="0"/>
              <a:t> e o eixo Y os dias que representam o tamanho do </a:t>
            </a:r>
            <a:r>
              <a:rPr lang="pt-BR" dirty="0" err="1"/>
              <a:t>Sprint</a:t>
            </a:r>
            <a:r>
              <a:rPr lang="pt-BR"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Espaço Reservado para Conteúdo 3" descr="Burn-Down.png"/>
          <p:cNvPicPr>
            <a:picLocks noGrp="1" noChangeAspect="1"/>
          </p:cNvPicPr>
          <p:nvPr>
            <p:ph sz="quarter" idx="1"/>
          </p:nvPr>
        </p:nvPicPr>
        <p:blipFill>
          <a:blip r:embed="rId2"/>
          <a:stretch>
            <a:fillRect/>
          </a:stretch>
        </p:blipFill>
        <p:spPr>
          <a:xfrm>
            <a:off x="571472" y="0"/>
            <a:ext cx="7629192" cy="602706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fontAlgn="base"/>
            <a:r>
              <a:rPr lang="pt-BR" dirty="0" smtClean="0"/>
              <a:t/>
            </a:r>
            <a:br>
              <a:rPr lang="pt-BR" dirty="0" smtClean="0"/>
            </a:br>
            <a:r>
              <a:rPr lang="pt-BR" dirty="0"/>
              <a:t/>
            </a:r>
            <a:br>
              <a:rPr lang="pt-BR" dirty="0"/>
            </a:br>
            <a:r>
              <a:rPr lang="pt-BR" dirty="0" smtClean="0"/>
              <a:t>Papéis </a:t>
            </a:r>
            <a:r>
              <a:rPr lang="pt-BR" dirty="0"/>
              <a:t>e Responsabilidades</a:t>
            </a:r>
            <a:br>
              <a:rPr lang="pt-BR" dirty="0"/>
            </a:br>
            <a:r>
              <a:rPr lang="pt-BR" dirty="0" smtClean="0"/>
              <a:t/>
            </a:r>
            <a:br>
              <a:rPr lang="pt-BR" dirty="0" smtClean="0"/>
            </a:br>
            <a:endParaRPr lang="pt-BR" dirty="0"/>
          </a:p>
        </p:txBody>
      </p:sp>
      <p:sp>
        <p:nvSpPr>
          <p:cNvPr id="3" name="Espaço Reservado para Conteúdo 2"/>
          <p:cNvSpPr>
            <a:spLocks noGrp="1"/>
          </p:cNvSpPr>
          <p:nvPr>
            <p:ph sz="quarter" idx="1"/>
          </p:nvPr>
        </p:nvSpPr>
        <p:spPr>
          <a:xfrm>
            <a:off x="0" y="1142984"/>
            <a:ext cx="8229600" cy="4525963"/>
          </a:xfrm>
        </p:spPr>
        <p:txBody>
          <a:bodyPr>
            <a:normAutofit/>
          </a:bodyPr>
          <a:lstStyle/>
          <a:p>
            <a:r>
              <a:rPr lang="pt-BR" dirty="0"/>
              <a:t>São 3 os papéis principais: o </a:t>
            </a:r>
            <a:r>
              <a:rPr lang="pt-BR" dirty="0" err="1"/>
              <a:t>Product</a:t>
            </a:r>
            <a:r>
              <a:rPr lang="pt-BR" dirty="0"/>
              <a:t> </a:t>
            </a:r>
            <a:r>
              <a:rPr lang="pt-BR" dirty="0" err="1"/>
              <a:t>Owner</a:t>
            </a:r>
            <a:r>
              <a:rPr lang="pt-BR" dirty="0"/>
              <a:t>, o </a:t>
            </a:r>
            <a:r>
              <a:rPr lang="pt-BR" dirty="0" err="1"/>
              <a:t>Scrum</a:t>
            </a:r>
            <a:r>
              <a:rPr lang="pt-BR" dirty="0"/>
              <a:t> </a:t>
            </a:r>
            <a:r>
              <a:rPr lang="pt-BR" dirty="0" err="1"/>
              <a:t>Team</a:t>
            </a:r>
            <a:r>
              <a:rPr lang="pt-BR" dirty="0"/>
              <a:t>, e o </a:t>
            </a:r>
            <a:r>
              <a:rPr lang="pt-BR" dirty="0" err="1"/>
              <a:t>Scrum</a:t>
            </a:r>
            <a:r>
              <a:rPr lang="pt-BR" dirty="0"/>
              <a:t> </a:t>
            </a:r>
            <a:r>
              <a:rPr lang="pt-BR" dirty="0" err="1" smtClean="0"/>
              <a:t>Master</a:t>
            </a:r>
            <a:r>
              <a:rPr lang="pt-BR" dirty="0" smtClean="0"/>
              <a:t>:</a:t>
            </a:r>
          </a:p>
          <a:p>
            <a:endParaRPr lang="pt-BR" dirty="0" smtClean="0"/>
          </a:p>
          <a:p>
            <a:pPr fontAlgn="base">
              <a:buNone/>
            </a:pPr>
            <a:r>
              <a:rPr lang="pt-BR" sz="2100" dirty="0" smtClean="0"/>
              <a:t>1 </a:t>
            </a:r>
            <a:r>
              <a:rPr lang="pt-BR" sz="2100" dirty="0" err="1" smtClean="0"/>
              <a:t>Product</a:t>
            </a:r>
            <a:r>
              <a:rPr lang="pt-BR" sz="2100" dirty="0" smtClean="0"/>
              <a:t> </a:t>
            </a:r>
            <a:r>
              <a:rPr lang="pt-BR" sz="2100" dirty="0" err="1"/>
              <a:t>Owner</a:t>
            </a:r>
            <a:endParaRPr lang="pt-BR" sz="2100" dirty="0"/>
          </a:p>
          <a:p>
            <a:pPr fontAlgn="base">
              <a:buNone/>
            </a:pPr>
            <a:r>
              <a:rPr lang="pt-BR" sz="2100" dirty="0"/>
              <a:t>Define os requisitos do produto, decide a data de release e o que deve conter nela.</a:t>
            </a:r>
          </a:p>
          <a:p>
            <a:pPr fontAlgn="base">
              <a:buNone/>
            </a:pPr>
            <a:r>
              <a:rPr lang="pt-BR" sz="2100" dirty="0"/>
              <a:t>É responsável pelo retorno financeiro (ROI) do produto.</a:t>
            </a:r>
          </a:p>
          <a:p>
            <a:pPr fontAlgn="base">
              <a:buNone/>
            </a:pPr>
            <a:r>
              <a:rPr lang="pt-BR" sz="2100" dirty="0"/>
              <a:t>Prioriza os requisitos de acordo com o seu valor de mercado.</a:t>
            </a:r>
          </a:p>
          <a:p>
            <a:pPr fontAlgn="base">
              <a:buNone/>
            </a:pPr>
            <a:r>
              <a:rPr lang="pt-BR" sz="2100" dirty="0"/>
              <a:t>Pode mudar os requisitos e prioridades a cada </a:t>
            </a:r>
            <a:r>
              <a:rPr lang="pt-BR" sz="2100" dirty="0" err="1"/>
              <a:t>Sprint</a:t>
            </a:r>
            <a:r>
              <a:rPr lang="pt-BR" sz="2100" dirty="0"/>
              <a:t>.</a:t>
            </a:r>
          </a:p>
          <a:p>
            <a:pPr fontAlgn="base">
              <a:buNone/>
            </a:pPr>
            <a:r>
              <a:rPr lang="pt-BR" sz="2100" dirty="0"/>
              <a:t>Aceita ou rejeita o resultado de cada </a:t>
            </a:r>
            <a:r>
              <a:rPr lang="pt-BR" sz="2100" dirty="0" err="1"/>
              <a:t>Sprint</a:t>
            </a:r>
            <a:r>
              <a:rPr lang="pt-BR" sz="2100" dirty="0"/>
              <a:t>.</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a:t> Metodologias Clássicas (Tradicionais)</a:t>
            </a:r>
            <a:endParaRPr lang="pt-BR" dirty="0"/>
          </a:p>
        </p:txBody>
      </p:sp>
      <p:sp>
        <p:nvSpPr>
          <p:cNvPr id="3" name="Espaço Reservado para Conteúdo 2"/>
          <p:cNvSpPr>
            <a:spLocks noGrp="1"/>
          </p:cNvSpPr>
          <p:nvPr>
            <p:ph sz="quarter" idx="1"/>
          </p:nvPr>
        </p:nvSpPr>
        <p:spPr/>
        <p:txBody>
          <a:bodyPr>
            <a:normAutofit fontScale="92500" lnSpcReduction="20000"/>
          </a:bodyPr>
          <a:lstStyle/>
          <a:p>
            <a:pPr algn="ctr"/>
            <a:r>
              <a:rPr lang="pt-BR" dirty="0"/>
              <a:t>Também conhecidas como Metodologias orientadas a planejamento, as Metodologias Clássicas dominaram a forma de desenvolvimento de softwares até o início da década de 90, Entretanto, estas metodologias devem ser aplicadas apenas em situações em que os requisitos do sistema são estáveis e os requisitos futuros são previsíveis.</a:t>
            </a:r>
          </a:p>
          <a:p>
            <a:r>
              <a:rPr lang="pt-BR" dirty="0"/>
              <a:t>Metodologias ou Processos orientados a documentação são, de certa forma, barreiras impostas ao desenvolvimento, pois muitas organizações não possuem recursos para processos pesados de produção de software. Por esta razão, as organizações pequenas acabam por não usar nenhum processo. Isto pode trazer efeitos negativos no que diz respeito a qualidade do produto final, além de dificultar a entrega do software nos prazos, custos e funcionalidades previamente definidas.</a:t>
            </a:r>
          </a:p>
          <a:p>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sz="quarter" idx="1"/>
          </p:nvPr>
        </p:nvSpPr>
        <p:spPr/>
        <p:txBody>
          <a:bodyPr>
            <a:normAutofit/>
          </a:bodyPr>
          <a:lstStyle/>
          <a:p>
            <a:pPr fontAlgn="base">
              <a:buNone/>
            </a:pPr>
            <a:r>
              <a:rPr lang="pt-BR" dirty="0" smtClean="0"/>
              <a:t>2   </a:t>
            </a:r>
            <a:r>
              <a:rPr lang="pt-BR" dirty="0" err="1" smtClean="0"/>
              <a:t>Scrum</a:t>
            </a:r>
            <a:r>
              <a:rPr lang="pt-BR" dirty="0" smtClean="0"/>
              <a:t> </a:t>
            </a:r>
            <a:r>
              <a:rPr lang="pt-BR" dirty="0" err="1"/>
              <a:t>Master</a:t>
            </a:r>
            <a:endParaRPr lang="pt-BR" dirty="0"/>
          </a:p>
          <a:p>
            <a:pPr fontAlgn="base">
              <a:buNone/>
            </a:pPr>
            <a:r>
              <a:rPr lang="pt-BR" dirty="0"/>
              <a:t>Garante que o time esteja totalmente funcional e produtivo.</a:t>
            </a:r>
          </a:p>
          <a:p>
            <a:pPr fontAlgn="base">
              <a:buNone/>
            </a:pPr>
            <a:r>
              <a:rPr lang="pt-BR" dirty="0"/>
              <a:t>Facilita a colaboração entre as funções e áreas e elimina os impedimentos do time.</a:t>
            </a:r>
          </a:p>
          <a:p>
            <a:pPr fontAlgn="base">
              <a:buNone/>
            </a:pPr>
            <a:r>
              <a:rPr lang="pt-BR" dirty="0"/>
              <a:t>Protege o time de interferências externas.</a:t>
            </a:r>
          </a:p>
          <a:p>
            <a:pPr fontAlgn="base">
              <a:buNone/>
            </a:pPr>
            <a:r>
              <a:rPr lang="pt-BR" dirty="0"/>
              <a:t>Garante que o processo está sendo seguindo. Participando das reuniões diárias, revisão da </a:t>
            </a:r>
            <a:r>
              <a:rPr lang="pt-BR" dirty="0" err="1"/>
              <a:t>Sprint</a:t>
            </a:r>
            <a:r>
              <a:rPr lang="pt-BR" dirty="0"/>
              <a:t>, e planejamento.</a:t>
            </a:r>
          </a:p>
          <a:p>
            <a:endParaRPr lang="pt-B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sz="quarter" idx="1"/>
          </p:nvPr>
        </p:nvSpPr>
        <p:spPr/>
        <p:txBody>
          <a:bodyPr/>
          <a:lstStyle/>
          <a:p>
            <a:pPr fontAlgn="base"/>
            <a:r>
              <a:rPr lang="pt-BR" dirty="0" smtClean="0"/>
              <a:t>3 </a:t>
            </a:r>
            <a:r>
              <a:rPr lang="pt-BR" dirty="0" err="1"/>
              <a:t>Scrum</a:t>
            </a:r>
            <a:r>
              <a:rPr lang="pt-BR" dirty="0"/>
              <a:t> </a:t>
            </a:r>
            <a:r>
              <a:rPr lang="pt-BR" dirty="0" err="1"/>
              <a:t>Team</a:t>
            </a:r>
            <a:endParaRPr lang="pt-BR" dirty="0"/>
          </a:p>
          <a:p>
            <a:pPr fontAlgn="base"/>
            <a:r>
              <a:rPr lang="pt-BR" dirty="0"/>
              <a:t>Multifuncional, entre 5-9 membros.</a:t>
            </a:r>
          </a:p>
          <a:p>
            <a:pPr fontAlgn="base"/>
            <a:r>
              <a:rPr lang="pt-BR" dirty="0"/>
              <a:t>Seleciona, entre os itens priorizados, os que irão ser executados durante a </a:t>
            </a:r>
            <a:r>
              <a:rPr lang="pt-BR" dirty="0" err="1"/>
              <a:t>Sprint</a:t>
            </a:r>
            <a:r>
              <a:rPr lang="pt-BR" dirty="0"/>
              <a:t>.</a:t>
            </a:r>
          </a:p>
          <a:p>
            <a:pPr fontAlgn="base"/>
            <a:r>
              <a:rPr lang="pt-BR" dirty="0"/>
              <a:t>Tem todo o direito de realizar o que quiser dentro da </a:t>
            </a:r>
            <a:r>
              <a:rPr lang="pt-BR" dirty="0" err="1"/>
              <a:t>Sprint</a:t>
            </a:r>
            <a:endParaRPr lang="pt-BR" dirty="0"/>
          </a:p>
          <a:p>
            <a:endParaRPr lang="pt-B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5" name="Espaço Reservado para Conteúdo 4" descr="scrum 35.png"/>
          <p:cNvPicPr>
            <a:picLocks noGrp="1" noChangeAspect="1"/>
          </p:cNvPicPr>
          <p:nvPr>
            <p:ph sz="quarter" idx="1"/>
          </p:nvPr>
        </p:nvPicPr>
        <p:blipFill>
          <a:blip r:embed="rId2"/>
          <a:stretch>
            <a:fillRect/>
          </a:stretch>
        </p:blipFill>
        <p:spPr>
          <a:xfrm>
            <a:off x="642910" y="1142984"/>
            <a:ext cx="7467600" cy="4636341"/>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endParaRPr lang="pt-BR" dirty="0"/>
          </a:p>
        </p:txBody>
      </p:sp>
      <p:sp>
        <p:nvSpPr>
          <p:cNvPr id="3" name="Espaço Reservado para Conteúdo 2"/>
          <p:cNvSpPr>
            <a:spLocks noGrp="1"/>
          </p:cNvSpPr>
          <p:nvPr>
            <p:ph sz="quarter" idx="1"/>
          </p:nvPr>
        </p:nvSpPr>
        <p:spPr/>
        <p:txBody>
          <a:bodyPr/>
          <a:lstStyle/>
          <a:p>
            <a:r>
              <a:rPr lang="pt-BR" dirty="0" smtClean="0"/>
              <a:t>http://www.devmedia.com.br/conceitos-basicos-sobre-metodologias-ageis-para-desenvolvimento-de-software-metodologias-classicas-x-extreme-programming/10596</a:t>
            </a:r>
            <a:endParaRPr 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285728"/>
            <a:ext cx="7467600" cy="1143000"/>
          </a:xfrm>
        </p:spPr>
        <p:txBody>
          <a:bodyPr/>
          <a:lstStyle/>
          <a:p>
            <a:r>
              <a:rPr lang="pt-BR" dirty="0" err="1" smtClean="0"/>
              <a:t>Exercicio</a:t>
            </a:r>
            <a:r>
              <a:rPr lang="pt-BR" dirty="0" smtClean="0"/>
              <a:t/>
            </a:r>
            <a:br>
              <a:rPr lang="pt-BR" dirty="0" smtClean="0"/>
            </a:br>
            <a:endParaRPr lang="pt-BR" dirty="0"/>
          </a:p>
        </p:txBody>
      </p:sp>
      <p:sp>
        <p:nvSpPr>
          <p:cNvPr id="3" name="Espaço Reservado para Conteúdo 2"/>
          <p:cNvSpPr>
            <a:spLocks noGrp="1"/>
          </p:cNvSpPr>
          <p:nvPr>
            <p:ph sz="quarter" idx="1"/>
          </p:nvPr>
        </p:nvSpPr>
        <p:spPr/>
        <p:txBody>
          <a:bodyPr>
            <a:normAutofit fontScale="85000" lnSpcReduction="10000"/>
          </a:bodyPr>
          <a:lstStyle/>
          <a:p>
            <a:pPr>
              <a:buNone/>
            </a:pPr>
            <a:r>
              <a:rPr lang="pt-BR" dirty="0" smtClean="0"/>
              <a:t>A empresa </a:t>
            </a:r>
            <a:r>
              <a:rPr lang="pt-BR" b="1" dirty="0" smtClean="0"/>
              <a:t>Locomotiva </a:t>
            </a:r>
            <a:r>
              <a:rPr lang="pt-BR" b="1" dirty="0" err="1" smtClean="0"/>
              <a:t>Ltda</a:t>
            </a:r>
            <a:r>
              <a:rPr lang="pt-BR" b="1" dirty="0" smtClean="0"/>
              <a:t> </a:t>
            </a:r>
            <a:r>
              <a:rPr lang="pt-BR" dirty="0" smtClean="0"/>
              <a:t>precisa de um sistema para venda online de passagens para suas viagens, eles passam por todas as cidades da região central do </a:t>
            </a:r>
            <a:r>
              <a:rPr lang="pt-BR" dirty="0" smtClean="0"/>
              <a:t>P</a:t>
            </a:r>
            <a:r>
              <a:rPr lang="pt-BR" dirty="0" smtClean="0"/>
              <a:t>araná com seus ÔNIBUS, descreva quais serão os requisitos do sistema, defina os integrantes  da equipe e seus papeis.</a:t>
            </a:r>
            <a:br>
              <a:rPr lang="pt-BR" dirty="0" smtClean="0"/>
            </a:br>
            <a:r>
              <a:rPr lang="pt-BR" dirty="0" smtClean="0"/>
              <a:t/>
            </a:r>
            <a:br>
              <a:rPr lang="pt-BR" dirty="0" smtClean="0"/>
            </a:br>
            <a:r>
              <a:rPr lang="pt-BR" dirty="0" smtClean="0"/>
              <a:t>MONTAR 2 EQUIPES</a:t>
            </a:r>
          </a:p>
          <a:p>
            <a:r>
              <a:rPr lang="pt-BR" dirty="0" smtClean="0"/>
              <a:t>DESIGNAR   STAKEHOLDERS</a:t>
            </a:r>
          </a:p>
          <a:p>
            <a:r>
              <a:rPr lang="pt-BR" dirty="0" smtClean="0"/>
              <a:t>DESIGNAR  SCRUM TEAM</a:t>
            </a:r>
          </a:p>
          <a:p>
            <a:r>
              <a:rPr lang="pt-BR" dirty="0" smtClean="0"/>
              <a:t>DESIGNAR  PRODUCT OWER (GP)</a:t>
            </a:r>
          </a:p>
          <a:p>
            <a:r>
              <a:rPr lang="pt-BR" dirty="0" smtClean="0"/>
              <a:t>MONTAR KANBAN DE DUAS SEMANAS.</a:t>
            </a:r>
            <a:br>
              <a:rPr lang="pt-BR" dirty="0" smtClean="0"/>
            </a:br>
            <a:r>
              <a:rPr lang="pt-BR" dirty="0" smtClean="0"/>
              <a:t/>
            </a:r>
            <a:br>
              <a:rPr lang="pt-BR" dirty="0" smtClean="0"/>
            </a:br>
            <a:r>
              <a:rPr lang="pt-BR" dirty="0" smtClean="0"/>
              <a:t>Resumindo deverão realizar todo o processo definido pelo SCUM no desenvolvimento de software, elaborar </a:t>
            </a:r>
            <a:r>
              <a:rPr lang="pt-BR" dirty="0" err="1" smtClean="0"/>
              <a:t>Product</a:t>
            </a:r>
            <a:r>
              <a:rPr lang="pt-BR" dirty="0" smtClean="0"/>
              <a:t> </a:t>
            </a:r>
            <a:r>
              <a:rPr lang="pt-BR" dirty="0" err="1" smtClean="0"/>
              <a:t>Back</a:t>
            </a:r>
            <a:r>
              <a:rPr lang="pt-BR" dirty="0" smtClean="0"/>
              <a:t> </a:t>
            </a:r>
            <a:r>
              <a:rPr lang="pt-BR" dirty="0" err="1" smtClean="0"/>
              <a:t>Log</a:t>
            </a:r>
            <a:r>
              <a:rPr lang="pt-BR" dirty="0" smtClean="0"/>
              <a:t>, </a:t>
            </a:r>
            <a:r>
              <a:rPr lang="pt-BR" dirty="0" err="1" smtClean="0"/>
              <a:t>Sprints</a:t>
            </a:r>
            <a:r>
              <a:rPr lang="pt-BR" dirty="0" smtClean="0"/>
              <a:t>, etc.</a:t>
            </a:r>
            <a:br>
              <a:rPr lang="pt-BR" dirty="0" smtClean="0"/>
            </a:br>
            <a:endParaRPr lang="pt-BR"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857232"/>
            <a:ext cx="8229600" cy="1143000"/>
          </a:xfrm>
        </p:spPr>
        <p:txBody>
          <a:bodyPr>
            <a:normAutofit fontScale="90000"/>
          </a:bodyPr>
          <a:lstStyle/>
          <a:p>
            <a:r>
              <a:rPr lang="pt-BR" b="1" dirty="0" smtClean="0"/>
              <a:t> </a:t>
            </a:r>
            <a:r>
              <a:rPr lang="pt-BR" sz="3300" b="1" dirty="0" smtClean="0"/>
              <a:t>Metodologias Ágeis e o Manifesto Ágil</a:t>
            </a:r>
            <a:r>
              <a:rPr lang="pt-BR" dirty="0" smtClean="0"/>
              <a:t/>
            </a:r>
            <a:br>
              <a:rPr lang="pt-BR" dirty="0" smtClean="0"/>
            </a:br>
            <a:endParaRPr lang="pt-BR" dirty="0"/>
          </a:p>
        </p:txBody>
      </p:sp>
      <p:sp>
        <p:nvSpPr>
          <p:cNvPr id="3" name="Espaço Reservado para Conteúdo 2"/>
          <p:cNvSpPr>
            <a:spLocks noGrp="1"/>
          </p:cNvSpPr>
          <p:nvPr>
            <p:ph sz="quarter" idx="1"/>
          </p:nvPr>
        </p:nvSpPr>
        <p:spPr/>
        <p:txBody>
          <a:bodyPr>
            <a:normAutofit/>
          </a:bodyPr>
          <a:lstStyle/>
          <a:p>
            <a:r>
              <a:rPr lang="pt-BR" dirty="0" smtClean="0"/>
              <a:t>A </a:t>
            </a:r>
            <a:r>
              <a:rPr lang="pt-BR" dirty="0"/>
              <a:t>expressão “Metodologias Ágeis” tornou-se conhecida em 2001, quando especialistas em processos de desenvolvimento de software representando entre outros, os métodos </a:t>
            </a:r>
            <a:r>
              <a:rPr lang="pt-BR" dirty="0" err="1"/>
              <a:t>Scrum</a:t>
            </a:r>
            <a:r>
              <a:rPr lang="pt-BR" dirty="0"/>
              <a:t> e Extreme Programming (XP), foram estabelecidos princípios e características comuns destes métodos. Assim foi criada a “Aliança Ágil” e efetuou-se o estabelecimento do “Manifesto Ágil”.</a:t>
            </a:r>
          </a:p>
          <a:p>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PRINCIPIOS</a:t>
            </a:r>
            <a:endParaRPr lang="pt-BR" dirty="0"/>
          </a:p>
        </p:txBody>
      </p:sp>
      <p:sp>
        <p:nvSpPr>
          <p:cNvPr id="3" name="Espaço Reservado para Conteúdo 2"/>
          <p:cNvSpPr>
            <a:spLocks noGrp="1"/>
          </p:cNvSpPr>
          <p:nvPr>
            <p:ph sz="quarter" idx="1"/>
          </p:nvPr>
        </p:nvSpPr>
        <p:spPr/>
        <p:txBody>
          <a:bodyPr>
            <a:normAutofit/>
          </a:bodyPr>
          <a:lstStyle/>
          <a:p>
            <a:r>
              <a:rPr lang="pt-BR" dirty="0"/>
              <a:t> Pessoas e interações, ao contrário de processos e ferramentas.</a:t>
            </a:r>
          </a:p>
          <a:p>
            <a:r>
              <a:rPr lang="pt-BR" dirty="0"/>
              <a:t>- Software executável, ao contrário de documentação extensa e confusa.</a:t>
            </a:r>
          </a:p>
          <a:p>
            <a:r>
              <a:rPr lang="pt-BR" dirty="0"/>
              <a:t>- Colaboração do cliente, ao contrário de constantes negociações de contratos.</a:t>
            </a:r>
          </a:p>
          <a:p>
            <a:r>
              <a:rPr lang="pt-BR" dirty="0"/>
              <a:t>- Respostas rápidas para as mudanças, ao contrário de seguir planos previamente definidos.</a:t>
            </a:r>
          </a:p>
          <a:p>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sz="quarter" idx="1"/>
          </p:nvPr>
        </p:nvSpPr>
        <p:spPr>
          <a:xfrm>
            <a:off x="1571604" y="1571612"/>
            <a:ext cx="8229600" cy="4525963"/>
          </a:xfrm>
        </p:spPr>
        <p:txBody>
          <a:bodyPr>
            <a:normAutofit/>
          </a:bodyPr>
          <a:lstStyle/>
          <a:p>
            <a:endParaRPr lang="pt-BR" dirty="0" smtClean="0"/>
          </a:p>
          <a:p>
            <a:r>
              <a:rPr lang="pt-BR" dirty="0" smtClean="0"/>
              <a:t>CLIENTE PRESENTE</a:t>
            </a:r>
          </a:p>
          <a:p>
            <a:r>
              <a:rPr lang="pt-BR" dirty="0" smtClean="0"/>
              <a:t>PLANEJAMENTO</a:t>
            </a:r>
          </a:p>
          <a:p>
            <a:r>
              <a:rPr lang="pt-BR" dirty="0" smtClean="0"/>
              <a:t>CÓDIGO PADRONIZADO</a:t>
            </a:r>
          </a:p>
          <a:p>
            <a:r>
              <a:rPr lang="pt-BR" dirty="0" smtClean="0"/>
              <a:t>REFATORAÇÃO</a:t>
            </a:r>
          </a:p>
          <a:p>
            <a:r>
              <a:rPr lang="pt-BR" dirty="0" smtClean="0"/>
              <a:t>TESTES</a:t>
            </a:r>
          </a:p>
          <a:p>
            <a:r>
              <a:rPr lang="pt-BR" dirty="0" smtClean="0"/>
              <a:t>PROJETO SIMPLES</a:t>
            </a:r>
          </a:p>
          <a:p>
            <a:r>
              <a:rPr lang="pt-BR" dirty="0" smtClean="0"/>
              <a:t>USABILIDADE</a:t>
            </a:r>
          </a:p>
          <a:p>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sz="quarter" idx="1"/>
          </p:nvPr>
        </p:nvSpPr>
        <p:spPr/>
        <p:txBody>
          <a:bodyPr>
            <a:normAutofit/>
          </a:bodyPr>
          <a:lstStyle/>
          <a:p>
            <a:r>
              <a:rPr lang="pt-BR" dirty="0"/>
              <a:t>As metodologias ágeis têm o objetivo de acelerar o desenvolvimento do software visando a melhoria contínua do processo, gerando benefícios como o aumento da comunicação e interação da equipe, organização diária para o alcance da meta definida, evitar falhas na elaboração, respostas rápidas às mudanças e aumento significativo da produtividade.</a:t>
            </a:r>
            <a:r>
              <a:rPr lang="pt-BR" dirty="0" smtClean="0"/>
              <a:t/>
            </a:r>
            <a:br>
              <a:rPr lang="pt-BR" dirty="0" smtClean="0"/>
            </a:br>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pic>
        <p:nvPicPr>
          <p:cNvPr id="5" name="Espaço Reservado para Conteúdo 4" descr="Scrum-Process1.png"/>
          <p:cNvPicPr>
            <a:picLocks noGrp="1" noChangeAspect="1"/>
          </p:cNvPicPr>
          <p:nvPr>
            <p:ph sz="quarter" idx="1"/>
          </p:nvPr>
        </p:nvPicPr>
        <p:blipFill>
          <a:blip r:embed="rId2"/>
          <a:stretch>
            <a:fillRect/>
          </a:stretch>
        </p:blipFill>
        <p:spPr>
          <a:xfrm>
            <a:off x="428596" y="2143116"/>
            <a:ext cx="7907387" cy="3953694"/>
          </a:xfrm>
        </p:spPr>
      </p:pic>
      <p:sp>
        <p:nvSpPr>
          <p:cNvPr id="4" name="Título 1"/>
          <p:cNvSpPr txBox="1">
            <a:spLocks/>
          </p:cNvSpPr>
          <p:nvPr/>
        </p:nvSpPr>
        <p:spPr>
          <a:xfrm>
            <a:off x="571472" y="500042"/>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5000" b="0" i="0" u="none" strike="noStrike" kern="1200" cap="small" spc="0" normalizeH="0" baseline="0" noProof="0" dirty="0" smtClean="0">
                <a:ln>
                  <a:noFill/>
                </a:ln>
                <a:solidFill>
                  <a:schemeClr val="tx2"/>
                </a:solidFill>
                <a:effectLst/>
                <a:uLnTx/>
                <a:uFillTx/>
                <a:latin typeface="+mj-lt"/>
                <a:ea typeface="+mj-ea"/>
                <a:cs typeface="+mj-cs"/>
              </a:rPr>
              <a:t>SCRUM</a:t>
            </a:r>
            <a:endParaRPr kumimoji="0" lang="pt-BR" sz="5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SCRUM</a:t>
            </a:r>
            <a:endParaRPr lang="pt-BR" dirty="0"/>
          </a:p>
        </p:txBody>
      </p:sp>
      <p:sp>
        <p:nvSpPr>
          <p:cNvPr id="3" name="Espaço Reservado para Conteúdo 2"/>
          <p:cNvSpPr>
            <a:spLocks noGrp="1"/>
          </p:cNvSpPr>
          <p:nvPr>
            <p:ph sz="quarter" idx="1"/>
          </p:nvPr>
        </p:nvSpPr>
        <p:spPr/>
        <p:txBody>
          <a:bodyPr/>
          <a:lstStyle/>
          <a:p>
            <a:pPr fontAlgn="base"/>
            <a:r>
              <a:rPr lang="pt-BR" dirty="0" smtClean="0"/>
              <a:t>O </a:t>
            </a:r>
            <a:r>
              <a:rPr lang="pt-BR" dirty="0" err="1"/>
              <a:t>Scrum</a:t>
            </a:r>
            <a:r>
              <a:rPr lang="pt-BR" dirty="0"/>
              <a:t> é um processo de desenvolvimento iterativo e incremental para gerenciamento de projetos e desenvolvimento ágil de software</a:t>
            </a:r>
            <a:r>
              <a:rPr lang="pt-BR" dirty="0" smtClean="0"/>
              <a:t>.</a:t>
            </a:r>
          </a:p>
          <a:p>
            <a:pPr fontAlgn="base"/>
            <a:endParaRPr lang="pt-BR" dirty="0" smtClean="0"/>
          </a:p>
          <a:p>
            <a:pPr fontAlgn="base"/>
            <a:r>
              <a:rPr lang="pt-BR" dirty="0" smtClean="0"/>
              <a:t> </a:t>
            </a:r>
            <a:r>
              <a:rPr lang="pt-BR" dirty="0"/>
              <a:t>É utilizado para trabalhos complexos nos quais é impossível predizer tudo o que irá ocorrer.</a:t>
            </a:r>
          </a:p>
          <a:p>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0"/>
            <a:ext cx="7467600" cy="1143000"/>
          </a:xfrm>
        </p:spPr>
        <p:txBody>
          <a:bodyPr/>
          <a:lstStyle/>
          <a:p>
            <a:r>
              <a:rPr lang="pt-BR" dirty="0" smtClean="0"/>
              <a:t>SPRINTS</a:t>
            </a:r>
            <a:endParaRPr lang="pt-BR" dirty="0"/>
          </a:p>
        </p:txBody>
      </p:sp>
      <p:sp>
        <p:nvSpPr>
          <p:cNvPr id="3" name="Espaço Reservado para Conteúdo 2"/>
          <p:cNvSpPr>
            <a:spLocks noGrp="1"/>
          </p:cNvSpPr>
          <p:nvPr>
            <p:ph sz="quarter" idx="1"/>
          </p:nvPr>
        </p:nvSpPr>
        <p:spPr>
          <a:xfrm>
            <a:off x="0" y="1142984"/>
            <a:ext cx="7467600" cy="4873752"/>
          </a:xfrm>
        </p:spPr>
        <p:txBody>
          <a:bodyPr>
            <a:normAutofit/>
          </a:bodyPr>
          <a:lstStyle/>
          <a:p>
            <a:pPr fontAlgn="base"/>
            <a:r>
              <a:rPr lang="pt-BR" dirty="0" smtClean="0"/>
              <a:t>No </a:t>
            </a:r>
            <a:r>
              <a:rPr lang="pt-BR" dirty="0" err="1"/>
              <a:t>Scrum</a:t>
            </a:r>
            <a:r>
              <a:rPr lang="pt-BR" dirty="0"/>
              <a:t>, os projetos são divididos em ciclos (tipicamente mensais) chamados de </a:t>
            </a:r>
            <a:r>
              <a:rPr lang="pt-BR" dirty="0" err="1"/>
              <a:t>Sprints</a:t>
            </a:r>
            <a:r>
              <a:rPr lang="pt-BR" dirty="0"/>
              <a:t>. O </a:t>
            </a:r>
            <a:r>
              <a:rPr lang="pt-BR" dirty="0" err="1"/>
              <a:t>Sprint</a:t>
            </a:r>
            <a:r>
              <a:rPr lang="pt-BR" dirty="0"/>
              <a:t> representa um tempo definido dentro do qual um conjunto de atividades deve ser executado. Metodologias ágeis de desenvolvimento de software são iterativas, ou seja, o trabalho é dividido em iterações, que no </a:t>
            </a:r>
            <a:r>
              <a:rPr lang="pt-BR" dirty="0" err="1"/>
              <a:t>Scrum</a:t>
            </a:r>
            <a:r>
              <a:rPr lang="pt-BR" dirty="0"/>
              <a:t> são chamadas de </a:t>
            </a:r>
            <a:r>
              <a:rPr lang="pt-BR" dirty="0" err="1"/>
              <a:t>Sprints</a:t>
            </a:r>
            <a:r>
              <a:rPr lang="pt-BR" dirty="0"/>
              <a:t> e geralmente duram de 2 a 4 semanas.</a:t>
            </a:r>
          </a:p>
          <a:p>
            <a:endParaRPr lang="pt-BR" dirty="0"/>
          </a:p>
        </p:txBody>
      </p:sp>
      <p:pic>
        <p:nvPicPr>
          <p:cNvPr id="4" name="Imagem 3" descr="sptint.png"/>
          <p:cNvPicPr>
            <a:picLocks noChangeAspect="1"/>
          </p:cNvPicPr>
          <p:nvPr/>
        </p:nvPicPr>
        <p:blipFill>
          <a:blip r:embed="rId2"/>
          <a:stretch>
            <a:fillRect/>
          </a:stretch>
        </p:blipFill>
        <p:spPr>
          <a:xfrm>
            <a:off x="5715008" y="4203243"/>
            <a:ext cx="2928926" cy="265475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392</TotalTime>
  <Words>919</Words>
  <Application>Microsoft Office PowerPoint</Application>
  <PresentationFormat>Apresentação na tela (4:3)</PresentationFormat>
  <Paragraphs>66</Paragraphs>
  <Slides>24</Slides>
  <Notes>0</Notes>
  <HiddenSlides>0</HiddenSlides>
  <MMClips>0</MMClips>
  <ScaleCrop>false</ScaleCrop>
  <HeadingPairs>
    <vt:vector size="4" baseType="variant">
      <vt:variant>
        <vt:lpstr>Tema</vt:lpstr>
      </vt:variant>
      <vt:variant>
        <vt:i4>1</vt:i4>
      </vt:variant>
      <vt:variant>
        <vt:lpstr>Títulos de slides</vt:lpstr>
      </vt:variant>
      <vt:variant>
        <vt:i4>24</vt:i4>
      </vt:variant>
    </vt:vector>
  </HeadingPairs>
  <TitlesOfParts>
    <vt:vector size="25" baseType="lpstr">
      <vt:lpstr>Balcão Envidraçado</vt:lpstr>
      <vt:lpstr>Metodologias Ágeis </vt:lpstr>
      <vt:lpstr> Metodologias Clássicas (Tradicionais)</vt:lpstr>
      <vt:lpstr> Metodologias Ágeis e o Manifesto Ágil </vt:lpstr>
      <vt:lpstr>PRINCIPIOS</vt:lpstr>
      <vt:lpstr>Slide 5</vt:lpstr>
      <vt:lpstr>Slide 6</vt:lpstr>
      <vt:lpstr>Slide 7</vt:lpstr>
      <vt:lpstr>SCRUM</vt:lpstr>
      <vt:lpstr>SPRINTS</vt:lpstr>
      <vt:lpstr>Slide 10</vt:lpstr>
      <vt:lpstr>Product Sprint Backlog </vt:lpstr>
      <vt:lpstr>Kanban (Quadro de Trabalho) </vt:lpstr>
      <vt:lpstr>KANBAN</vt:lpstr>
      <vt:lpstr>Kanban </vt:lpstr>
      <vt:lpstr>Daily Scrum </vt:lpstr>
      <vt:lpstr>Sprint Review Meeting</vt:lpstr>
      <vt:lpstr>Burn Down Chart</vt:lpstr>
      <vt:lpstr>Slide 18</vt:lpstr>
      <vt:lpstr>  Papéis e Responsabilidades  </vt:lpstr>
      <vt:lpstr>Slide 20</vt:lpstr>
      <vt:lpstr>Slide 21</vt:lpstr>
      <vt:lpstr>Slide 22</vt:lpstr>
      <vt:lpstr>REFERÊNCIAS</vt:lpstr>
      <vt:lpstr>Exercicio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Metodologias Ágeis</dc:title>
  <dc:creator>DANILOBOEING</dc:creator>
  <cp:lastModifiedBy>DANILOBOEING</cp:lastModifiedBy>
  <cp:revision>19</cp:revision>
  <dcterms:created xsi:type="dcterms:W3CDTF">2016-06-03T12:37:22Z</dcterms:created>
  <dcterms:modified xsi:type="dcterms:W3CDTF">2016-06-03T19:09:32Z</dcterms:modified>
</cp:coreProperties>
</file>