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8" r:id="rId4"/>
    <p:sldId id="265" r:id="rId5"/>
    <p:sldId id="259" r:id="rId6"/>
    <p:sldId id="276" r:id="rId7"/>
    <p:sldId id="267" r:id="rId8"/>
    <p:sldId id="266" r:id="rId9"/>
    <p:sldId id="260" r:id="rId10"/>
    <p:sldId id="261" r:id="rId11"/>
    <p:sldId id="272" r:id="rId12"/>
    <p:sldId id="277" r:id="rId13"/>
    <p:sldId id="269" r:id="rId14"/>
    <p:sldId id="273" r:id="rId15"/>
    <p:sldId id="281" r:id="rId16"/>
    <p:sldId id="279" r:id="rId17"/>
    <p:sldId id="280" r:id="rId18"/>
    <p:sldId id="282" r:id="rId19"/>
    <p:sldId id="271" r:id="rId20"/>
    <p:sldId id="275" r:id="rId21"/>
    <p:sldId id="284" r:id="rId22"/>
    <p:sldId id="283" r:id="rId23"/>
    <p:sldId id="263" r:id="rId24"/>
    <p:sldId id="278"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mvnrepository.com/artifact/org.kohsuke/github-api" TargetMode="External"/></Relationships>
</file>

<file path=ppt/diagrams/_rels/data3.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1" Type="http://schemas.openxmlformats.org/officeDocument/2006/relationships/hyperlink" Target="https://mvnrepository.com/artifact/org.kohsuke/github-api" TargetMode="External"/></Relationships>
</file>

<file path=ppt/diagrams/_rels/drawing3.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3BD6961-F114-4331-B9BC-2C8A05CE54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4E131A8-96BC-4254-945D-CDE99CD38CA7}">
      <dgm:prSet/>
      <dgm:spPr/>
      <dgm:t>
        <a:bodyPr/>
        <a:lstStyle/>
        <a:p>
          <a:r>
            <a:rPr lang="it-IT"/>
            <a:t>Introduction</a:t>
          </a:r>
          <a:endParaRPr lang="en-US"/>
        </a:p>
      </dgm:t>
    </dgm:pt>
    <dgm:pt modelId="{8E4C0834-E640-45D4-93A6-548CCBDAA6E9}" type="parTrans" cxnId="{ADBB30A1-BC54-4013-9C93-6819DAA6D86D}">
      <dgm:prSet/>
      <dgm:spPr/>
      <dgm:t>
        <a:bodyPr/>
        <a:lstStyle/>
        <a:p>
          <a:endParaRPr lang="en-US"/>
        </a:p>
      </dgm:t>
    </dgm:pt>
    <dgm:pt modelId="{55361B2F-F22B-4840-A0C9-306DE03EE726}" type="sibTrans" cxnId="{ADBB30A1-BC54-4013-9C93-6819DAA6D86D}">
      <dgm:prSet/>
      <dgm:spPr/>
      <dgm:t>
        <a:bodyPr/>
        <a:lstStyle/>
        <a:p>
          <a:endParaRPr lang="en-US"/>
        </a:p>
      </dgm:t>
    </dgm:pt>
    <dgm:pt modelId="{E044971D-33B2-427B-9913-BC588A7D99DB}">
      <dgm:prSet/>
      <dgm:spPr/>
      <dgm:t>
        <a:bodyPr/>
        <a:lstStyle/>
        <a:p>
          <a:r>
            <a:rPr lang="it-IT"/>
            <a:t>Aim</a:t>
          </a:r>
          <a:endParaRPr lang="en-US"/>
        </a:p>
      </dgm:t>
    </dgm:pt>
    <dgm:pt modelId="{31842BB0-06D7-4836-BC2B-47D899896BCC}" type="parTrans" cxnId="{C11ABDDB-7A50-4CDA-A8C5-0C37CCAABBE8}">
      <dgm:prSet/>
      <dgm:spPr/>
      <dgm:t>
        <a:bodyPr/>
        <a:lstStyle/>
        <a:p>
          <a:endParaRPr lang="en-US"/>
        </a:p>
      </dgm:t>
    </dgm:pt>
    <dgm:pt modelId="{5C4FABA2-97A0-4A73-BF9E-EF8E1160913F}" type="sibTrans" cxnId="{C11ABDDB-7A50-4CDA-A8C5-0C37CCAABBE8}">
      <dgm:prSet/>
      <dgm:spPr/>
      <dgm:t>
        <a:bodyPr/>
        <a:lstStyle/>
        <a:p>
          <a:endParaRPr lang="en-US"/>
        </a:p>
      </dgm:t>
    </dgm:pt>
    <dgm:pt modelId="{D218E18F-9782-4B1F-997F-0AF055743E48}">
      <dgm:prSet/>
      <dgm:spPr/>
      <dgm:t>
        <a:bodyPr/>
        <a:lstStyle/>
        <a:p>
          <a:r>
            <a:rPr lang="it-IT"/>
            <a:t>Tools</a:t>
          </a:r>
          <a:endParaRPr lang="en-US"/>
        </a:p>
      </dgm:t>
    </dgm:pt>
    <dgm:pt modelId="{9C2F11E1-C4E6-43B0-948F-CDBC02CF090B}" type="parTrans" cxnId="{48E852B6-43B6-437A-B8D6-4FFB6E9AD389}">
      <dgm:prSet/>
      <dgm:spPr/>
      <dgm:t>
        <a:bodyPr/>
        <a:lstStyle/>
        <a:p>
          <a:endParaRPr lang="en-US"/>
        </a:p>
      </dgm:t>
    </dgm:pt>
    <dgm:pt modelId="{F487AE49-2DFB-44F1-B024-6265A7D95F10}" type="sibTrans" cxnId="{48E852B6-43B6-437A-B8D6-4FFB6E9AD389}">
      <dgm:prSet/>
      <dgm:spPr/>
      <dgm:t>
        <a:bodyPr/>
        <a:lstStyle/>
        <a:p>
          <a:endParaRPr lang="en-US"/>
        </a:p>
      </dgm:t>
    </dgm:pt>
    <dgm:pt modelId="{B7156C03-2026-49A3-A48D-035B352BF33A}">
      <dgm:prSet/>
      <dgm:spPr/>
      <dgm:t>
        <a:bodyPr/>
        <a:lstStyle/>
        <a:p>
          <a:r>
            <a:rPr lang="it-IT"/>
            <a:t>Planning</a:t>
          </a:r>
          <a:endParaRPr lang="en-US"/>
        </a:p>
      </dgm:t>
    </dgm:pt>
    <dgm:pt modelId="{62255D11-CB55-4F04-8F53-18A7ECE84748}" type="parTrans" cxnId="{0213ECD5-D0A1-4A6E-A383-084177C6AE3B}">
      <dgm:prSet/>
      <dgm:spPr/>
      <dgm:t>
        <a:bodyPr/>
        <a:lstStyle/>
        <a:p>
          <a:endParaRPr lang="en-US"/>
        </a:p>
      </dgm:t>
    </dgm:pt>
    <dgm:pt modelId="{5B5C50A8-BCD8-4D08-BC5E-D9ED8D56E7F3}" type="sibTrans" cxnId="{0213ECD5-D0A1-4A6E-A383-084177C6AE3B}">
      <dgm:prSet/>
      <dgm:spPr/>
      <dgm:t>
        <a:bodyPr/>
        <a:lstStyle/>
        <a:p>
          <a:endParaRPr lang="en-US"/>
        </a:p>
      </dgm:t>
    </dgm:pt>
    <dgm:pt modelId="{9E449895-69F2-424F-88FF-7568394007DF}">
      <dgm:prSet/>
      <dgm:spPr/>
      <dgm:t>
        <a:bodyPr/>
        <a:lstStyle/>
        <a:p>
          <a:r>
            <a:rPr lang="it-IT"/>
            <a:t>Data retrieval</a:t>
          </a:r>
          <a:endParaRPr lang="en-US"/>
        </a:p>
      </dgm:t>
    </dgm:pt>
    <dgm:pt modelId="{76819E86-3112-4833-B6AC-8D8C5F1098B8}" type="parTrans" cxnId="{81AA46DE-24FC-4B98-9483-E85A4AA2776E}">
      <dgm:prSet/>
      <dgm:spPr/>
      <dgm:t>
        <a:bodyPr/>
        <a:lstStyle/>
        <a:p>
          <a:endParaRPr lang="en-US"/>
        </a:p>
      </dgm:t>
    </dgm:pt>
    <dgm:pt modelId="{77D314BF-0F1E-4C39-99F3-DFA92302B8CA}" type="sibTrans" cxnId="{81AA46DE-24FC-4B98-9483-E85A4AA2776E}">
      <dgm:prSet/>
      <dgm:spPr/>
      <dgm:t>
        <a:bodyPr/>
        <a:lstStyle/>
        <a:p>
          <a:endParaRPr lang="en-US"/>
        </a:p>
      </dgm:t>
    </dgm:pt>
    <dgm:pt modelId="{845871DB-42F6-4E18-BED0-6F8FE280044F}">
      <dgm:prSet/>
      <dgm:spPr/>
      <dgm:t>
        <a:bodyPr/>
        <a:lstStyle/>
        <a:p>
          <a:r>
            <a:rPr lang="it-IT"/>
            <a:t>Proportion</a:t>
          </a:r>
          <a:endParaRPr lang="en-US"/>
        </a:p>
      </dgm:t>
    </dgm:pt>
    <dgm:pt modelId="{9CB95C51-2EF7-4802-931C-1A6E092EAD01}" type="parTrans" cxnId="{0AF39093-1B5B-4ADA-8C0B-3D9176C97A2B}">
      <dgm:prSet/>
      <dgm:spPr/>
      <dgm:t>
        <a:bodyPr/>
        <a:lstStyle/>
        <a:p>
          <a:endParaRPr lang="en-US"/>
        </a:p>
      </dgm:t>
    </dgm:pt>
    <dgm:pt modelId="{955D1E67-83E2-4A67-9BF5-DA127DC9F348}" type="sibTrans" cxnId="{0AF39093-1B5B-4ADA-8C0B-3D9176C97A2B}">
      <dgm:prSet/>
      <dgm:spPr/>
      <dgm:t>
        <a:bodyPr/>
        <a:lstStyle/>
        <a:p>
          <a:endParaRPr lang="en-US"/>
        </a:p>
      </dgm:t>
    </dgm:pt>
    <dgm:pt modelId="{EDAE22B4-C9AC-42DD-B9EF-B991708FEAF6}">
      <dgm:prSet/>
      <dgm:spPr/>
      <dgm:t>
        <a:bodyPr/>
        <a:lstStyle/>
        <a:p>
          <a:r>
            <a:rPr lang="it-IT"/>
            <a:t>Software Metrics</a:t>
          </a:r>
          <a:endParaRPr lang="en-US"/>
        </a:p>
      </dgm:t>
    </dgm:pt>
    <dgm:pt modelId="{26330A67-2D3A-4108-B9DF-D2F8FA78F22E}" type="parTrans" cxnId="{A0B44741-08BA-4605-B956-4C059AE8297F}">
      <dgm:prSet/>
      <dgm:spPr/>
      <dgm:t>
        <a:bodyPr/>
        <a:lstStyle/>
        <a:p>
          <a:endParaRPr lang="en-US"/>
        </a:p>
      </dgm:t>
    </dgm:pt>
    <dgm:pt modelId="{AB2CE23D-EDBB-4614-83AD-CFEB1D78EDE2}" type="sibTrans" cxnId="{A0B44741-08BA-4605-B956-4C059AE8297F}">
      <dgm:prSet/>
      <dgm:spPr/>
      <dgm:t>
        <a:bodyPr/>
        <a:lstStyle/>
        <a:p>
          <a:endParaRPr lang="en-US"/>
        </a:p>
      </dgm:t>
    </dgm:pt>
    <dgm:pt modelId="{FCBF9595-AF3C-49F3-A325-FE0148D4BC18}">
      <dgm:prSet/>
      <dgm:spPr/>
      <dgm:t>
        <a:bodyPr/>
        <a:lstStyle/>
        <a:p>
          <a:r>
            <a:rPr lang="it-IT"/>
            <a:t>Weka</a:t>
          </a:r>
          <a:endParaRPr lang="en-US"/>
        </a:p>
      </dgm:t>
    </dgm:pt>
    <dgm:pt modelId="{B1DFD6F8-D061-4727-8321-407BE67ED47A}" type="parTrans" cxnId="{F75F20BF-A430-46AC-B7B9-BC213CB0492B}">
      <dgm:prSet/>
      <dgm:spPr/>
      <dgm:t>
        <a:bodyPr/>
        <a:lstStyle/>
        <a:p>
          <a:endParaRPr lang="en-US"/>
        </a:p>
      </dgm:t>
    </dgm:pt>
    <dgm:pt modelId="{B88CBF3F-0937-4235-BE8D-31C9B315C260}" type="sibTrans" cxnId="{F75F20BF-A430-46AC-B7B9-BC213CB0492B}">
      <dgm:prSet/>
      <dgm:spPr/>
      <dgm:t>
        <a:bodyPr/>
        <a:lstStyle/>
        <a:p>
          <a:endParaRPr lang="en-US"/>
        </a:p>
      </dgm:t>
    </dgm:pt>
    <dgm:pt modelId="{7EF8D1FE-A7FB-41E4-B02D-82F561DD670C}">
      <dgm:prSet/>
      <dgm:spPr/>
      <dgm:t>
        <a:bodyPr/>
        <a:lstStyle/>
        <a:p>
          <a:r>
            <a:rPr lang="it-IT"/>
            <a:t>Results</a:t>
          </a:r>
          <a:endParaRPr lang="en-US"/>
        </a:p>
      </dgm:t>
    </dgm:pt>
    <dgm:pt modelId="{B0E53990-81C1-458F-AC97-11CA5B32573A}" type="parTrans" cxnId="{F4C8AB64-37AC-4BFB-99F0-D11387C9A756}">
      <dgm:prSet/>
      <dgm:spPr/>
      <dgm:t>
        <a:bodyPr/>
        <a:lstStyle/>
        <a:p>
          <a:endParaRPr lang="en-US"/>
        </a:p>
      </dgm:t>
    </dgm:pt>
    <dgm:pt modelId="{AAC43482-1E4D-44AF-A58C-C6639738DFC1}" type="sibTrans" cxnId="{F4C8AB64-37AC-4BFB-99F0-D11387C9A756}">
      <dgm:prSet/>
      <dgm:spPr/>
      <dgm:t>
        <a:bodyPr/>
        <a:lstStyle/>
        <a:p>
          <a:endParaRPr lang="en-US"/>
        </a:p>
      </dgm:t>
    </dgm:pt>
    <dgm:pt modelId="{589B5567-2B9A-497B-8BD7-BC7F3350BCB0}">
      <dgm:prSet/>
      <dgm:spPr/>
      <dgm:t>
        <a:bodyPr/>
        <a:lstStyle/>
        <a:p>
          <a:r>
            <a:rPr lang="it-IT" dirty="0"/>
            <a:t>Base Scenario</a:t>
          </a:r>
          <a:endParaRPr lang="en-US" dirty="0"/>
        </a:p>
      </dgm:t>
    </dgm:pt>
    <dgm:pt modelId="{21CD4004-D8F3-453D-85B1-0FD1B8EC8E42}" type="parTrans" cxnId="{7627484E-9C73-4A12-BFEA-85D04AA795A3}">
      <dgm:prSet/>
      <dgm:spPr/>
      <dgm:t>
        <a:bodyPr/>
        <a:lstStyle/>
        <a:p>
          <a:endParaRPr lang="en-US"/>
        </a:p>
      </dgm:t>
    </dgm:pt>
    <dgm:pt modelId="{E1940EDB-B564-4C57-9652-E81DE6D906CB}" type="sibTrans" cxnId="{7627484E-9C73-4A12-BFEA-85D04AA795A3}">
      <dgm:prSet/>
      <dgm:spPr/>
      <dgm:t>
        <a:bodyPr/>
        <a:lstStyle/>
        <a:p>
          <a:endParaRPr lang="en-US"/>
        </a:p>
      </dgm:t>
    </dgm:pt>
    <dgm:pt modelId="{B8348C1E-00B5-4EE1-8DC5-7F647C97D890}">
      <dgm:prSet/>
      <dgm:spPr/>
      <dgm:t>
        <a:bodyPr/>
        <a:lstStyle/>
        <a:p>
          <a:r>
            <a:rPr lang="en-US" dirty="0"/>
            <a:t>Balancing</a:t>
          </a:r>
        </a:p>
      </dgm:t>
    </dgm:pt>
    <dgm:pt modelId="{A7C4A720-9F40-4B2B-9AF7-3998B51DFDAA}" type="parTrans" cxnId="{BEA1F581-831E-4AA5-835F-A263ADBFB709}">
      <dgm:prSet/>
      <dgm:spPr/>
      <dgm:t>
        <a:bodyPr/>
        <a:lstStyle/>
        <a:p>
          <a:endParaRPr lang="en-US"/>
        </a:p>
      </dgm:t>
    </dgm:pt>
    <dgm:pt modelId="{4ED2FFEF-E666-4A10-AF40-0997C43B79F6}" type="sibTrans" cxnId="{BEA1F581-831E-4AA5-835F-A263ADBFB709}">
      <dgm:prSet/>
      <dgm:spPr/>
      <dgm:t>
        <a:bodyPr/>
        <a:lstStyle/>
        <a:p>
          <a:endParaRPr lang="en-US"/>
        </a:p>
      </dgm:t>
    </dgm:pt>
    <dgm:pt modelId="{B1E32926-CF8B-4F9F-828C-B7629A07C034}">
      <dgm:prSet/>
      <dgm:spPr/>
      <dgm:t>
        <a:bodyPr/>
        <a:lstStyle/>
        <a:p>
          <a:r>
            <a:rPr lang="it-IT"/>
            <a:t>Threats to validity</a:t>
          </a:r>
          <a:endParaRPr lang="en-US"/>
        </a:p>
      </dgm:t>
    </dgm:pt>
    <dgm:pt modelId="{387E7461-D91A-48AA-A367-55FEA78CD3CF}" type="parTrans" cxnId="{A2F079D1-5229-4EA8-BAD5-DE9C00FC7E71}">
      <dgm:prSet/>
      <dgm:spPr/>
      <dgm:t>
        <a:bodyPr/>
        <a:lstStyle/>
        <a:p>
          <a:endParaRPr lang="en-US"/>
        </a:p>
      </dgm:t>
    </dgm:pt>
    <dgm:pt modelId="{86239332-445A-4B96-A7B3-F12C6793E554}" type="sibTrans" cxnId="{A2F079D1-5229-4EA8-BAD5-DE9C00FC7E71}">
      <dgm:prSet/>
      <dgm:spPr/>
      <dgm:t>
        <a:bodyPr/>
        <a:lstStyle/>
        <a:p>
          <a:endParaRPr lang="en-US"/>
        </a:p>
      </dgm:t>
    </dgm:pt>
    <dgm:pt modelId="{360B86B4-DC3E-4D69-B386-8D585E60DAE7}">
      <dgm:prSet/>
      <dgm:spPr/>
      <dgm:t>
        <a:bodyPr/>
        <a:lstStyle/>
        <a:p>
          <a:r>
            <a:rPr lang="it-IT"/>
            <a:t>Links</a:t>
          </a:r>
          <a:endParaRPr lang="en-US"/>
        </a:p>
      </dgm:t>
    </dgm:pt>
    <dgm:pt modelId="{20241A92-CFB6-46F6-AB85-539716A8D1DF}" type="parTrans" cxnId="{23914E87-1205-43E5-98AD-454D1129EE3B}">
      <dgm:prSet/>
      <dgm:spPr/>
      <dgm:t>
        <a:bodyPr/>
        <a:lstStyle/>
        <a:p>
          <a:endParaRPr lang="en-US"/>
        </a:p>
      </dgm:t>
    </dgm:pt>
    <dgm:pt modelId="{C1EF2DCC-EF1B-412B-8D3B-C976A514E92C}" type="sibTrans" cxnId="{23914E87-1205-43E5-98AD-454D1129EE3B}">
      <dgm:prSet/>
      <dgm:spPr/>
      <dgm:t>
        <a:bodyPr/>
        <a:lstStyle/>
        <a:p>
          <a:endParaRPr lang="en-US"/>
        </a:p>
      </dgm:t>
    </dgm:pt>
    <dgm:pt modelId="{5794D64C-0B82-400F-9B45-8BBB92CB79EF}">
      <dgm:prSet/>
      <dgm:spPr/>
      <dgm:t>
        <a:bodyPr/>
        <a:lstStyle/>
        <a:p>
          <a:r>
            <a:rPr lang="en-US" dirty="0"/>
            <a:t>Feature Selection</a:t>
          </a:r>
        </a:p>
      </dgm:t>
    </dgm:pt>
    <dgm:pt modelId="{96F5D9A6-BCFB-47A7-B3FE-6F4C560ABB49}" type="parTrans" cxnId="{E7E587ED-CE9E-4BF5-8AA8-89407A53B60A}">
      <dgm:prSet/>
      <dgm:spPr/>
      <dgm:t>
        <a:bodyPr/>
        <a:lstStyle/>
        <a:p>
          <a:endParaRPr lang="it-IT"/>
        </a:p>
      </dgm:t>
    </dgm:pt>
    <dgm:pt modelId="{397F48A9-07CE-42D6-96E3-D10AB3D25143}" type="sibTrans" cxnId="{E7E587ED-CE9E-4BF5-8AA8-89407A53B60A}">
      <dgm:prSet/>
      <dgm:spPr/>
      <dgm:t>
        <a:bodyPr/>
        <a:lstStyle/>
        <a:p>
          <a:endParaRPr lang="it-IT"/>
        </a:p>
      </dgm:t>
    </dgm:pt>
    <dgm:pt modelId="{4A8247F2-8F61-4953-ACF6-96F327A0B7CC}">
      <dgm:prSet/>
      <dgm:spPr/>
      <dgm:t>
        <a:bodyPr/>
        <a:lstStyle/>
        <a:p>
          <a:r>
            <a:rPr lang="en-US" dirty="0"/>
            <a:t>Cost Sensitive Classifier</a:t>
          </a:r>
        </a:p>
      </dgm:t>
    </dgm:pt>
    <dgm:pt modelId="{6241876C-9486-4CDA-8B4F-C239FF9C4A68}" type="parTrans" cxnId="{94FC757D-531E-4A1B-AB74-4C527BF5B8CE}">
      <dgm:prSet/>
      <dgm:spPr/>
      <dgm:t>
        <a:bodyPr/>
        <a:lstStyle/>
        <a:p>
          <a:endParaRPr lang="it-IT"/>
        </a:p>
      </dgm:t>
    </dgm:pt>
    <dgm:pt modelId="{DAB1F2AD-C862-401B-95F1-186AF3CBDD69}" type="sibTrans" cxnId="{94FC757D-531E-4A1B-AB74-4C527BF5B8CE}">
      <dgm:prSet/>
      <dgm:spPr/>
      <dgm:t>
        <a:bodyPr/>
        <a:lstStyle/>
        <a:p>
          <a:endParaRPr lang="it-IT"/>
        </a:p>
      </dgm:t>
    </dgm:pt>
    <dgm:pt modelId="{4915DA9E-C37B-45FF-8DFB-B3938D13FE13}">
      <dgm:prSet/>
      <dgm:spPr/>
      <dgm:t>
        <a:bodyPr/>
        <a:lstStyle/>
        <a:p>
          <a:r>
            <a:rPr lang="en-US" dirty="0"/>
            <a:t>Key Takeaways</a:t>
          </a:r>
        </a:p>
      </dgm:t>
    </dgm:pt>
    <dgm:pt modelId="{9A0CCD94-EE2C-4251-8C11-E613FC20E16C}" type="parTrans" cxnId="{DB23AAF4-2D4C-4C54-B6C1-F97584AB48B0}">
      <dgm:prSet/>
      <dgm:spPr/>
      <dgm:t>
        <a:bodyPr/>
        <a:lstStyle/>
        <a:p>
          <a:endParaRPr lang="it-IT"/>
        </a:p>
      </dgm:t>
    </dgm:pt>
    <dgm:pt modelId="{4AC45C11-0B45-4856-9DB7-24D0A657E360}" type="sibTrans" cxnId="{DB23AAF4-2D4C-4C54-B6C1-F97584AB48B0}">
      <dgm:prSet/>
      <dgm:spPr/>
      <dgm:t>
        <a:bodyPr/>
        <a:lstStyle/>
        <a:p>
          <a:endParaRPr lang="it-IT"/>
        </a:p>
      </dgm:t>
    </dgm:pt>
    <dgm:pt modelId="{AD4B75F1-E6D7-4B72-A870-784ABD9F2E66}" type="pres">
      <dgm:prSet presAssocID="{53BD6961-F114-4331-B9BC-2C8A05CE5453}" presName="linear" presStyleCnt="0">
        <dgm:presLayoutVars>
          <dgm:animLvl val="lvl"/>
          <dgm:resizeHandles val="exact"/>
        </dgm:presLayoutVars>
      </dgm:prSet>
      <dgm:spPr/>
    </dgm:pt>
    <dgm:pt modelId="{383EBE86-671B-4FE7-A498-3E3B5DA4E791}" type="pres">
      <dgm:prSet presAssocID="{54E131A8-96BC-4254-945D-CDE99CD38CA7}" presName="parentText" presStyleLbl="node1" presStyleIdx="0" presStyleCnt="5">
        <dgm:presLayoutVars>
          <dgm:chMax val="0"/>
          <dgm:bulletEnabled val="1"/>
        </dgm:presLayoutVars>
      </dgm:prSet>
      <dgm:spPr/>
    </dgm:pt>
    <dgm:pt modelId="{FF4AEC4F-1340-4739-8EED-2793CEEE2403}" type="pres">
      <dgm:prSet presAssocID="{54E131A8-96BC-4254-945D-CDE99CD38CA7}" presName="childText" presStyleLbl="revTx" presStyleIdx="0" presStyleCnt="3">
        <dgm:presLayoutVars>
          <dgm:bulletEnabled val="1"/>
        </dgm:presLayoutVars>
      </dgm:prSet>
      <dgm:spPr/>
    </dgm:pt>
    <dgm:pt modelId="{2695CF94-958B-4DB1-8B7B-7912E70B6758}" type="pres">
      <dgm:prSet presAssocID="{B7156C03-2026-49A3-A48D-035B352BF33A}" presName="parentText" presStyleLbl="node1" presStyleIdx="1" presStyleCnt="5">
        <dgm:presLayoutVars>
          <dgm:chMax val="0"/>
          <dgm:bulletEnabled val="1"/>
        </dgm:presLayoutVars>
      </dgm:prSet>
      <dgm:spPr/>
    </dgm:pt>
    <dgm:pt modelId="{14F7AB36-F175-46CD-A695-F1A9F84D1EC7}" type="pres">
      <dgm:prSet presAssocID="{B7156C03-2026-49A3-A48D-035B352BF33A}" presName="childText" presStyleLbl="revTx" presStyleIdx="1" presStyleCnt="3">
        <dgm:presLayoutVars>
          <dgm:bulletEnabled val="1"/>
        </dgm:presLayoutVars>
      </dgm:prSet>
      <dgm:spPr/>
    </dgm:pt>
    <dgm:pt modelId="{E97FB295-563D-4C68-84F0-354BA05CBA81}" type="pres">
      <dgm:prSet presAssocID="{7EF8D1FE-A7FB-41E4-B02D-82F561DD670C}" presName="parentText" presStyleLbl="node1" presStyleIdx="2" presStyleCnt="5">
        <dgm:presLayoutVars>
          <dgm:chMax val="0"/>
          <dgm:bulletEnabled val="1"/>
        </dgm:presLayoutVars>
      </dgm:prSet>
      <dgm:spPr/>
    </dgm:pt>
    <dgm:pt modelId="{A7E76824-A92C-41B2-8CE9-7694331876F3}" type="pres">
      <dgm:prSet presAssocID="{7EF8D1FE-A7FB-41E4-B02D-82F561DD670C}" presName="childText" presStyleLbl="revTx" presStyleIdx="2" presStyleCnt="3">
        <dgm:presLayoutVars>
          <dgm:bulletEnabled val="1"/>
        </dgm:presLayoutVars>
      </dgm:prSet>
      <dgm:spPr/>
    </dgm:pt>
    <dgm:pt modelId="{697771AC-0325-420A-8194-25168DB7707C}" type="pres">
      <dgm:prSet presAssocID="{B1E32926-CF8B-4F9F-828C-B7629A07C034}" presName="parentText" presStyleLbl="node1" presStyleIdx="3" presStyleCnt="5">
        <dgm:presLayoutVars>
          <dgm:chMax val="0"/>
          <dgm:bulletEnabled val="1"/>
        </dgm:presLayoutVars>
      </dgm:prSet>
      <dgm:spPr/>
    </dgm:pt>
    <dgm:pt modelId="{481D0620-1C22-41BE-8E63-EF941D06664C}" type="pres">
      <dgm:prSet presAssocID="{86239332-445A-4B96-A7B3-F12C6793E554}" presName="spacer" presStyleCnt="0"/>
      <dgm:spPr/>
    </dgm:pt>
    <dgm:pt modelId="{A8952398-526C-47AA-A582-191E5C0A2DC7}" type="pres">
      <dgm:prSet presAssocID="{360B86B4-DC3E-4D69-B386-8D585E60DAE7}" presName="parentText" presStyleLbl="node1" presStyleIdx="4" presStyleCnt="5">
        <dgm:presLayoutVars>
          <dgm:chMax val="0"/>
          <dgm:bulletEnabled val="1"/>
        </dgm:presLayoutVars>
      </dgm:prSet>
      <dgm:spPr/>
    </dgm:pt>
  </dgm:ptLst>
  <dgm:cxnLst>
    <dgm:cxn modelId="{4694DD01-A963-4396-AA40-DE23EF53ED6E}" type="presOf" srcId="{845871DB-42F6-4E18-BED0-6F8FE280044F}" destId="{14F7AB36-F175-46CD-A695-F1A9F84D1EC7}" srcOrd="0" destOrd="1" presId="urn:microsoft.com/office/officeart/2005/8/layout/vList2"/>
    <dgm:cxn modelId="{86C4230E-8A8D-4D1D-94D2-C7E9BBCE64B3}" type="presOf" srcId="{7EF8D1FE-A7FB-41E4-B02D-82F561DD670C}" destId="{E97FB295-563D-4C68-84F0-354BA05CBA81}" srcOrd="0" destOrd="0" presId="urn:microsoft.com/office/officeart/2005/8/layout/vList2"/>
    <dgm:cxn modelId="{C0D31A25-D27D-4476-9B7E-ACD629D5607C}" type="presOf" srcId="{D218E18F-9782-4B1F-997F-0AF055743E48}" destId="{FF4AEC4F-1340-4739-8EED-2793CEEE2403}" srcOrd="0" destOrd="1" presId="urn:microsoft.com/office/officeart/2005/8/layout/vList2"/>
    <dgm:cxn modelId="{B5FCCA5E-3802-49FF-AEF0-49B7CD07561E}" type="presOf" srcId="{589B5567-2B9A-497B-8BD7-BC7F3350BCB0}" destId="{A7E76824-A92C-41B2-8CE9-7694331876F3}" srcOrd="0" destOrd="0" presId="urn:microsoft.com/office/officeart/2005/8/layout/vList2"/>
    <dgm:cxn modelId="{A0B44741-08BA-4605-B956-4C059AE8297F}" srcId="{B7156C03-2026-49A3-A48D-035B352BF33A}" destId="{EDAE22B4-C9AC-42DD-B9EF-B991708FEAF6}" srcOrd="2" destOrd="0" parTransId="{26330A67-2D3A-4108-B9DF-D2F8FA78F22E}" sibTransId="{AB2CE23D-EDBB-4614-83AD-CFEB1D78EDE2}"/>
    <dgm:cxn modelId="{78F47F64-E91B-4DB2-ADEE-E134A30697D4}" type="presOf" srcId="{B8348C1E-00B5-4EE1-8DC5-7F647C97D890}" destId="{A7E76824-A92C-41B2-8CE9-7694331876F3}" srcOrd="0" destOrd="2" presId="urn:microsoft.com/office/officeart/2005/8/layout/vList2"/>
    <dgm:cxn modelId="{F4C8AB64-37AC-4BFB-99F0-D11387C9A756}" srcId="{53BD6961-F114-4331-B9BC-2C8A05CE5453}" destId="{7EF8D1FE-A7FB-41E4-B02D-82F561DD670C}" srcOrd="2" destOrd="0" parTransId="{B0E53990-81C1-458F-AC97-11CA5B32573A}" sibTransId="{AAC43482-1E4D-44AF-A58C-C6639738DFC1}"/>
    <dgm:cxn modelId="{81D0D967-6D66-438A-A61F-F0F16B106FD3}" type="presOf" srcId="{FCBF9595-AF3C-49F3-A325-FE0148D4BC18}" destId="{14F7AB36-F175-46CD-A695-F1A9F84D1EC7}" srcOrd="0" destOrd="3" presId="urn:microsoft.com/office/officeart/2005/8/layout/vList2"/>
    <dgm:cxn modelId="{24886D4A-5794-42D2-B909-7491E69C4774}" type="presOf" srcId="{53BD6961-F114-4331-B9BC-2C8A05CE5453}" destId="{AD4B75F1-E6D7-4B72-A870-784ABD9F2E66}" srcOrd="0" destOrd="0" presId="urn:microsoft.com/office/officeart/2005/8/layout/vList2"/>
    <dgm:cxn modelId="{CF44346D-C538-43D7-A3D9-A70D1FFA3E03}" type="presOf" srcId="{4A8247F2-8F61-4953-ACF6-96F327A0B7CC}" destId="{A7E76824-A92C-41B2-8CE9-7694331876F3}" srcOrd="0" destOrd="3" presId="urn:microsoft.com/office/officeart/2005/8/layout/vList2"/>
    <dgm:cxn modelId="{7627484E-9C73-4A12-BFEA-85D04AA795A3}" srcId="{7EF8D1FE-A7FB-41E4-B02D-82F561DD670C}" destId="{589B5567-2B9A-497B-8BD7-BC7F3350BCB0}" srcOrd="0" destOrd="0" parTransId="{21CD4004-D8F3-453D-85B1-0FD1B8EC8E42}" sibTransId="{E1940EDB-B564-4C57-9652-E81DE6D906CB}"/>
    <dgm:cxn modelId="{C1980B74-2741-4652-962B-B12DF1A4B035}" type="presOf" srcId="{54E131A8-96BC-4254-945D-CDE99CD38CA7}" destId="{383EBE86-671B-4FE7-A498-3E3B5DA4E791}" srcOrd="0" destOrd="0" presId="urn:microsoft.com/office/officeart/2005/8/layout/vList2"/>
    <dgm:cxn modelId="{C39CFE59-EC5A-4272-82DD-6CD7018B12EE}" type="presOf" srcId="{5794D64C-0B82-400F-9B45-8BBB92CB79EF}" destId="{A7E76824-A92C-41B2-8CE9-7694331876F3}" srcOrd="0" destOrd="1" presId="urn:microsoft.com/office/officeart/2005/8/layout/vList2"/>
    <dgm:cxn modelId="{ADAB655A-0C0B-45E6-A42F-1B87BC79BBBA}" type="presOf" srcId="{EDAE22B4-C9AC-42DD-B9EF-B991708FEAF6}" destId="{14F7AB36-F175-46CD-A695-F1A9F84D1EC7}" srcOrd="0" destOrd="2" presId="urn:microsoft.com/office/officeart/2005/8/layout/vList2"/>
    <dgm:cxn modelId="{94FC757D-531E-4A1B-AB74-4C527BF5B8CE}" srcId="{7EF8D1FE-A7FB-41E4-B02D-82F561DD670C}" destId="{4A8247F2-8F61-4953-ACF6-96F327A0B7CC}" srcOrd="3" destOrd="0" parTransId="{6241876C-9486-4CDA-8B4F-C239FF9C4A68}" sibTransId="{DAB1F2AD-C862-401B-95F1-186AF3CBDD69}"/>
    <dgm:cxn modelId="{BEA1F581-831E-4AA5-835F-A263ADBFB709}" srcId="{7EF8D1FE-A7FB-41E4-B02D-82F561DD670C}" destId="{B8348C1E-00B5-4EE1-8DC5-7F647C97D890}" srcOrd="2" destOrd="0" parTransId="{A7C4A720-9F40-4B2B-9AF7-3998B51DFDAA}" sibTransId="{4ED2FFEF-E666-4A10-AF40-0997C43B79F6}"/>
    <dgm:cxn modelId="{23914E87-1205-43E5-98AD-454D1129EE3B}" srcId="{53BD6961-F114-4331-B9BC-2C8A05CE5453}" destId="{360B86B4-DC3E-4D69-B386-8D585E60DAE7}" srcOrd="4" destOrd="0" parTransId="{20241A92-CFB6-46F6-AB85-539716A8D1DF}" sibTransId="{C1EF2DCC-EF1B-412B-8D3B-C976A514E92C}"/>
    <dgm:cxn modelId="{0AF39093-1B5B-4ADA-8C0B-3D9176C97A2B}" srcId="{B7156C03-2026-49A3-A48D-035B352BF33A}" destId="{845871DB-42F6-4E18-BED0-6F8FE280044F}" srcOrd="1" destOrd="0" parTransId="{9CB95C51-2EF7-4802-931C-1A6E092EAD01}" sibTransId="{955D1E67-83E2-4A67-9BF5-DA127DC9F348}"/>
    <dgm:cxn modelId="{3375F798-C076-4A73-A387-099FA44D216E}" type="presOf" srcId="{E044971D-33B2-427B-9913-BC588A7D99DB}" destId="{FF4AEC4F-1340-4739-8EED-2793CEEE2403}" srcOrd="0" destOrd="0" presId="urn:microsoft.com/office/officeart/2005/8/layout/vList2"/>
    <dgm:cxn modelId="{ADBB30A1-BC54-4013-9C93-6819DAA6D86D}" srcId="{53BD6961-F114-4331-B9BC-2C8A05CE5453}" destId="{54E131A8-96BC-4254-945D-CDE99CD38CA7}" srcOrd="0" destOrd="0" parTransId="{8E4C0834-E640-45D4-93A6-548CCBDAA6E9}" sibTransId="{55361B2F-F22B-4840-A0C9-306DE03EE726}"/>
    <dgm:cxn modelId="{C17DBDAD-394A-4568-9917-AB8330D479A7}" type="presOf" srcId="{9E449895-69F2-424F-88FF-7568394007DF}" destId="{14F7AB36-F175-46CD-A695-F1A9F84D1EC7}" srcOrd="0" destOrd="0" presId="urn:microsoft.com/office/officeart/2005/8/layout/vList2"/>
    <dgm:cxn modelId="{48E852B6-43B6-437A-B8D6-4FFB6E9AD389}" srcId="{54E131A8-96BC-4254-945D-CDE99CD38CA7}" destId="{D218E18F-9782-4B1F-997F-0AF055743E48}" srcOrd="1" destOrd="0" parTransId="{9C2F11E1-C4E6-43B0-948F-CDBC02CF090B}" sibTransId="{F487AE49-2DFB-44F1-B024-6265A7D95F10}"/>
    <dgm:cxn modelId="{2C6EC0BC-FDED-491B-B724-0B51DF0E2054}" type="presOf" srcId="{B1E32926-CF8B-4F9F-828C-B7629A07C034}" destId="{697771AC-0325-420A-8194-25168DB7707C}" srcOrd="0" destOrd="0" presId="urn:microsoft.com/office/officeart/2005/8/layout/vList2"/>
    <dgm:cxn modelId="{F75F20BF-A430-46AC-B7B9-BC213CB0492B}" srcId="{B7156C03-2026-49A3-A48D-035B352BF33A}" destId="{FCBF9595-AF3C-49F3-A325-FE0148D4BC18}" srcOrd="3" destOrd="0" parTransId="{B1DFD6F8-D061-4727-8321-407BE67ED47A}" sibTransId="{B88CBF3F-0937-4235-BE8D-31C9B315C260}"/>
    <dgm:cxn modelId="{A3E08ABF-942E-4667-9370-4004FC9ED4F1}" type="presOf" srcId="{4915DA9E-C37B-45FF-8DFB-B3938D13FE13}" destId="{A7E76824-A92C-41B2-8CE9-7694331876F3}" srcOrd="0" destOrd="4" presId="urn:microsoft.com/office/officeart/2005/8/layout/vList2"/>
    <dgm:cxn modelId="{3DBCC1C1-4E75-4353-A96A-DD1A37E366F3}" type="presOf" srcId="{360B86B4-DC3E-4D69-B386-8D585E60DAE7}" destId="{A8952398-526C-47AA-A582-191E5C0A2DC7}" srcOrd="0" destOrd="0" presId="urn:microsoft.com/office/officeart/2005/8/layout/vList2"/>
    <dgm:cxn modelId="{A2F079D1-5229-4EA8-BAD5-DE9C00FC7E71}" srcId="{53BD6961-F114-4331-B9BC-2C8A05CE5453}" destId="{B1E32926-CF8B-4F9F-828C-B7629A07C034}" srcOrd="3" destOrd="0" parTransId="{387E7461-D91A-48AA-A367-55FEA78CD3CF}" sibTransId="{86239332-445A-4B96-A7B3-F12C6793E554}"/>
    <dgm:cxn modelId="{0213ECD5-D0A1-4A6E-A383-084177C6AE3B}" srcId="{53BD6961-F114-4331-B9BC-2C8A05CE5453}" destId="{B7156C03-2026-49A3-A48D-035B352BF33A}" srcOrd="1" destOrd="0" parTransId="{62255D11-CB55-4F04-8F53-18A7ECE84748}" sibTransId="{5B5C50A8-BCD8-4D08-BC5E-D9ED8D56E7F3}"/>
    <dgm:cxn modelId="{C11ABDDB-7A50-4CDA-A8C5-0C37CCAABBE8}" srcId="{54E131A8-96BC-4254-945D-CDE99CD38CA7}" destId="{E044971D-33B2-427B-9913-BC588A7D99DB}" srcOrd="0" destOrd="0" parTransId="{31842BB0-06D7-4836-BC2B-47D899896BCC}" sibTransId="{5C4FABA2-97A0-4A73-BF9E-EF8E1160913F}"/>
    <dgm:cxn modelId="{81AA46DE-24FC-4B98-9483-E85A4AA2776E}" srcId="{B7156C03-2026-49A3-A48D-035B352BF33A}" destId="{9E449895-69F2-424F-88FF-7568394007DF}" srcOrd="0" destOrd="0" parTransId="{76819E86-3112-4833-B6AC-8D8C5F1098B8}" sibTransId="{77D314BF-0F1E-4C39-99F3-DFA92302B8CA}"/>
    <dgm:cxn modelId="{E7E587ED-CE9E-4BF5-8AA8-89407A53B60A}" srcId="{7EF8D1FE-A7FB-41E4-B02D-82F561DD670C}" destId="{5794D64C-0B82-400F-9B45-8BBB92CB79EF}" srcOrd="1" destOrd="0" parTransId="{96F5D9A6-BCFB-47A7-B3FE-6F4C560ABB49}" sibTransId="{397F48A9-07CE-42D6-96E3-D10AB3D25143}"/>
    <dgm:cxn modelId="{DB23AAF4-2D4C-4C54-B6C1-F97584AB48B0}" srcId="{7EF8D1FE-A7FB-41E4-B02D-82F561DD670C}" destId="{4915DA9E-C37B-45FF-8DFB-B3938D13FE13}" srcOrd="4" destOrd="0" parTransId="{9A0CCD94-EE2C-4251-8C11-E613FC20E16C}" sibTransId="{4AC45C11-0B45-4856-9DB7-24D0A657E360}"/>
    <dgm:cxn modelId="{003843FC-0FD0-443E-8CEE-E405B9412806}" type="presOf" srcId="{B7156C03-2026-49A3-A48D-035B352BF33A}" destId="{2695CF94-958B-4DB1-8B7B-7912E70B6758}" srcOrd="0" destOrd="0" presId="urn:microsoft.com/office/officeart/2005/8/layout/vList2"/>
    <dgm:cxn modelId="{E6C6035B-20C0-4BEE-8C47-5409357F9502}" type="presParOf" srcId="{AD4B75F1-E6D7-4B72-A870-784ABD9F2E66}" destId="{383EBE86-671B-4FE7-A498-3E3B5DA4E791}" srcOrd="0" destOrd="0" presId="urn:microsoft.com/office/officeart/2005/8/layout/vList2"/>
    <dgm:cxn modelId="{D6844328-A236-43DB-B477-22BC5E919F0C}" type="presParOf" srcId="{AD4B75F1-E6D7-4B72-A870-784ABD9F2E66}" destId="{FF4AEC4F-1340-4739-8EED-2793CEEE2403}" srcOrd="1" destOrd="0" presId="urn:microsoft.com/office/officeart/2005/8/layout/vList2"/>
    <dgm:cxn modelId="{E9648C7E-6705-422A-BF61-92769E3D6B87}" type="presParOf" srcId="{AD4B75F1-E6D7-4B72-A870-784ABD9F2E66}" destId="{2695CF94-958B-4DB1-8B7B-7912E70B6758}" srcOrd="2" destOrd="0" presId="urn:microsoft.com/office/officeart/2005/8/layout/vList2"/>
    <dgm:cxn modelId="{72E6F95D-A849-4108-AF63-1C191341162E}" type="presParOf" srcId="{AD4B75F1-E6D7-4B72-A870-784ABD9F2E66}" destId="{14F7AB36-F175-46CD-A695-F1A9F84D1EC7}" srcOrd="3" destOrd="0" presId="urn:microsoft.com/office/officeart/2005/8/layout/vList2"/>
    <dgm:cxn modelId="{7D015EE3-7E36-45B9-92A5-A1E6406E518E}" type="presParOf" srcId="{AD4B75F1-E6D7-4B72-A870-784ABD9F2E66}" destId="{E97FB295-563D-4C68-84F0-354BA05CBA81}" srcOrd="4" destOrd="0" presId="urn:microsoft.com/office/officeart/2005/8/layout/vList2"/>
    <dgm:cxn modelId="{56660A17-B7A6-44A9-827E-DE0EF143039C}" type="presParOf" srcId="{AD4B75F1-E6D7-4B72-A870-784ABD9F2E66}" destId="{A7E76824-A92C-41B2-8CE9-7694331876F3}" srcOrd="5" destOrd="0" presId="urn:microsoft.com/office/officeart/2005/8/layout/vList2"/>
    <dgm:cxn modelId="{B876CAFC-1405-4998-B430-8349F48F1B88}" type="presParOf" srcId="{AD4B75F1-E6D7-4B72-A870-784ABD9F2E66}" destId="{697771AC-0325-420A-8194-25168DB7707C}" srcOrd="6" destOrd="0" presId="urn:microsoft.com/office/officeart/2005/8/layout/vList2"/>
    <dgm:cxn modelId="{8889D3EB-DCDD-4C05-99BB-9D0245621A2C}" type="presParOf" srcId="{AD4B75F1-E6D7-4B72-A870-784ABD9F2E66}" destId="{481D0620-1C22-41BE-8E63-EF941D06664C}" srcOrd="7" destOrd="0" presId="urn:microsoft.com/office/officeart/2005/8/layout/vList2"/>
    <dgm:cxn modelId="{5F6EA3E1-4825-425F-9CEB-4691FC3401E3}" type="presParOf" srcId="{AD4B75F1-E6D7-4B72-A870-784ABD9F2E66}" destId="{A8952398-526C-47AA-A582-191E5C0A2DC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2A143D-C6D1-47C2-87AA-02019B008B1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53A9912-1022-45C0-B0A7-9F626724B85E}">
      <dgm:prSet/>
      <dgm:spPr/>
      <dgm:t>
        <a:bodyPr/>
        <a:lstStyle/>
        <a:p>
          <a:pPr algn="just"/>
          <a:r>
            <a:rPr lang="it-IT" dirty="0"/>
            <a:t>Closed and resolved bugs are from Jira’s REST API, while GitHub commits are from a third party GitHub API available on Maven Repository: </a:t>
          </a:r>
          <a:r>
            <a:rPr lang="it-IT"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https://mvnrepository.com/artifact/org.kohsuke/github-api</a:t>
          </a:r>
          <a:endParaRPr lang="en-US" dirty="0">
            <a:solidFill>
              <a:schemeClr val="bg1"/>
            </a:solidFill>
          </a:endParaRPr>
        </a:p>
      </dgm:t>
    </dgm:pt>
    <dgm:pt modelId="{3D7A2E22-C015-4559-B13E-76B83DC7F1C8}" type="parTrans" cxnId="{CB5ACD5D-A012-4ACB-90F6-90D641004FA6}">
      <dgm:prSet/>
      <dgm:spPr/>
      <dgm:t>
        <a:bodyPr/>
        <a:lstStyle/>
        <a:p>
          <a:endParaRPr lang="en-US"/>
        </a:p>
      </dgm:t>
    </dgm:pt>
    <dgm:pt modelId="{F9B73620-706F-4AF3-893B-13DB4FC121D6}" type="sibTrans" cxnId="{CB5ACD5D-A012-4ACB-90F6-90D641004FA6}">
      <dgm:prSet/>
      <dgm:spPr/>
      <dgm:t>
        <a:bodyPr/>
        <a:lstStyle/>
        <a:p>
          <a:endParaRPr lang="en-US"/>
        </a:p>
      </dgm:t>
    </dgm:pt>
    <dgm:pt modelId="{F6A267B9-3007-4D94-9F6F-B13DCDFCA642}">
      <dgm:prSet/>
      <dgm:spPr/>
      <dgm:t>
        <a:bodyPr/>
        <a:lstStyle/>
        <a:p>
          <a:pPr algn="just"/>
          <a:r>
            <a:rPr lang="it-IT" dirty="0"/>
            <a:t>Versions and Tickets are retrieved from Jira and then valid GitHub Commits are sorted into their relative version. Commits after the latest version available from Jira are ignored.</a:t>
          </a:r>
          <a:endParaRPr lang="en-US" dirty="0"/>
        </a:p>
      </dgm:t>
    </dgm:pt>
    <dgm:pt modelId="{23A9BB7C-2D19-4BAD-AE39-D4DCE62D95BF}" type="parTrans" cxnId="{A08882A6-0BA5-44B5-9411-7D4D5CA4FCA3}">
      <dgm:prSet/>
      <dgm:spPr/>
      <dgm:t>
        <a:bodyPr/>
        <a:lstStyle/>
        <a:p>
          <a:endParaRPr lang="en-US"/>
        </a:p>
      </dgm:t>
    </dgm:pt>
    <dgm:pt modelId="{11FC1EAF-B853-4805-B56B-87BE60CD95B2}" type="sibTrans" cxnId="{A08882A6-0BA5-44B5-9411-7D4D5CA4FCA3}">
      <dgm:prSet/>
      <dgm:spPr/>
      <dgm:t>
        <a:bodyPr/>
        <a:lstStyle/>
        <a:p>
          <a:endParaRPr lang="en-US"/>
        </a:p>
      </dgm:t>
    </dgm:pt>
    <dgm:pt modelId="{03C39CB4-A258-4D94-987E-A8B5BFBB12E7}">
      <dgm:prSet/>
      <dgm:spPr/>
      <dgm:t>
        <a:bodyPr/>
        <a:lstStyle/>
        <a:p>
          <a:pPr algn="just"/>
          <a:r>
            <a:rPr lang="it-IT" dirty="0"/>
            <a:t>Jira Tickets and GitHub Commits are then linked together to determine Bugs. </a:t>
          </a:r>
          <a:endParaRPr lang="en-US" dirty="0"/>
        </a:p>
      </dgm:t>
    </dgm:pt>
    <dgm:pt modelId="{D6F44960-34D3-41EB-A8C9-D0D310B83ECB}" type="parTrans" cxnId="{DE65C6C3-A317-4D20-87B9-9E4440A71785}">
      <dgm:prSet/>
      <dgm:spPr/>
      <dgm:t>
        <a:bodyPr/>
        <a:lstStyle/>
        <a:p>
          <a:endParaRPr lang="en-US"/>
        </a:p>
      </dgm:t>
    </dgm:pt>
    <dgm:pt modelId="{5EE8E3B4-2050-44BD-9B9B-A5852C245497}" type="sibTrans" cxnId="{DE65C6C3-A317-4D20-87B9-9E4440A71785}">
      <dgm:prSet/>
      <dgm:spPr/>
      <dgm:t>
        <a:bodyPr/>
        <a:lstStyle/>
        <a:p>
          <a:endParaRPr lang="en-US"/>
        </a:p>
      </dgm:t>
    </dgm:pt>
    <dgm:pt modelId="{CA00849A-045D-4F8B-8692-4FD75038E1A5}">
      <dgm:prSet/>
      <dgm:spPr/>
      <dgm:t>
        <a:bodyPr/>
        <a:lstStyle/>
        <a:p>
          <a:pPr algn="just"/>
          <a:r>
            <a:rPr lang="it-IT" dirty="0"/>
            <a:t>The opening version (OV) of a Bug is identified as the latest version preceding the Ticket’s creation date. </a:t>
          </a:r>
          <a:r>
            <a:rPr lang="en-US" dirty="0"/>
            <a:t>Bugs with a missing or invalid OV or fixed version (FV) have been ignored.</a:t>
          </a:r>
          <a:endParaRPr lang="it-IT" dirty="0"/>
        </a:p>
      </dgm:t>
    </dgm:pt>
    <dgm:pt modelId="{10CEA314-05AC-4E8E-B065-94C77EA8C2F0}" type="parTrans" cxnId="{D3442EA1-6F56-4D8D-ABC6-7C4C86175DAB}">
      <dgm:prSet/>
      <dgm:spPr/>
      <dgm:t>
        <a:bodyPr/>
        <a:lstStyle/>
        <a:p>
          <a:endParaRPr lang="en-US"/>
        </a:p>
      </dgm:t>
    </dgm:pt>
    <dgm:pt modelId="{CDF02D8B-9648-400F-B205-39E0E28556B9}" type="sibTrans" cxnId="{D3442EA1-6F56-4D8D-ABC6-7C4C86175DAB}">
      <dgm:prSet/>
      <dgm:spPr/>
      <dgm:t>
        <a:bodyPr/>
        <a:lstStyle/>
        <a:p>
          <a:endParaRPr lang="en-US"/>
        </a:p>
      </dgm:t>
    </dgm:pt>
    <dgm:pt modelId="{829C07F3-D4BA-4744-A5BE-78E870133A3E}">
      <dgm:prSet/>
      <dgm:spPr/>
      <dgm:t>
        <a:bodyPr/>
        <a:lstStyle/>
        <a:p>
          <a:pPr algn="just"/>
          <a:r>
            <a:rPr lang="it-IT" dirty="0"/>
            <a:t>When available and preceding the OV, I have considered the first Affected Version indicated by Jira as the injected version (IV)</a:t>
          </a:r>
          <a:endParaRPr lang="en-US" dirty="0"/>
        </a:p>
      </dgm:t>
    </dgm:pt>
    <dgm:pt modelId="{7FB4D8CB-2F1C-40CF-BD6B-DFCEC7B31EEA}" type="parTrans" cxnId="{7DE3382C-EC9D-4054-B920-9145C6395416}">
      <dgm:prSet/>
      <dgm:spPr/>
      <dgm:t>
        <a:bodyPr/>
        <a:lstStyle/>
        <a:p>
          <a:endParaRPr lang="en-US"/>
        </a:p>
      </dgm:t>
    </dgm:pt>
    <dgm:pt modelId="{69FA86BF-34A4-4C74-9B05-40BBB433DE3D}" type="sibTrans" cxnId="{7DE3382C-EC9D-4054-B920-9145C6395416}">
      <dgm:prSet/>
      <dgm:spPr/>
      <dgm:t>
        <a:bodyPr/>
        <a:lstStyle/>
        <a:p>
          <a:endParaRPr lang="en-US"/>
        </a:p>
      </dgm:t>
    </dgm:pt>
    <dgm:pt modelId="{82E644F2-EB6E-42E5-A691-D49748CD7B5D}" type="pres">
      <dgm:prSet presAssocID="{C52A143D-C6D1-47C2-87AA-02019B008B13}" presName="outerComposite" presStyleCnt="0">
        <dgm:presLayoutVars>
          <dgm:chMax val="5"/>
          <dgm:dir/>
          <dgm:resizeHandles val="exact"/>
        </dgm:presLayoutVars>
      </dgm:prSet>
      <dgm:spPr/>
    </dgm:pt>
    <dgm:pt modelId="{F2946D38-BCD4-4952-80A4-A4FF018E56DD}" type="pres">
      <dgm:prSet presAssocID="{C52A143D-C6D1-47C2-87AA-02019B008B13}" presName="dummyMaxCanvas" presStyleCnt="0">
        <dgm:presLayoutVars/>
      </dgm:prSet>
      <dgm:spPr/>
    </dgm:pt>
    <dgm:pt modelId="{A09AA2CC-E163-40DD-B801-64A66BEF2E2E}" type="pres">
      <dgm:prSet presAssocID="{C52A143D-C6D1-47C2-87AA-02019B008B13}" presName="FiveNodes_1" presStyleLbl="node1" presStyleIdx="0" presStyleCnt="5">
        <dgm:presLayoutVars>
          <dgm:bulletEnabled val="1"/>
        </dgm:presLayoutVars>
      </dgm:prSet>
      <dgm:spPr/>
    </dgm:pt>
    <dgm:pt modelId="{25628BF0-AB40-43CA-BAD5-8B3DE0E593EC}" type="pres">
      <dgm:prSet presAssocID="{C52A143D-C6D1-47C2-87AA-02019B008B13}" presName="FiveNodes_2" presStyleLbl="node1" presStyleIdx="1" presStyleCnt="5">
        <dgm:presLayoutVars>
          <dgm:bulletEnabled val="1"/>
        </dgm:presLayoutVars>
      </dgm:prSet>
      <dgm:spPr/>
    </dgm:pt>
    <dgm:pt modelId="{5A5B56AE-F85C-4821-BDB5-2BFF02A1FCCC}" type="pres">
      <dgm:prSet presAssocID="{C52A143D-C6D1-47C2-87AA-02019B008B13}" presName="FiveNodes_3" presStyleLbl="node1" presStyleIdx="2" presStyleCnt="5">
        <dgm:presLayoutVars>
          <dgm:bulletEnabled val="1"/>
        </dgm:presLayoutVars>
      </dgm:prSet>
      <dgm:spPr/>
    </dgm:pt>
    <dgm:pt modelId="{16F986EC-1B13-4874-801B-3157D867064A}" type="pres">
      <dgm:prSet presAssocID="{C52A143D-C6D1-47C2-87AA-02019B008B13}" presName="FiveNodes_4" presStyleLbl="node1" presStyleIdx="3" presStyleCnt="5">
        <dgm:presLayoutVars>
          <dgm:bulletEnabled val="1"/>
        </dgm:presLayoutVars>
      </dgm:prSet>
      <dgm:spPr/>
    </dgm:pt>
    <dgm:pt modelId="{2E53F55E-1B4A-4C21-AD1B-6C9B79584C35}" type="pres">
      <dgm:prSet presAssocID="{C52A143D-C6D1-47C2-87AA-02019B008B13}" presName="FiveNodes_5" presStyleLbl="node1" presStyleIdx="4" presStyleCnt="5">
        <dgm:presLayoutVars>
          <dgm:bulletEnabled val="1"/>
        </dgm:presLayoutVars>
      </dgm:prSet>
      <dgm:spPr/>
    </dgm:pt>
    <dgm:pt modelId="{048A4570-4F94-4A7A-8511-BD6F82ED2546}" type="pres">
      <dgm:prSet presAssocID="{C52A143D-C6D1-47C2-87AA-02019B008B13}" presName="FiveConn_1-2" presStyleLbl="fgAccFollowNode1" presStyleIdx="0" presStyleCnt="4">
        <dgm:presLayoutVars>
          <dgm:bulletEnabled val="1"/>
        </dgm:presLayoutVars>
      </dgm:prSet>
      <dgm:spPr/>
    </dgm:pt>
    <dgm:pt modelId="{30FCCEDB-31E8-4FCB-B16E-A13A95CE8115}" type="pres">
      <dgm:prSet presAssocID="{C52A143D-C6D1-47C2-87AA-02019B008B13}" presName="FiveConn_2-3" presStyleLbl="fgAccFollowNode1" presStyleIdx="1" presStyleCnt="4">
        <dgm:presLayoutVars>
          <dgm:bulletEnabled val="1"/>
        </dgm:presLayoutVars>
      </dgm:prSet>
      <dgm:spPr/>
    </dgm:pt>
    <dgm:pt modelId="{D8EDEE0D-5FA3-4225-8C51-E7EEF94F9139}" type="pres">
      <dgm:prSet presAssocID="{C52A143D-C6D1-47C2-87AA-02019B008B13}" presName="FiveConn_3-4" presStyleLbl="fgAccFollowNode1" presStyleIdx="2" presStyleCnt="4">
        <dgm:presLayoutVars>
          <dgm:bulletEnabled val="1"/>
        </dgm:presLayoutVars>
      </dgm:prSet>
      <dgm:spPr/>
    </dgm:pt>
    <dgm:pt modelId="{7C671B61-28AB-48C1-B716-1BEE9C2D52CE}" type="pres">
      <dgm:prSet presAssocID="{C52A143D-C6D1-47C2-87AA-02019B008B13}" presName="FiveConn_4-5" presStyleLbl="fgAccFollowNode1" presStyleIdx="3" presStyleCnt="4">
        <dgm:presLayoutVars>
          <dgm:bulletEnabled val="1"/>
        </dgm:presLayoutVars>
      </dgm:prSet>
      <dgm:spPr/>
    </dgm:pt>
    <dgm:pt modelId="{0906FF2D-91A7-4EE1-9702-8B622B3C919B}" type="pres">
      <dgm:prSet presAssocID="{C52A143D-C6D1-47C2-87AA-02019B008B13}" presName="FiveNodes_1_text" presStyleLbl="node1" presStyleIdx="4" presStyleCnt="5">
        <dgm:presLayoutVars>
          <dgm:bulletEnabled val="1"/>
        </dgm:presLayoutVars>
      </dgm:prSet>
      <dgm:spPr/>
    </dgm:pt>
    <dgm:pt modelId="{91FDA5D0-ED0B-49F3-91CA-431807E85358}" type="pres">
      <dgm:prSet presAssocID="{C52A143D-C6D1-47C2-87AA-02019B008B13}" presName="FiveNodes_2_text" presStyleLbl="node1" presStyleIdx="4" presStyleCnt="5">
        <dgm:presLayoutVars>
          <dgm:bulletEnabled val="1"/>
        </dgm:presLayoutVars>
      </dgm:prSet>
      <dgm:spPr/>
    </dgm:pt>
    <dgm:pt modelId="{8DCF3A5E-BC0F-42E5-9F67-AE102CC6BCB6}" type="pres">
      <dgm:prSet presAssocID="{C52A143D-C6D1-47C2-87AA-02019B008B13}" presName="FiveNodes_3_text" presStyleLbl="node1" presStyleIdx="4" presStyleCnt="5">
        <dgm:presLayoutVars>
          <dgm:bulletEnabled val="1"/>
        </dgm:presLayoutVars>
      </dgm:prSet>
      <dgm:spPr/>
    </dgm:pt>
    <dgm:pt modelId="{32EBCAF8-6E81-45F7-B6D1-740A158CFED4}" type="pres">
      <dgm:prSet presAssocID="{C52A143D-C6D1-47C2-87AA-02019B008B13}" presName="FiveNodes_4_text" presStyleLbl="node1" presStyleIdx="4" presStyleCnt="5">
        <dgm:presLayoutVars>
          <dgm:bulletEnabled val="1"/>
        </dgm:presLayoutVars>
      </dgm:prSet>
      <dgm:spPr/>
    </dgm:pt>
    <dgm:pt modelId="{653C4726-2C12-4442-B670-9B22F1BED649}" type="pres">
      <dgm:prSet presAssocID="{C52A143D-C6D1-47C2-87AA-02019B008B13}" presName="FiveNodes_5_text" presStyleLbl="node1" presStyleIdx="4" presStyleCnt="5">
        <dgm:presLayoutVars>
          <dgm:bulletEnabled val="1"/>
        </dgm:presLayoutVars>
      </dgm:prSet>
      <dgm:spPr/>
    </dgm:pt>
  </dgm:ptLst>
  <dgm:cxnLst>
    <dgm:cxn modelId="{FB7CD305-7FDC-4791-A6FB-61AE3E0D8BD7}" type="presOf" srcId="{F6A267B9-3007-4D94-9F6F-B13DCDFCA642}" destId="{91FDA5D0-ED0B-49F3-91CA-431807E85358}" srcOrd="1" destOrd="0" presId="urn:microsoft.com/office/officeart/2005/8/layout/vProcess5"/>
    <dgm:cxn modelId="{B60A7A0A-1156-4599-B774-165BBE2DEE72}" type="presOf" srcId="{853A9912-1022-45C0-B0A7-9F626724B85E}" destId="{A09AA2CC-E163-40DD-B801-64A66BEF2E2E}" srcOrd="0" destOrd="0" presId="urn:microsoft.com/office/officeart/2005/8/layout/vProcess5"/>
    <dgm:cxn modelId="{8B21360B-47B4-429E-B23F-E03667274039}" type="presOf" srcId="{F6A267B9-3007-4D94-9F6F-B13DCDFCA642}" destId="{25628BF0-AB40-43CA-BAD5-8B3DE0E593EC}" srcOrd="0" destOrd="0" presId="urn:microsoft.com/office/officeart/2005/8/layout/vProcess5"/>
    <dgm:cxn modelId="{576FD118-9B03-4FDB-A802-A6D217C7FD29}" type="presOf" srcId="{829C07F3-D4BA-4744-A5BE-78E870133A3E}" destId="{2E53F55E-1B4A-4C21-AD1B-6C9B79584C35}" srcOrd="0" destOrd="0" presId="urn:microsoft.com/office/officeart/2005/8/layout/vProcess5"/>
    <dgm:cxn modelId="{F0773E1F-E73D-4DC7-9B92-D49AAC9B8DD7}" type="presOf" srcId="{CA00849A-045D-4F8B-8692-4FD75038E1A5}" destId="{32EBCAF8-6E81-45F7-B6D1-740A158CFED4}" srcOrd="1" destOrd="0" presId="urn:microsoft.com/office/officeart/2005/8/layout/vProcess5"/>
    <dgm:cxn modelId="{7DE3382C-EC9D-4054-B920-9145C6395416}" srcId="{C52A143D-C6D1-47C2-87AA-02019B008B13}" destId="{829C07F3-D4BA-4744-A5BE-78E870133A3E}" srcOrd="4" destOrd="0" parTransId="{7FB4D8CB-2F1C-40CF-BD6B-DFCEC7B31EEA}" sibTransId="{69FA86BF-34A4-4C74-9B05-40BBB433DE3D}"/>
    <dgm:cxn modelId="{50E6C93F-C485-4861-9B14-F25EB1F0F77E}" type="presOf" srcId="{03C39CB4-A258-4D94-987E-A8B5BFBB12E7}" destId="{5A5B56AE-F85C-4821-BDB5-2BFF02A1FCCC}" srcOrd="0" destOrd="0" presId="urn:microsoft.com/office/officeart/2005/8/layout/vProcess5"/>
    <dgm:cxn modelId="{CB5ACD5D-A012-4ACB-90F6-90D641004FA6}" srcId="{C52A143D-C6D1-47C2-87AA-02019B008B13}" destId="{853A9912-1022-45C0-B0A7-9F626724B85E}" srcOrd="0" destOrd="0" parTransId="{3D7A2E22-C015-4559-B13E-76B83DC7F1C8}" sibTransId="{F9B73620-706F-4AF3-893B-13DB4FC121D6}"/>
    <dgm:cxn modelId="{18E42241-F4B5-4479-B901-AF9955FCC14C}" type="presOf" srcId="{03C39CB4-A258-4D94-987E-A8B5BFBB12E7}" destId="{8DCF3A5E-BC0F-42E5-9F67-AE102CC6BCB6}" srcOrd="1" destOrd="0" presId="urn:microsoft.com/office/officeart/2005/8/layout/vProcess5"/>
    <dgm:cxn modelId="{831FFE44-FE7D-4C7C-8938-71E7051D6943}" type="presOf" srcId="{CDF02D8B-9648-400F-B205-39E0E28556B9}" destId="{7C671B61-28AB-48C1-B716-1BEE9C2D52CE}" srcOrd="0" destOrd="0" presId="urn:microsoft.com/office/officeart/2005/8/layout/vProcess5"/>
    <dgm:cxn modelId="{C2860169-B79E-4560-9830-5765494416F6}" type="presOf" srcId="{CA00849A-045D-4F8B-8692-4FD75038E1A5}" destId="{16F986EC-1B13-4874-801B-3157D867064A}" srcOrd="0" destOrd="0" presId="urn:microsoft.com/office/officeart/2005/8/layout/vProcess5"/>
    <dgm:cxn modelId="{03A56350-E0CC-41F1-A0C5-3E30D85A8FC5}" type="presOf" srcId="{F9B73620-706F-4AF3-893B-13DB4FC121D6}" destId="{048A4570-4F94-4A7A-8511-BD6F82ED2546}" srcOrd="0" destOrd="0" presId="urn:microsoft.com/office/officeart/2005/8/layout/vProcess5"/>
    <dgm:cxn modelId="{3B891774-7219-4A84-BF23-7A3132DE25A0}" type="presOf" srcId="{5EE8E3B4-2050-44BD-9B9B-A5852C245497}" destId="{D8EDEE0D-5FA3-4225-8C51-E7EEF94F9139}" srcOrd="0" destOrd="0" presId="urn:microsoft.com/office/officeart/2005/8/layout/vProcess5"/>
    <dgm:cxn modelId="{4C1A9456-6D30-4FD6-8AC6-B16B93D36E4C}" type="presOf" srcId="{C52A143D-C6D1-47C2-87AA-02019B008B13}" destId="{82E644F2-EB6E-42E5-A691-D49748CD7B5D}" srcOrd="0" destOrd="0" presId="urn:microsoft.com/office/officeart/2005/8/layout/vProcess5"/>
    <dgm:cxn modelId="{D3442EA1-6F56-4D8D-ABC6-7C4C86175DAB}" srcId="{C52A143D-C6D1-47C2-87AA-02019B008B13}" destId="{CA00849A-045D-4F8B-8692-4FD75038E1A5}" srcOrd="3" destOrd="0" parTransId="{10CEA314-05AC-4E8E-B065-94C77EA8C2F0}" sibTransId="{CDF02D8B-9648-400F-B205-39E0E28556B9}"/>
    <dgm:cxn modelId="{A08882A6-0BA5-44B5-9411-7D4D5CA4FCA3}" srcId="{C52A143D-C6D1-47C2-87AA-02019B008B13}" destId="{F6A267B9-3007-4D94-9F6F-B13DCDFCA642}" srcOrd="1" destOrd="0" parTransId="{23A9BB7C-2D19-4BAD-AE39-D4DCE62D95BF}" sibTransId="{11FC1EAF-B853-4805-B56B-87BE60CD95B2}"/>
    <dgm:cxn modelId="{2BBD0CB1-6C62-4B46-A337-F5D02F729923}" type="presOf" srcId="{829C07F3-D4BA-4744-A5BE-78E870133A3E}" destId="{653C4726-2C12-4442-B670-9B22F1BED649}" srcOrd="1" destOrd="0" presId="urn:microsoft.com/office/officeart/2005/8/layout/vProcess5"/>
    <dgm:cxn modelId="{DE65C6C3-A317-4D20-87B9-9E4440A71785}" srcId="{C52A143D-C6D1-47C2-87AA-02019B008B13}" destId="{03C39CB4-A258-4D94-987E-A8B5BFBB12E7}" srcOrd="2" destOrd="0" parTransId="{D6F44960-34D3-41EB-A8C9-D0D310B83ECB}" sibTransId="{5EE8E3B4-2050-44BD-9B9B-A5852C245497}"/>
    <dgm:cxn modelId="{CB6D25CC-4DA2-416E-9FB0-24E401A12053}" type="presOf" srcId="{11FC1EAF-B853-4805-B56B-87BE60CD95B2}" destId="{30FCCEDB-31E8-4FCB-B16E-A13A95CE8115}" srcOrd="0" destOrd="0" presId="urn:microsoft.com/office/officeart/2005/8/layout/vProcess5"/>
    <dgm:cxn modelId="{21C668CE-8D52-4228-A6B8-43CA088F45BD}" type="presOf" srcId="{853A9912-1022-45C0-B0A7-9F626724B85E}" destId="{0906FF2D-91A7-4EE1-9702-8B622B3C919B}" srcOrd="1" destOrd="0" presId="urn:microsoft.com/office/officeart/2005/8/layout/vProcess5"/>
    <dgm:cxn modelId="{BBC8C9A5-340C-4D37-8D9B-5CDA3C391893}" type="presParOf" srcId="{82E644F2-EB6E-42E5-A691-D49748CD7B5D}" destId="{F2946D38-BCD4-4952-80A4-A4FF018E56DD}" srcOrd="0" destOrd="0" presId="urn:microsoft.com/office/officeart/2005/8/layout/vProcess5"/>
    <dgm:cxn modelId="{25FE7EFC-F402-42FF-AE71-BE26014F673C}" type="presParOf" srcId="{82E644F2-EB6E-42E5-A691-D49748CD7B5D}" destId="{A09AA2CC-E163-40DD-B801-64A66BEF2E2E}" srcOrd="1" destOrd="0" presId="urn:microsoft.com/office/officeart/2005/8/layout/vProcess5"/>
    <dgm:cxn modelId="{CF34C28D-0241-48F0-8C55-3A3FE8861B5E}" type="presParOf" srcId="{82E644F2-EB6E-42E5-A691-D49748CD7B5D}" destId="{25628BF0-AB40-43CA-BAD5-8B3DE0E593EC}" srcOrd="2" destOrd="0" presId="urn:microsoft.com/office/officeart/2005/8/layout/vProcess5"/>
    <dgm:cxn modelId="{BF982450-753A-4F1D-8B8D-6A1A0E8A16D8}" type="presParOf" srcId="{82E644F2-EB6E-42E5-A691-D49748CD7B5D}" destId="{5A5B56AE-F85C-4821-BDB5-2BFF02A1FCCC}" srcOrd="3" destOrd="0" presId="urn:microsoft.com/office/officeart/2005/8/layout/vProcess5"/>
    <dgm:cxn modelId="{979B5651-11A4-403C-91B9-63C6EBD0BA54}" type="presParOf" srcId="{82E644F2-EB6E-42E5-A691-D49748CD7B5D}" destId="{16F986EC-1B13-4874-801B-3157D867064A}" srcOrd="4" destOrd="0" presId="urn:microsoft.com/office/officeart/2005/8/layout/vProcess5"/>
    <dgm:cxn modelId="{735E4D95-FC4B-4A51-8D1F-20F7F64B0710}" type="presParOf" srcId="{82E644F2-EB6E-42E5-A691-D49748CD7B5D}" destId="{2E53F55E-1B4A-4C21-AD1B-6C9B79584C35}" srcOrd="5" destOrd="0" presId="urn:microsoft.com/office/officeart/2005/8/layout/vProcess5"/>
    <dgm:cxn modelId="{8422B7AB-19E3-4F72-81C5-C9F712BD244D}" type="presParOf" srcId="{82E644F2-EB6E-42E5-A691-D49748CD7B5D}" destId="{048A4570-4F94-4A7A-8511-BD6F82ED2546}" srcOrd="6" destOrd="0" presId="urn:microsoft.com/office/officeart/2005/8/layout/vProcess5"/>
    <dgm:cxn modelId="{B4149935-DB41-4D03-9515-C7042A1A127D}" type="presParOf" srcId="{82E644F2-EB6E-42E5-A691-D49748CD7B5D}" destId="{30FCCEDB-31E8-4FCB-B16E-A13A95CE8115}" srcOrd="7" destOrd="0" presId="urn:microsoft.com/office/officeart/2005/8/layout/vProcess5"/>
    <dgm:cxn modelId="{9E797C64-3784-4237-A107-0BB16EC1AA6F}" type="presParOf" srcId="{82E644F2-EB6E-42E5-A691-D49748CD7B5D}" destId="{D8EDEE0D-5FA3-4225-8C51-E7EEF94F9139}" srcOrd="8" destOrd="0" presId="urn:microsoft.com/office/officeart/2005/8/layout/vProcess5"/>
    <dgm:cxn modelId="{9D0657DF-4C2E-47AB-9638-CCBBF57FD2D9}" type="presParOf" srcId="{82E644F2-EB6E-42E5-A691-D49748CD7B5D}" destId="{7C671B61-28AB-48C1-B716-1BEE9C2D52CE}" srcOrd="9" destOrd="0" presId="urn:microsoft.com/office/officeart/2005/8/layout/vProcess5"/>
    <dgm:cxn modelId="{4A16E5FC-6801-4086-B449-EE92AEEEF7C5}" type="presParOf" srcId="{82E644F2-EB6E-42E5-A691-D49748CD7B5D}" destId="{0906FF2D-91A7-4EE1-9702-8B622B3C919B}" srcOrd="10" destOrd="0" presId="urn:microsoft.com/office/officeart/2005/8/layout/vProcess5"/>
    <dgm:cxn modelId="{F8B10CF6-62E5-4C6B-BE3F-2BC4B9787204}" type="presParOf" srcId="{82E644F2-EB6E-42E5-A691-D49748CD7B5D}" destId="{91FDA5D0-ED0B-49F3-91CA-431807E85358}" srcOrd="11" destOrd="0" presId="urn:microsoft.com/office/officeart/2005/8/layout/vProcess5"/>
    <dgm:cxn modelId="{02552485-6F32-4B77-A0F3-568110AB7B52}" type="presParOf" srcId="{82E644F2-EB6E-42E5-A691-D49748CD7B5D}" destId="{8DCF3A5E-BC0F-42E5-9F67-AE102CC6BCB6}" srcOrd="12" destOrd="0" presId="urn:microsoft.com/office/officeart/2005/8/layout/vProcess5"/>
    <dgm:cxn modelId="{33D74A57-B2A7-4532-8D8D-CA582117E7D7}" type="presParOf" srcId="{82E644F2-EB6E-42E5-A691-D49748CD7B5D}" destId="{32EBCAF8-6E81-45F7-B6D1-740A158CFED4}" srcOrd="13" destOrd="0" presId="urn:microsoft.com/office/officeart/2005/8/layout/vProcess5"/>
    <dgm:cxn modelId="{3A4BF0A5-31AF-474A-8E34-D3FABC91FF78}" type="presParOf" srcId="{82E644F2-EB6E-42E5-A691-D49748CD7B5D}" destId="{653C4726-2C12-4442-B670-9B22F1BED64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3227CF-48AC-4353-9460-728882AA4BBE}"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8EFDA443-28A5-4041-AE5B-D10428D1DD3B}">
      <dgm:prSet/>
      <dgm:spPr/>
      <dgm:t>
        <a:bodyPr/>
        <a:lstStyle/>
        <a:p>
          <a:r>
            <a:rPr lang="it-IT"/>
            <a:t>GitHub repository: https://github.com/DaniloDamico/ISW2Milestone</a:t>
          </a:r>
          <a:endParaRPr lang="en-US"/>
        </a:p>
      </dgm:t>
    </dgm:pt>
    <dgm:pt modelId="{E5DF0EC5-A1E6-4678-BA39-C7D2FAD40C4D}" type="parTrans" cxnId="{24AB4C06-F4D9-4C74-A3A3-A7E1076953E8}">
      <dgm:prSet/>
      <dgm:spPr/>
      <dgm:t>
        <a:bodyPr/>
        <a:lstStyle/>
        <a:p>
          <a:endParaRPr lang="en-US"/>
        </a:p>
      </dgm:t>
    </dgm:pt>
    <dgm:pt modelId="{064FB174-6D42-4CA2-AF6A-E66847B06F88}" type="sibTrans" cxnId="{24AB4C06-F4D9-4C74-A3A3-A7E1076953E8}">
      <dgm:prSet/>
      <dgm:spPr/>
      <dgm:t>
        <a:bodyPr/>
        <a:lstStyle/>
        <a:p>
          <a:endParaRPr lang="en-US"/>
        </a:p>
      </dgm:t>
    </dgm:pt>
    <dgm:pt modelId="{75412C43-EC11-4650-9D5E-F21D33D86E9A}">
      <dgm:prSet/>
      <dgm:spPr/>
      <dgm:t>
        <a:bodyPr/>
        <a:lstStyle/>
        <a:p>
          <a:r>
            <a:rPr lang="it-IT"/>
            <a:t>SonarCloud report: https://sonarcloud.io/project/overview?id=DaniloDamico_ISW2Milestone</a:t>
          </a:r>
          <a:endParaRPr lang="en-US"/>
        </a:p>
      </dgm:t>
    </dgm:pt>
    <dgm:pt modelId="{B26A031E-FDDE-4005-8828-6772A3330D8E}" type="parTrans" cxnId="{864F90F6-AFD0-4060-818F-5189B5B4FBF1}">
      <dgm:prSet/>
      <dgm:spPr/>
      <dgm:t>
        <a:bodyPr/>
        <a:lstStyle/>
        <a:p>
          <a:endParaRPr lang="en-US"/>
        </a:p>
      </dgm:t>
    </dgm:pt>
    <dgm:pt modelId="{15E534F8-E527-4373-8CD4-608C250D524A}" type="sibTrans" cxnId="{864F90F6-AFD0-4060-818F-5189B5B4FBF1}">
      <dgm:prSet/>
      <dgm:spPr/>
      <dgm:t>
        <a:bodyPr/>
        <a:lstStyle/>
        <a:p>
          <a:endParaRPr lang="en-US"/>
        </a:p>
      </dgm:t>
    </dgm:pt>
    <dgm:pt modelId="{7C6AEDFD-EBA5-4515-9791-AA98969E830D}" type="pres">
      <dgm:prSet presAssocID="{7E3227CF-48AC-4353-9460-728882AA4BBE}" presName="root" presStyleCnt="0">
        <dgm:presLayoutVars>
          <dgm:dir/>
          <dgm:resizeHandles val="exact"/>
        </dgm:presLayoutVars>
      </dgm:prSet>
      <dgm:spPr/>
    </dgm:pt>
    <dgm:pt modelId="{C3D62A80-0B51-42A3-8E5B-934B739D195A}" type="pres">
      <dgm:prSet presAssocID="{8EFDA443-28A5-4041-AE5B-D10428D1DD3B}" presName="compNode" presStyleCnt="0"/>
      <dgm:spPr/>
    </dgm:pt>
    <dgm:pt modelId="{B0DD9AAD-A1C4-4570-A0A7-D2FE4F9D0B8B}" type="pres">
      <dgm:prSet presAssocID="{8EFDA443-28A5-4041-AE5B-D10428D1DD3B}" presName="bgRect" presStyleLbl="bgShp" presStyleIdx="0" presStyleCnt="2"/>
      <dgm:spPr>
        <a:solidFill>
          <a:schemeClr val="accent1"/>
        </a:solidFill>
      </dgm:spPr>
    </dgm:pt>
    <dgm:pt modelId="{6C199DC3-1ECF-4B15-BD38-E47D6E8B6C20}" type="pres">
      <dgm:prSet presAssocID="{8EFDA443-28A5-4041-AE5B-D10428D1D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37A6DFF4-03C9-4A61-9A65-A8736945F7B7}" type="pres">
      <dgm:prSet presAssocID="{8EFDA443-28A5-4041-AE5B-D10428D1DD3B}" presName="spaceRect" presStyleCnt="0"/>
      <dgm:spPr/>
    </dgm:pt>
    <dgm:pt modelId="{C687BC26-DA33-4BFA-8671-6AF33613F9EF}" type="pres">
      <dgm:prSet presAssocID="{8EFDA443-28A5-4041-AE5B-D10428D1DD3B}" presName="parTx" presStyleLbl="revTx" presStyleIdx="0" presStyleCnt="2">
        <dgm:presLayoutVars>
          <dgm:chMax val="0"/>
          <dgm:chPref val="0"/>
        </dgm:presLayoutVars>
      </dgm:prSet>
      <dgm:spPr/>
    </dgm:pt>
    <dgm:pt modelId="{89DB3326-62E1-4079-8B0D-C3D3D79CB485}" type="pres">
      <dgm:prSet presAssocID="{064FB174-6D42-4CA2-AF6A-E66847B06F88}" presName="sibTrans" presStyleCnt="0"/>
      <dgm:spPr/>
    </dgm:pt>
    <dgm:pt modelId="{C1E067A9-3638-4A9E-93D4-F2EC402A28E7}" type="pres">
      <dgm:prSet presAssocID="{75412C43-EC11-4650-9D5E-F21D33D86E9A}" presName="compNode" presStyleCnt="0"/>
      <dgm:spPr/>
    </dgm:pt>
    <dgm:pt modelId="{EE99D661-7F27-4546-9EBE-CAAA5399CB6E}" type="pres">
      <dgm:prSet presAssocID="{75412C43-EC11-4650-9D5E-F21D33D86E9A}" presName="bgRect" presStyleLbl="bgShp" presStyleIdx="1" presStyleCnt="2"/>
      <dgm:spPr>
        <a:solidFill>
          <a:schemeClr val="accent1"/>
        </a:solidFill>
      </dgm:spPr>
    </dgm:pt>
    <dgm:pt modelId="{EA386379-D817-4888-9281-FC998B80098C}" type="pres">
      <dgm:prSet presAssocID="{75412C43-EC11-4650-9D5E-F21D33D86E9A}"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ubtitles"/>
        </a:ext>
      </dgm:extLst>
    </dgm:pt>
    <dgm:pt modelId="{33C7FBD0-D063-468D-9114-42F52A56296B}" type="pres">
      <dgm:prSet presAssocID="{75412C43-EC11-4650-9D5E-F21D33D86E9A}" presName="spaceRect" presStyleCnt="0"/>
      <dgm:spPr/>
    </dgm:pt>
    <dgm:pt modelId="{7272D5E6-6292-4114-9D7E-FF5BE338EC13}" type="pres">
      <dgm:prSet presAssocID="{75412C43-EC11-4650-9D5E-F21D33D86E9A}" presName="parTx" presStyleLbl="revTx" presStyleIdx="1" presStyleCnt="2">
        <dgm:presLayoutVars>
          <dgm:chMax val="0"/>
          <dgm:chPref val="0"/>
        </dgm:presLayoutVars>
      </dgm:prSet>
      <dgm:spPr/>
    </dgm:pt>
  </dgm:ptLst>
  <dgm:cxnLst>
    <dgm:cxn modelId="{24AB4C06-F4D9-4C74-A3A3-A7E1076953E8}" srcId="{7E3227CF-48AC-4353-9460-728882AA4BBE}" destId="{8EFDA443-28A5-4041-AE5B-D10428D1DD3B}" srcOrd="0" destOrd="0" parTransId="{E5DF0EC5-A1E6-4678-BA39-C7D2FAD40C4D}" sibTransId="{064FB174-6D42-4CA2-AF6A-E66847B06F88}"/>
    <dgm:cxn modelId="{E1E69346-A8A9-47BB-97E7-18237A397ED4}" type="presOf" srcId="{75412C43-EC11-4650-9D5E-F21D33D86E9A}" destId="{7272D5E6-6292-4114-9D7E-FF5BE338EC13}" srcOrd="0" destOrd="0" presId="urn:microsoft.com/office/officeart/2018/2/layout/IconVerticalSolidList"/>
    <dgm:cxn modelId="{74697C4B-7DE7-456E-9499-DEC35410F59A}" type="presOf" srcId="{8EFDA443-28A5-4041-AE5B-D10428D1DD3B}" destId="{C687BC26-DA33-4BFA-8671-6AF33613F9EF}" srcOrd="0" destOrd="0" presId="urn:microsoft.com/office/officeart/2018/2/layout/IconVerticalSolidList"/>
    <dgm:cxn modelId="{351E8577-48CF-4BE6-BDF4-00F333F334BA}" type="presOf" srcId="{7E3227CF-48AC-4353-9460-728882AA4BBE}" destId="{7C6AEDFD-EBA5-4515-9791-AA98969E830D}" srcOrd="0" destOrd="0" presId="urn:microsoft.com/office/officeart/2018/2/layout/IconVerticalSolidList"/>
    <dgm:cxn modelId="{864F90F6-AFD0-4060-818F-5189B5B4FBF1}" srcId="{7E3227CF-48AC-4353-9460-728882AA4BBE}" destId="{75412C43-EC11-4650-9D5E-F21D33D86E9A}" srcOrd="1" destOrd="0" parTransId="{B26A031E-FDDE-4005-8828-6772A3330D8E}" sibTransId="{15E534F8-E527-4373-8CD4-608C250D524A}"/>
    <dgm:cxn modelId="{DA33FFEF-4484-4BB2-8C33-D41F571A7068}" type="presParOf" srcId="{7C6AEDFD-EBA5-4515-9791-AA98969E830D}" destId="{C3D62A80-0B51-42A3-8E5B-934B739D195A}" srcOrd="0" destOrd="0" presId="urn:microsoft.com/office/officeart/2018/2/layout/IconVerticalSolidList"/>
    <dgm:cxn modelId="{3DF0B495-9456-41ED-B378-261E1FA6D972}" type="presParOf" srcId="{C3D62A80-0B51-42A3-8E5B-934B739D195A}" destId="{B0DD9AAD-A1C4-4570-A0A7-D2FE4F9D0B8B}" srcOrd="0" destOrd="0" presId="urn:microsoft.com/office/officeart/2018/2/layout/IconVerticalSolidList"/>
    <dgm:cxn modelId="{3C9C2827-7F27-4B90-B5C7-0018C78EDE28}" type="presParOf" srcId="{C3D62A80-0B51-42A3-8E5B-934B739D195A}" destId="{6C199DC3-1ECF-4B15-BD38-E47D6E8B6C20}" srcOrd="1" destOrd="0" presId="urn:microsoft.com/office/officeart/2018/2/layout/IconVerticalSolidList"/>
    <dgm:cxn modelId="{2FBDD1FE-D01D-4CA9-BE2A-1133DA0890F6}" type="presParOf" srcId="{C3D62A80-0B51-42A3-8E5B-934B739D195A}" destId="{37A6DFF4-03C9-4A61-9A65-A8736945F7B7}" srcOrd="2" destOrd="0" presId="urn:microsoft.com/office/officeart/2018/2/layout/IconVerticalSolidList"/>
    <dgm:cxn modelId="{99E39609-A95F-4B63-A8E6-1AB23033DDDE}" type="presParOf" srcId="{C3D62A80-0B51-42A3-8E5B-934B739D195A}" destId="{C687BC26-DA33-4BFA-8671-6AF33613F9EF}" srcOrd="3" destOrd="0" presId="urn:microsoft.com/office/officeart/2018/2/layout/IconVerticalSolidList"/>
    <dgm:cxn modelId="{F590BB2C-EE53-42D9-B48E-4BF0EE9FF71A}" type="presParOf" srcId="{7C6AEDFD-EBA5-4515-9791-AA98969E830D}" destId="{89DB3326-62E1-4079-8B0D-C3D3D79CB485}" srcOrd="1" destOrd="0" presId="urn:microsoft.com/office/officeart/2018/2/layout/IconVerticalSolidList"/>
    <dgm:cxn modelId="{70E87A17-3456-42D8-ADFC-8D226A7682AA}" type="presParOf" srcId="{7C6AEDFD-EBA5-4515-9791-AA98969E830D}" destId="{C1E067A9-3638-4A9E-93D4-F2EC402A28E7}" srcOrd="2" destOrd="0" presId="urn:microsoft.com/office/officeart/2018/2/layout/IconVerticalSolidList"/>
    <dgm:cxn modelId="{0DC5676C-BC27-4459-9453-8E2773173133}" type="presParOf" srcId="{C1E067A9-3638-4A9E-93D4-F2EC402A28E7}" destId="{EE99D661-7F27-4546-9EBE-CAAA5399CB6E}" srcOrd="0" destOrd="0" presId="urn:microsoft.com/office/officeart/2018/2/layout/IconVerticalSolidList"/>
    <dgm:cxn modelId="{F42CBD51-E6E3-4F8E-9AC1-90DD1B7770B1}" type="presParOf" srcId="{C1E067A9-3638-4A9E-93D4-F2EC402A28E7}" destId="{EA386379-D817-4888-9281-FC998B80098C}" srcOrd="1" destOrd="0" presId="urn:microsoft.com/office/officeart/2018/2/layout/IconVerticalSolidList"/>
    <dgm:cxn modelId="{A033B29F-D358-4BBC-A35E-2BBA6E20D82F}" type="presParOf" srcId="{C1E067A9-3638-4A9E-93D4-F2EC402A28E7}" destId="{33C7FBD0-D063-468D-9114-42F52A56296B}" srcOrd="2" destOrd="0" presId="urn:microsoft.com/office/officeart/2018/2/layout/IconVerticalSolidList"/>
    <dgm:cxn modelId="{3AC775EF-FFC6-40F4-91A9-0023C3C4E1DE}" type="presParOf" srcId="{C1E067A9-3638-4A9E-93D4-F2EC402A28E7}" destId="{7272D5E6-6292-4114-9D7E-FF5BE338EC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BE86-671B-4FE7-A498-3E3B5DA4E791}">
      <dsp:nvSpPr>
        <dsp:cNvPr id="0" name=""/>
        <dsp:cNvSpPr/>
      </dsp:nvSpPr>
      <dsp:spPr>
        <a:xfrm>
          <a:off x="0" y="108661"/>
          <a:ext cx="8596668"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a:t>Introduction</a:t>
          </a:r>
          <a:endParaRPr lang="en-US" sz="1400" kern="1200"/>
        </a:p>
      </dsp:txBody>
      <dsp:txXfrm>
        <a:off x="15992" y="124653"/>
        <a:ext cx="8564684" cy="295616"/>
      </dsp:txXfrm>
    </dsp:sp>
    <dsp:sp modelId="{FF4AEC4F-1340-4739-8EED-2793CEEE2403}">
      <dsp:nvSpPr>
        <dsp:cNvPr id="0" name=""/>
        <dsp:cNvSpPr/>
      </dsp:nvSpPr>
      <dsp:spPr>
        <a:xfrm>
          <a:off x="0" y="436261"/>
          <a:ext cx="8596668" cy="36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17780" rIns="99568" bIns="17780" numCol="1" spcCol="1270" anchor="t" anchorCtr="0">
          <a:noAutofit/>
        </a:bodyPr>
        <a:lstStyle/>
        <a:p>
          <a:pPr marL="57150" lvl="1" indent="-57150" algn="l" defTabSz="488950">
            <a:lnSpc>
              <a:spcPct val="90000"/>
            </a:lnSpc>
            <a:spcBef>
              <a:spcPct val="0"/>
            </a:spcBef>
            <a:spcAft>
              <a:spcPct val="20000"/>
            </a:spcAft>
            <a:buChar char="•"/>
          </a:pPr>
          <a:r>
            <a:rPr lang="it-IT" sz="1100" kern="1200"/>
            <a:t>Aim</a:t>
          </a:r>
          <a:endParaRPr lang="en-US" sz="1100" kern="1200"/>
        </a:p>
        <a:p>
          <a:pPr marL="57150" lvl="1" indent="-57150" algn="l" defTabSz="488950">
            <a:lnSpc>
              <a:spcPct val="90000"/>
            </a:lnSpc>
            <a:spcBef>
              <a:spcPct val="0"/>
            </a:spcBef>
            <a:spcAft>
              <a:spcPct val="20000"/>
            </a:spcAft>
            <a:buChar char="•"/>
          </a:pPr>
          <a:r>
            <a:rPr lang="it-IT" sz="1100" kern="1200"/>
            <a:t>Tools</a:t>
          </a:r>
          <a:endParaRPr lang="en-US" sz="1100" kern="1200"/>
        </a:p>
      </dsp:txBody>
      <dsp:txXfrm>
        <a:off x="0" y="436261"/>
        <a:ext cx="8596668" cy="362250"/>
      </dsp:txXfrm>
    </dsp:sp>
    <dsp:sp modelId="{2695CF94-958B-4DB1-8B7B-7912E70B6758}">
      <dsp:nvSpPr>
        <dsp:cNvPr id="0" name=""/>
        <dsp:cNvSpPr/>
      </dsp:nvSpPr>
      <dsp:spPr>
        <a:xfrm>
          <a:off x="0" y="798511"/>
          <a:ext cx="8596668"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a:t>Planning</a:t>
          </a:r>
          <a:endParaRPr lang="en-US" sz="1400" kern="1200"/>
        </a:p>
      </dsp:txBody>
      <dsp:txXfrm>
        <a:off x="15992" y="814503"/>
        <a:ext cx="8564684" cy="295616"/>
      </dsp:txXfrm>
    </dsp:sp>
    <dsp:sp modelId="{14F7AB36-F175-46CD-A695-F1A9F84D1EC7}">
      <dsp:nvSpPr>
        <dsp:cNvPr id="0" name=""/>
        <dsp:cNvSpPr/>
      </dsp:nvSpPr>
      <dsp:spPr>
        <a:xfrm>
          <a:off x="0" y="1126111"/>
          <a:ext cx="8596668"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17780" rIns="99568" bIns="17780" numCol="1" spcCol="1270" anchor="t" anchorCtr="0">
          <a:noAutofit/>
        </a:bodyPr>
        <a:lstStyle/>
        <a:p>
          <a:pPr marL="57150" lvl="1" indent="-57150" algn="l" defTabSz="488950">
            <a:lnSpc>
              <a:spcPct val="90000"/>
            </a:lnSpc>
            <a:spcBef>
              <a:spcPct val="0"/>
            </a:spcBef>
            <a:spcAft>
              <a:spcPct val="20000"/>
            </a:spcAft>
            <a:buChar char="•"/>
          </a:pPr>
          <a:r>
            <a:rPr lang="it-IT" sz="1100" kern="1200"/>
            <a:t>Data retrieval</a:t>
          </a:r>
          <a:endParaRPr lang="en-US" sz="1100" kern="1200"/>
        </a:p>
        <a:p>
          <a:pPr marL="57150" lvl="1" indent="-57150" algn="l" defTabSz="488950">
            <a:lnSpc>
              <a:spcPct val="90000"/>
            </a:lnSpc>
            <a:spcBef>
              <a:spcPct val="0"/>
            </a:spcBef>
            <a:spcAft>
              <a:spcPct val="20000"/>
            </a:spcAft>
            <a:buChar char="•"/>
          </a:pPr>
          <a:r>
            <a:rPr lang="it-IT" sz="1100" kern="1200"/>
            <a:t>Proportion</a:t>
          </a:r>
          <a:endParaRPr lang="en-US" sz="1100" kern="1200"/>
        </a:p>
        <a:p>
          <a:pPr marL="57150" lvl="1" indent="-57150" algn="l" defTabSz="488950">
            <a:lnSpc>
              <a:spcPct val="90000"/>
            </a:lnSpc>
            <a:spcBef>
              <a:spcPct val="0"/>
            </a:spcBef>
            <a:spcAft>
              <a:spcPct val="20000"/>
            </a:spcAft>
            <a:buChar char="•"/>
          </a:pPr>
          <a:r>
            <a:rPr lang="it-IT" sz="1100" kern="1200"/>
            <a:t>Software Metrics</a:t>
          </a:r>
          <a:endParaRPr lang="en-US" sz="1100" kern="1200"/>
        </a:p>
        <a:p>
          <a:pPr marL="57150" lvl="1" indent="-57150" algn="l" defTabSz="488950">
            <a:lnSpc>
              <a:spcPct val="90000"/>
            </a:lnSpc>
            <a:spcBef>
              <a:spcPct val="0"/>
            </a:spcBef>
            <a:spcAft>
              <a:spcPct val="20000"/>
            </a:spcAft>
            <a:buChar char="•"/>
          </a:pPr>
          <a:r>
            <a:rPr lang="it-IT" sz="1100" kern="1200"/>
            <a:t>Weka</a:t>
          </a:r>
          <a:endParaRPr lang="en-US" sz="1100" kern="1200"/>
        </a:p>
      </dsp:txBody>
      <dsp:txXfrm>
        <a:off x="0" y="1126111"/>
        <a:ext cx="8596668" cy="724500"/>
      </dsp:txXfrm>
    </dsp:sp>
    <dsp:sp modelId="{E97FB295-563D-4C68-84F0-354BA05CBA81}">
      <dsp:nvSpPr>
        <dsp:cNvPr id="0" name=""/>
        <dsp:cNvSpPr/>
      </dsp:nvSpPr>
      <dsp:spPr>
        <a:xfrm>
          <a:off x="0" y="1850611"/>
          <a:ext cx="8596668"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a:t>Results</a:t>
          </a:r>
          <a:endParaRPr lang="en-US" sz="1400" kern="1200"/>
        </a:p>
      </dsp:txBody>
      <dsp:txXfrm>
        <a:off x="15992" y="1866603"/>
        <a:ext cx="8564684" cy="295616"/>
      </dsp:txXfrm>
    </dsp:sp>
    <dsp:sp modelId="{A7E76824-A92C-41B2-8CE9-7694331876F3}">
      <dsp:nvSpPr>
        <dsp:cNvPr id="0" name=""/>
        <dsp:cNvSpPr/>
      </dsp:nvSpPr>
      <dsp:spPr>
        <a:xfrm>
          <a:off x="0" y="2178211"/>
          <a:ext cx="8596668"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17780" rIns="99568" bIns="17780" numCol="1" spcCol="1270" anchor="t" anchorCtr="0">
          <a:noAutofit/>
        </a:bodyPr>
        <a:lstStyle/>
        <a:p>
          <a:pPr marL="57150" lvl="1" indent="-57150" algn="l" defTabSz="488950">
            <a:lnSpc>
              <a:spcPct val="90000"/>
            </a:lnSpc>
            <a:spcBef>
              <a:spcPct val="0"/>
            </a:spcBef>
            <a:spcAft>
              <a:spcPct val="20000"/>
            </a:spcAft>
            <a:buChar char="•"/>
          </a:pPr>
          <a:r>
            <a:rPr lang="it-IT" sz="1100" kern="1200" dirty="0"/>
            <a:t>Base Scenario</a:t>
          </a:r>
          <a:endParaRPr lang="en-US" sz="1100" kern="1200" dirty="0"/>
        </a:p>
        <a:p>
          <a:pPr marL="57150" lvl="1" indent="-57150" algn="l" defTabSz="488950">
            <a:lnSpc>
              <a:spcPct val="90000"/>
            </a:lnSpc>
            <a:spcBef>
              <a:spcPct val="0"/>
            </a:spcBef>
            <a:spcAft>
              <a:spcPct val="20000"/>
            </a:spcAft>
            <a:buChar char="•"/>
          </a:pPr>
          <a:r>
            <a:rPr lang="en-US" sz="1100" kern="1200" dirty="0"/>
            <a:t>Feature Selection</a:t>
          </a:r>
        </a:p>
        <a:p>
          <a:pPr marL="57150" lvl="1" indent="-57150" algn="l" defTabSz="488950">
            <a:lnSpc>
              <a:spcPct val="90000"/>
            </a:lnSpc>
            <a:spcBef>
              <a:spcPct val="0"/>
            </a:spcBef>
            <a:spcAft>
              <a:spcPct val="20000"/>
            </a:spcAft>
            <a:buChar char="•"/>
          </a:pPr>
          <a:r>
            <a:rPr lang="en-US" sz="1100" kern="1200" dirty="0"/>
            <a:t>Balancing</a:t>
          </a:r>
        </a:p>
        <a:p>
          <a:pPr marL="57150" lvl="1" indent="-57150" algn="l" defTabSz="488950">
            <a:lnSpc>
              <a:spcPct val="90000"/>
            </a:lnSpc>
            <a:spcBef>
              <a:spcPct val="0"/>
            </a:spcBef>
            <a:spcAft>
              <a:spcPct val="20000"/>
            </a:spcAft>
            <a:buChar char="•"/>
          </a:pPr>
          <a:r>
            <a:rPr lang="en-US" sz="1100" kern="1200" dirty="0"/>
            <a:t>Cost Sensitive Classifier</a:t>
          </a:r>
        </a:p>
        <a:p>
          <a:pPr marL="57150" lvl="1" indent="-57150" algn="l" defTabSz="488950">
            <a:lnSpc>
              <a:spcPct val="90000"/>
            </a:lnSpc>
            <a:spcBef>
              <a:spcPct val="0"/>
            </a:spcBef>
            <a:spcAft>
              <a:spcPct val="20000"/>
            </a:spcAft>
            <a:buChar char="•"/>
          </a:pPr>
          <a:r>
            <a:rPr lang="en-US" sz="1100" kern="1200" dirty="0"/>
            <a:t>Key Takeaways</a:t>
          </a:r>
        </a:p>
      </dsp:txBody>
      <dsp:txXfrm>
        <a:off x="0" y="2178211"/>
        <a:ext cx="8596668" cy="898380"/>
      </dsp:txXfrm>
    </dsp:sp>
    <dsp:sp modelId="{697771AC-0325-420A-8194-25168DB7707C}">
      <dsp:nvSpPr>
        <dsp:cNvPr id="0" name=""/>
        <dsp:cNvSpPr/>
      </dsp:nvSpPr>
      <dsp:spPr>
        <a:xfrm>
          <a:off x="0" y="3076591"/>
          <a:ext cx="8596668"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a:t>Threats to validity</a:t>
          </a:r>
          <a:endParaRPr lang="en-US" sz="1400" kern="1200"/>
        </a:p>
      </dsp:txBody>
      <dsp:txXfrm>
        <a:off x="15992" y="3092583"/>
        <a:ext cx="8564684" cy="295616"/>
      </dsp:txXfrm>
    </dsp:sp>
    <dsp:sp modelId="{A8952398-526C-47AA-A582-191E5C0A2DC7}">
      <dsp:nvSpPr>
        <dsp:cNvPr id="0" name=""/>
        <dsp:cNvSpPr/>
      </dsp:nvSpPr>
      <dsp:spPr>
        <a:xfrm>
          <a:off x="0" y="3444511"/>
          <a:ext cx="8596668" cy="327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a:t>Links</a:t>
          </a:r>
          <a:endParaRPr lang="en-US" sz="1400" kern="1200"/>
        </a:p>
      </dsp:txBody>
      <dsp:txXfrm>
        <a:off x="15992" y="3460503"/>
        <a:ext cx="8564684"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AA2CC-E163-40DD-B801-64A66BEF2E2E}">
      <dsp:nvSpPr>
        <dsp:cNvPr id="0" name=""/>
        <dsp:cNvSpPr/>
      </dsp:nvSpPr>
      <dsp:spPr>
        <a:xfrm>
          <a:off x="0" y="0"/>
          <a:ext cx="6552860" cy="7778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it-IT" sz="1300" kern="1200" dirty="0"/>
            <a:t>Closed and resolved bugs are from Jira’s REST API, while GitHub commits are from a third party GitHub API available on Maven Repository: </a:t>
          </a:r>
          <a:r>
            <a:rPr lang="it-IT" sz="13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https://mvnrepository.com/artifact/org.kohsuke/github-api</a:t>
          </a:r>
          <a:endParaRPr lang="en-US" sz="1300" kern="1200" dirty="0">
            <a:solidFill>
              <a:schemeClr val="bg1"/>
            </a:solidFill>
          </a:endParaRPr>
        </a:p>
      </dsp:txBody>
      <dsp:txXfrm>
        <a:off x="22783" y="22783"/>
        <a:ext cx="5622484" cy="732289"/>
      </dsp:txXfrm>
    </dsp:sp>
    <dsp:sp modelId="{25628BF0-AB40-43CA-BAD5-8B3DE0E593EC}">
      <dsp:nvSpPr>
        <dsp:cNvPr id="0" name=""/>
        <dsp:cNvSpPr/>
      </dsp:nvSpPr>
      <dsp:spPr>
        <a:xfrm>
          <a:off x="489337" y="885890"/>
          <a:ext cx="6552860" cy="7778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it-IT" sz="1300" kern="1200" dirty="0"/>
            <a:t>Versions and Tickets are retrieved from Jira and then valid GitHub Commits are sorted into their relative version. Commits after the latest version available from Jira are ignored.</a:t>
          </a:r>
          <a:endParaRPr lang="en-US" sz="1300" kern="1200" dirty="0"/>
        </a:p>
      </dsp:txBody>
      <dsp:txXfrm>
        <a:off x="512120" y="908673"/>
        <a:ext cx="5512351" cy="732289"/>
      </dsp:txXfrm>
    </dsp:sp>
    <dsp:sp modelId="{5A5B56AE-F85C-4821-BDB5-2BFF02A1FCCC}">
      <dsp:nvSpPr>
        <dsp:cNvPr id="0" name=""/>
        <dsp:cNvSpPr/>
      </dsp:nvSpPr>
      <dsp:spPr>
        <a:xfrm>
          <a:off x="978674" y="1771781"/>
          <a:ext cx="6552860" cy="7778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it-IT" sz="1300" kern="1200" dirty="0"/>
            <a:t>Jira Tickets and GitHub Commits are then linked together to determine Bugs. </a:t>
          </a:r>
          <a:endParaRPr lang="en-US" sz="1300" kern="1200" dirty="0"/>
        </a:p>
      </dsp:txBody>
      <dsp:txXfrm>
        <a:off x="1001457" y="1794564"/>
        <a:ext cx="5512351" cy="732289"/>
      </dsp:txXfrm>
    </dsp:sp>
    <dsp:sp modelId="{16F986EC-1B13-4874-801B-3157D867064A}">
      <dsp:nvSpPr>
        <dsp:cNvPr id="0" name=""/>
        <dsp:cNvSpPr/>
      </dsp:nvSpPr>
      <dsp:spPr>
        <a:xfrm>
          <a:off x="1468011" y="2657672"/>
          <a:ext cx="6552860" cy="7778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it-IT" sz="1300" kern="1200" dirty="0"/>
            <a:t>The opening version (OV) of a Bug is identified as the latest version preceding the Ticket’s creation date. </a:t>
          </a:r>
          <a:r>
            <a:rPr lang="en-US" sz="1300" kern="1200" dirty="0"/>
            <a:t>Bugs with a missing or invalid OV or fixed version (FV) have been ignored.</a:t>
          </a:r>
          <a:endParaRPr lang="it-IT" sz="1300" kern="1200" dirty="0"/>
        </a:p>
      </dsp:txBody>
      <dsp:txXfrm>
        <a:off x="1490794" y="2680455"/>
        <a:ext cx="5512351" cy="732289"/>
      </dsp:txXfrm>
    </dsp:sp>
    <dsp:sp modelId="{2E53F55E-1B4A-4C21-AD1B-6C9B79584C35}">
      <dsp:nvSpPr>
        <dsp:cNvPr id="0" name=""/>
        <dsp:cNvSpPr/>
      </dsp:nvSpPr>
      <dsp:spPr>
        <a:xfrm>
          <a:off x="1957348" y="3543563"/>
          <a:ext cx="6552860" cy="7778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it-IT" sz="1300" kern="1200" dirty="0"/>
            <a:t>When available and preceding the OV, I have considered the first Affected Version indicated by Jira as the injected version (IV)</a:t>
          </a:r>
          <a:endParaRPr lang="en-US" sz="1300" kern="1200" dirty="0"/>
        </a:p>
      </dsp:txBody>
      <dsp:txXfrm>
        <a:off x="1980131" y="3566346"/>
        <a:ext cx="5512351" cy="732289"/>
      </dsp:txXfrm>
    </dsp:sp>
    <dsp:sp modelId="{048A4570-4F94-4A7A-8511-BD6F82ED2546}">
      <dsp:nvSpPr>
        <dsp:cNvPr id="0" name=""/>
        <dsp:cNvSpPr/>
      </dsp:nvSpPr>
      <dsp:spPr>
        <a:xfrm>
          <a:off x="6047254" y="568266"/>
          <a:ext cx="505606" cy="50560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161015" y="568266"/>
        <a:ext cx="278084" cy="380469"/>
      </dsp:txXfrm>
    </dsp:sp>
    <dsp:sp modelId="{30FCCEDB-31E8-4FCB-B16E-A13A95CE8115}">
      <dsp:nvSpPr>
        <dsp:cNvPr id="0" name=""/>
        <dsp:cNvSpPr/>
      </dsp:nvSpPr>
      <dsp:spPr>
        <a:xfrm>
          <a:off x="6536591" y="1454157"/>
          <a:ext cx="505606" cy="50560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650352" y="1454157"/>
        <a:ext cx="278084" cy="380469"/>
      </dsp:txXfrm>
    </dsp:sp>
    <dsp:sp modelId="{D8EDEE0D-5FA3-4225-8C51-E7EEF94F9139}">
      <dsp:nvSpPr>
        <dsp:cNvPr id="0" name=""/>
        <dsp:cNvSpPr/>
      </dsp:nvSpPr>
      <dsp:spPr>
        <a:xfrm>
          <a:off x="7025928" y="2327084"/>
          <a:ext cx="505606" cy="50560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139689" y="2327084"/>
        <a:ext cx="278084" cy="380469"/>
      </dsp:txXfrm>
    </dsp:sp>
    <dsp:sp modelId="{7C671B61-28AB-48C1-B716-1BEE9C2D52CE}">
      <dsp:nvSpPr>
        <dsp:cNvPr id="0" name=""/>
        <dsp:cNvSpPr/>
      </dsp:nvSpPr>
      <dsp:spPr>
        <a:xfrm>
          <a:off x="7515265" y="3221617"/>
          <a:ext cx="505606" cy="505606"/>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9026" y="3221617"/>
        <a:ext cx="278084" cy="380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D9AAD-A1C4-4570-A0A7-D2FE4F9D0B8B}">
      <dsp:nvSpPr>
        <dsp:cNvPr id="0" name=""/>
        <dsp:cNvSpPr/>
      </dsp:nvSpPr>
      <dsp:spPr>
        <a:xfrm>
          <a:off x="0" y="630733"/>
          <a:ext cx="8596312" cy="1164431"/>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6C199DC3-1ECF-4B15-BD38-E47D6E8B6C20}">
      <dsp:nvSpPr>
        <dsp:cNvPr id="0" name=""/>
        <dsp:cNvSpPr/>
      </dsp:nvSpPr>
      <dsp:spPr>
        <a:xfrm>
          <a:off x="352240" y="892730"/>
          <a:ext cx="640437" cy="64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87BC26-DA33-4BFA-8671-6AF33613F9EF}">
      <dsp:nvSpPr>
        <dsp:cNvPr id="0" name=""/>
        <dsp:cNvSpPr/>
      </dsp:nvSpPr>
      <dsp:spPr>
        <a:xfrm>
          <a:off x="1344917" y="630733"/>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711200">
            <a:lnSpc>
              <a:spcPct val="90000"/>
            </a:lnSpc>
            <a:spcBef>
              <a:spcPct val="0"/>
            </a:spcBef>
            <a:spcAft>
              <a:spcPct val="35000"/>
            </a:spcAft>
            <a:buNone/>
          </a:pPr>
          <a:r>
            <a:rPr lang="it-IT" sz="1600" kern="1200"/>
            <a:t>GitHub repository: https://github.com/DaniloDamico/ISW2Milestone</a:t>
          </a:r>
          <a:endParaRPr lang="en-US" sz="1600" kern="1200"/>
        </a:p>
      </dsp:txBody>
      <dsp:txXfrm>
        <a:off x="1344917" y="630733"/>
        <a:ext cx="7251394" cy="1164431"/>
      </dsp:txXfrm>
    </dsp:sp>
    <dsp:sp modelId="{EE99D661-7F27-4546-9EBE-CAAA5399CB6E}">
      <dsp:nvSpPr>
        <dsp:cNvPr id="0" name=""/>
        <dsp:cNvSpPr/>
      </dsp:nvSpPr>
      <dsp:spPr>
        <a:xfrm>
          <a:off x="0" y="2086272"/>
          <a:ext cx="8596312" cy="1164431"/>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A386379-D817-4888-9281-FC998B80098C}">
      <dsp:nvSpPr>
        <dsp:cNvPr id="0" name=""/>
        <dsp:cNvSpPr/>
      </dsp:nvSpPr>
      <dsp:spPr>
        <a:xfrm>
          <a:off x="352240" y="2348269"/>
          <a:ext cx="640437" cy="6404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72D5E6-6292-4114-9D7E-FF5BE338EC13}">
      <dsp:nvSpPr>
        <dsp:cNvPr id="0" name=""/>
        <dsp:cNvSpPr/>
      </dsp:nvSpPr>
      <dsp:spPr>
        <a:xfrm>
          <a:off x="1344917" y="2086272"/>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711200">
            <a:lnSpc>
              <a:spcPct val="90000"/>
            </a:lnSpc>
            <a:spcBef>
              <a:spcPct val="0"/>
            </a:spcBef>
            <a:spcAft>
              <a:spcPct val="35000"/>
            </a:spcAft>
            <a:buNone/>
          </a:pPr>
          <a:r>
            <a:rPr lang="it-IT" sz="1600" kern="1200"/>
            <a:t>SonarCloud report: https://sonarcloud.io/project/overview?id=DaniloDamico_ISW2Milestone</a:t>
          </a:r>
          <a:endParaRPr lang="en-US" sz="1600" kern="1200"/>
        </a:p>
      </dsp:txBody>
      <dsp:txXfrm>
        <a:off x="1344917" y="2086272"/>
        <a:ext cx="7251394" cy="11644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413BB1-E5EB-A13B-6C7E-C7F02B64B9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Current Topic</a:t>
            </a:r>
          </a:p>
        </p:txBody>
      </p:sp>
      <p:sp>
        <p:nvSpPr>
          <p:cNvPr id="3" name="Date Placeholder 2">
            <a:extLst>
              <a:ext uri="{FF2B5EF4-FFF2-40B4-BE49-F238E27FC236}">
                <a16:creationId xmlns:a16="http://schemas.microsoft.com/office/drawing/2014/main" id="{66EFDE95-EC56-62B2-1515-1C6D5D001B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CA3810-2A9B-44EE-9B17-55FD722CCAA7}" type="datetimeFigureOut">
              <a:rPr lang="it-IT" smtClean="0"/>
              <a:t>11/06/2023</a:t>
            </a:fld>
            <a:endParaRPr lang="it-IT"/>
          </a:p>
        </p:txBody>
      </p:sp>
      <p:sp>
        <p:nvSpPr>
          <p:cNvPr id="4" name="Footer Placeholder 3">
            <a:extLst>
              <a:ext uri="{FF2B5EF4-FFF2-40B4-BE49-F238E27FC236}">
                <a16:creationId xmlns:a16="http://schemas.microsoft.com/office/drawing/2014/main" id="{15CC69B2-4C87-150D-FA5C-6C7E81B035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DDDD149-45DB-713E-F8C1-5F33818347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B6A2F-22B4-4B24-8A68-10E06D081A89}" type="slidenum">
              <a:rPr lang="it-IT" smtClean="0"/>
              <a:t>‹#›</a:t>
            </a:fld>
            <a:endParaRPr lang="it-IT"/>
          </a:p>
        </p:txBody>
      </p:sp>
    </p:spTree>
    <p:extLst>
      <p:ext uri="{BB962C8B-B14F-4D97-AF65-F5344CB8AC3E}">
        <p14:creationId xmlns:p14="http://schemas.microsoft.com/office/powerpoint/2010/main" val="29933753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Current Topic</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28673-7B0B-4342-B824-DE8836E95FBA}" type="datetimeFigureOut">
              <a:rPr lang="it-IT" smtClean="0"/>
              <a:t>11/06/2023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9DD8A-74BD-4094-9192-2D65298D4D57}" type="slidenum">
              <a:rPr lang="it-IT" smtClean="0"/>
              <a:t>‹#›</a:t>
            </a:fld>
            <a:endParaRPr lang="it-IT"/>
          </a:p>
        </p:txBody>
      </p:sp>
    </p:spTree>
    <p:extLst>
      <p:ext uri="{BB962C8B-B14F-4D97-AF65-F5344CB8AC3E}">
        <p14:creationId xmlns:p14="http://schemas.microsoft.com/office/powerpoint/2010/main" val="374825073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81BD06-C953-476E-A04D-C31F2F1757F1}"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145856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AEA24-770F-476C-9D01-DE89E439BE52}"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424136297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AEA24-770F-476C-9D01-DE89E439BE52}"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611781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AEA24-770F-476C-9D01-DE89E439BE52}"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118721859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AEA24-770F-476C-9D01-DE89E439BE52}"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613103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AEA24-770F-476C-9D01-DE89E439BE52}"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214223281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C0B09-4158-4CAB-99DA-D764CADE323F}"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3412290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F4523-080D-4DC0-9C5A-385323A83ABC}"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340751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3E95E-C0E4-49A1-A9BF-03DC5DB28F0F}"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46571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7153A-89BD-4BA9-927C-77E4FB00F632}" type="datetime1">
              <a:rPr lang="it-IT" smtClean="0"/>
              <a:t>11/06/2023</a:t>
            </a:fld>
            <a:endParaRPr lang="it-IT"/>
          </a:p>
        </p:txBody>
      </p:sp>
      <p:sp>
        <p:nvSpPr>
          <p:cNvPr id="5" name="Footer Placeholder 4"/>
          <p:cNvSpPr>
            <a:spLocks noGrp="1"/>
          </p:cNvSpPr>
          <p:nvPr>
            <p:ph type="ftr" sz="quarter" idx="11"/>
          </p:nvPr>
        </p:nvSpPr>
        <p:spPr/>
        <p:txBody>
          <a:bodyPr/>
          <a:lstStyle/>
          <a:p>
            <a:r>
              <a:rPr lang="it-IT"/>
              <a:t>Università degli Studi di Roma Tor Vergata </a:t>
            </a:r>
          </a:p>
        </p:txBody>
      </p:sp>
      <p:sp>
        <p:nvSpPr>
          <p:cNvPr id="6" name="Slide Number Placeholder 5"/>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91323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BBBD0B-96CB-476F-88F7-554B1C8EED2C}" type="datetime1">
              <a:rPr lang="it-IT" smtClean="0"/>
              <a:t>11/06/2023</a:t>
            </a:fld>
            <a:endParaRPr lang="it-IT"/>
          </a:p>
        </p:txBody>
      </p:sp>
      <p:sp>
        <p:nvSpPr>
          <p:cNvPr id="6" name="Footer Placeholder 5"/>
          <p:cNvSpPr>
            <a:spLocks noGrp="1"/>
          </p:cNvSpPr>
          <p:nvPr>
            <p:ph type="ftr" sz="quarter" idx="11"/>
          </p:nvPr>
        </p:nvSpPr>
        <p:spPr/>
        <p:txBody>
          <a:bodyPr/>
          <a:lstStyle/>
          <a:p>
            <a:r>
              <a:rPr lang="it-IT"/>
              <a:t>Università degli Studi di Roma Tor Vergata </a:t>
            </a:r>
          </a:p>
        </p:txBody>
      </p:sp>
      <p:sp>
        <p:nvSpPr>
          <p:cNvPr id="7" name="Slide Number Placeholder 6"/>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70720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E03E6-2BC7-4D67-A9F5-322BD44EA01D}" type="datetime1">
              <a:rPr lang="it-IT" smtClean="0"/>
              <a:t>11/06/2023</a:t>
            </a:fld>
            <a:endParaRPr lang="it-IT"/>
          </a:p>
        </p:txBody>
      </p:sp>
      <p:sp>
        <p:nvSpPr>
          <p:cNvPr id="8" name="Footer Placeholder 7"/>
          <p:cNvSpPr>
            <a:spLocks noGrp="1"/>
          </p:cNvSpPr>
          <p:nvPr>
            <p:ph type="ftr" sz="quarter" idx="11"/>
          </p:nvPr>
        </p:nvSpPr>
        <p:spPr/>
        <p:txBody>
          <a:bodyPr/>
          <a:lstStyle/>
          <a:p>
            <a:r>
              <a:rPr lang="it-IT"/>
              <a:t>Università degli Studi di Roma Tor Vergata </a:t>
            </a:r>
          </a:p>
        </p:txBody>
      </p:sp>
      <p:sp>
        <p:nvSpPr>
          <p:cNvPr id="9" name="Slide Number Placeholder 8"/>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88213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D76DC-F592-409D-A5E8-040DDA3312B1}" type="datetime1">
              <a:rPr lang="it-IT" smtClean="0"/>
              <a:t>11/06/2023</a:t>
            </a:fld>
            <a:endParaRPr lang="it-IT"/>
          </a:p>
        </p:txBody>
      </p:sp>
      <p:sp>
        <p:nvSpPr>
          <p:cNvPr id="4" name="Footer Placeholder 3"/>
          <p:cNvSpPr>
            <a:spLocks noGrp="1"/>
          </p:cNvSpPr>
          <p:nvPr>
            <p:ph type="ftr" sz="quarter" idx="11"/>
          </p:nvPr>
        </p:nvSpPr>
        <p:spPr/>
        <p:txBody>
          <a:bodyPr/>
          <a:lstStyle/>
          <a:p>
            <a:r>
              <a:rPr lang="it-IT"/>
              <a:t>Università degli Studi di Roma Tor Vergata </a:t>
            </a:r>
          </a:p>
        </p:txBody>
      </p:sp>
      <p:sp>
        <p:nvSpPr>
          <p:cNvPr id="5" name="Slide Number Placeholder 4"/>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323820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FA415-96D9-4F66-B443-67B229AAC571}" type="datetime1">
              <a:rPr lang="it-IT" smtClean="0"/>
              <a:t>11/06/2023</a:t>
            </a:fld>
            <a:endParaRPr lang="it-IT"/>
          </a:p>
        </p:txBody>
      </p:sp>
      <p:sp>
        <p:nvSpPr>
          <p:cNvPr id="3" name="Footer Placeholder 2"/>
          <p:cNvSpPr>
            <a:spLocks noGrp="1"/>
          </p:cNvSpPr>
          <p:nvPr>
            <p:ph type="ftr" sz="quarter" idx="11"/>
          </p:nvPr>
        </p:nvSpPr>
        <p:spPr/>
        <p:txBody>
          <a:bodyPr/>
          <a:lstStyle/>
          <a:p>
            <a:r>
              <a:rPr lang="it-IT"/>
              <a:t>Università degli Studi di Roma Tor Vergata </a:t>
            </a:r>
          </a:p>
        </p:txBody>
      </p:sp>
      <p:sp>
        <p:nvSpPr>
          <p:cNvPr id="4" name="Slide Number Placeholder 3"/>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340004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5DC33-6D13-460E-B46D-DB5714A7D833}" type="datetime1">
              <a:rPr lang="it-IT" smtClean="0"/>
              <a:t>11/06/2023</a:t>
            </a:fld>
            <a:endParaRPr lang="it-IT"/>
          </a:p>
        </p:txBody>
      </p:sp>
      <p:sp>
        <p:nvSpPr>
          <p:cNvPr id="6" name="Footer Placeholder 5"/>
          <p:cNvSpPr>
            <a:spLocks noGrp="1"/>
          </p:cNvSpPr>
          <p:nvPr>
            <p:ph type="ftr" sz="quarter" idx="11"/>
          </p:nvPr>
        </p:nvSpPr>
        <p:spPr/>
        <p:txBody>
          <a:bodyPr/>
          <a:lstStyle/>
          <a:p>
            <a:r>
              <a:rPr lang="it-IT"/>
              <a:t>Università degli Studi di Roma Tor Vergata </a:t>
            </a:r>
          </a:p>
        </p:txBody>
      </p:sp>
      <p:sp>
        <p:nvSpPr>
          <p:cNvPr id="7" name="Slide Number Placeholder 6"/>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124340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C06F4E-097E-4411-A0C2-2BCDCCF04FC4}" type="datetime1">
              <a:rPr lang="it-IT" smtClean="0"/>
              <a:t>11/06/2023</a:t>
            </a:fld>
            <a:endParaRPr lang="it-IT"/>
          </a:p>
        </p:txBody>
      </p:sp>
      <p:sp>
        <p:nvSpPr>
          <p:cNvPr id="6" name="Footer Placeholder 5"/>
          <p:cNvSpPr>
            <a:spLocks noGrp="1"/>
          </p:cNvSpPr>
          <p:nvPr>
            <p:ph type="ftr" sz="quarter" idx="11"/>
          </p:nvPr>
        </p:nvSpPr>
        <p:spPr/>
        <p:txBody>
          <a:bodyPr/>
          <a:lstStyle/>
          <a:p>
            <a:r>
              <a:rPr lang="it-IT"/>
              <a:t>Università degli Studi di Roma Tor Vergata </a:t>
            </a:r>
          </a:p>
        </p:txBody>
      </p:sp>
      <p:sp>
        <p:nvSpPr>
          <p:cNvPr id="7" name="Slide Number Placeholder 6"/>
          <p:cNvSpPr>
            <a:spLocks noGrp="1"/>
          </p:cNvSpPr>
          <p:nvPr>
            <p:ph type="sldNum" sz="quarter" idx="12"/>
          </p:nvPr>
        </p:nvSpPr>
        <p:spPr/>
        <p:txBody>
          <a:bodyPr/>
          <a:lstStyle/>
          <a:p>
            <a:fld id="{CFDA128D-19CB-4BAD-8416-106640DDB7CF}" type="slidenum">
              <a:rPr lang="it-IT" smtClean="0"/>
              <a:t>‹#›</a:t>
            </a:fld>
            <a:endParaRPr lang="it-IT"/>
          </a:p>
        </p:txBody>
      </p:sp>
    </p:spTree>
    <p:extLst>
      <p:ext uri="{BB962C8B-B14F-4D97-AF65-F5344CB8AC3E}">
        <p14:creationId xmlns:p14="http://schemas.microsoft.com/office/powerpoint/2010/main" val="423148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AEA24-770F-476C-9D01-DE89E439BE52}" type="datetime1">
              <a:rPr lang="it-IT" smtClean="0"/>
              <a:t>11/06/2023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Università degli Studi di Roma Tor Vergata </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DA128D-19CB-4BAD-8416-106640DDB7CF}" type="slidenum">
              <a:rPr lang="it-IT" smtClean="0"/>
              <a:t>‹#›</a:t>
            </a:fld>
            <a:endParaRPr lang="it-IT"/>
          </a:p>
        </p:txBody>
      </p:sp>
    </p:spTree>
    <p:extLst>
      <p:ext uri="{BB962C8B-B14F-4D97-AF65-F5344CB8AC3E}">
        <p14:creationId xmlns:p14="http://schemas.microsoft.com/office/powerpoint/2010/main" val="1433798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8F7B-42AA-1354-3A70-5CFC54B615ED}"/>
              </a:ext>
            </a:extLst>
          </p:cNvPr>
          <p:cNvSpPr>
            <a:spLocks noGrp="1"/>
          </p:cNvSpPr>
          <p:nvPr>
            <p:ph type="ctrTitle"/>
          </p:nvPr>
        </p:nvSpPr>
        <p:spPr/>
        <p:txBody>
          <a:bodyPr/>
          <a:lstStyle/>
          <a:p>
            <a:r>
              <a:rPr lang="it-IT" dirty="0"/>
              <a:t>A study on Machine Learning applied to software metrics</a:t>
            </a:r>
          </a:p>
        </p:txBody>
      </p:sp>
      <p:sp>
        <p:nvSpPr>
          <p:cNvPr id="3" name="Subtitle 2">
            <a:extLst>
              <a:ext uri="{FF2B5EF4-FFF2-40B4-BE49-F238E27FC236}">
                <a16:creationId xmlns:a16="http://schemas.microsoft.com/office/drawing/2014/main" id="{008D0B14-AAB8-6A15-571C-DD1A075544F6}"/>
              </a:ext>
            </a:extLst>
          </p:cNvPr>
          <p:cNvSpPr>
            <a:spLocks noGrp="1"/>
          </p:cNvSpPr>
          <p:nvPr>
            <p:ph type="subTitle" idx="1"/>
          </p:nvPr>
        </p:nvSpPr>
        <p:spPr>
          <a:xfrm>
            <a:off x="130002" y="4355329"/>
            <a:ext cx="9144000" cy="1270804"/>
          </a:xfrm>
        </p:spPr>
        <p:txBody>
          <a:bodyPr>
            <a:normAutofit fontScale="85000" lnSpcReduction="20000"/>
          </a:bodyPr>
          <a:lstStyle/>
          <a:p>
            <a:r>
              <a:rPr lang="it-IT" dirty="0"/>
              <a:t>Ingegneria del Software 2 - Machine Learning for Software Engineering</a:t>
            </a:r>
          </a:p>
          <a:p>
            <a:r>
              <a:rPr lang="it-IT" dirty="0"/>
              <a:t>Università degli Studi di Roma Tor Vergata</a:t>
            </a:r>
          </a:p>
          <a:p>
            <a:r>
              <a:rPr lang="it-IT" dirty="0"/>
              <a:t>Danilo D’Amico</a:t>
            </a:r>
          </a:p>
          <a:p>
            <a:r>
              <a:rPr lang="it-IT" dirty="0"/>
              <a:t>0320389</a:t>
            </a:r>
          </a:p>
          <a:p>
            <a:endParaRPr lang="it-IT" dirty="0"/>
          </a:p>
        </p:txBody>
      </p:sp>
      <p:sp>
        <p:nvSpPr>
          <p:cNvPr id="4" name="Slide Number Placeholder 3">
            <a:extLst>
              <a:ext uri="{FF2B5EF4-FFF2-40B4-BE49-F238E27FC236}">
                <a16:creationId xmlns:a16="http://schemas.microsoft.com/office/drawing/2014/main" id="{5AC48C9E-B8DE-FA39-B172-1E07DC2045B1}"/>
              </a:ext>
            </a:extLst>
          </p:cNvPr>
          <p:cNvSpPr>
            <a:spLocks noGrp="1"/>
          </p:cNvSpPr>
          <p:nvPr>
            <p:ph type="sldNum" sz="quarter" idx="12"/>
          </p:nvPr>
        </p:nvSpPr>
        <p:spPr/>
        <p:txBody>
          <a:bodyPr/>
          <a:lstStyle/>
          <a:p>
            <a:fld id="{CFDA128D-19CB-4BAD-8416-106640DDB7CF}" type="slidenum">
              <a:rPr lang="it-IT" smtClean="0"/>
              <a:t>1</a:t>
            </a:fld>
            <a:endParaRPr lang="it-IT"/>
          </a:p>
        </p:txBody>
      </p:sp>
    </p:spTree>
    <p:extLst>
      <p:ext uri="{BB962C8B-B14F-4D97-AF65-F5344CB8AC3E}">
        <p14:creationId xmlns:p14="http://schemas.microsoft.com/office/powerpoint/2010/main" val="91879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Base Scenario - BookKeeper</a:t>
            </a:r>
          </a:p>
        </p:txBody>
      </p:sp>
      <p:pic>
        <p:nvPicPr>
          <p:cNvPr id="9" name="Content Placeholder 8" descr="A screenshot of a computer&#10;&#10;Description automatically generated with medium confidence">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10</a:t>
            </a:fld>
            <a:endParaRPr lang="it-IT"/>
          </a:p>
        </p:txBody>
      </p:sp>
    </p:spTree>
    <p:extLst>
      <p:ext uri="{BB962C8B-B14F-4D97-AF65-F5344CB8AC3E}">
        <p14:creationId xmlns:p14="http://schemas.microsoft.com/office/powerpoint/2010/main" val="158865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Base Scenario - Syncope</a:t>
            </a:r>
            <a:br>
              <a:rPr lang="it-IT" dirty="0"/>
            </a:br>
            <a:endParaRPr lang="it-IT" dirty="0"/>
          </a:p>
        </p:txBody>
      </p:sp>
      <p:pic>
        <p:nvPicPr>
          <p:cNvPr id="9" name="Content Placeholder 8">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11</a:t>
            </a:fld>
            <a:endParaRPr lang="it-IT"/>
          </a:p>
        </p:txBody>
      </p:sp>
    </p:spTree>
    <p:extLst>
      <p:ext uri="{BB962C8B-B14F-4D97-AF65-F5344CB8AC3E}">
        <p14:creationId xmlns:p14="http://schemas.microsoft.com/office/powerpoint/2010/main" val="39905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5606-15EA-1EC5-46BF-E43F8DC2986D}"/>
              </a:ext>
            </a:extLst>
          </p:cNvPr>
          <p:cNvSpPr>
            <a:spLocks noGrp="1"/>
          </p:cNvSpPr>
          <p:nvPr>
            <p:ph type="title"/>
          </p:nvPr>
        </p:nvSpPr>
        <p:spPr/>
        <p:txBody>
          <a:bodyPr/>
          <a:lstStyle/>
          <a:p>
            <a:r>
              <a:rPr lang="it-IT" dirty="0"/>
              <a:t>Base Scenario - Discussion</a:t>
            </a:r>
          </a:p>
        </p:txBody>
      </p:sp>
      <p:sp>
        <p:nvSpPr>
          <p:cNvPr id="3" name="Content Placeholder 2">
            <a:extLst>
              <a:ext uri="{FF2B5EF4-FFF2-40B4-BE49-F238E27FC236}">
                <a16:creationId xmlns:a16="http://schemas.microsoft.com/office/drawing/2014/main" id="{3D78DCE3-CD5F-9285-591D-B658BE3B3849}"/>
              </a:ext>
            </a:extLst>
          </p:cNvPr>
          <p:cNvSpPr>
            <a:spLocks noGrp="1"/>
          </p:cNvSpPr>
          <p:nvPr>
            <p:ph idx="1"/>
          </p:nvPr>
        </p:nvSpPr>
        <p:spPr/>
        <p:txBody>
          <a:bodyPr/>
          <a:lstStyle/>
          <a:p>
            <a:pPr algn="just"/>
            <a:r>
              <a:rPr lang="it-IT" dirty="0"/>
              <a:t>Naive Bayes appears to have, for both projects, a Kappa that is only slightly above zero. This suggests that, unlike the other Classifiers, Naive Bayes may not be appropriate to analyze the projects as it appears nearly indistinguishable from a dummy classifier</a:t>
            </a:r>
          </a:p>
          <a:p>
            <a:pPr algn="just"/>
            <a:r>
              <a:rPr lang="it-IT" dirty="0"/>
              <a:t>In BookKeeper Random Forest is a dominant classifier when compared to IBK</a:t>
            </a:r>
          </a:p>
          <a:p>
            <a:pPr algn="just"/>
            <a:r>
              <a:rPr lang="it-IT" dirty="0"/>
              <a:t>In Syncope it is not possible to make the same consideration as the median IBK recall is slightly higher</a:t>
            </a:r>
          </a:p>
          <a:p>
            <a:pPr algn="just"/>
            <a:r>
              <a:rPr lang="it-IT" dirty="0"/>
              <a:t>In any case, further analyses of the two datasets have been done considering Random Forest as the classifier</a:t>
            </a:r>
          </a:p>
        </p:txBody>
      </p:sp>
      <p:sp>
        <p:nvSpPr>
          <p:cNvPr id="4" name="Footer Placeholder 3">
            <a:extLst>
              <a:ext uri="{FF2B5EF4-FFF2-40B4-BE49-F238E27FC236}">
                <a16:creationId xmlns:a16="http://schemas.microsoft.com/office/drawing/2014/main" id="{4335962B-F306-8E1E-63E4-4BBE28C0C584}"/>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E8A5615E-05D0-0B68-9172-A39F8969C09D}"/>
              </a:ext>
            </a:extLst>
          </p:cNvPr>
          <p:cNvSpPr>
            <a:spLocks noGrp="1"/>
          </p:cNvSpPr>
          <p:nvPr>
            <p:ph type="sldNum" sz="quarter" idx="12"/>
          </p:nvPr>
        </p:nvSpPr>
        <p:spPr/>
        <p:txBody>
          <a:bodyPr/>
          <a:lstStyle/>
          <a:p>
            <a:fld id="{CFDA128D-19CB-4BAD-8416-106640DDB7CF}" type="slidenum">
              <a:rPr lang="it-IT" smtClean="0"/>
              <a:t>12</a:t>
            </a:fld>
            <a:endParaRPr lang="it-IT"/>
          </a:p>
        </p:txBody>
      </p:sp>
    </p:spTree>
    <p:extLst>
      <p:ext uri="{BB962C8B-B14F-4D97-AF65-F5344CB8AC3E}">
        <p14:creationId xmlns:p14="http://schemas.microsoft.com/office/powerpoint/2010/main" val="3776975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Feature Selection - BookKeeper</a:t>
            </a:r>
            <a:br>
              <a:rPr lang="it-IT" dirty="0"/>
            </a:br>
            <a:endParaRPr lang="it-IT" dirty="0"/>
          </a:p>
        </p:txBody>
      </p:sp>
      <p:pic>
        <p:nvPicPr>
          <p:cNvPr id="9" name="Content Placeholder 8">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13</a:t>
            </a:fld>
            <a:endParaRPr lang="it-IT"/>
          </a:p>
        </p:txBody>
      </p:sp>
    </p:spTree>
    <p:extLst>
      <p:ext uri="{BB962C8B-B14F-4D97-AF65-F5344CB8AC3E}">
        <p14:creationId xmlns:p14="http://schemas.microsoft.com/office/powerpoint/2010/main" val="379754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 Feature Selection - Syncope</a:t>
            </a:r>
            <a:br>
              <a:rPr lang="it-IT" dirty="0"/>
            </a:br>
            <a:endParaRPr lang="it-IT" dirty="0"/>
          </a:p>
        </p:txBody>
      </p:sp>
      <p:pic>
        <p:nvPicPr>
          <p:cNvPr id="9" name="Content Placeholder 8">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14</a:t>
            </a:fld>
            <a:endParaRPr lang="it-IT"/>
          </a:p>
        </p:txBody>
      </p:sp>
    </p:spTree>
    <p:extLst>
      <p:ext uri="{BB962C8B-B14F-4D97-AF65-F5344CB8AC3E}">
        <p14:creationId xmlns:p14="http://schemas.microsoft.com/office/powerpoint/2010/main" val="252123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BB7B-FA37-E443-AA64-23D146913198}"/>
              </a:ext>
            </a:extLst>
          </p:cNvPr>
          <p:cNvSpPr>
            <a:spLocks noGrp="1"/>
          </p:cNvSpPr>
          <p:nvPr>
            <p:ph type="title"/>
          </p:nvPr>
        </p:nvSpPr>
        <p:spPr/>
        <p:txBody>
          <a:bodyPr/>
          <a:lstStyle/>
          <a:p>
            <a:r>
              <a:rPr lang="it-IT" dirty="0"/>
              <a:t>Feature Selection - Discussion</a:t>
            </a:r>
          </a:p>
        </p:txBody>
      </p:sp>
      <p:sp>
        <p:nvSpPr>
          <p:cNvPr id="3" name="Content Placeholder 2">
            <a:extLst>
              <a:ext uri="{FF2B5EF4-FFF2-40B4-BE49-F238E27FC236}">
                <a16:creationId xmlns:a16="http://schemas.microsoft.com/office/drawing/2014/main" id="{BBDAC8DE-3268-1FD9-F2DE-1EFAC51B102A}"/>
              </a:ext>
            </a:extLst>
          </p:cNvPr>
          <p:cNvSpPr>
            <a:spLocks noGrp="1"/>
          </p:cNvSpPr>
          <p:nvPr>
            <p:ph idx="1"/>
          </p:nvPr>
        </p:nvSpPr>
        <p:spPr/>
        <p:txBody>
          <a:bodyPr/>
          <a:lstStyle/>
          <a:p>
            <a:pPr algn="just"/>
            <a:r>
              <a:rPr lang="it-IT" dirty="0"/>
              <a:t>In BookKeeper, a Best First Feature Selection lowers Kappa and Precision, meanwhile Recall remains stable and the AUC increases</a:t>
            </a:r>
          </a:p>
          <a:p>
            <a:pPr algn="just"/>
            <a:r>
              <a:rPr lang="it-IT" dirty="0"/>
              <a:t>In Syncope Best First raises the Kappa instead and slightly lowers the Recall while Precision and AUC remains stable</a:t>
            </a:r>
          </a:p>
          <a:p>
            <a:pPr algn="just"/>
            <a:r>
              <a:rPr lang="it-IT" dirty="0"/>
              <a:t>The difference between the two results may be in part due to the amount of data available: the lower amount of data from BookKeeper may mean removing attributes has a negative effect on the training since the most useful attributes may not have enough data to be significantly more effective at predicting the future than the remaining ones.</a:t>
            </a:r>
          </a:p>
          <a:p>
            <a:endParaRPr lang="it-IT" dirty="0"/>
          </a:p>
        </p:txBody>
      </p:sp>
      <p:sp>
        <p:nvSpPr>
          <p:cNvPr id="4" name="Footer Placeholder 3">
            <a:extLst>
              <a:ext uri="{FF2B5EF4-FFF2-40B4-BE49-F238E27FC236}">
                <a16:creationId xmlns:a16="http://schemas.microsoft.com/office/drawing/2014/main" id="{39A31368-2FBB-0954-5F84-B70F07734CF4}"/>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BA5395B9-AFE6-45AC-DE55-F8C50CDE3FD1}"/>
              </a:ext>
            </a:extLst>
          </p:cNvPr>
          <p:cNvSpPr>
            <a:spLocks noGrp="1"/>
          </p:cNvSpPr>
          <p:nvPr>
            <p:ph type="sldNum" sz="quarter" idx="12"/>
          </p:nvPr>
        </p:nvSpPr>
        <p:spPr/>
        <p:txBody>
          <a:bodyPr/>
          <a:lstStyle/>
          <a:p>
            <a:fld id="{CFDA128D-19CB-4BAD-8416-106640DDB7CF}" type="slidenum">
              <a:rPr lang="it-IT" smtClean="0"/>
              <a:t>15</a:t>
            </a:fld>
            <a:endParaRPr lang="it-IT"/>
          </a:p>
        </p:txBody>
      </p:sp>
    </p:spTree>
    <p:extLst>
      <p:ext uri="{BB962C8B-B14F-4D97-AF65-F5344CB8AC3E}">
        <p14:creationId xmlns:p14="http://schemas.microsoft.com/office/powerpoint/2010/main" val="124084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Balancing  - Bookkeeper</a:t>
            </a:r>
            <a:br>
              <a:rPr lang="it-IT" dirty="0"/>
            </a:br>
            <a:endParaRPr lang="it-IT" dirty="0"/>
          </a:p>
        </p:txBody>
      </p:sp>
      <p:pic>
        <p:nvPicPr>
          <p:cNvPr id="9" name="Content Placeholder 8">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16</a:t>
            </a:fld>
            <a:endParaRPr lang="it-IT"/>
          </a:p>
        </p:txBody>
      </p:sp>
    </p:spTree>
    <p:extLst>
      <p:ext uri="{BB962C8B-B14F-4D97-AF65-F5344CB8AC3E}">
        <p14:creationId xmlns:p14="http://schemas.microsoft.com/office/powerpoint/2010/main" val="3212885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Balancing - Syncope</a:t>
            </a:r>
            <a:br>
              <a:rPr lang="it-IT" dirty="0"/>
            </a:br>
            <a:endParaRPr lang="it-IT" dirty="0"/>
          </a:p>
        </p:txBody>
      </p:sp>
      <p:pic>
        <p:nvPicPr>
          <p:cNvPr id="9" name="Content Placeholder 8">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17</a:t>
            </a:fld>
            <a:endParaRPr lang="it-IT"/>
          </a:p>
        </p:txBody>
      </p:sp>
    </p:spTree>
    <p:extLst>
      <p:ext uri="{BB962C8B-B14F-4D97-AF65-F5344CB8AC3E}">
        <p14:creationId xmlns:p14="http://schemas.microsoft.com/office/powerpoint/2010/main" val="4035240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FAA9-4E6D-A7C0-848A-39CE065CDD2D}"/>
              </a:ext>
            </a:extLst>
          </p:cNvPr>
          <p:cNvSpPr>
            <a:spLocks noGrp="1"/>
          </p:cNvSpPr>
          <p:nvPr>
            <p:ph type="title"/>
          </p:nvPr>
        </p:nvSpPr>
        <p:spPr/>
        <p:txBody>
          <a:bodyPr/>
          <a:lstStyle/>
          <a:p>
            <a:r>
              <a:rPr lang="it-IT" dirty="0"/>
              <a:t>Balancing - Discussion</a:t>
            </a:r>
          </a:p>
        </p:txBody>
      </p:sp>
      <p:sp>
        <p:nvSpPr>
          <p:cNvPr id="3" name="Content Placeholder 2">
            <a:extLst>
              <a:ext uri="{FF2B5EF4-FFF2-40B4-BE49-F238E27FC236}">
                <a16:creationId xmlns:a16="http://schemas.microsoft.com/office/drawing/2014/main" id="{3F1F3922-5E55-12F6-71D1-926FCE05246D}"/>
              </a:ext>
            </a:extLst>
          </p:cNvPr>
          <p:cNvSpPr>
            <a:spLocks noGrp="1"/>
          </p:cNvSpPr>
          <p:nvPr>
            <p:ph idx="1"/>
          </p:nvPr>
        </p:nvSpPr>
        <p:spPr>
          <a:xfrm>
            <a:off x="677334" y="1752225"/>
            <a:ext cx="8596668" cy="4289137"/>
          </a:xfrm>
        </p:spPr>
        <p:txBody>
          <a:bodyPr>
            <a:normAutofit/>
          </a:bodyPr>
          <a:lstStyle/>
          <a:p>
            <a:pPr algn="just"/>
            <a:r>
              <a:rPr lang="it-IT" dirty="0"/>
              <a:t>Balancing has a negative effect on BookKeeper’s Kappa and Precision in all considered scenarios.</a:t>
            </a:r>
          </a:p>
          <a:p>
            <a:pPr lvl="1" algn="just"/>
            <a:r>
              <a:rPr lang="it-IT" dirty="0"/>
              <a:t>Recall and AUC increase using Undersampling and decrease for the other sampling techniques.  Undersampling is not, however, dominant because its Kappa and Precision are slightly lower than Oversampling’s and SMOTE’s.</a:t>
            </a:r>
          </a:p>
          <a:p>
            <a:pPr algn="just"/>
            <a:r>
              <a:rPr lang="it-IT" dirty="0"/>
              <a:t>In Syncope we can see a similar effect in both Kappa and Precision.The exception is Oversampling: the Kappa is actually higher than the base scenario, an effect that can be attributed to a higher availability of minority classes compared to BookKeeper</a:t>
            </a:r>
          </a:p>
          <a:p>
            <a:pPr lvl="1" algn="just"/>
            <a:r>
              <a:rPr lang="it-IT" dirty="0"/>
              <a:t>AUC is lower while the Recall is higher, especially in Undersampling</a:t>
            </a:r>
          </a:p>
          <a:p>
            <a:pPr algn="just"/>
            <a:r>
              <a:rPr lang="it-IT" dirty="0"/>
              <a:t>The effect on Kappa and Precision is expected, since changing the ratio between minority and majority classes in the training set inevitably changes the model’s expectations on the testing set buggyness</a:t>
            </a:r>
          </a:p>
        </p:txBody>
      </p:sp>
      <p:sp>
        <p:nvSpPr>
          <p:cNvPr id="4" name="Footer Placeholder 3">
            <a:extLst>
              <a:ext uri="{FF2B5EF4-FFF2-40B4-BE49-F238E27FC236}">
                <a16:creationId xmlns:a16="http://schemas.microsoft.com/office/drawing/2014/main" id="{615C9955-5760-D444-ED01-44AC32BB647B}"/>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7FDD33A-D159-7E11-75DE-11C97D2DB331}"/>
              </a:ext>
            </a:extLst>
          </p:cNvPr>
          <p:cNvSpPr>
            <a:spLocks noGrp="1"/>
          </p:cNvSpPr>
          <p:nvPr>
            <p:ph type="sldNum" sz="quarter" idx="12"/>
          </p:nvPr>
        </p:nvSpPr>
        <p:spPr/>
        <p:txBody>
          <a:bodyPr/>
          <a:lstStyle/>
          <a:p>
            <a:fld id="{CFDA128D-19CB-4BAD-8416-106640DDB7CF}" type="slidenum">
              <a:rPr lang="it-IT" smtClean="0"/>
              <a:t>18</a:t>
            </a:fld>
            <a:endParaRPr lang="it-IT"/>
          </a:p>
        </p:txBody>
      </p:sp>
    </p:spTree>
    <p:extLst>
      <p:ext uri="{BB962C8B-B14F-4D97-AF65-F5344CB8AC3E}">
        <p14:creationId xmlns:p14="http://schemas.microsoft.com/office/powerpoint/2010/main" val="168404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Cost Sensitive Classifier  - Bookkeeper</a:t>
            </a:r>
            <a:br>
              <a:rPr lang="it-IT" dirty="0"/>
            </a:br>
            <a:endParaRPr lang="it-IT" dirty="0"/>
          </a:p>
        </p:txBody>
      </p:sp>
      <p:pic>
        <p:nvPicPr>
          <p:cNvPr id="9" name="Content Placeholder 8">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19</a:t>
            </a:fld>
            <a:endParaRPr lang="it-IT"/>
          </a:p>
        </p:txBody>
      </p:sp>
    </p:spTree>
    <p:extLst>
      <p:ext uri="{BB962C8B-B14F-4D97-AF65-F5344CB8AC3E}">
        <p14:creationId xmlns:p14="http://schemas.microsoft.com/office/powerpoint/2010/main" val="285699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A081-F556-9706-2713-801086D21C8E}"/>
              </a:ext>
            </a:extLst>
          </p:cNvPr>
          <p:cNvSpPr>
            <a:spLocks noGrp="1"/>
          </p:cNvSpPr>
          <p:nvPr>
            <p:ph type="title"/>
          </p:nvPr>
        </p:nvSpPr>
        <p:spPr/>
        <p:txBody>
          <a:bodyPr/>
          <a:lstStyle/>
          <a:p>
            <a:r>
              <a:rPr lang="it-IT" dirty="0"/>
              <a:t>Index</a:t>
            </a:r>
          </a:p>
        </p:txBody>
      </p:sp>
      <p:graphicFrame>
        <p:nvGraphicFramePr>
          <p:cNvPr id="7" name="Content Placeholder 2">
            <a:extLst>
              <a:ext uri="{FF2B5EF4-FFF2-40B4-BE49-F238E27FC236}">
                <a16:creationId xmlns:a16="http://schemas.microsoft.com/office/drawing/2014/main" id="{43ED1844-960A-00CE-576E-5045EEE2F286}"/>
              </a:ext>
            </a:extLst>
          </p:cNvPr>
          <p:cNvGraphicFramePr>
            <a:graphicFrameLocks noGrp="1"/>
          </p:cNvGraphicFramePr>
          <p:nvPr>
            <p:ph idx="1"/>
            <p:extLst>
              <p:ext uri="{D42A27DB-BD31-4B8C-83A1-F6EECF244321}">
                <p14:modId xmlns:p14="http://schemas.microsoft.com/office/powerpoint/2010/main" val="99286441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072D0842-1D36-7A29-3021-B866CA19E503}"/>
              </a:ext>
            </a:extLst>
          </p:cNvPr>
          <p:cNvSpPr>
            <a:spLocks noGrp="1"/>
          </p:cNvSpPr>
          <p:nvPr>
            <p:ph type="ftr" sz="quarter" idx="11"/>
          </p:nvPr>
        </p:nvSpPr>
        <p:spPr/>
        <p:txBody>
          <a:bodyPr/>
          <a:lstStyle/>
          <a:p>
            <a:r>
              <a:rPr lang="it-IT"/>
              <a:t>Università degli Studi di Roma Tor Vergata </a:t>
            </a:r>
            <a:endParaRPr lang="it-IT" dirty="0"/>
          </a:p>
        </p:txBody>
      </p:sp>
      <p:sp>
        <p:nvSpPr>
          <p:cNvPr id="4" name="Slide Number Placeholder 3">
            <a:extLst>
              <a:ext uri="{FF2B5EF4-FFF2-40B4-BE49-F238E27FC236}">
                <a16:creationId xmlns:a16="http://schemas.microsoft.com/office/drawing/2014/main" id="{36CD3EDB-67BB-EA4A-D2EA-E15E15FBFC29}"/>
              </a:ext>
            </a:extLst>
          </p:cNvPr>
          <p:cNvSpPr>
            <a:spLocks noGrp="1"/>
          </p:cNvSpPr>
          <p:nvPr>
            <p:ph type="sldNum" sz="quarter" idx="12"/>
          </p:nvPr>
        </p:nvSpPr>
        <p:spPr/>
        <p:txBody>
          <a:bodyPr/>
          <a:lstStyle/>
          <a:p>
            <a:fld id="{CFDA128D-19CB-4BAD-8416-106640DDB7CF}" type="slidenum">
              <a:rPr lang="it-IT" smtClean="0"/>
              <a:t>2</a:t>
            </a:fld>
            <a:endParaRPr lang="it-IT"/>
          </a:p>
        </p:txBody>
      </p:sp>
    </p:spTree>
    <p:extLst>
      <p:ext uri="{BB962C8B-B14F-4D97-AF65-F5344CB8AC3E}">
        <p14:creationId xmlns:p14="http://schemas.microsoft.com/office/powerpoint/2010/main" val="513461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7ED-B00B-3538-921C-7EAD369112DA}"/>
              </a:ext>
            </a:extLst>
          </p:cNvPr>
          <p:cNvSpPr>
            <a:spLocks noGrp="1"/>
          </p:cNvSpPr>
          <p:nvPr>
            <p:ph type="title"/>
          </p:nvPr>
        </p:nvSpPr>
        <p:spPr/>
        <p:txBody>
          <a:bodyPr/>
          <a:lstStyle/>
          <a:p>
            <a:r>
              <a:rPr lang="it-IT" dirty="0"/>
              <a:t>Cost Sensitive Classifier  - Syncope</a:t>
            </a:r>
            <a:br>
              <a:rPr lang="it-IT" dirty="0"/>
            </a:br>
            <a:endParaRPr lang="it-IT" dirty="0"/>
          </a:p>
        </p:txBody>
      </p:sp>
      <p:pic>
        <p:nvPicPr>
          <p:cNvPr id="9" name="Content Placeholder 8">
            <a:extLst>
              <a:ext uri="{FF2B5EF4-FFF2-40B4-BE49-F238E27FC236}">
                <a16:creationId xmlns:a16="http://schemas.microsoft.com/office/drawing/2014/main" id="{EA352206-0BBE-F147-BC44-E67D47CEEF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77334" y="1270000"/>
            <a:ext cx="7948069" cy="4598906"/>
          </a:xfrm>
        </p:spPr>
      </p:pic>
      <p:sp>
        <p:nvSpPr>
          <p:cNvPr id="4" name="Footer Placeholder 3">
            <a:extLst>
              <a:ext uri="{FF2B5EF4-FFF2-40B4-BE49-F238E27FC236}">
                <a16:creationId xmlns:a16="http://schemas.microsoft.com/office/drawing/2014/main" id="{D418A0B4-61C1-E478-90CA-5C3DEB87BE9F}"/>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DFF9AEF7-5E18-59C1-4094-7E25BCBA411C}"/>
              </a:ext>
            </a:extLst>
          </p:cNvPr>
          <p:cNvSpPr>
            <a:spLocks noGrp="1"/>
          </p:cNvSpPr>
          <p:nvPr>
            <p:ph type="sldNum" sz="quarter" idx="12"/>
          </p:nvPr>
        </p:nvSpPr>
        <p:spPr/>
        <p:txBody>
          <a:bodyPr/>
          <a:lstStyle/>
          <a:p>
            <a:fld id="{CFDA128D-19CB-4BAD-8416-106640DDB7CF}" type="slidenum">
              <a:rPr lang="it-IT" smtClean="0"/>
              <a:t>20</a:t>
            </a:fld>
            <a:endParaRPr lang="it-IT"/>
          </a:p>
        </p:txBody>
      </p:sp>
    </p:spTree>
    <p:extLst>
      <p:ext uri="{BB962C8B-B14F-4D97-AF65-F5344CB8AC3E}">
        <p14:creationId xmlns:p14="http://schemas.microsoft.com/office/powerpoint/2010/main" val="107210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CD4C-3F8D-9F83-F6FE-DD03C32059E7}"/>
              </a:ext>
            </a:extLst>
          </p:cNvPr>
          <p:cNvSpPr>
            <a:spLocks noGrp="1"/>
          </p:cNvSpPr>
          <p:nvPr>
            <p:ph type="title"/>
          </p:nvPr>
        </p:nvSpPr>
        <p:spPr/>
        <p:txBody>
          <a:bodyPr/>
          <a:lstStyle/>
          <a:p>
            <a:r>
              <a:rPr lang="it-IT" dirty="0"/>
              <a:t>Cost Sensitive Classifiers - Discussion</a:t>
            </a:r>
          </a:p>
        </p:txBody>
      </p:sp>
      <p:sp>
        <p:nvSpPr>
          <p:cNvPr id="3" name="Content Placeholder 2">
            <a:extLst>
              <a:ext uri="{FF2B5EF4-FFF2-40B4-BE49-F238E27FC236}">
                <a16:creationId xmlns:a16="http://schemas.microsoft.com/office/drawing/2014/main" id="{78CACB29-A83F-5ABE-6005-3AF44794BCB5}"/>
              </a:ext>
            </a:extLst>
          </p:cNvPr>
          <p:cNvSpPr>
            <a:spLocks noGrp="1"/>
          </p:cNvSpPr>
          <p:nvPr>
            <p:ph idx="1"/>
          </p:nvPr>
        </p:nvSpPr>
        <p:spPr/>
        <p:txBody>
          <a:bodyPr/>
          <a:lstStyle/>
          <a:p>
            <a:pPr algn="just"/>
            <a:r>
              <a:rPr lang="it-IT" dirty="0"/>
              <a:t>Sensitive Learning, in which the Cost Matrix has a False Negative weight of 10 times the False Positives, shows the goal of Cost Sensitive Classifiers: increasing the Recall value at the expenses of everything else. AUC is the only value that slightly increases in BookKeeper</a:t>
            </a:r>
          </a:p>
          <a:p>
            <a:pPr algn="just"/>
            <a:endParaRPr lang="it-IT" dirty="0"/>
          </a:p>
          <a:p>
            <a:pPr algn="just"/>
            <a:r>
              <a:rPr lang="it-IT" dirty="0"/>
              <a:t>Increasing the weight of False Negatives in Sensitive Threshold we can see the Recall increase while the Precision lowers, indicating that the model increasingly identifies more and more classes as «buggy» in an attempt of avoiding the penalty hit from False Negatives</a:t>
            </a:r>
          </a:p>
        </p:txBody>
      </p:sp>
      <p:sp>
        <p:nvSpPr>
          <p:cNvPr id="4" name="Footer Placeholder 3">
            <a:extLst>
              <a:ext uri="{FF2B5EF4-FFF2-40B4-BE49-F238E27FC236}">
                <a16:creationId xmlns:a16="http://schemas.microsoft.com/office/drawing/2014/main" id="{4D08E8F7-007A-6359-EDBC-003CD1A15118}"/>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45DE6418-087B-4F59-269F-AF2385C95789}"/>
              </a:ext>
            </a:extLst>
          </p:cNvPr>
          <p:cNvSpPr>
            <a:spLocks noGrp="1"/>
          </p:cNvSpPr>
          <p:nvPr>
            <p:ph type="sldNum" sz="quarter" idx="12"/>
          </p:nvPr>
        </p:nvSpPr>
        <p:spPr/>
        <p:txBody>
          <a:bodyPr/>
          <a:lstStyle/>
          <a:p>
            <a:fld id="{CFDA128D-19CB-4BAD-8416-106640DDB7CF}" type="slidenum">
              <a:rPr lang="it-IT" smtClean="0"/>
              <a:t>21</a:t>
            </a:fld>
            <a:endParaRPr lang="it-IT"/>
          </a:p>
        </p:txBody>
      </p:sp>
    </p:spTree>
    <p:extLst>
      <p:ext uri="{BB962C8B-B14F-4D97-AF65-F5344CB8AC3E}">
        <p14:creationId xmlns:p14="http://schemas.microsoft.com/office/powerpoint/2010/main" val="3631148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CD4C-3F8D-9F83-F6FE-DD03C32059E7}"/>
              </a:ext>
            </a:extLst>
          </p:cNvPr>
          <p:cNvSpPr>
            <a:spLocks noGrp="1"/>
          </p:cNvSpPr>
          <p:nvPr>
            <p:ph type="title"/>
          </p:nvPr>
        </p:nvSpPr>
        <p:spPr/>
        <p:txBody>
          <a:bodyPr/>
          <a:lstStyle/>
          <a:p>
            <a:r>
              <a:rPr lang="it-IT" dirty="0"/>
              <a:t>Key Takeaways</a:t>
            </a:r>
          </a:p>
        </p:txBody>
      </p:sp>
      <p:graphicFrame>
        <p:nvGraphicFramePr>
          <p:cNvPr id="6" name="Table 6">
            <a:extLst>
              <a:ext uri="{FF2B5EF4-FFF2-40B4-BE49-F238E27FC236}">
                <a16:creationId xmlns:a16="http://schemas.microsoft.com/office/drawing/2014/main" id="{CCB5B114-4B3C-A9B4-650E-807B5CFE44DC}"/>
              </a:ext>
            </a:extLst>
          </p:cNvPr>
          <p:cNvGraphicFramePr>
            <a:graphicFrameLocks noGrp="1"/>
          </p:cNvGraphicFramePr>
          <p:nvPr>
            <p:ph idx="1"/>
            <p:extLst>
              <p:ext uri="{D42A27DB-BD31-4B8C-83A1-F6EECF244321}">
                <p14:modId xmlns:p14="http://schemas.microsoft.com/office/powerpoint/2010/main" val="3014508540"/>
              </p:ext>
            </p:extLst>
          </p:nvPr>
        </p:nvGraphicFramePr>
        <p:xfrm>
          <a:off x="133048" y="1574800"/>
          <a:ext cx="9974832" cy="1854200"/>
        </p:xfrm>
        <a:graphic>
          <a:graphicData uri="http://schemas.openxmlformats.org/drawingml/2006/table">
            <a:tbl>
              <a:tblPr firstRow="1" bandRow="1">
                <a:tableStyleId>{5C22544A-7EE6-4342-B048-85BDC9FD1C3A}</a:tableStyleId>
              </a:tblPr>
              <a:tblGrid>
                <a:gridCol w="2030472">
                  <a:extLst>
                    <a:ext uri="{9D8B030D-6E8A-4147-A177-3AD203B41FA5}">
                      <a16:colId xmlns:a16="http://schemas.microsoft.com/office/drawing/2014/main" val="1383119366"/>
                    </a:ext>
                  </a:extLst>
                </a:gridCol>
                <a:gridCol w="2674734">
                  <a:extLst>
                    <a:ext uri="{9D8B030D-6E8A-4147-A177-3AD203B41FA5}">
                      <a16:colId xmlns:a16="http://schemas.microsoft.com/office/drawing/2014/main" val="980357878"/>
                    </a:ext>
                  </a:extLst>
                </a:gridCol>
                <a:gridCol w="2160192">
                  <a:extLst>
                    <a:ext uri="{9D8B030D-6E8A-4147-A177-3AD203B41FA5}">
                      <a16:colId xmlns:a16="http://schemas.microsoft.com/office/drawing/2014/main" val="4016386088"/>
                    </a:ext>
                  </a:extLst>
                </a:gridCol>
                <a:gridCol w="3109434">
                  <a:extLst>
                    <a:ext uri="{9D8B030D-6E8A-4147-A177-3AD203B41FA5}">
                      <a16:colId xmlns:a16="http://schemas.microsoft.com/office/drawing/2014/main" val="4058072871"/>
                    </a:ext>
                  </a:extLst>
                </a:gridCol>
              </a:tblGrid>
              <a:tr h="370840">
                <a:tc>
                  <a:txBody>
                    <a:bodyPr/>
                    <a:lstStyle/>
                    <a:p>
                      <a:r>
                        <a:rPr lang="it-IT" dirty="0"/>
                        <a:t>BookKeeper</a:t>
                      </a:r>
                    </a:p>
                  </a:txBody>
                  <a:tcPr/>
                </a:tc>
                <a:tc>
                  <a:txBody>
                    <a:bodyPr/>
                    <a:lstStyle/>
                    <a:p>
                      <a:r>
                        <a:rPr lang="it-IT" dirty="0"/>
                        <a:t>Feature Selection</a:t>
                      </a:r>
                    </a:p>
                  </a:txBody>
                  <a:tcPr/>
                </a:tc>
                <a:tc>
                  <a:txBody>
                    <a:bodyPr/>
                    <a:lstStyle/>
                    <a:p>
                      <a:r>
                        <a:rPr lang="it-IT" dirty="0"/>
                        <a:t>Balancing</a:t>
                      </a:r>
                    </a:p>
                  </a:txBody>
                  <a:tcPr/>
                </a:tc>
                <a:tc>
                  <a:txBody>
                    <a:bodyPr/>
                    <a:lstStyle/>
                    <a:p>
                      <a:r>
                        <a:rPr lang="it-IT" dirty="0"/>
                        <a:t>Cost Sensitive Classifier</a:t>
                      </a:r>
                    </a:p>
                  </a:txBody>
                  <a:tcPr/>
                </a:tc>
                <a:extLst>
                  <a:ext uri="{0D108BD9-81ED-4DB2-BD59-A6C34878D82A}">
                    <a16:rowId xmlns:a16="http://schemas.microsoft.com/office/drawing/2014/main" val="1442804486"/>
                  </a:ext>
                </a:extLst>
              </a:tr>
              <a:tr h="370840">
                <a:tc>
                  <a:txBody>
                    <a:bodyPr/>
                    <a:lstStyle/>
                    <a:p>
                      <a:r>
                        <a:rPr lang="it-IT" dirty="0"/>
                        <a:t>Precision</a:t>
                      </a:r>
                    </a:p>
                  </a:txBody>
                  <a:tcPr/>
                </a:tc>
                <a:tc>
                  <a:txBody>
                    <a:bodyPr/>
                    <a:lstStyle/>
                    <a:p>
                      <a:pPr algn="ctr"/>
                      <a:r>
                        <a:rPr lang="it-IT" dirty="0"/>
                        <a:t>No Feature Selection</a:t>
                      </a:r>
                    </a:p>
                  </a:txBody>
                  <a:tcPr/>
                </a:tc>
                <a:tc>
                  <a:txBody>
                    <a:bodyPr/>
                    <a:lstStyle/>
                    <a:p>
                      <a:pPr algn="ctr"/>
                      <a:r>
                        <a:rPr lang="it-IT" dirty="0"/>
                        <a:t>No Balancing</a:t>
                      </a:r>
                    </a:p>
                  </a:txBody>
                  <a:tcPr/>
                </a:tc>
                <a:tc>
                  <a:txBody>
                    <a:bodyPr/>
                    <a:lstStyle/>
                    <a:p>
                      <a:pPr algn="ctr"/>
                      <a:r>
                        <a:rPr lang="it-IT" dirty="0"/>
                        <a:t>No Cost Sensitive Classifier</a:t>
                      </a:r>
                    </a:p>
                  </a:txBody>
                  <a:tcPr/>
                </a:tc>
                <a:extLst>
                  <a:ext uri="{0D108BD9-81ED-4DB2-BD59-A6C34878D82A}">
                    <a16:rowId xmlns:a16="http://schemas.microsoft.com/office/drawing/2014/main" val="1396132109"/>
                  </a:ext>
                </a:extLst>
              </a:tr>
              <a:tr h="370840">
                <a:tc>
                  <a:txBody>
                    <a:bodyPr/>
                    <a:lstStyle/>
                    <a:p>
                      <a:r>
                        <a:rPr lang="it-IT" dirty="0"/>
                        <a:t>Recall</a:t>
                      </a:r>
                    </a:p>
                  </a:txBody>
                  <a:tcPr/>
                </a:tc>
                <a:tc>
                  <a:txBody>
                    <a:bodyPr/>
                    <a:lstStyle/>
                    <a:p>
                      <a:pPr algn="ctr"/>
                      <a:r>
                        <a:rPr lang="it-IT" dirty="0"/>
                        <a:t>Best First</a:t>
                      </a:r>
                    </a:p>
                  </a:txBody>
                  <a:tcPr/>
                </a:tc>
                <a:tc>
                  <a:txBody>
                    <a:bodyPr/>
                    <a:lstStyle/>
                    <a:p>
                      <a:pPr algn="ctr"/>
                      <a:r>
                        <a:rPr lang="it-IT" dirty="0"/>
                        <a:t>Undersampling</a:t>
                      </a:r>
                    </a:p>
                  </a:txBody>
                  <a:tcPr/>
                </a:tc>
                <a:tc>
                  <a:txBody>
                    <a:bodyPr/>
                    <a:lstStyle/>
                    <a:p>
                      <a:pPr algn="ctr"/>
                      <a:r>
                        <a:rPr lang="it-IT" dirty="0"/>
                        <a:t>Sensitive Learning</a:t>
                      </a:r>
                    </a:p>
                  </a:txBody>
                  <a:tcPr/>
                </a:tc>
                <a:extLst>
                  <a:ext uri="{0D108BD9-81ED-4DB2-BD59-A6C34878D82A}">
                    <a16:rowId xmlns:a16="http://schemas.microsoft.com/office/drawing/2014/main" val="1042431363"/>
                  </a:ext>
                </a:extLst>
              </a:tr>
              <a:tr h="370840">
                <a:tc>
                  <a:txBody>
                    <a:bodyPr/>
                    <a:lstStyle/>
                    <a:p>
                      <a:r>
                        <a:rPr lang="it-IT" dirty="0"/>
                        <a:t>AUC</a:t>
                      </a:r>
                    </a:p>
                  </a:txBody>
                  <a:tcPr/>
                </a:tc>
                <a:tc>
                  <a:txBody>
                    <a:bodyPr/>
                    <a:lstStyle/>
                    <a:p>
                      <a:pPr algn="ctr"/>
                      <a:r>
                        <a:rPr lang="it-IT" dirty="0"/>
                        <a:t>Best First</a:t>
                      </a:r>
                    </a:p>
                  </a:txBody>
                  <a:tcPr/>
                </a:tc>
                <a:tc>
                  <a:txBody>
                    <a:bodyPr/>
                    <a:lstStyle/>
                    <a:p>
                      <a:pPr algn="ctr"/>
                      <a:r>
                        <a:rPr lang="it-IT" dirty="0"/>
                        <a:t>Undersampling</a:t>
                      </a:r>
                    </a:p>
                  </a:txBody>
                  <a:tcPr/>
                </a:tc>
                <a:tc>
                  <a:txBody>
                    <a:bodyPr/>
                    <a:lstStyle/>
                    <a:p>
                      <a:pPr algn="ctr"/>
                      <a:r>
                        <a:rPr lang="it-IT" dirty="0"/>
                        <a:t>Sensitive Learning</a:t>
                      </a:r>
                    </a:p>
                  </a:txBody>
                  <a:tcPr/>
                </a:tc>
                <a:extLst>
                  <a:ext uri="{0D108BD9-81ED-4DB2-BD59-A6C34878D82A}">
                    <a16:rowId xmlns:a16="http://schemas.microsoft.com/office/drawing/2014/main" val="1636022873"/>
                  </a:ext>
                </a:extLst>
              </a:tr>
              <a:tr h="370840">
                <a:tc>
                  <a:txBody>
                    <a:bodyPr/>
                    <a:lstStyle/>
                    <a:p>
                      <a:r>
                        <a:rPr lang="it-IT" dirty="0"/>
                        <a:t>Kappa</a:t>
                      </a:r>
                    </a:p>
                  </a:txBody>
                  <a:tcPr/>
                </a:tc>
                <a:tc>
                  <a:txBody>
                    <a:bodyPr/>
                    <a:lstStyle/>
                    <a:p>
                      <a:pPr algn="ctr"/>
                      <a:r>
                        <a:rPr lang="it-IT" dirty="0"/>
                        <a:t>No Feature Selection</a:t>
                      </a:r>
                    </a:p>
                  </a:txBody>
                  <a:tcPr/>
                </a:tc>
                <a:tc>
                  <a:txBody>
                    <a:bodyPr/>
                    <a:lstStyle/>
                    <a:p>
                      <a:pPr algn="ctr"/>
                      <a:r>
                        <a:rPr lang="it-IT" dirty="0"/>
                        <a:t>No Balancing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Cost Sensitive Classifier</a:t>
                      </a:r>
                    </a:p>
                  </a:txBody>
                  <a:tcPr/>
                </a:tc>
                <a:extLst>
                  <a:ext uri="{0D108BD9-81ED-4DB2-BD59-A6C34878D82A}">
                    <a16:rowId xmlns:a16="http://schemas.microsoft.com/office/drawing/2014/main" val="4048598112"/>
                  </a:ext>
                </a:extLst>
              </a:tr>
            </a:tbl>
          </a:graphicData>
        </a:graphic>
      </p:graphicFrame>
      <p:sp>
        <p:nvSpPr>
          <p:cNvPr id="4" name="Footer Placeholder 3">
            <a:extLst>
              <a:ext uri="{FF2B5EF4-FFF2-40B4-BE49-F238E27FC236}">
                <a16:creationId xmlns:a16="http://schemas.microsoft.com/office/drawing/2014/main" id="{4D08E8F7-007A-6359-EDBC-003CD1A15118}"/>
              </a:ext>
            </a:extLst>
          </p:cNvPr>
          <p:cNvSpPr>
            <a:spLocks noGrp="1"/>
          </p:cNvSpPr>
          <p:nvPr>
            <p:ph type="ftr" sz="quarter" idx="11"/>
          </p:nvPr>
        </p:nvSpPr>
        <p:spPr/>
        <p:txBody>
          <a:bodyPr/>
          <a:lstStyle/>
          <a:p>
            <a:r>
              <a:rPr lang="it-IT"/>
              <a:t>Università degli Studi di Roma Tor Vergata </a:t>
            </a:r>
          </a:p>
        </p:txBody>
      </p:sp>
      <p:sp>
        <p:nvSpPr>
          <p:cNvPr id="5" name="Slide Number Placeholder 4">
            <a:extLst>
              <a:ext uri="{FF2B5EF4-FFF2-40B4-BE49-F238E27FC236}">
                <a16:creationId xmlns:a16="http://schemas.microsoft.com/office/drawing/2014/main" id="{45DE6418-087B-4F59-269F-AF2385C95789}"/>
              </a:ext>
            </a:extLst>
          </p:cNvPr>
          <p:cNvSpPr>
            <a:spLocks noGrp="1"/>
          </p:cNvSpPr>
          <p:nvPr>
            <p:ph type="sldNum" sz="quarter" idx="12"/>
          </p:nvPr>
        </p:nvSpPr>
        <p:spPr/>
        <p:txBody>
          <a:bodyPr/>
          <a:lstStyle/>
          <a:p>
            <a:fld id="{CFDA128D-19CB-4BAD-8416-106640DDB7CF}" type="slidenum">
              <a:rPr lang="it-IT" smtClean="0"/>
              <a:t>22</a:t>
            </a:fld>
            <a:endParaRPr lang="it-IT"/>
          </a:p>
        </p:txBody>
      </p:sp>
      <p:graphicFrame>
        <p:nvGraphicFramePr>
          <p:cNvPr id="7" name="Table 6">
            <a:extLst>
              <a:ext uri="{FF2B5EF4-FFF2-40B4-BE49-F238E27FC236}">
                <a16:creationId xmlns:a16="http://schemas.microsoft.com/office/drawing/2014/main" id="{CA45D1C9-48B7-F00D-A3C3-98DD5B4902A9}"/>
              </a:ext>
            </a:extLst>
          </p:cNvPr>
          <p:cNvGraphicFramePr>
            <a:graphicFrameLocks/>
          </p:cNvGraphicFramePr>
          <p:nvPr>
            <p:extLst>
              <p:ext uri="{D42A27DB-BD31-4B8C-83A1-F6EECF244321}">
                <p14:modId xmlns:p14="http://schemas.microsoft.com/office/powerpoint/2010/main" val="3193854176"/>
              </p:ext>
            </p:extLst>
          </p:nvPr>
        </p:nvGraphicFramePr>
        <p:xfrm>
          <a:off x="133048" y="3878581"/>
          <a:ext cx="9974832" cy="1854200"/>
        </p:xfrm>
        <a:graphic>
          <a:graphicData uri="http://schemas.openxmlformats.org/drawingml/2006/table">
            <a:tbl>
              <a:tblPr firstRow="1" bandRow="1">
                <a:tableStyleId>{5C22544A-7EE6-4342-B048-85BDC9FD1C3A}</a:tableStyleId>
              </a:tblPr>
              <a:tblGrid>
                <a:gridCol w="2030472">
                  <a:extLst>
                    <a:ext uri="{9D8B030D-6E8A-4147-A177-3AD203B41FA5}">
                      <a16:colId xmlns:a16="http://schemas.microsoft.com/office/drawing/2014/main" val="1383119366"/>
                    </a:ext>
                  </a:extLst>
                </a:gridCol>
                <a:gridCol w="2674734">
                  <a:extLst>
                    <a:ext uri="{9D8B030D-6E8A-4147-A177-3AD203B41FA5}">
                      <a16:colId xmlns:a16="http://schemas.microsoft.com/office/drawing/2014/main" val="980357878"/>
                    </a:ext>
                  </a:extLst>
                </a:gridCol>
                <a:gridCol w="2160192">
                  <a:extLst>
                    <a:ext uri="{9D8B030D-6E8A-4147-A177-3AD203B41FA5}">
                      <a16:colId xmlns:a16="http://schemas.microsoft.com/office/drawing/2014/main" val="4016386088"/>
                    </a:ext>
                  </a:extLst>
                </a:gridCol>
                <a:gridCol w="3109434">
                  <a:extLst>
                    <a:ext uri="{9D8B030D-6E8A-4147-A177-3AD203B41FA5}">
                      <a16:colId xmlns:a16="http://schemas.microsoft.com/office/drawing/2014/main" val="4058072871"/>
                    </a:ext>
                  </a:extLst>
                </a:gridCol>
              </a:tblGrid>
              <a:tr h="370840">
                <a:tc>
                  <a:txBody>
                    <a:bodyPr/>
                    <a:lstStyle/>
                    <a:p>
                      <a:r>
                        <a:rPr lang="it-IT" dirty="0"/>
                        <a:t>Syncope</a:t>
                      </a:r>
                    </a:p>
                  </a:txBody>
                  <a:tcPr/>
                </a:tc>
                <a:tc>
                  <a:txBody>
                    <a:bodyPr/>
                    <a:lstStyle/>
                    <a:p>
                      <a:r>
                        <a:rPr lang="it-IT" dirty="0"/>
                        <a:t>Feature Selection</a:t>
                      </a:r>
                    </a:p>
                  </a:txBody>
                  <a:tcPr/>
                </a:tc>
                <a:tc>
                  <a:txBody>
                    <a:bodyPr/>
                    <a:lstStyle/>
                    <a:p>
                      <a:r>
                        <a:rPr lang="it-IT" dirty="0"/>
                        <a:t>Balancing</a:t>
                      </a:r>
                    </a:p>
                  </a:txBody>
                  <a:tcPr/>
                </a:tc>
                <a:tc>
                  <a:txBody>
                    <a:bodyPr/>
                    <a:lstStyle/>
                    <a:p>
                      <a:r>
                        <a:rPr lang="it-IT" dirty="0"/>
                        <a:t>Cost Sensitive Classifier</a:t>
                      </a:r>
                    </a:p>
                  </a:txBody>
                  <a:tcPr/>
                </a:tc>
                <a:extLst>
                  <a:ext uri="{0D108BD9-81ED-4DB2-BD59-A6C34878D82A}">
                    <a16:rowId xmlns:a16="http://schemas.microsoft.com/office/drawing/2014/main" val="1442804486"/>
                  </a:ext>
                </a:extLst>
              </a:tr>
              <a:tr h="370840">
                <a:tc>
                  <a:txBody>
                    <a:bodyPr/>
                    <a:lstStyle/>
                    <a:p>
                      <a:r>
                        <a:rPr lang="it-IT" dirty="0"/>
                        <a:t>Precision</a:t>
                      </a:r>
                    </a:p>
                  </a:txBody>
                  <a:tcPr/>
                </a:tc>
                <a:tc>
                  <a:txBody>
                    <a:bodyPr/>
                    <a:lstStyle/>
                    <a:p>
                      <a:pPr algn="ctr"/>
                      <a:r>
                        <a:rPr lang="it-IT" dirty="0"/>
                        <a:t>Best First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Balancing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Cost Sensitive Classifier</a:t>
                      </a:r>
                    </a:p>
                  </a:txBody>
                  <a:tcPr/>
                </a:tc>
                <a:extLst>
                  <a:ext uri="{0D108BD9-81ED-4DB2-BD59-A6C34878D82A}">
                    <a16:rowId xmlns:a16="http://schemas.microsoft.com/office/drawing/2014/main" val="1396132109"/>
                  </a:ext>
                </a:extLst>
              </a:tr>
              <a:tr h="370840">
                <a:tc>
                  <a:txBody>
                    <a:bodyPr/>
                    <a:lstStyle/>
                    <a:p>
                      <a:r>
                        <a:rPr lang="it-IT" dirty="0"/>
                        <a:t>Recall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Feature Selection</a:t>
                      </a:r>
                    </a:p>
                  </a:txBody>
                  <a:tcPr/>
                </a:tc>
                <a:tc>
                  <a:txBody>
                    <a:bodyPr/>
                    <a:lstStyle/>
                    <a:p>
                      <a:pPr algn="ctr"/>
                      <a:r>
                        <a:rPr lang="it-IT" dirty="0"/>
                        <a:t>Undersampling</a:t>
                      </a:r>
                    </a:p>
                  </a:txBody>
                  <a:tcPr/>
                </a:tc>
                <a:tc>
                  <a:txBody>
                    <a:bodyPr/>
                    <a:lstStyle/>
                    <a:p>
                      <a:pPr algn="ctr"/>
                      <a:r>
                        <a:rPr lang="it-IT" dirty="0"/>
                        <a:t>Sensitive Learning</a:t>
                      </a:r>
                    </a:p>
                  </a:txBody>
                  <a:tcPr/>
                </a:tc>
                <a:extLst>
                  <a:ext uri="{0D108BD9-81ED-4DB2-BD59-A6C34878D82A}">
                    <a16:rowId xmlns:a16="http://schemas.microsoft.com/office/drawing/2014/main" val="1042431363"/>
                  </a:ext>
                </a:extLst>
              </a:tr>
              <a:tr h="370840">
                <a:tc>
                  <a:txBody>
                    <a:bodyPr/>
                    <a:lstStyle/>
                    <a:p>
                      <a:r>
                        <a:rPr lang="it-IT" dirty="0"/>
                        <a:t>AUC</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Feature Selection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Balancing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Cost Sensitive Classifier</a:t>
                      </a:r>
                    </a:p>
                  </a:txBody>
                  <a:tcPr/>
                </a:tc>
                <a:extLst>
                  <a:ext uri="{0D108BD9-81ED-4DB2-BD59-A6C34878D82A}">
                    <a16:rowId xmlns:a16="http://schemas.microsoft.com/office/drawing/2014/main" val="1636022873"/>
                  </a:ext>
                </a:extLst>
              </a:tr>
              <a:tr h="370840">
                <a:tc>
                  <a:txBody>
                    <a:bodyPr/>
                    <a:lstStyle/>
                    <a:p>
                      <a:r>
                        <a:rPr lang="it-IT" dirty="0"/>
                        <a:t>Kappa</a:t>
                      </a:r>
                    </a:p>
                  </a:txBody>
                  <a:tcPr/>
                </a:tc>
                <a:tc>
                  <a:txBody>
                    <a:bodyPr/>
                    <a:lstStyle/>
                    <a:p>
                      <a:pPr algn="ctr"/>
                      <a:r>
                        <a:rPr lang="it-IT" dirty="0"/>
                        <a:t>Best First</a:t>
                      </a:r>
                    </a:p>
                  </a:txBody>
                  <a:tcPr/>
                </a:tc>
                <a:tc>
                  <a:txBody>
                    <a:bodyPr/>
                    <a:lstStyle/>
                    <a:p>
                      <a:pPr algn="ctr"/>
                      <a:r>
                        <a:rPr lang="it-IT" dirty="0"/>
                        <a:t>Oversampling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No Cost Sensitive Classifier</a:t>
                      </a:r>
                    </a:p>
                  </a:txBody>
                  <a:tcPr/>
                </a:tc>
                <a:extLst>
                  <a:ext uri="{0D108BD9-81ED-4DB2-BD59-A6C34878D82A}">
                    <a16:rowId xmlns:a16="http://schemas.microsoft.com/office/drawing/2014/main" val="4048598112"/>
                  </a:ext>
                </a:extLst>
              </a:tr>
            </a:tbl>
          </a:graphicData>
        </a:graphic>
      </p:graphicFrame>
    </p:spTree>
    <p:extLst>
      <p:ext uri="{BB962C8B-B14F-4D97-AF65-F5344CB8AC3E}">
        <p14:creationId xmlns:p14="http://schemas.microsoft.com/office/powerpoint/2010/main" val="113906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CEB2-AED7-3652-AEAC-55FE5EA383AF}"/>
              </a:ext>
            </a:extLst>
          </p:cNvPr>
          <p:cNvSpPr>
            <a:spLocks noGrp="1"/>
          </p:cNvSpPr>
          <p:nvPr>
            <p:ph type="title"/>
          </p:nvPr>
        </p:nvSpPr>
        <p:spPr>
          <a:xfrm>
            <a:off x="676746" y="609600"/>
            <a:ext cx="4715984" cy="1320800"/>
          </a:xfrm>
        </p:spPr>
        <p:txBody>
          <a:bodyPr anchor="ctr">
            <a:normAutofit/>
          </a:bodyPr>
          <a:lstStyle/>
          <a:p>
            <a:r>
              <a:rPr lang="it-IT" dirty="0"/>
              <a:t>Threats to validity</a:t>
            </a:r>
          </a:p>
        </p:txBody>
      </p:sp>
      <p:sp>
        <p:nvSpPr>
          <p:cNvPr id="3" name="Content Placeholder 2">
            <a:extLst>
              <a:ext uri="{FF2B5EF4-FFF2-40B4-BE49-F238E27FC236}">
                <a16:creationId xmlns:a16="http://schemas.microsoft.com/office/drawing/2014/main" id="{C1CE2C61-8B0A-A7B1-5331-DD1A4E952DCB}"/>
              </a:ext>
            </a:extLst>
          </p:cNvPr>
          <p:cNvSpPr>
            <a:spLocks noGrp="1"/>
          </p:cNvSpPr>
          <p:nvPr>
            <p:ph idx="1"/>
          </p:nvPr>
        </p:nvSpPr>
        <p:spPr>
          <a:xfrm>
            <a:off x="685166" y="2160589"/>
            <a:ext cx="8275953" cy="3560733"/>
          </a:xfrm>
        </p:spPr>
        <p:txBody>
          <a:bodyPr>
            <a:normAutofit/>
          </a:bodyPr>
          <a:lstStyle/>
          <a:p>
            <a:pPr algn="just">
              <a:lnSpc>
                <a:spcPct val="90000"/>
              </a:lnSpc>
            </a:pPr>
            <a:r>
              <a:rPr lang="it-IT" dirty="0"/>
              <a:t>It is unknown of much of the difference in results between BookKeeper and Syncope  is due to the different amount of data the two projects have available</a:t>
            </a:r>
          </a:p>
          <a:p>
            <a:pPr algn="just">
              <a:lnSpc>
                <a:spcPct val="90000"/>
              </a:lnSpc>
            </a:pPr>
            <a:r>
              <a:rPr lang="it-IT" dirty="0"/>
              <a:t>Data between Jira and GitHub is sometimes conflicting, forcing a choice between a reduction in the size of the dataset or on the fly adjustments to potentially corrupt or inaccurate data</a:t>
            </a:r>
          </a:p>
          <a:p>
            <a:pPr algn="just">
              <a:lnSpc>
                <a:spcPct val="90000"/>
              </a:lnSpc>
            </a:pPr>
            <a:r>
              <a:rPr lang="it-IT" dirty="0"/>
              <a:t>Different metrics may have generated a dataset where the relationship between classifiers is reversed, meaning that the apparent dominance of Random Forest may be highly dependant on arbitrary choices</a:t>
            </a:r>
          </a:p>
          <a:p>
            <a:pPr>
              <a:lnSpc>
                <a:spcPct val="90000"/>
              </a:lnSpc>
            </a:pPr>
            <a:endParaRPr lang="it-IT" dirty="0"/>
          </a:p>
        </p:txBody>
      </p:sp>
      <p:sp>
        <p:nvSpPr>
          <p:cNvPr id="4" name="Footer Placeholder 3">
            <a:extLst>
              <a:ext uri="{FF2B5EF4-FFF2-40B4-BE49-F238E27FC236}">
                <a16:creationId xmlns:a16="http://schemas.microsoft.com/office/drawing/2014/main" id="{76B84130-E827-BC8F-85D0-B62A6832DF18}"/>
              </a:ext>
            </a:extLst>
          </p:cNvPr>
          <p:cNvSpPr>
            <a:spLocks noGrp="1"/>
          </p:cNvSpPr>
          <p:nvPr>
            <p:ph type="ftr" sz="quarter" idx="11"/>
          </p:nvPr>
        </p:nvSpPr>
        <p:spPr>
          <a:xfrm>
            <a:off x="677334" y="6041362"/>
            <a:ext cx="5541032" cy="365125"/>
          </a:xfrm>
        </p:spPr>
        <p:txBody>
          <a:bodyPr>
            <a:normAutofit/>
          </a:bodyPr>
          <a:lstStyle/>
          <a:p>
            <a:pPr>
              <a:spcAft>
                <a:spcPts val="600"/>
              </a:spcAft>
            </a:pPr>
            <a:r>
              <a:rPr lang="it-IT" dirty="0"/>
              <a:t>Università degli Studi di Roma Tor Vergata </a:t>
            </a:r>
          </a:p>
        </p:txBody>
      </p:sp>
      <p:sp>
        <p:nvSpPr>
          <p:cNvPr id="5" name="Slide Number Placeholder 4">
            <a:extLst>
              <a:ext uri="{FF2B5EF4-FFF2-40B4-BE49-F238E27FC236}">
                <a16:creationId xmlns:a16="http://schemas.microsoft.com/office/drawing/2014/main" id="{AF167CF0-67CC-B570-D36E-D59484AF260B}"/>
              </a:ext>
            </a:extLst>
          </p:cNvPr>
          <p:cNvSpPr>
            <a:spLocks noGrp="1"/>
          </p:cNvSpPr>
          <p:nvPr>
            <p:ph type="sldNum" sz="quarter" idx="12"/>
          </p:nvPr>
        </p:nvSpPr>
        <p:spPr>
          <a:xfrm>
            <a:off x="8590663" y="6041362"/>
            <a:ext cx="683339" cy="365125"/>
          </a:xfrm>
        </p:spPr>
        <p:txBody>
          <a:bodyPr>
            <a:normAutofit/>
          </a:bodyPr>
          <a:lstStyle/>
          <a:p>
            <a:pPr>
              <a:spcAft>
                <a:spcPts val="600"/>
              </a:spcAft>
            </a:pPr>
            <a:fld id="{CFDA128D-19CB-4BAD-8416-106640DDB7CF}" type="slidenum">
              <a:rPr lang="it-IT" smtClean="0"/>
              <a:pPr>
                <a:spcAft>
                  <a:spcPts val="600"/>
                </a:spcAft>
              </a:pPr>
              <a:t>23</a:t>
            </a:fld>
            <a:endParaRPr lang="it-IT"/>
          </a:p>
        </p:txBody>
      </p:sp>
    </p:spTree>
    <p:extLst>
      <p:ext uri="{BB962C8B-B14F-4D97-AF65-F5344CB8AC3E}">
        <p14:creationId xmlns:p14="http://schemas.microsoft.com/office/powerpoint/2010/main" val="48968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CEB2-AED7-3652-AEAC-55FE5EA383AF}"/>
              </a:ext>
            </a:extLst>
          </p:cNvPr>
          <p:cNvSpPr>
            <a:spLocks noGrp="1"/>
          </p:cNvSpPr>
          <p:nvPr>
            <p:ph type="title"/>
          </p:nvPr>
        </p:nvSpPr>
        <p:spPr>
          <a:xfrm>
            <a:off x="676745" y="609600"/>
            <a:ext cx="8239769" cy="1320800"/>
          </a:xfrm>
        </p:spPr>
        <p:txBody>
          <a:bodyPr anchor="ctr">
            <a:normAutofit/>
          </a:bodyPr>
          <a:lstStyle/>
          <a:p>
            <a:pPr>
              <a:lnSpc>
                <a:spcPct val="90000"/>
              </a:lnSpc>
            </a:pPr>
            <a:r>
              <a:rPr lang="it-IT" sz="3100" dirty="0"/>
              <a:t>Threats to validity – Not a Time Series?</a:t>
            </a:r>
          </a:p>
        </p:txBody>
      </p:sp>
      <p:sp>
        <p:nvSpPr>
          <p:cNvPr id="3" name="Content Placeholder 2">
            <a:extLst>
              <a:ext uri="{FF2B5EF4-FFF2-40B4-BE49-F238E27FC236}">
                <a16:creationId xmlns:a16="http://schemas.microsoft.com/office/drawing/2014/main" id="{C1CE2C61-8B0A-A7B1-5331-DD1A4E952DCB}"/>
              </a:ext>
            </a:extLst>
          </p:cNvPr>
          <p:cNvSpPr>
            <a:spLocks noGrp="1"/>
          </p:cNvSpPr>
          <p:nvPr>
            <p:ph idx="1"/>
          </p:nvPr>
        </p:nvSpPr>
        <p:spPr>
          <a:xfrm>
            <a:off x="685167" y="2160589"/>
            <a:ext cx="3720916" cy="3560733"/>
          </a:xfrm>
        </p:spPr>
        <p:txBody>
          <a:bodyPr>
            <a:normAutofit/>
          </a:bodyPr>
          <a:lstStyle/>
          <a:p>
            <a:pPr algn="just">
              <a:lnSpc>
                <a:spcPct val="90000"/>
              </a:lnSpc>
            </a:pPr>
            <a:r>
              <a:rPr lang="it-IT" sz="1500" dirty="0"/>
              <a:t>An analysis through Weka UI of the BookKeeper dataset returns an impressively high Kappa when compared to Walk Forward.</a:t>
            </a:r>
          </a:p>
          <a:p>
            <a:pPr algn="just">
              <a:lnSpc>
                <a:spcPct val="90000"/>
              </a:lnSpc>
            </a:pPr>
            <a:r>
              <a:rPr lang="it-IT" sz="1500" dirty="0"/>
              <a:t>To run Random Forest with 10-folds cross validation the File Name value was removed as string values are not compatible with the classifier, meaning that the metrics analyzed are independent from the history of the files themselves</a:t>
            </a:r>
          </a:p>
          <a:p>
            <a:pPr algn="just">
              <a:lnSpc>
                <a:spcPct val="90000"/>
              </a:lnSpc>
            </a:pPr>
            <a:r>
              <a:rPr lang="it-IT" sz="1500" dirty="0"/>
              <a:t>This suggests that training a model on a number of available projects and running it on another could return useful results</a:t>
            </a:r>
          </a:p>
        </p:txBody>
      </p:sp>
      <p:pic>
        <p:nvPicPr>
          <p:cNvPr id="7" name="Picture 6">
            <a:extLst>
              <a:ext uri="{FF2B5EF4-FFF2-40B4-BE49-F238E27FC236}">
                <a16:creationId xmlns:a16="http://schemas.microsoft.com/office/drawing/2014/main" id="{E76E18B7-EC65-1B73-0C5E-19FED489F8C9}"/>
              </a:ext>
            </a:extLst>
          </p:cNvPr>
          <p:cNvPicPr>
            <a:picLocks noChangeAspect="1"/>
          </p:cNvPicPr>
          <p:nvPr/>
        </p:nvPicPr>
        <p:blipFill>
          <a:blip r:embed="rId2"/>
          <a:stretch>
            <a:fillRect/>
          </a:stretch>
        </p:blipFill>
        <p:spPr>
          <a:xfrm>
            <a:off x="4406083" y="2250440"/>
            <a:ext cx="4602747" cy="2715981"/>
          </a:xfrm>
          <a:prstGeom prst="rect">
            <a:avLst/>
          </a:prstGeom>
        </p:spPr>
      </p:pic>
      <p:sp>
        <p:nvSpPr>
          <p:cNvPr id="4" name="Footer Placeholder 3">
            <a:extLst>
              <a:ext uri="{FF2B5EF4-FFF2-40B4-BE49-F238E27FC236}">
                <a16:creationId xmlns:a16="http://schemas.microsoft.com/office/drawing/2014/main" id="{76B84130-E827-BC8F-85D0-B62A6832DF18}"/>
              </a:ext>
            </a:extLst>
          </p:cNvPr>
          <p:cNvSpPr>
            <a:spLocks noGrp="1"/>
          </p:cNvSpPr>
          <p:nvPr>
            <p:ph type="ftr" sz="quarter" idx="11"/>
          </p:nvPr>
        </p:nvSpPr>
        <p:spPr>
          <a:xfrm>
            <a:off x="677334" y="6041362"/>
            <a:ext cx="5541032" cy="365125"/>
          </a:xfrm>
        </p:spPr>
        <p:txBody>
          <a:bodyPr>
            <a:normAutofit/>
          </a:bodyPr>
          <a:lstStyle/>
          <a:p>
            <a:pPr>
              <a:spcAft>
                <a:spcPts val="600"/>
              </a:spcAft>
            </a:pPr>
            <a:r>
              <a:rPr lang="it-IT"/>
              <a:t>Università degli Studi di Roma Tor Vergata </a:t>
            </a:r>
          </a:p>
        </p:txBody>
      </p:sp>
      <p:sp>
        <p:nvSpPr>
          <p:cNvPr id="5" name="Slide Number Placeholder 4">
            <a:extLst>
              <a:ext uri="{FF2B5EF4-FFF2-40B4-BE49-F238E27FC236}">
                <a16:creationId xmlns:a16="http://schemas.microsoft.com/office/drawing/2014/main" id="{AF167CF0-67CC-B570-D36E-D59484AF260B}"/>
              </a:ext>
            </a:extLst>
          </p:cNvPr>
          <p:cNvSpPr>
            <a:spLocks noGrp="1"/>
          </p:cNvSpPr>
          <p:nvPr>
            <p:ph type="sldNum" sz="quarter" idx="12"/>
          </p:nvPr>
        </p:nvSpPr>
        <p:spPr>
          <a:xfrm>
            <a:off x="8590663" y="6041362"/>
            <a:ext cx="683339" cy="365125"/>
          </a:xfrm>
        </p:spPr>
        <p:txBody>
          <a:bodyPr>
            <a:normAutofit/>
          </a:bodyPr>
          <a:lstStyle/>
          <a:p>
            <a:pPr>
              <a:spcAft>
                <a:spcPts val="600"/>
              </a:spcAft>
            </a:pPr>
            <a:fld id="{CFDA128D-19CB-4BAD-8416-106640DDB7CF}" type="slidenum">
              <a:rPr lang="it-IT" smtClean="0"/>
              <a:pPr>
                <a:spcAft>
                  <a:spcPts val="600"/>
                </a:spcAft>
              </a:pPr>
              <a:t>24</a:t>
            </a:fld>
            <a:endParaRPr lang="it-IT"/>
          </a:p>
        </p:txBody>
      </p:sp>
    </p:spTree>
    <p:extLst>
      <p:ext uri="{BB962C8B-B14F-4D97-AF65-F5344CB8AC3E}">
        <p14:creationId xmlns:p14="http://schemas.microsoft.com/office/powerpoint/2010/main" val="302609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D58F-F0A0-0FB0-1D27-FC2D5CC07B05}"/>
              </a:ext>
            </a:extLst>
          </p:cNvPr>
          <p:cNvSpPr>
            <a:spLocks noGrp="1"/>
          </p:cNvSpPr>
          <p:nvPr>
            <p:ph type="title"/>
          </p:nvPr>
        </p:nvSpPr>
        <p:spPr>
          <a:xfrm>
            <a:off x="677334" y="609600"/>
            <a:ext cx="8596668" cy="1320800"/>
          </a:xfrm>
        </p:spPr>
        <p:txBody>
          <a:bodyPr>
            <a:normAutofit/>
          </a:bodyPr>
          <a:lstStyle/>
          <a:p>
            <a:r>
              <a:rPr lang="it-IT" dirty="0"/>
              <a:t>Links</a:t>
            </a:r>
          </a:p>
        </p:txBody>
      </p:sp>
      <p:sp>
        <p:nvSpPr>
          <p:cNvPr id="4" name="Footer Placeholder 3">
            <a:extLst>
              <a:ext uri="{FF2B5EF4-FFF2-40B4-BE49-F238E27FC236}">
                <a16:creationId xmlns:a16="http://schemas.microsoft.com/office/drawing/2014/main" id="{E5ADD6F9-F59C-C100-AB8F-3D0611938807}"/>
              </a:ext>
            </a:extLst>
          </p:cNvPr>
          <p:cNvSpPr>
            <a:spLocks noGrp="1"/>
          </p:cNvSpPr>
          <p:nvPr>
            <p:ph type="ftr" sz="quarter" idx="11"/>
          </p:nvPr>
        </p:nvSpPr>
        <p:spPr>
          <a:xfrm>
            <a:off x="677334" y="6041362"/>
            <a:ext cx="6297612" cy="365125"/>
          </a:xfrm>
        </p:spPr>
        <p:txBody>
          <a:bodyPr>
            <a:normAutofit/>
          </a:bodyPr>
          <a:lstStyle/>
          <a:p>
            <a:pPr>
              <a:spcAft>
                <a:spcPts val="600"/>
              </a:spcAft>
            </a:pPr>
            <a:r>
              <a:rPr lang="it-IT"/>
              <a:t>Università degli Studi di Roma Tor Vergata </a:t>
            </a:r>
          </a:p>
        </p:txBody>
      </p:sp>
      <p:sp>
        <p:nvSpPr>
          <p:cNvPr id="5" name="Slide Number Placeholder 4">
            <a:extLst>
              <a:ext uri="{FF2B5EF4-FFF2-40B4-BE49-F238E27FC236}">
                <a16:creationId xmlns:a16="http://schemas.microsoft.com/office/drawing/2014/main" id="{AF218CF2-BA6D-CDEC-A1CA-A03505948855}"/>
              </a:ext>
            </a:extLst>
          </p:cNvPr>
          <p:cNvSpPr>
            <a:spLocks noGrp="1"/>
          </p:cNvSpPr>
          <p:nvPr>
            <p:ph type="sldNum" sz="quarter" idx="12"/>
          </p:nvPr>
        </p:nvSpPr>
        <p:spPr>
          <a:xfrm>
            <a:off x="8590663" y="6041362"/>
            <a:ext cx="683339" cy="365125"/>
          </a:xfrm>
        </p:spPr>
        <p:txBody>
          <a:bodyPr>
            <a:normAutofit/>
          </a:bodyPr>
          <a:lstStyle/>
          <a:p>
            <a:pPr>
              <a:spcAft>
                <a:spcPts val="600"/>
              </a:spcAft>
            </a:pPr>
            <a:fld id="{CFDA128D-19CB-4BAD-8416-106640DDB7CF}" type="slidenum">
              <a:rPr lang="it-IT" smtClean="0"/>
              <a:pPr>
                <a:spcAft>
                  <a:spcPts val="600"/>
                </a:spcAft>
              </a:pPr>
              <a:t>25</a:t>
            </a:fld>
            <a:endParaRPr lang="it-IT"/>
          </a:p>
        </p:txBody>
      </p:sp>
      <p:graphicFrame>
        <p:nvGraphicFramePr>
          <p:cNvPr id="7" name="Content Placeholder 2">
            <a:extLst>
              <a:ext uri="{FF2B5EF4-FFF2-40B4-BE49-F238E27FC236}">
                <a16:creationId xmlns:a16="http://schemas.microsoft.com/office/drawing/2014/main" id="{6D0A4660-B6FE-B1D3-4D5A-E9FF57BF0E41}"/>
              </a:ext>
            </a:extLst>
          </p:cNvPr>
          <p:cNvGraphicFramePr>
            <a:graphicFrameLocks noGrp="1"/>
          </p:cNvGraphicFramePr>
          <p:nvPr>
            <p:ph idx="1"/>
            <p:extLst>
              <p:ext uri="{D42A27DB-BD31-4B8C-83A1-F6EECF244321}">
                <p14:modId xmlns:p14="http://schemas.microsoft.com/office/powerpoint/2010/main" val="13603633"/>
              </p:ext>
            </p:extLst>
          </p:nvPr>
        </p:nvGraphicFramePr>
        <p:xfrm>
          <a:off x="677334" y="1539112"/>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23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4CB0-068E-F60C-D6CB-88487F6CCCC8}"/>
              </a:ext>
            </a:extLst>
          </p:cNvPr>
          <p:cNvSpPr>
            <a:spLocks noGrp="1"/>
          </p:cNvSpPr>
          <p:nvPr>
            <p:ph type="title"/>
          </p:nvPr>
        </p:nvSpPr>
        <p:spPr/>
        <p:txBody>
          <a:bodyPr/>
          <a:lstStyle/>
          <a:p>
            <a:r>
              <a:rPr lang="it-IT" dirty="0"/>
              <a:t>Introduction - Aim</a:t>
            </a:r>
          </a:p>
        </p:txBody>
      </p:sp>
      <p:sp>
        <p:nvSpPr>
          <p:cNvPr id="3" name="Content Placeholder 2">
            <a:extLst>
              <a:ext uri="{FF2B5EF4-FFF2-40B4-BE49-F238E27FC236}">
                <a16:creationId xmlns:a16="http://schemas.microsoft.com/office/drawing/2014/main" id="{5109EB11-2604-602F-0D85-8CD32AAB20D8}"/>
              </a:ext>
            </a:extLst>
          </p:cNvPr>
          <p:cNvSpPr>
            <a:spLocks noGrp="1"/>
          </p:cNvSpPr>
          <p:nvPr>
            <p:ph idx="1"/>
          </p:nvPr>
        </p:nvSpPr>
        <p:spPr>
          <a:xfrm>
            <a:off x="677334" y="2160589"/>
            <a:ext cx="5666860" cy="3880773"/>
          </a:xfrm>
        </p:spPr>
        <p:txBody>
          <a:bodyPr/>
          <a:lstStyle/>
          <a:p>
            <a:pPr algn="just"/>
            <a:r>
              <a:rPr lang="en-US" dirty="0"/>
              <a:t>The project aims to evaluate the impact of sampling techniques, cost-sensitive classifiers and feature selection techniques on the accuracy of predictive models designed to identify bugs in large-scale Apache projects.</a:t>
            </a:r>
          </a:p>
          <a:p>
            <a:pPr algn="just"/>
            <a:r>
              <a:rPr lang="en-US" dirty="0"/>
              <a:t>The projects focuses on Apache Bookkeeper and Apache Syncope</a:t>
            </a:r>
            <a:endParaRPr lang="it-IT" dirty="0"/>
          </a:p>
        </p:txBody>
      </p:sp>
      <p:sp>
        <p:nvSpPr>
          <p:cNvPr id="5" name="Footer Placeholder 4">
            <a:extLst>
              <a:ext uri="{FF2B5EF4-FFF2-40B4-BE49-F238E27FC236}">
                <a16:creationId xmlns:a16="http://schemas.microsoft.com/office/drawing/2014/main" id="{47E208D7-D946-8A53-94D7-B638EFE4A6ED}"/>
              </a:ext>
            </a:extLst>
          </p:cNvPr>
          <p:cNvSpPr>
            <a:spLocks noGrp="1"/>
          </p:cNvSpPr>
          <p:nvPr>
            <p:ph type="ftr" sz="quarter" idx="11"/>
          </p:nvPr>
        </p:nvSpPr>
        <p:spPr/>
        <p:txBody>
          <a:bodyPr/>
          <a:lstStyle/>
          <a:p>
            <a:r>
              <a:rPr lang="it-IT"/>
              <a:t>Università degli Studi di Roma Tor Vergata </a:t>
            </a:r>
          </a:p>
        </p:txBody>
      </p:sp>
      <p:sp>
        <p:nvSpPr>
          <p:cNvPr id="4" name="Slide Number Placeholder 3">
            <a:extLst>
              <a:ext uri="{FF2B5EF4-FFF2-40B4-BE49-F238E27FC236}">
                <a16:creationId xmlns:a16="http://schemas.microsoft.com/office/drawing/2014/main" id="{935640ED-3E2C-27A1-A69F-5FC7D9711161}"/>
              </a:ext>
            </a:extLst>
          </p:cNvPr>
          <p:cNvSpPr>
            <a:spLocks noGrp="1"/>
          </p:cNvSpPr>
          <p:nvPr>
            <p:ph type="sldNum" sz="quarter" idx="12"/>
          </p:nvPr>
        </p:nvSpPr>
        <p:spPr/>
        <p:txBody>
          <a:bodyPr/>
          <a:lstStyle/>
          <a:p>
            <a:fld id="{CFDA128D-19CB-4BAD-8416-106640DDB7CF}" type="slidenum">
              <a:rPr lang="it-IT" smtClean="0"/>
              <a:t>3</a:t>
            </a:fld>
            <a:endParaRPr lang="it-IT"/>
          </a:p>
        </p:txBody>
      </p:sp>
      <p:pic>
        <p:nvPicPr>
          <p:cNvPr id="7" name="Picture 6">
            <a:extLst>
              <a:ext uri="{FF2B5EF4-FFF2-40B4-BE49-F238E27FC236}">
                <a16:creationId xmlns:a16="http://schemas.microsoft.com/office/drawing/2014/main" id="{8D4C1D01-9EFD-DFA9-FB5F-79402A285B6B}"/>
              </a:ext>
            </a:extLst>
          </p:cNvPr>
          <p:cNvPicPr>
            <a:picLocks noChangeAspect="1"/>
          </p:cNvPicPr>
          <p:nvPr/>
        </p:nvPicPr>
        <p:blipFill>
          <a:blip r:embed="rId2"/>
          <a:stretch>
            <a:fillRect/>
          </a:stretch>
        </p:blipFill>
        <p:spPr>
          <a:xfrm>
            <a:off x="6756550" y="404495"/>
            <a:ext cx="3051810" cy="3051810"/>
          </a:xfrm>
          <a:prstGeom prst="rect">
            <a:avLst/>
          </a:prstGeom>
        </p:spPr>
      </p:pic>
      <p:pic>
        <p:nvPicPr>
          <p:cNvPr id="8" name="Picture 7">
            <a:extLst>
              <a:ext uri="{FF2B5EF4-FFF2-40B4-BE49-F238E27FC236}">
                <a16:creationId xmlns:a16="http://schemas.microsoft.com/office/drawing/2014/main" id="{071A5BAB-1E1E-6AC0-946F-F40C68580C49}"/>
              </a:ext>
            </a:extLst>
          </p:cNvPr>
          <p:cNvPicPr>
            <a:picLocks noChangeAspect="1"/>
          </p:cNvPicPr>
          <p:nvPr/>
        </p:nvPicPr>
        <p:blipFill>
          <a:blip r:embed="rId3"/>
          <a:stretch>
            <a:fillRect/>
          </a:stretch>
        </p:blipFill>
        <p:spPr>
          <a:xfrm>
            <a:off x="4160938" y="4641187"/>
            <a:ext cx="4476750" cy="1400175"/>
          </a:xfrm>
          <a:prstGeom prst="rect">
            <a:avLst/>
          </a:prstGeom>
        </p:spPr>
      </p:pic>
    </p:spTree>
    <p:extLst>
      <p:ext uri="{BB962C8B-B14F-4D97-AF65-F5344CB8AC3E}">
        <p14:creationId xmlns:p14="http://schemas.microsoft.com/office/powerpoint/2010/main" val="35165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77FE-D85A-FF9D-D924-D4727494FB99}"/>
              </a:ext>
            </a:extLst>
          </p:cNvPr>
          <p:cNvSpPr>
            <a:spLocks noGrp="1"/>
          </p:cNvSpPr>
          <p:nvPr>
            <p:ph type="title"/>
          </p:nvPr>
        </p:nvSpPr>
        <p:spPr>
          <a:xfrm>
            <a:off x="2734734" y="609600"/>
            <a:ext cx="6539268" cy="1320800"/>
          </a:xfrm>
        </p:spPr>
        <p:txBody>
          <a:bodyPr>
            <a:normAutofit/>
          </a:bodyPr>
          <a:lstStyle/>
          <a:p>
            <a:r>
              <a:rPr lang="it-IT" dirty="0"/>
              <a:t>Introduction - Tools</a:t>
            </a:r>
          </a:p>
        </p:txBody>
      </p:sp>
      <p:pic>
        <p:nvPicPr>
          <p:cNvPr id="7" name="Picture 6" descr="A blue and black logo&#10;&#10;Description automatically generated with low confidence">
            <a:extLst>
              <a:ext uri="{FF2B5EF4-FFF2-40B4-BE49-F238E27FC236}">
                <a16:creationId xmlns:a16="http://schemas.microsoft.com/office/drawing/2014/main" id="{7E26475C-58CC-8CA1-AE46-77EB73BE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61507"/>
            <a:ext cx="1828800" cy="1075764"/>
          </a:xfrm>
          <a:prstGeom prst="rect">
            <a:avLst/>
          </a:prstGeom>
        </p:spPr>
      </p:pic>
      <p:pic>
        <p:nvPicPr>
          <p:cNvPr id="9" name="Picture 8" descr="A picture containing cat, mammal, silhouette&#10;&#10;Description automatically generated">
            <a:extLst>
              <a:ext uri="{FF2B5EF4-FFF2-40B4-BE49-F238E27FC236}">
                <a16:creationId xmlns:a16="http://schemas.microsoft.com/office/drawing/2014/main" id="{775283EF-8E43-E8C5-7C0D-D6807C381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412" y="2017776"/>
            <a:ext cx="1192645" cy="1192645"/>
          </a:xfrm>
          <a:prstGeom prst="rect">
            <a:avLst/>
          </a:prstGeom>
        </p:spPr>
      </p:pic>
      <p:pic>
        <p:nvPicPr>
          <p:cNvPr id="12" name="Picture 11">
            <a:extLst>
              <a:ext uri="{FF2B5EF4-FFF2-40B4-BE49-F238E27FC236}">
                <a16:creationId xmlns:a16="http://schemas.microsoft.com/office/drawing/2014/main" id="{B5736D09-0A47-A01F-B1B7-711E7755417B}"/>
              </a:ext>
            </a:extLst>
          </p:cNvPr>
          <p:cNvPicPr>
            <a:picLocks noChangeAspect="1"/>
          </p:cNvPicPr>
          <p:nvPr/>
        </p:nvPicPr>
        <p:blipFill>
          <a:blip r:embed="rId4"/>
          <a:stretch>
            <a:fillRect/>
          </a:stretch>
        </p:blipFill>
        <p:spPr>
          <a:xfrm>
            <a:off x="1001185" y="3442100"/>
            <a:ext cx="1181098" cy="1181098"/>
          </a:xfrm>
          <a:prstGeom prst="rect">
            <a:avLst/>
          </a:prstGeom>
        </p:spPr>
      </p:pic>
      <p:sp>
        <p:nvSpPr>
          <p:cNvPr id="3" name="Content Placeholder 2">
            <a:extLst>
              <a:ext uri="{FF2B5EF4-FFF2-40B4-BE49-F238E27FC236}">
                <a16:creationId xmlns:a16="http://schemas.microsoft.com/office/drawing/2014/main" id="{2220A54E-F739-2F64-6782-BE881D77143E}"/>
              </a:ext>
            </a:extLst>
          </p:cNvPr>
          <p:cNvSpPr>
            <a:spLocks noGrp="1"/>
          </p:cNvSpPr>
          <p:nvPr>
            <p:ph idx="1"/>
          </p:nvPr>
        </p:nvSpPr>
        <p:spPr>
          <a:xfrm>
            <a:off x="2734735" y="2160589"/>
            <a:ext cx="6386964" cy="3880773"/>
          </a:xfrm>
        </p:spPr>
        <p:txBody>
          <a:bodyPr>
            <a:normAutofit lnSpcReduction="10000"/>
          </a:bodyPr>
          <a:lstStyle/>
          <a:p>
            <a:pPr algn="just">
              <a:lnSpc>
                <a:spcPct val="90000"/>
              </a:lnSpc>
            </a:pPr>
            <a:r>
              <a:rPr lang="it-IT" sz="1700" dirty="0"/>
              <a:t>Fixed bugs data has been retrieved from the projects’ Jira pages and GitHub commits.</a:t>
            </a:r>
          </a:p>
          <a:p>
            <a:pPr algn="just">
              <a:lnSpc>
                <a:spcPct val="90000"/>
              </a:lnSpc>
            </a:pPr>
            <a:r>
              <a:rPr lang="it-IT" sz="1700" dirty="0"/>
              <a:t>The resulting data was parsed in Java and used to create a dataset of software metrics considered useful for further elaboration in Weka</a:t>
            </a:r>
          </a:p>
          <a:p>
            <a:pPr algn="just">
              <a:lnSpc>
                <a:spcPct val="90000"/>
              </a:lnSpc>
            </a:pPr>
            <a:r>
              <a:rPr lang="it-IT" sz="1700" dirty="0"/>
              <a:t>Weka was used to evaluate the project through a Walk Forward approach and combining these possibilities for other variables:</a:t>
            </a:r>
          </a:p>
          <a:p>
            <a:pPr lvl="1" algn="just">
              <a:lnSpc>
                <a:spcPct val="90000"/>
              </a:lnSpc>
            </a:pPr>
            <a:r>
              <a:rPr lang="it-IT" sz="1700" dirty="0"/>
              <a:t>Best First or no feature selection</a:t>
            </a:r>
          </a:p>
          <a:p>
            <a:pPr lvl="1" algn="just">
              <a:lnSpc>
                <a:spcPct val="90000"/>
              </a:lnSpc>
            </a:pPr>
            <a:r>
              <a:rPr lang="it-IT" sz="1700" dirty="0"/>
              <a:t>Oversamplig, Undersampling, SMOTE or no sampling</a:t>
            </a:r>
          </a:p>
          <a:p>
            <a:pPr lvl="1" algn="just">
              <a:lnSpc>
                <a:spcPct val="90000"/>
              </a:lnSpc>
            </a:pPr>
            <a:r>
              <a:rPr lang="it-IT" sz="1700" dirty="0"/>
              <a:t>Sensitive Threshold, Sensitive Learning or no cost sensitive classifier</a:t>
            </a:r>
          </a:p>
          <a:p>
            <a:pPr lvl="1" algn="just">
              <a:lnSpc>
                <a:spcPct val="90000"/>
              </a:lnSpc>
            </a:pPr>
            <a:r>
              <a:rPr lang="it-IT" sz="1700" dirty="0"/>
              <a:t>Random Forest, Naive Bayes or IBK as classifers</a:t>
            </a:r>
          </a:p>
        </p:txBody>
      </p:sp>
      <p:sp>
        <p:nvSpPr>
          <p:cNvPr id="4" name="Footer Placeholder 3">
            <a:extLst>
              <a:ext uri="{FF2B5EF4-FFF2-40B4-BE49-F238E27FC236}">
                <a16:creationId xmlns:a16="http://schemas.microsoft.com/office/drawing/2014/main" id="{EEDAEBA6-793D-17E8-D956-184DAB9BD495}"/>
              </a:ext>
            </a:extLst>
          </p:cNvPr>
          <p:cNvSpPr>
            <a:spLocks noGrp="1"/>
          </p:cNvSpPr>
          <p:nvPr>
            <p:ph type="ftr" sz="quarter" idx="11"/>
          </p:nvPr>
        </p:nvSpPr>
        <p:spPr>
          <a:xfrm>
            <a:off x="677334" y="6041362"/>
            <a:ext cx="5192560" cy="365125"/>
          </a:xfrm>
        </p:spPr>
        <p:txBody>
          <a:bodyPr>
            <a:normAutofit/>
          </a:bodyPr>
          <a:lstStyle/>
          <a:p>
            <a:pPr>
              <a:spcAft>
                <a:spcPts val="600"/>
              </a:spcAft>
            </a:pPr>
            <a:r>
              <a:rPr lang="it-IT" dirty="0"/>
              <a:t>Università degli Studi di Roma Tor Vergata </a:t>
            </a:r>
            <a:endParaRPr lang="it-IT"/>
          </a:p>
        </p:txBody>
      </p:sp>
      <p:pic>
        <p:nvPicPr>
          <p:cNvPr id="11" name="Picture 10">
            <a:extLst>
              <a:ext uri="{FF2B5EF4-FFF2-40B4-BE49-F238E27FC236}">
                <a16:creationId xmlns:a16="http://schemas.microsoft.com/office/drawing/2014/main" id="{010B3D74-AFAD-F8BE-D996-3139D69036C4}"/>
              </a:ext>
            </a:extLst>
          </p:cNvPr>
          <p:cNvPicPr>
            <a:picLocks noChangeAspect="1"/>
          </p:cNvPicPr>
          <p:nvPr/>
        </p:nvPicPr>
        <p:blipFill>
          <a:blip r:embed="rId5"/>
          <a:stretch>
            <a:fillRect/>
          </a:stretch>
        </p:blipFill>
        <p:spPr>
          <a:xfrm>
            <a:off x="1001185" y="4860265"/>
            <a:ext cx="1181098" cy="1181098"/>
          </a:xfrm>
          <a:prstGeom prst="rect">
            <a:avLst/>
          </a:prstGeom>
        </p:spPr>
      </p:pic>
      <p:sp>
        <p:nvSpPr>
          <p:cNvPr id="5" name="Slide Number Placeholder 4">
            <a:extLst>
              <a:ext uri="{FF2B5EF4-FFF2-40B4-BE49-F238E27FC236}">
                <a16:creationId xmlns:a16="http://schemas.microsoft.com/office/drawing/2014/main" id="{088A2B39-F293-EC3D-E51E-8335CAA30806}"/>
              </a:ext>
            </a:extLst>
          </p:cNvPr>
          <p:cNvSpPr>
            <a:spLocks noGrp="1"/>
          </p:cNvSpPr>
          <p:nvPr>
            <p:ph type="sldNum" sz="quarter" idx="12"/>
          </p:nvPr>
        </p:nvSpPr>
        <p:spPr>
          <a:xfrm>
            <a:off x="8590663" y="6041362"/>
            <a:ext cx="683339" cy="365125"/>
          </a:xfrm>
        </p:spPr>
        <p:txBody>
          <a:bodyPr>
            <a:normAutofit/>
          </a:bodyPr>
          <a:lstStyle/>
          <a:p>
            <a:pPr>
              <a:spcAft>
                <a:spcPts val="600"/>
              </a:spcAft>
            </a:pPr>
            <a:fld id="{CFDA128D-19CB-4BAD-8416-106640DDB7CF}" type="slidenum">
              <a:rPr lang="it-IT" smtClean="0"/>
              <a:pPr>
                <a:spcAft>
                  <a:spcPts val="600"/>
                </a:spcAft>
              </a:pPr>
              <a:t>4</a:t>
            </a:fld>
            <a:endParaRPr lang="it-IT"/>
          </a:p>
        </p:txBody>
      </p:sp>
      <p:sp>
        <p:nvSpPr>
          <p:cNvPr id="10" name="AutoShape 2" descr="Java Logo PNG Transparent (1) – Brands Logos">
            <a:extLst>
              <a:ext uri="{FF2B5EF4-FFF2-40B4-BE49-F238E27FC236}">
                <a16:creationId xmlns:a16="http://schemas.microsoft.com/office/drawing/2014/main" id="{8EC12DB2-3CC3-01BA-52FF-D368D5B0F9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63733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C5F6-8AFB-AD78-06AA-AEB1623DB62C}"/>
              </a:ext>
            </a:extLst>
          </p:cNvPr>
          <p:cNvSpPr>
            <a:spLocks noGrp="1"/>
          </p:cNvSpPr>
          <p:nvPr>
            <p:ph type="title"/>
          </p:nvPr>
        </p:nvSpPr>
        <p:spPr/>
        <p:txBody>
          <a:bodyPr/>
          <a:lstStyle/>
          <a:p>
            <a:r>
              <a:rPr lang="it-IT" dirty="0"/>
              <a:t>Planning – Data retrieval</a:t>
            </a:r>
          </a:p>
        </p:txBody>
      </p:sp>
      <p:graphicFrame>
        <p:nvGraphicFramePr>
          <p:cNvPr id="7" name="Content Placeholder 2">
            <a:extLst>
              <a:ext uri="{FF2B5EF4-FFF2-40B4-BE49-F238E27FC236}">
                <a16:creationId xmlns:a16="http://schemas.microsoft.com/office/drawing/2014/main" id="{68085445-228A-0919-08AF-AE3A67A2F90F}"/>
              </a:ext>
            </a:extLst>
          </p:cNvPr>
          <p:cNvGraphicFramePr>
            <a:graphicFrameLocks noGrp="1"/>
          </p:cNvGraphicFramePr>
          <p:nvPr>
            <p:ph idx="1"/>
            <p:extLst>
              <p:ext uri="{D42A27DB-BD31-4B8C-83A1-F6EECF244321}">
                <p14:modId xmlns:p14="http://schemas.microsoft.com/office/powerpoint/2010/main" val="402571027"/>
              </p:ext>
            </p:extLst>
          </p:nvPr>
        </p:nvGraphicFramePr>
        <p:xfrm>
          <a:off x="677334" y="1645920"/>
          <a:ext cx="8510209" cy="432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C749A474-2DC0-0206-D5AD-B041EB7B503A}"/>
              </a:ext>
            </a:extLst>
          </p:cNvPr>
          <p:cNvSpPr>
            <a:spLocks noGrp="1"/>
          </p:cNvSpPr>
          <p:nvPr>
            <p:ph type="ftr" sz="quarter" idx="11"/>
          </p:nvPr>
        </p:nvSpPr>
        <p:spPr/>
        <p:txBody>
          <a:bodyPr/>
          <a:lstStyle/>
          <a:p>
            <a:r>
              <a:rPr lang="it-IT"/>
              <a:t>Università degli Studi di Roma Tor Vergata </a:t>
            </a:r>
            <a:endParaRPr lang="it-IT" dirty="0"/>
          </a:p>
        </p:txBody>
      </p:sp>
      <p:sp>
        <p:nvSpPr>
          <p:cNvPr id="4" name="Slide Number Placeholder 3">
            <a:extLst>
              <a:ext uri="{FF2B5EF4-FFF2-40B4-BE49-F238E27FC236}">
                <a16:creationId xmlns:a16="http://schemas.microsoft.com/office/drawing/2014/main" id="{4B588B61-3707-50B7-3047-6C9381593ED8}"/>
              </a:ext>
            </a:extLst>
          </p:cNvPr>
          <p:cNvSpPr>
            <a:spLocks noGrp="1"/>
          </p:cNvSpPr>
          <p:nvPr>
            <p:ph type="sldNum" sz="quarter" idx="12"/>
          </p:nvPr>
        </p:nvSpPr>
        <p:spPr/>
        <p:txBody>
          <a:bodyPr/>
          <a:lstStyle/>
          <a:p>
            <a:fld id="{CFDA128D-19CB-4BAD-8416-106640DDB7CF}" type="slidenum">
              <a:rPr lang="it-IT" smtClean="0"/>
              <a:t>5</a:t>
            </a:fld>
            <a:endParaRPr lang="it-IT"/>
          </a:p>
        </p:txBody>
      </p:sp>
    </p:spTree>
    <p:extLst>
      <p:ext uri="{BB962C8B-B14F-4D97-AF65-F5344CB8AC3E}">
        <p14:creationId xmlns:p14="http://schemas.microsoft.com/office/powerpoint/2010/main" val="245495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Exclamation mark on a yellow background">
            <a:extLst>
              <a:ext uri="{FF2B5EF4-FFF2-40B4-BE49-F238E27FC236}">
                <a16:creationId xmlns:a16="http://schemas.microsoft.com/office/drawing/2014/main" id="{B4492781-B2B7-FF27-3BE9-FB0550CEB84E}"/>
              </a:ext>
            </a:extLst>
          </p:cNvPr>
          <p:cNvPicPr>
            <a:picLocks noChangeAspect="1"/>
          </p:cNvPicPr>
          <p:nvPr/>
        </p:nvPicPr>
        <p:blipFill rotWithShape="1">
          <a:blip r:embed="rId2"/>
          <a:srcRect l="13140" r="22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3F8C5F6-8AFB-AD78-06AA-AEB1623DB62C}"/>
              </a:ext>
            </a:extLst>
          </p:cNvPr>
          <p:cNvSpPr>
            <a:spLocks noGrp="1"/>
          </p:cNvSpPr>
          <p:nvPr>
            <p:ph type="title"/>
          </p:nvPr>
        </p:nvSpPr>
        <p:spPr>
          <a:xfrm>
            <a:off x="677333" y="609600"/>
            <a:ext cx="3851123" cy="1320800"/>
          </a:xfrm>
        </p:spPr>
        <p:txBody>
          <a:bodyPr>
            <a:normAutofit/>
          </a:bodyPr>
          <a:lstStyle/>
          <a:p>
            <a:r>
              <a:rPr lang="it-IT" sz="3300"/>
              <a:t>Planning – Data retrieval: Statistics</a:t>
            </a:r>
          </a:p>
        </p:txBody>
      </p:sp>
      <p:sp>
        <p:nvSpPr>
          <p:cNvPr id="3" name="Content Placeholder 2">
            <a:extLst>
              <a:ext uri="{FF2B5EF4-FFF2-40B4-BE49-F238E27FC236}">
                <a16:creationId xmlns:a16="http://schemas.microsoft.com/office/drawing/2014/main" id="{43424180-588D-0405-1F2B-2347CC42C08A}"/>
              </a:ext>
            </a:extLst>
          </p:cNvPr>
          <p:cNvSpPr>
            <a:spLocks noGrp="1"/>
          </p:cNvSpPr>
          <p:nvPr>
            <p:ph idx="1"/>
          </p:nvPr>
        </p:nvSpPr>
        <p:spPr>
          <a:xfrm>
            <a:off x="677334" y="2160589"/>
            <a:ext cx="3851122" cy="3880773"/>
          </a:xfrm>
        </p:spPr>
        <p:txBody>
          <a:bodyPr>
            <a:normAutofit/>
          </a:bodyPr>
          <a:lstStyle/>
          <a:p>
            <a:r>
              <a:rPr lang="it-IT" dirty="0"/>
              <a:t>BookKeeper:</a:t>
            </a:r>
          </a:p>
          <a:p>
            <a:pPr lvl="1"/>
            <a:r>
              <a:rPr lang="it-IT" dirty="0"/>
              <a:t>419 valid Jira Tickets</a:t>
            </a:r>
          </a:p>
          <a:p>
            <a:pPr lvl="1"/>
            <a:r>
              <a:rPr lang="it-IT" dirty="0"/>
              <a:t>319 valid closed or resolved bugs</a:t>
            </a:r>
          </a:p>
          <a:p>
            <a:pPr lvl="1"/>
            <a:r>
              <a:rPr lang="it-IT" dirty="0"/>
              <a:t>13 non empty releases</a:t>
            </a:r>
          </a:p>
          <a:p>
            <a:r>
              <a:rPr lang="it-IT" dirty="0"/>
              <a:t>Syncope:</a:t>
            </a:r>
          </a:p>
          <a:p>
            <a:pPr lvl="1"/>
            <a:r>
              <a:rPr lang="it-IT" dirty="0"/>
              <a:t>766 valid Jira Tickets</a:t>
            </a:r>
          </a:p>
          <a:p>
            <a:pPr lvl="1"/>
            <a:r>
              <a:rPr lang="it-IT" dirty="0"/>
              <a:t>766 valid closed or resolved bugs</a:t>
            </a:r>
          </a:p>
          <a:p>
            <a:pPr lvl="1"/>
            <a:r>
              <a:rPr lang="it-IT" dirty="0"/>
              <a:t>64 non empty releases</a:t>
            </a:r>
          </a:p>
        </p:txBody>
      </p:sp>
      <p:sp>
        <p:nvSpPr>
          <p:cNvPr id="5" name="Footer Placeholder 4">
            <a:extLst>
              <a:ext uri="{FF2B5EF4-FFF2-40B4-BE49-F238E27FC236}">
                <a16:creationId xmlns:a16="http://schemas.microsoft.com/office/drawing/2014/main" id="{C749A474-2DC0-0206-D5AD-B041EB7B503A}"/>
              </a:ext>
            </a:extLst>
          </p:cNvPr>
          <p:cNvSpPr>
            <a:spLocks noGrp="1"/>
          </p:cNvSpPr>
          <p:nvPr>
            <p:ph type="ftr" sz="quarter" idx="11"/>
          </p:nvPr>
        </p:nvSpPr>
        <p:spPr>
          <a:xfrm>
            <a:off x="677334" y="6041362"/>
            <a:ext cx="6297612" cy="365125"/>
          </a:xfrm>
        </p:spPr>
        <p:txBody>
          <a:bodyPr>
            <a:normAutofit/>
          </a:bodyPr>
          <a:lstStyle/>
          <a:p>
            <a:pPr>
              <a:spcAft>
                <a:spcPts val="600"/>
              </a:spcAft>
            </a:pPr>
            <a:r>
              <a:rPr lang="it-IT"/>
              <a:t>Università degli Studi di Roma Tor Vergata </a:t>
            </a:r>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4B588B61-3707-50B7-3047-6C9381593ED8}"/>
              </a:ext>
            </a:extLst>
          </p:cNvPr>
          <p:cNvSpPr>
            <a:spLocks noGrp="1"/>
          </p:cNvSpPr>
          <p:nvPr>
            <p:ph type="sldNum" sz="quarter" idx="12"/>
          </p:nvPr>
        </p:nvSpPr>
        <p:spPr>
          <a:xfrm>
            <a:off x="8590663" y="6041362"/>
            <a:ext cx="683339" cy="365125"/>
          </a:xfrm>
        </p:spPr>
        <p:txBody>
          <a:bodyPr>
            <a:normAutofit/>
          </a:bodyPr>
          <a:lstStyle/>
          <a:p>
            <a:pPr>
              <a:spcAft>
                <a:spcPts val="600"/>
              </a:spcAft>
            </a:pPr>
            <a:fld id="{CFDA128D-19CB-4BAD-8416-106640DDB7CF}" type="slidenum">
              <a:rPr lang="it-IT">
                <a:solidFill>
                  <a:srgbClr val="FFFFFF"/>
                </a:solidFill>
              </a:rPr>
              <a:pPr>
                <a:spcAft>
                  <a:spcPts val="600"/>
                </a:spcAft>
              </a:pPr>
              <a:t>6</a:t>
            </a:fld>
            <a:endParaRPr lang="it-IT">
              <a:solidFill>
                <a:srgbClr val="FFFFFF"/>
              </a:solidFill>
            </a:endParaRPr>
          </a:p>
        </p:txBody>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906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F530-8112-C1FE-5EBB-81E90E3885CF}"/>
              </a:ext>
            </a:extLst>
          </p:cNvPr>
          <p:cNvSpPr>
            <a:spLocks noGrp="1"/>
          </p:cNvSpPr>
          <p:nvPr>
            <p:ph type="title"/>
          </p:nvPr>
        </p:nvSpPr>
        <p:spPr/>
        <p:txBody>
          <a:bodyPr/>
          <a:lstStyle/>
          <a:p>
            <a:r>
              <a:rPr lang="it-IT" dirty="0"/>
              <a:t>Planning – Proportion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D51BFE-F6C4-3DB9-38F2-E5CBF78448DA}"/>
                  </a:ext>
                </a:extLst>
              </p:cNvPr>
              <p:cNvSpPr>
                <a:spLocks noGrp="1"/>
              </p:cNvSpPr>
              <p:nvPr>
                <p:ph idx="1"/>
              </p:nvPr>
            </p:nvSpPr>
            <p:spPr>
              <a:xfrm>
                <a:off x="677334" y="1696698"/>
                <a:ext cx="8596668" cy="3880773"/>
              </a:xfrm>
            </p:spPr>
            <p:txBody>
              <a:bodyPr>
                <a:normAutofit fontScale="92500" lnSpcReduction="10000"/>
              </a:bodyPr>
              <a:lstStyle/>
              <a:p>
                <a:pPr algn="just"/>
                <a:r>
                  <a:rPr lang="it-IT" dirty="0"/>
                  <a:t>When IV information wasn’t available, it was computed through the Proportion method. SZZ was considered as an alternative but it is vulnerable to refactoring, missing edge cases and doesn’t account for snoring.</a:t>
                </a:r>
              </a:p>
              <a:p>
                <a:pPr algn="just"/>
                <a:r>
                  <a:rPr lang="it-IT" dirty="0"/>
                  <a:t>The project computes a Cold Start value using valid information across 5 Apache projects (Avro, OpenJPA, Storm, ZooKeeper and Tajo) and it uses it until it’s ready to shift to the average value of the last 1% of bugs</a:t>
                </a:r>
              </a:p>
              <a:p>
                <a:pPr marL="0" indent="0" algn="ctr">
                  <a:buNone/>
                </a:pPr>
                <a:r>
                  <a:rPr lang="it-IT" dirty="0"/>
                  <a:t>pColdStart </a:t>
                </a:r>
                <a14:m>
                  <m:oMath xmlns:m="http://schemas.openxmlformats.org/officeDocument/2006/math">
                    <m:r>
                      <a:rPr lang="it-IT" i="1" smtClean="0">
                        <a:latin typeface="Cambria Math" panose="02040503050406030204" pitchFamily="18" charset="0"/>
                      </a:rPr>
                      <m:t>=</m:t>
                    </m:r>
                  </m:oMath>
                </a14:m>
                <a:r>
                  <a:rPr lang="it-IT" dirty="0"/>
                  <a:t> 1,775</a:t>
                </a:r>
                <a:endParaRPr lang="en-US" dirty="0"/>
              </a:p>
              <a:p>
                <a:pPr algn="just"/>
                <a:r>
                  <a:rPr lang="en-US" dirty="0"/>
                  <a:t>Issues that are not post release (defects that have IV=FV) are excluded from the computation. </a:t>
                </a:r>
              </a:p>
              <a:p>
                <a:pPr algn="just"/>
                <a:r>
                  <a:rPr lang="en-US" dirty="0"/>
                  <a:t>In case FV=OV, FV-OV is set to 1 to avoid dividing by 0.</a:t>
                </a:r>
                <a:endParaRPr lang="it-IT" dirty="0"/>
              </a:p>
              <a:p>
                <a:pPr marL="0" indent="0" algn="ctr">
                  <a:buNone/>
                </a:pPr>
                <a:r>
                  <a:rPr lang="it-IT" dirty="0"/>
                  <a:t>Bookkeeper has a moving window of 3</a:t>
                </a:r>
              </a:p>
              <a:p>
                <a:pPr marL="0" indent="0" algn="ctr">
                  <a:buNone/>
                </a:pPr>
                <a:r>
                  <a:rPr lang="it-IT" dirty="0"/>
                  <a:t>Syncope has a moving window of 8</a:t>
                </a:r>
              </a:p>
            </p:txBody>
          </p:sp>
        </mc:Choice>
        <mc:Fallback>
          <p:sp>
            <p:nvSpPr>
              <p:cNvPr id="3" name="Content Placeholder 2">
                <a:extLst>
                  <a:ext uri="{FF2B5EF4-FFF2-40B4-BE49-F238E27FC236}">
                    <a16:creationId xmlns:a16="http://schemas.microsoft.com/office/drawing/2014/main" id="{F6D51BFE-F6C4-3DB9-38F2-E5CBF78448DA}"/>
                  </a:ext>
                </a:extLst>
              </p:cNvPr>
              <p:cNvSpPr>
                <a:spLocks noGrp="1" noRot="1" noChangeAspect="1" noMove="1" noResize="1" noEditPoints="1" noAdjustHandles="1" noChangeArrowheads="1" noChangeShapeType="1" noTextEdit="1"/>
              </p:cNvSpPr>
              <p:nvPr>
                <p:ph idx="1"/>
              </p:nvPr>
            </p:nvSpPr>
            <p:spPr>
              <a:xfrm>
                <a:off x="677334" y="1696698"/>
                <a:ext cx="8596668" cy="3880773"/>
              </a:xfrm>
              <a:blipFill>
                <a:blip r:embed="rId2"/>
                <a:stretch>
                  <a:fillRect l="-71" t="-1099" r="-496"/>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31DD827D-01E8-E8C6-FCF5-B9023DE1F99C}"/>
              </a:ext>
            </a:extLst>
          </p:cNvPr>
          <p:cNvSpPr>
            <a:spLocks noGrp="1"/>
          </p:cNvSpPr>
          <p:nvPr>
            <p:ph type="ftr" sz="quarter" idx="11"/>
          </p:nvPr>
        </p:nvSpPr>
        <p:spPr/>
        <p:txBody>
          <a:bodyPr/>
          <a:lstStyle/>
          <a:p>
            <a:r>
              <a:rPr lang="it-IT" dirty="0"/>
              <a:t>Università degli Studi di Roma Tor Vergata </a:t>
            </a:r>
          </a:p>
        </p:txBody>
      </p:sp>
      <p:sp>
        <p:nvSpPr>
          <p:cNvPr id="5" name="Slide Number Placeholder 4">
            <a:extLst>
              <a:ext uri="{FF2B5EF4-FFF2-40B4-BE49-F238E27FC236}">
                <a16:creationId xmlns:a16="http://schemas.microsoft.com/office/drawing/2014/main" id="{6F08DC6F-7051-439D-E089-DC13729364C3}"/>
              </a:ext>
            </a:extLst>
          </p:cNvPr>
          <p:cNvSpPr>
            <a:spLocks noGrp="1"/>
          </p:cNvSpPr>
          <p:nvPr>
            <p:ph type="sldNum" sz="quarter" idx="12"/>
          </p:nvPr>
        </p:nvSpPr>
        <p:spPr/>
        <p:txBody>
          <a:bodyPr/>
          <a:lstStyle/>
          <a:p>
            <a:fld id="{CFDA128D-19CB-4BAD-8416-106640DDB7CF}" type="slidenum">
              <a:rPr lang="it-IT" smtClean="0"/>
              <a:t>7</a:t>
            </a:fld>
            <a:endParaRPr lang="it-IT"/>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E439C35-E010-117F-B13C-51F605246D4E}"/>
                  </a:ext>
                </a:extLst>
              </p:cNvPr>
              <p:cNvSpPr txBox="1"/>
              <p:nvPr/>
            </p:nvSpPr>
            <p:spPr>
              <a:xfrm>
                <a:off x="6213986" y="268457"/>
                <a:ext cx="3166304" cy="112973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3600" b="0" i="1" smtClean="0">
                          <a:solidFill>
                            <a:schemeClr val="accent1"/>
                          </a:solidFill>
                          <a:latin typeface="Cambria Math" panose="02040503050406030204" pitchFamily="18" charset="0"/>
                        </a:rPr>
                        <m:t>𝑝</m:t>
                      </m:r>
                      <m:r>
                        <a:rPr lang="it-IT" sz="3600" b="0" i="1" smtClean="0">
                          <a:solidFill>
                            <a:schemeClr val="accent1"/>
                          </a:solidFill>
                          <a:latin typeface="Cambria Math" panose="02040503050406030204" pitchFamily="18" charset="0"/>
                        </a:rPr>
                        <m:t> =</m:t>
                      </m:r>
                      <m:f>
                        <m:fPr>
                          <m:ctrlPr>
                            <a:rPr lang="en-US" sz="3600" i="1" smtClean="0">
                              <a:solidFill>
                                <a:schemeClr val="accent1"/>
                              </a:solidFill>
                              <a:latin typeface="Cambria Math" panose="02040503050406030204" pitchFamily="18" charset="0"/>
                            </a:rPr>
                          </m:ctrlPr>
                        </m:fPr>
                        <m:num>
                          <m:r>
                            <a:rPr lang="it-IT" sz="3600" b="0" i="1" smtClean="0">
                              <a:solidFill>
                                <a:schemeClr val="accent1"/>
                              </a:solidFill>
                              <a:latin typeface="Cambria Math" panose="02040503050406030204" pitchFamily="18" charset="0"/>
                            </a:rPr>
                            <m:t>𝐹𝑉</m:t>
                          </m:r>
                          <m:r>
                            <a:rPr lang="it-IT" sz="3600" b="0" i="1" smtClean="0">
                              <a:solidFill>
                                <a:schemeClr val="accent1"/>
                              </a:solidFill>
                              <a:latin typeface="Cambria Math" panose="02040503050406030204" pitchFamily="18" charset="0"/>
                            </a:rPr>
                            <m:t> −</m:t>
                          </m:r>
                          <m:r>
                            <a:rPr lang="it-IT" sz="3600" b="0" i="1" smtClean="0">
                              <a:solidFill>
                                <a:schemeClr val="accent1"/>
                              </a:solidFill>
                              <a:latin typeface="Cambria Math" panose="02040503050406030204" pitchFamily="18" charset="0"/>
                            </a:rPr>
                            <m:t>𝐼𝑉</m:t>
                          </m:r>
                        </m:num>
                        <m:den>
                          <m:r>
                            <a:rPr lang="it-IT" sz="3600" b="0" i="1" smtClean="0">
                              <a:solidFill>
                                <a:schemeClr val="accent1"/>
                              </a:solidFill>
                              <a:latin typeface="Cambria Math" panose="02040503050406030204" pitchFamily="18" charset="0"/>
                            </a:rPr>
                            <m:t>𝐹𝑉</m:t>
                          </m:r>
                          <m:r>
                            <a:rPr lang="it-IT" sz="3600" b="0" i="1" smtClean="0">
                              <a:solidFill>
                                <a:schemeClr val="accent1"/>
                              </a:solidFill>
                              <a:latin typeface="Cambria Math" panose="02040503050406030204" pitchFamily="18" charset="0"/>
                            </a:rPr>
                            <m:t> −</m:t>
                          </m:r>
                          <m:r>
                            <a:rPr lang="it-IT" sz="3600" b="0" i="1" smtClean="0">
                              <a:solidFill>
                                <a:schemeClr val="accent1"/>
                              </a:solidFill>
                              <a:latin typeface="Cambria Math" panose="02040503050406030204" pitchFamily="18" charset="0"/>
                            </a:rPr>
                            <m:t>𝑂𝑉</m:t>
                          </m:r>
                        </m:den>
                      </m:f>
                    </m:oMath>
                  </m:oMathPara>
                </a14:m>
                <a:endParaRPr lang="it-IT" sz="3600" dirty="0"/>
              </a:p>
            </p:txBody>
          </p:sp>
        </mc:Choice>
        <mc:Fallback>
          <p:sp>
            <p:nvSpPr>
              <p:cNvPr id="8" name="TextBox 7">
                <a:extLst>
                  <a:ext uri="{FF2B5EF4-FFF2-40B4-BE49-F238E27FC236}">
                    <a16:creationId xmlns:a16="http://schemas.microsoft.com/office/drawing/2014/main" id="{1E439C35-E010-117F-B13C-51F605246D4E}"/>
                  </a:ext>
                </a:extLst>
              </p:cNvPr>
              <p:cNvSpPr txBox="1">
                <a:spLocks noRot="1" noChangeAspect="1" noMove="1" noResize="1" noEditPoints="1" noAdjustHandles="1" noChangeArrowheads="1" noChangeShapeType="1" noTextEdit="1"/>
              </p:cNvSpPr>
              <p:nvPr/>
            </p:nvSpPr>
            <p:spPr>
              <a:xfrm>
                <a:off x="6213986" y="268457"/>
                <a:ext cx="3166304" cy="1129733"/>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63487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6" descr="Close-up of wooden white and yellow ruler">
            <a:extLst>
              <a:ext uri="{FF2B5EF4-FFF2-40B4-BE49-F238E27FC236}">
                <a16:creationId xmlns:a16="http://schemas.microsoft.com/office/drawing/2014/main" id="{9FFC0426-1168-9A7F-8F00-CB2EB3CDDA86}"/>
              </a:ext>
            </a:extLst>
          </p:cNvPr>
          <p:cNvPicPr>
            <a:picLocks noChangeAspect="1"/>
          </p:cNvPicPr>
          <p:nvPr/>
        </p:nvPicPr>
        <p:blipFill rotWithShape="1">
          <a:blip r:embed="rId2"/>
          <a:srcRect l="9091" t="22697" b="9122"/>
          <a:stretch/>
        </p:blipFill>
        <p:spPr>
          <a:xfrm>
            <a:off x="1" y="10"/>
            <a:ext cx="12191999" cy="6857990"/>
          </a:xfrm>
          <a:prstGeom prst="rect">
            <a:avLst/>
          </a:prstGeom>
        </p:spPr>
      </p:pic>
      <p:sp>
        <p:nvSpPr>
          <p:cNvPr id="44" name="Isosceles Triangle 43">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Parallelogram 45">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70180BB-5507-B177-DB07-22238658EC04}"/>
              </a:ext>
            </a:extLst>
          </p:cNvPr>
          <p:cNvSpPr>
            <a:spLocks noGrp="1"/>
          </p:cNvSpPr>
          <p:nvPr>
            <p:ph type="title"/>
          </p:nvPr>
        </p:nvSpPr>
        <p:spPr>
          <a:xfrm>
            <a:off x="2786047" y="609600"/>
            <a:ext cx="6487955" cy="1320800"/>
          </a:xfrm>
        </p:spPr>
        <p:txBody>
          <a:bodyPr anchor="t">
            <a:normAutofit/>
          </a:bodyPr>
          <a:lstStyle/>
          <a:p>
            <a:r>
              <a:rPr lang="it-IT" dirty="0"/>
              <a:t>Planning – Software metrics</a:t>
            </a:r>
          </a:p>
        </p:txBody>
      </p:sp>
      <p:sp>
        <p:nvSpPr>
          <p:cNvPr id="54"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680070F-70F5-196B-F65E-49FE0BC68D41}"/>
              </a:ext>
            </a:extLst>
          </p:cNvPr>
          <p:cNvSpPr>
            <a:spLocks noGrp="1"/>
          </p:cNvSpPr>
          <p:nvPr>
            <p:ph idx="1"/>
          </p:nvPr>
        </p:nvSpPr>
        <p:spPr>
          <a:xfrm>
            <a:off x="2786047" y="2159000"/>
            <a:ext cx="6487955" cy="3882362"/>
          </a:xfrm>
        </p:spPr>
        <p:txBody>
          <a:bodyPr>
            <a:normAutofit/>
          </a:bodyPr>
          <a:lstStyle/>
          <a:p>
            <a:pPr algn="just">
              <a:lnSpc>
                <a:spcPct val="90000"/>
              </a:lnSpc>
            </a:pPr>
            <a:r>
              <a:rPr lang="it-IT" sz="1500" dirty="0"/>
              <a:t>After preparing the data, it was used to build a dataset on which to operate through Machine Learning.</a:t>
            </a:r>
          </a:p>
          <a:p>
            <a:pPr algn="just">
              <a:lnSpc>
                <a:spcPct val="90000"/>
              </a:lnSpc>
            </a:pPr>
            <a:r>
              <a:rPr lang="it-IT" sz="1500" dirty="0"/>
              <a:t>To prevent Snoring classes from lowering the precision of the training data, I have excluded the latter half of releases from the dataset itself</a:t>
            </a:r>
            <a:endParaRPr lang="it-IT" sz="1500" dirty="0">
              <a:effectLst/>
              <a:latin typeface="JetBrains Mono"/>
            </a:endParaRPr>
          </a:p>
          <a:p>
            <a:pPr algn="just">
              <a:lnSpc>
                <a:spcPct val="90000"/>
              </a:lnSpc>
            </a:pPr>
            <a:r>
              <a:rPr lang="it-IT" sz="1500" dirty="0"/>
              <a:t>Apart from the number of Authors and LOC, all class metrics have been computed from data inside the release and reset at the start of the following release, as not to have previously corrected, non-buggy classes be falsely flagged as still buggy</a:t>
            </a:r>
          </a:p>
          <a:p>
            <a:pPr algn="just">
              <a:lnSpc>
                <a:spcPct val="90000"/>
              </a:lnSpc>
            </a:pPr>
            <a:r>
              <a:rPr lang="it-IT" sz="1500" dirty="0"/>
              <a:t>The following metrics were used:</a:t>
            </a:r>
          </a:p>
          <a:p>
            <a:pPr marL="0" indent="0" algn="just">
              <a:lnSpc>
                <a:spcPct val="90000"/>
              </a:lnSpc>
              <a:buNone/>
            </a:pPr>
            <a:r>
              <a:rPr lang="it-IT" sz="1500" dirty="0">
                <a:effectLst/>
                <a:latin typeface="JetBrains Mono"/>
              </a:rPr>
              <a:t>LOC, LOC touched,Number of Revisions, Number of Fixes, Number of Authors, LOC Added, Max LOC added, Average LOC added, Churn, Max churn, Average </a:t>
            </a:r>
            <a:r>
              <a:rPr lang="it-IT" sz="1500" dirty="0">
                <a:latin typeface="JetBrains Mono"/>
              </a:rPr>
              <a:t>C</a:t>
            </a:r>
            <a:r>
              <a:rPr lang="it-IT" sz="1500" dirty="0">
                <a:effectLst/>
                <a:latin typeface="JetBrains Mono"/>
              </a:rPr>
              <a:t>hurn, Changing Set Size, Max Changing Set, Average Changing Set</a:t>
            </a:r>
            <a:endParaRPr lang="en-US" sz="1500" kern="1200" dirty="0"/>
          </a:p>
          <a:p>
            <a:pPr>
              <a:lnSpc>
                <a:spcPct val="90000"/>
              </a:lnSpc>
            </a:pPr>
            <a:endParaRPr lang="it-IT" sz="1500" dirty="0"/>
          </a:p>
        </p:txBody>
      </p:sp>
      <p:sp>
        <p:nvSpPr>
          <p:cNvPr id="4" name="Footer Placeholder 3">
            <a:extLst>
              <a:ext uri="{FF2B5EF4-FFF2-40B4-BE49-F238E27FC236}">
                <a16:creationId xmlns:a16="http://schemas.microsoft.com/office/drawing/2014/main" id="{E95847FD-F78B-9A73-A7CB-B9817E2DDDC6}"/>
              </a:ext>
            </a:extLst>
          </p:cNvPr>
          <p:cNvSpPr>
            <a:spLocks noGrp="1"/>
          </p:cNvSpPr>
          <p:nvPr>
            <p:ph type="ftr" sz="quarter" idx="11"/>
          </p:nvPr>
        </p:nvSpPr>
        <p:spPr>
          <a:xfrm>
            <a:off x="1973729" y="6041362"/>
            <a:ext cx="5001217" cy="365125"/>
          </a:xfrm>
        </p:spPr>
        <p:txBody>
          <a:bodyPr>
            <a:normAutofit/>
          </a:bodyPr>
          <a:lstStyle/>
          <a:p>
            <a:r>
              <a:rPr lang="it-IT" dirty="0"/>
              <a:t>Università degli Studi di Roma Tor Vergata </a:t>
            </a:r>
          </a:p>
        </p:txBody>
      </p:sp>
      <p:sp>
        <p:nvSpPr>
          <p:cNvPr id="5" name="Slide Number Placeholder 4">
            <a:extLst>
              <a:ext uri="{FF2B5EF4-FFF2-40B4-BE49-F238E27FC236}">
                <a16:creationId xmlns:a16="http://schemas.microsoft.com/office/drawing/2014/main" id="{97CD954A-4FE3-CEFE-6D85-BB73D7890A31}"/>
              </a:ext>
            </a:extLst>
          </p:cNvPr>
          <p:cNvSpPr>
            <a:spLocks noGrp="1"/>
          </p:cNvSpPr>
          <p:nvPr>
            <p:ph type="sldNum" sz="quarter" idx="12"/>
          </p:nvPr>
        </p:nvSpPr>
        <p:spPr>
          <a:xfrm>
            <a:off x="8590663" y="6041362"/>
            <a:ext cx="683339" cy="365125"/>
          </a:xfrm>
        </p:spPr>
        <p:txBody>
          <a:bodyPr>
            <a:normAutofit/>
          </a:bodyPr>
          <a:lstStyle/>
          <a:p>
            <a:pPr>
              <a:spcAft>
                <a:spcPts val="600"/>
              </a:spcAft>
            </a:pPr>
            <a:fld id="{CFDA128D-19CB-4BAD-8416-106640DDB7CF}" type="slidenum">
              <a:rPr lang="it-IT" smtClean="0"/>
              <a:pPr>
                <a:spcAft>
                  <a:spcPts val="600"/>
                </a:spcAft>
              </a:pPr>
              <a:t>8</a:t>
            </a:fld>
            <a:endParaRPr lang="it-IT"/>
          </a:p>
        </p:txBody>
      </p:sp>
      <p:sp>
        <p:nvSpPr>
          <p:cNvPr id="58"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7744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CB22-C92D-AA03-54BE-833F33E019A8}"/>
              </a:ext>
            </a:extLst>
          </p:cNvPr>
          <p:cNvSpPr>
            <a:spLocks noGrp="1"/>
          </p:cNvSpPr>
          <p:nvPr>
            <p:ph type="title"/>
          </p:nvPr>
        </p:nvSpPr>
        <p:spPr>
          <a:xfrm>
            <a:off x="677334" y="609600"/>
            <a:ext cx="8596668" cy="1320800"/>
          </a:xfrm>
        </p:spPr>
        <p:txBody>
          <a:bodyPr anchor="t">
            <a:normAutofit/>
          </a:bodyPr>
          <a:lstStyle/>
          <a:p>
            <a:r>
              <a:rPr lang="it-IT" dirty="0"/>
              <a:t>Planning - Weka</a:t>
            </a:r>
          </a:p>
        </p:txBody>
      </p:sp>
      <p:sp>
        <p:nvSpPr>
          <p:cNvPr id="3" name="Content Placeholder 2">
            <a:extLst>
              <a:ext uri="{FF2B5EF4-FFF2-40B4-BE49-F238E27FC236}">
                <a16:creationId xmlns:a16="http://schemas.microsoft.com/office/drawing/2014/main" id="{8DE5D9C7-5005-D496-A445-DDDD862A90F2}"/>
              </a:ext>
            </a:extLst>
          </p:cNvPr>
          <p:cNvSpPr>
            <a:spLocks noGrp="1"/>
          </p:cNvSpPr>
          <p:nvPr>
            <p:ph idx="1"/>
          </p:nvPr>
        </p:nvSpPr>
        <p:spPr>
          <a:xfrm>
            <a:off x="677334" y="2160590"/>
            <a:ext cx="5220430" cy="3701270"/>
          </a:xfrm>
        </p:spPr>
        <p:txBody>
          <a:bodyPr>
            <a:normAutofit/>
          </a:bodyPr>
          <a:lstStyle/>
          <a:p>
            <a:pPr algn="just">
              <a:lnSpc>
                <a:spcPct val="90000"/>
              </a:lnSpc>
            </a:pPr>
            <a:r>
              <a:rPr lang="it-IT" sz="1500" dirty="0"/>
              <a:t>The .arff dataset previously built is now used as input for the Weka machine learning software</a:t>
            </a:r>
          </a:p>
          <a:p>
            <a:pPr algn="just">
              <a:lnSpc>
                <a:spcPct val="90000"/>
              </a:lnSpc>
            </a:pPr>
            <a:r>
              <a:rPr lang="it-IT" sz="1500" dirty="0"/>
              <a:t>The dataset was considered as a Time Series ordered by the value «Version» and was analyzed through a Walk Forward approach. In each step, all data related to versions preceding the testing version was considered as the training set, while data related to the testing version itself was the testing set.</a:t>
            </a:r>
          </a:p>
          <a:p>
            <a:pPr algn="just">
              <a:lnSpc>
                <a:spcPct val="90000"/>
              </a:lnSpc>
            </a:pPr>
            <a:r>
              <a:rPr lang="it-IT" sz="1500" dirty="0"/>
              <a:t>Walk Forward was repeated a number of times to exhaust the combination of all Classifiers, Feature Selections, Balancing and Cost Sensitive Classifiers considered</a:t>
            </a:r>
          </a:p>
          <a:p>
            <a:pPr algn="just">
              <a:lnSpc>
                <a:spcPct val="90000"/>
              </a:lnSpc>
            </a:pPr>
            <a:r>
              <a:rPr lang="it-IT" sz="1500" dirty="0"/>
              <a:t>The following slides contain box plot graphs computed on the resulting data</a:t>
            </a:r>
          </a:p>
        </p:txBody>
      </p:sp>
      <p:pic>
        <p:nvPicPr>
          <p:cNvPr id="6" name="Picture 5">
            <a:extLst>
              <a:ext uri="{FF2B5EF4-FFF2-40B4-BE49-F238E27FC236}">
                <a16:creationId xmlns:a16="http://schemas.microsoft.com/office/drawing/2014/main" id="{1C662B5A-E98C-D98E-7626-119F987D8859}"/>
              </a:ext>
            </a:extLst>
          </p:cNvPr>
          <p:cNvPicPr>
            <a:picLocks noChangeAspect="1"/>
          </p:cNvPicPr>
          <p:nvPr/>
        </p:nvPicPr>
        <p:blipFill>
          <a:blip r:embed="rId2"/>
          <a:stretch>
            <a:fillRect/>
          </a:stretch>
        </p:blipFill>
        <p:spPr>
          <a:xfrm>
            <a:off x="6087417" y="2159000"/>
            <a:ext cx="3145536" cy="3129320"/>
          </a:xfrm>
          <a:prstGeom prst="rect">
            <a:avLst/>
          </a:prstGeom>
        </p:spPr>
      </p:pic>
      <p:sp>
        <p:nvSpPr>
          <p:cNvPr id="4" name="Footer Placeholder 3">
            <a:extLst>
              <a:ext uri="{FF2B5EF4-FFF2-40B4-BE49-F238E27FC236}">
                <a16:creationId xmlns:a16="http://schemas.microsoft.com/office/drawing/2014/main" id="{0C4DD8FF-B0F4-076A-0F00-5FBF461E95F3}"/>
              </a:ext>
            </a:extLst>
          </p:cNvPr>
          <p:cNvSpPr>
            <a:spLocks noGrp="1"/>
          </p:cNvSpPr>
          <p:nvPr>
            <p:ph type="ftr" sz="quarter" idx="11"/>
          </p:nvPr>
        </p:nvSpPr>
        <p:spPr>
          <a:xfrm>
            <a:off x="677334" y="6041362"/>
            <a:ext cx="5527715" cy="365125"/>
          </a:xfrm>
        </p:spPr>
        <p:txBody>
          <a:bodyPr>
            <a:normAutofit/>
          </a:bodyPr>
          <a:lstStyle/>
          <a:p>
            <a:pPr>
              <a:spcAft>
                <a:spcPts val="600"/>
              </a:spcAft>
            </a:pPr>
            <a:r>
              <a:rPr lang="it-IT"/>
              <a:t>Università degli Studi di Roma Tor Vergata </a:t>
            </a:r>
          </a:p>
        </p:txBody>
      </p:sp>
      <p:sp>
        <p:nvSpPr>
          <p:cNvPr id="5" name="Slide Number Placeholder 4">
            <a:extLst>
              <a:ext uri="{FF2B5EF4-FFF2-40B4-BE49-F238E27FC236}">
                <a16:creationId xmlns:a16="http://schemas.microsoft.com/office/drawing/2014/main" id="{AFD0A270-80EE-1B70-47C0-B4E5151F2464}"/>
              </a:ext>
            </a:extLst>
          </p:cNvPr>
          <p:cNvSpPr>
            <a:spLocks noGrp="1"/>
          </p:cNvSpPr>
          <p:nvPr>
            <p:ph type="sldNum" sz="quarter" idx="12"/>
          </p:nvPr>
        </p:nvSpPr>
        <p:spPr>
          <a:xfrm>
            <a:off x="8590663" y="6041362"/>
            <a:ext cx="683339" cy="365125"/>
          </a:xfrm>
        </p:spPr>
        <p:txBody>
          <a:bodyPr>
            <a:normAutofit/>
          </a:bodyPr>
          <a:lstStyle/>
          <a:p>
            <a:pPr>
              <a:spcAft>
                <a:spcPts val="600"/>
              </a:spcAft>
            </a:pPr>
            <a:fld id="{CFDA128D-19CB-4BAD-8416-106640DDB7CF}" type="slidenum">
              <a:rPr lang="it-IT" smtClean="0"/>
              <a:pPr>
                <a:spcAft>
                  <a:spcPts val="600"/>
                </a:spcAft>
              </a:pPr>
              <a:t>9</a:t>
            </a:fld>
            <a:endParaRPr lang="it-IT"/>
          </a:p>
        </p:txBody>
      </p:sp>
    </p:spTree>
    <p:extLst>
      <p:ext uri="{BB962C8B-B14F-4D97-AF65-F5344CB8AC3E}">
        <p14:creationId xmlns:p14="http://schemas.microsoft.com/office/powerpoint/2010/main" val="392529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1AE42E1-95DF-4495-8102-4C2A5B8ADBDF}">
  <we:reference id="4b785c87-866c-4bad-85d8-5d1ae467ac9a" version="3.9.1.0" store="EXCatalog" storeType="EXCatalog"/>
  <we:alternateReferences>
    <we:reference id="WA104381909" version="3.9.1.0" store="it-IT"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2254</TotalTime>
  <Words>1752</Words>
  <Application>Microsoft Office PowerPoint</Application>
  <PresentationFormat>Widescreen</PresentationFormat>
  <Paragraphs>196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JetBrains Mono</vt:lpstr>
      <vt:lpstr>Arial</vt:lpstr>
      <vt:lpstr>Calibri</vt:lpstr>
      <vt:lpstr>Cambria Math</vt:lpstr>
      <vt:lpstr>Trebuchet MS</vt:lpstr>
      <vt:lpstr>Wingdings 3</vt:lpstr>
      <vt:lpstr>Facet</vt:lpstr>
      <vt:lpstr>A study on Machine Learning applied to software metrics</vt:lpstr>
      <vt:lpstr>Index</vt:lpstr>
      <vt:lpstr>Introduction - Aim</vt:lpstr>
      <vt:lpstr>Introduction - Tools</vt:lpstr>
      <vt:lpstr>Planning – Data retrieval</vt:lpstr>
      <vt:lpstr>Planning – Data retrieval: Statistics</vt:lpstr>
      <vt:lpstr>Planning – Proportion</vt:lpstr>
      <vt:lpstr>Planning – Software metrics</vt:lpstr>
      <vt:lpstr>Planning - Weka</vt:lpstr>
      <vt:lpstr>Base Scenario - BookKeeper</vt:lpstr>
      <vt:lpstr>Base Scenario - Syncope </vt:lpstr>
      <vt:lpstr>Base Scenario - Discussion</vt:lpstr>
      <vt:lpstr>Feature Selection - BookKeeper </vt:lpstr>
      <vt:lpstr> Feature Selection - Syncope </vt:lpstr>
      <vt:lpstr>Feature Selection - Discussion</vt:lpstr>
      <vt:lpstr>Balancing  - Bookkeeper </vt:lpstr>
      <vt:lpstr>Balancing - Syncope </vt:lpstr>
      <vt:lpstr>Balancing - Discussion</vt:lpstr>
      <vt:lpstr>Cost Sensitive Classifier  - Bookkeeper </vt:lpstr>
      <vt:lpstr>Cost Sensitive Classifier  - Syncope </vt:lpstr>
      <vt:lpstr>Cost Sensitive Classifiers - Discussion</vt:lpstr>
      <vt:lpstr>Key Takeaways</vt:lpstr>
      <vt:lpstr>Threats to validity</vt:lpstr>
      <vt:lpstr>Threats to validity – Not a Time Series?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Machine Learning applied to software metrics</dc:title>
  <dc:creator>danilo d'amico</dc:creator>
  <cp:lastModifiedBy>danilo d'amico</cp:lastModifiedBy>
  <cp:revision>27</cp:revision>
  <dcterms:created xsi:type="dcterms:W3CDTF">2023-06-09T13:26:58Z</dcterms:created>
  <dcterms:modified xsi:type="dcterms:W3CDTF">2023-06-11T12:16:35Z</dcterms:modified>
</cp:coreProperties>
</file>