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0"/>
  </p:notesMasterIdLst>
  <p:sldIdLst>
    <p:sldId id="278" r:id="rId5"/>
    <p:sldId id="279" r:id="rId6"/>
    <p:sldId id="281" r:id="rId7"/>
    <p:sldId id="286" r:id="rId8"/>
    <p:sldId id="287" r:id="rId9"/>
    <p:sldId id="282" r:id="rId10"/>
    <p:sldId id="288" r:id="rId11"/>
    <p:sldId id="289" r:id="rId12"/>
    <p:sldId id="283" r:id="rId13"/>
    <p:sldId id="290" r:id="rId14"/>
    <p:sldId id="284" r:id="rId15"/>
    <p:sldId id="291" r:id="rId16"/>
    <p:sldId id="292" r:id="rId17"/>
    <p:sldId id="293"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19" autoAdjust="0"/>
  </p:normalViewPr>
  <p:slideViewPr>
    <p:cSldViewPr snapToGrid="0">
      <p:cViewPr varScale="1">
        <p:scale>
          <a:sx n="146" d="100"/>
          <a:sy n="146" d="100"/>
        </p:scale>
        <p:origin x="80"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9/10/2022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9/10/2022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9/10/2022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7.jpeg"/><Relationship Id="rId5" Type="http://schemas.openxmlformats.org/officeDocument/2006/relationships/image" Target="../media/image7.pn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r>
              <a:rPr lang="en-US" sz="4000" dirty="0">
                <a:solidFill>
                  <a:schemeClr val="tx1"/>
                </a:solidFill>
              </a:rPr>
              <a:t>Solving</a:t>
            </a:r>
            <a:br>
              <a:rPr lang="en-US" sz="4000" dirty="0">
                <a:solidFill>
                  <a:schemeClr val="tx1"/>
                </a:solidFill>
              </a:rPr>
            </a:br>
            <a:br>
              <a:rPr lang="en-US" sz="4000" dirty="0">
                <a:solidFill>
                  <a:schemeClr val="tx1"/>
                </a:solidFill>
              </a:rPr>
            </a:br>
            <a:r>
              <a:rPr lang="en-US" sz="4000" dirty="0">
                <a:solidFill>
                  <a:schemeClr val="tx1"/>
                </a:solidFill>
              </a:rPr>
              <a:t>1 || ∑T</a:t>
            </a:r>
            <a:r>
              <a:rPr lang="en-US" sz="4000" baseline="-25000" dirty="0">
                <a:solidFill>
                  <a:schemeClr val="tx1"/>
                </a:solidFill>
              </a:rPr>
              <a:t>i</a:t>
            </a:r>
            <a:endParaRPr lang="en-US" sz="40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fontScale="47500" lnSpcReduction="20000"/>
          </a:bodyPr>
          <a:lstStyle/>
          <a:p>
            <a:pPr algn="l"/>
            <a:r>
              <a:rPr lang="en-US" sz="2300" dirty="0"/>
              <a:t>Progetto per il </a:t>
            </a:r>
            <a:r>
              <a:rPr lang="en-US" dirty="0"/>
              <a:t>Corso di </a:t>
            </a:r>
            <a:r>
              <a:rPr lang="en-US" sz="2300" dirty="0"/>
              <a:t>Algoritmi e Modelli per l’Ottimizzazione Discreta</a:t>
            </a:r>
          </a:p>
          <a:p>
            <a:pPr algn="r"/>
            <a:r>
              <a:rPr lang="en-US" dirty="0"/>
              <a:t>A.A. 2021 2022</a:t>
            </a:r>
          </a:p>
          <a:p>
            <a:pPr algn="r"/>
            <a:r>
              <a:rPr lang="en-US" sz="2300" dirty="0"/>
              <a:t>D’Amico Danilo</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E64765-A512-3A16-5C75-6E1674831137}"/>
              </a:ext>
            </a:extLst>
          </p:cNvPr>
          <p:cNvSpPr>
            <a:spLocks noGrp="1"/>
          </p:cNvSpPr>
          <p:nvPr>
            <p:ph type="title"/>
          </p:nvPr>
        </p:nvSpPr>
        <p:spPr>
          <a:xfrm>
            <a:off x="913796" y="643465"/>
            <a:ext cx="3382638" cy="1370605"/>
          </a:xfrm>
        </p:spPr>
        <p:txBody>
          <a:bodyPr>
            <a:normAutofit/>
          </a:bodyPr>
          <a:lstStyle/>
          <a:p>
            <a:pPr algn="l"/>
            <a:r>
              <a:rPr lang="en-US" sz="3000"/>
              <a:t>Shortcut Solution</a:t>
            </a:r>
            <a:endParaRPr lang="en-GB" sz="3000"/>
          </a:p>
        </p:txBody>
      </p:sp>
      <p:sp>
        <p:nvSpPr>
          <p:cNvPr id="3" name="Content Placeholder 2">
            <a:extLst>
              <a:ext uri="{FF2B5EF4-FFF2-40B4-BE49-F238E27FC236}">
                <a16:creationId xmlns:a16="http://schemas.microsoft.com/office/drawing/2014/main" id="{2789C4CA-AEA8-D053-6D4E-43D9D23439F5}"/>
              </a:ext>
            </a:extLst>
          </p:cNvPr>
          <p:cNvSpPr>
            <a:spLocks noGrp="1"/>
          </p:cNvSpPr>
          <p:nvPr>
            <p:ph idx="1"/>
          </p:nvPr>
        </p:nvSpPr>
        <p:spPr>
          <a:xfrm>
            <a:off x="913796" y="2247153"/>
            <a:ext cx="3358084" cy="3544046"/>
          </a:xfrm>
        </p:spPr>
        <p:txBody>
          <a:bodyPr>
            <a:normAutofit/>
          </a:bodyPr>
          <a:lstStyle/>
          <a:p>
            <a:pPr marL="36900" indent="0">
              <a:lnSpc>
                <a:spcPct val="100000"/>
              </a:lnSpc>
              <a:buNone/>
            </a:pPr>
            <a:r>
              <a:rPr lang="en-US" sz="1800" dirty="0"/>
              <a:t>Theorem 4: Let </a:t>
            </a:r>
            <a:r>
              <a:rPr lang="en-GB" sz="1800" dirty="0"/>
              <a:t>∏</a:t>
            </a:r>
            <a:r>
              <a:rPr lang="en-US" sz="1800" dirty="0"/>
              <a:t> be a sequence in which jobs are ordered by largest p</a:t>
            </a:r>
            <a:r>
              <a:rPr lang="en-US" sz="1800" baseline="-25000" dirty="0"/>
              <a:t>j</a:t>
            </a:r>
            <a:r>
              <a:rPr lang="en-US" sz="1800" dirty="0"/>
              <a:t>.</a:t>
            </a:r>
          </a:p>
          <a:p>
            <a:pPr marL="36900" indent="0">
              <a:lnSpc>
                <a:spcPct val="100000"/>
              </a:lnSpc>
              <a:buNone/>
            </a:pPr>
            <a:r>
              <a:rPr lang="en-US" sz="1800" dirty="0"/>
              <a:t>If all jobs are tardy, then </a:t>
            </a:r>
            <a:r>
              <a:rPr lang="en-GB" sz="1800" dirty="0"/>
              <a:t>∏</a:t>
            </a:r>
            <a:r>
              <a:rPr lang="en-US" sz="1800" dirty="0"/>
              <a:t> is optimal.</a:t>
            </a:r>
          </a:p>
          <a:p>
            <a:pPr marL="36900" indent="0">
              <a:lnSpc>
                <a:spcPct val="100000"/>
              </a:lnSpc>
              <a:buNone/>
            </a:pPr>
            <a:endParaRPr lang="en-US" sz="1800" dirty="0"/>
          </a:p>
          <a:p>
            <a:pPr marL="36900" indent="0">
              <a:lnSpc>
                <a:spcPct val="100000"/>
              </a:lnSpc>
              <a:buNone/>
            </a:pPr>
            <a:r>
              <a:rPr lang="en-US" sz="1800" dirty="0"/>
              <a:t>Theorem 5: Let </a:t>
            </a:r>
            <a:r>
              <a:rPr lang="en-GB" sz="1800" dirty="0"/>
              <a:t>∏</a:t>
            </a:r>
            <a:r>
              <a:rPr lang="en-US" sz="1800" dirty="0"/>
              <a:t> be a sequence for which max</a:t>
            </a:r>
            <a:r>
              <a:rPr lang="en-US" sz="1800" baseline="-25000" dirty="0"/>
              <a:t>j</a:t>
            </a:r>
            <a:r>
              <a:rPr lang="en-US" sz="1800" dirty="0"/>
              <a:t>{T</a:t>
            </a:r>
            <a:r>
              <a:rPr lang="en-US" sz="1800" baseline="-25000" dirty="0"/>
              <a:t>j</a:t>
            </a:r>
            <a:r>
              <a:rPr lang="en-US" sz="1800" dirty="0"/>
              <a:t>} is minimum.</a:t>
            </a:r>
          </a:p>
          <a:p>
            <a:pPr marL="36900" indent="0">
              <a:lnSpc>
                <a:spcPct val="100000"/>
              </a:lnSpc>
              <a:buNone/>
            </a:pPr>
            <a:r>
              <a:rPr lang="en-US" sz="1800" dirty="0"/>
              <a:t>If at most one job is tardy, then </a:t>
            </a:r>
            <a:r>
              <a:rPr lang="en-GB" sz="1800" dirty="0"/>
              <a:t>∏ is optimal</a:t>
            </a:r>
          </a:p>
        </p:txBody>
      </p:sp>
      <p:pic>
        <p:nvPicPr>
          <p:cNvPr id="7" name="Picture 6">
            <a:extLst>
              <a:ext uri="{FF2B5EF4-FFF2-40B4-BE49-F238E27FC236}">
                <a16:creationId xmlns:a16="http://schemas.microsoft.com/office/drawing/2014/main" id="{FCBDD022-8FE9-8D9E-955A-FB6B5CB599D5}"/>
              </a:ext>
            </a:extLst>
          </p:cNvPr>
          <p:cNvPicPr>
            <a:picLocks noChangeAspect="1"/>
          </p:cNvPicPr>
          <p:nvPr/>
        </p:nvPicPr>
        <p:blipFill>
          <a:blip r:embed="rId3"/>
          <a:stretch>
            <a:fillRect/>
          </a:stretch>
        </p:blipFill>
        <p:spPr>
          <a:xfrm>
            <a:off x="4915348" y="1169337"/>
            <a:ext cx="6633184" cy="4095991"/>
          </a:xfrm>
          <a:prstGeom prst="rect">
            <a:avLst/>
          </a:prstGeom>
        </p:spPr>
      </p:pic>
    </p:spTree>
    <p:extLst>
      <p:ext uri="{BB962C8B-B14F-4D97-AF65-F5344CB8AC3E}">
        <p14:creationId xmlns:p14="http://schemas.microsoft.com/office/powerpoint/2010/main" val="3709375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E64765-A512-3A16-5C75-6E1674831137}"/>
              </a:ext>
            </a:extLst>
          </p:cNvPr>
          <p:cNvSpPr>
            <a:spLocks noGrp="1"/>
          </p:cNvSpPr>
          <p:nvPr>
            <p:ph type="title"/>
          </p:nvPr>
        </p:nvSpPr>
        <p:spPr>
          <a:xfrm>
            <a:off x="913796" y="643465"/>
            <a:ext cx="3382638" cy="1370605"/>
          </a:xfrm>
        </p:spPr>
        <p:txBody>
          <a:bodyPr>
            <a:normAutofit/>
          </a:bodyPr>
          <a:lstStyle/>
          <a:p>
            <a:pPr algn="l"/>
            <a:r>
              <a:rPr lang="en-US" sz="3000"/>
              <a:t>Shortcut Solution</a:t>
            </a:r>
            <a:endParaRPr lang="en-GB" sz="3000"/>
          </a:p>
        </p:txBody>
      </p:sp>
      <p:sp>
        <p:nvSpPr>
          <p:cNvPr id="3" name="Content Placeholder 2">
            <a:extLst>
              <a:ext uri="{FF2B5EF4-FFF2-40B4-BE49-F238E27FC236}">
                <a16:creationId xmlns:a16="http://schemas.microsoft.com/office/drawing/2014/main" id="{2789C4CA-AEA8-D053-6D4E-43D9D23439F5}"/>
              </a:ext>
            </a:extLst>
          </p:cNvPr>
          <p:cNvSpPr>
            <a:spLocks noGrp="1"/>
          </p:cNvSpPr>
          <p:nvPr>
            <p:ph idx="1"/>
          </p:nvPr>
        </p:nvSpPr>
        <p:spPr>
          <a:xfrm>
            <a:off x="913796" y="2247153"/>
            <a:ext cx="3358084" cy="3544046"/>
          </a:xfrm>
        </p:spPr>
        <p:txBody>
          <a:bodyPr>
            <a:normAutofit/>
          </a:bodyPr>
          <a:lstStyle/>
          <a:p>
            <a:pPr marL="36900" indent="0">
              <a:buNone/>
            </a:pPr>
            <a:r>
              <a:rPr lang="en-US" sz="1800"/>
              <a:t>As per Theorem 1, we can induce later or earlier due dates to improve the effectiveness of  Theorem 4 and 5</a:t>
            </a:r>
            <a:endParaRPr lang="en-GB" sz="1800"/>
          </a:p>
        </p:txBody>
      </p:sp>
      <p:pic>
        <p:nvPicPr>
          <p:cNvPr id="5" name="Picture 4">
            <a:extLst>
              <a:ext uri="{FF2B5EF4-FFF2-40B4-BE49-F238E27FC236}">
                <a16:creationId xmlns:a16="http://schemas.microsoft.com/office/drawing/2014/main" id="{F4A3462C-D975-FBF1-07B5-202BD6430ADA}"/>
              </a:ext>
            </a:extLst>
          </p:cNvPr>
          <p:cNvPicPr>
            <a:picLocks noChangeAspect="1"/>
          </p:cNvPicPr>
          <p:nvPr/>
        </p:nvPicPr>
        <p:blipFill>
          <a:blip r:embed="rId3"/>
          <a:stretch>
            <a:fillRect/>
          </a:stretch>
        </p:blipFill>
        <p:spPr>
          <a:xfrm>
            <a:off x="5722421" y="643466"/>
            <a:ext cx="5019038" cy="5147733"/>
          </a:xfrm>
          <a:prstGeom prst="rect">
            <a:avLst/>
          </a:prstGeom>
        </p:spPr>
      </p:pic>
    </p:spTree>
    <p:extLst>
      <p:ext uri="{BB962C8B-B14F-4D97-AF65-F5344CB8AC3E}">
        <p14:creationId xmlns:p14="http://schemas.microsoft.com/office/powerpoint/2010/main" val="3200547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3897FC-A693-4656-8FCD-CF609C3B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AF8A29-4ECF-26D9-4F8C-B257A26C651E}"/>
              </a:ext>
            </a:extLst>
          </p:cNvPr>
          <p:cNvSpPr>
            <a:spLocks noGrp="1"/>
          </p:cNvSpPr>
          <p:nvPr>
            <p:ph type="title"/>
          </p:nvPr>
        </p:nvSpPr>
        <p:spPr>
          <a:xfrm>
            <a:off x="707900" y="643467"/>
            <a:ext cx="3946393" cy="1956298"/>
          </a:xfrm>
        </p:spPr>
        <p:txBody>
          <a:bodyPr>
            <a:normAutofit/>
          </a:bodyPr>
          <a:lstStyle/>
          <a:p>
            <a:pPr algn="l"/>
            <a:r>
              <a:rPr lang="en-US" sz="3600"/>
              <a:t>Pseudorandom Experiments</a:t>
            </a:r>
            <a:endParaRPr lang="en-GB" sz="3600"/>
          </a:p>
        </p:txBody>
      </p:sp>
      <p:sp>
        <p:nvSpPr>
          <p:cNvPr id="3" name="Content Placeholder 2">
            <a:extLst>
              <a:ext uri="{FF2B5EF4-FFF2-40B4-BE49-F238E27FC236}">
                <a16:creationId xmlns:a16="http://schemas.microsoft.com/office/drawing/2014/main" id="{9A6592FD-0C56-8EE1-F48F-C9A8DDCB0C27}"/>
              </a:ext>
            </a:extLst>
          </p:cNvPr>
          <p:cNvSpPr>
            <a:spLocks noGrp="1"/>
          </p:cNvSpPr>
          <p:nvPr>
            <p:ph idx="1"/>
          </p:nvPr>
        </p:nvSpPr>
        <p:spPr>
          <a:xfrm>
            <a:off x="5139768" y="643467"/>
            <a:ext cx="6430560" cy="1956298"/>
          </a:xfrm>
        </p:spPr>
        <p:txBody>
          <a:bodyPr anchor="ctr">
            <a:normAutofit/>
          </a:bodyPr>
          <a:lstStyle/>
          <a:p>
            <a:pPr marL="36900" indent="0">
              <a:lnSpc>
                <a:spcPct val="100000"/>
              </a:lnSpc>
              <a:buNone/>
            </a:pPr>
            <a:r>
              <a:rPr lang="en-US" dirty="0"/>
              <a:t>To test the real-world performance of the algorithm and its implementation, the project includes code to generate 200 problems for each of four types of problems. The four types are combinations of two different sets of processing times and deadlines:</a:t>
            </a:r>
            <a:endParaRPr lang="en-GB" dirty="0"/>
          </a:p>
        </p:txBody>
      </p:sp>
      <p:pic>
        <p:nvPicPr>
          <p:cNvPr id="8" name="Picture 7">
            <a:extLst>
              <a:ext uri="{FF2B5EF4-FFF2-40B4-BE49-F238E27FC236}">
                <a16:creationId xmlns:a16="http://schemas.microsoft.com/office/drawing/2014/main" id="{7E191E7F-3069-8DE0-6300-5E7D49D50F4B}"/>
              </a:ext>
            </a:extLst>
          </p:cNvPr>
          <p:cNvPicPr>
            <a:picLocks noChangeAspect="1"/>
          </p:cNvPicPr>
          <p:nvPr/>
        </p:nvPicPr>
        <p:blipFill>
          <a:blip r:embed="rId3"/>
          <a:stretch>
            <a:fillRect/>
          </a:stretch>
        </p:blipFill>
        <p:spPr>
          <a:xfrm>
            <a:off x="643468" y="3217783"/>
            <a:ext cx="4010825" cy="2576954"/>
          </a:xfrm>
          <a:prstGeom prst="rect">
            <a:avLst/>
          </a:prstGeom>
        </p:spPr>
      </p:pic>
      <p:cxnSp>
        <p:nvCxnSpPr>
          <p:cNvPr id="17" name="Straight Connector 16">
            <a:extLst>
              <a:ext uri="{FF2B5EF4-FFF2-40B4-BE49-F238E27FC236}">
                <a16:creationId xmlns:a16="http://schemas.microsoft.com/office/drawing/2014/main" id="{950C7260-B0EA-4B69-927F-A414658E9F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659" y="3820460"/>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5938D6B2-B640-130A-0E4A-F4D61828DE7C}"/>
              </a:ext>
            </a:extLst>
          </p:cNvPr>
          <p:cNvPicPr>
            <a:picLocks noChangeAspect="1"/>
          </p:cNvPicPr>
          <p:nvPr/>
        </p:nvPicPr>
        <p:blipFill>
          <a:blip r:embed="rId4"/>
          <a:stretch>
            <a:fillRect/>
          </a:stretch>
        </p:blipFill>
        <p:spPr>
          <a:xfrm>
            <a:off x="5139768" y="3718517"/>
            <a:ext cx="6430560" cy="1575486"/>
          </a:xfrm>
          <a:prstGeom prst="rect">
            <a:avLst/>
          </a:prstGeom>
        </p:spPr>
      </p:pic>
    </p:spTree>
    <p:extLst>
      <p:ext uri="{BB962C8B-B14F-4D97-AF65-F5344CB8AC3E}">
        <p14:creationId xmlns:p14="http://schemas.microsoft.com/office/powerpoint/2010/main" val="3589267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4AB646F-3BE3-47A3-B14F-9CB84F6BF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16C97D-62C9-A2D9-0EDC-54444056D0D2}"/>
              </a:ext>
            </a:extLst>
          </p:cNvPr>
          <p:cNvSpPr>
            <a:spLocks noGrp="1"/>
          </p:cNvSpPr>
          <p:nvPr>
            <p:ph type="title"/>
          </p:nvPr>
        </p:nvSpPr>
        <p:spPr>
          <a:xfrm>
            <a:off x="913795" y="609599"/>
            <a:ext cx="5978072" cy="1481150"/>
          </a:xfrm>
        </p:spPr>
        <p:txBody>
          <a:bodyPr>
            <a:normAutofit/>
          </a:bodyPr>
          <a:lstStyle/>
          <a:p>
            <a:r>
              <a:rPr lang="en-US"/>
              <a:t>Pseudorandom Experiments</a:t>
            </a:r>
            <a:endParaRPr lang="en-GB"/>
          </a:p>
        </p:txBody>
      </p:sp>
      <p:sp>
        <p:nvSpPr>
          <p:cNvPr id="3" name="Content Placeholder 2">
            <a:extLst>
              <a:ext uri="{FF2B5EF4-FFF2-40B4-BE49-F238E27FC236}">
                <a16:creationId xmlns:a16="http://schemas.microsoft.com/office/drawing/2014/main" id="{97F7092B-6B6D-89E2-77D9-0244DCA769F1}"/>
              </a:ext>
            </a:extLst>
          </p:cNvPr>
          <p:cNvSpPr>
            <a:spLocks noGrp="1"/>
          </p:cNvSpPr>
          <p:nvPr>
            <p:ph idx="1"/>
          </p:nvPr>
        </p:nvSpPr>
        <p:spPr>
          <a:xfrm>
            <a:off x="913795" y="2279176"/>
            <a:ext cx="5978072" cy="3415672"/>
          </a:xfrm>
        </p:spPr>
        <p:txBody>
          <a:bodyPr anchor="ctr">
            <a:normAutofit/>
          </a:bodyPr>
          <a:lstStyle/>
          <a:p>
            <a:pPr marL="36900" indent="0">
              <a:lnSpc>
                <a:spcPct val="100000"/>
              </a:lnSpc>
              <a:buNone/>
            </a:pPr>
            <a:r>
              <a:rPr lang="en-US" sz="1800"/>
              <a:t>The results are available in the attached .xlsx document. They are computed over 60-job problems and a 5 minutes timeout.</a:t>
            </a:r>
          </a:p>
          <a:p>
            <a:pPr marL="36900" indent="0">
              <a:lnSpc>
                <a:spcPct val="100000"/>
              </a:lnSpc>
              <a:buNone/>
            </a:pPr>
            <a:r>
              <a:rPr lang="en-US" sz="1800"/>
              <a:t>The duration of simulations is reported in milliseconds.</a:t>
            </a:r>
          </a:p>
          <a:p>
            <a:pPr marL="36900" indent="0">
              <a:lnSpc>
                <a:spcPct val="100000"/>
              </a:lnSpc>
              <a:buNone/>
            </a:pPr>
            <a:r>
              <a:rPr lang="en-US" sz="1800"/>
              <a:t>The graphs show that the variance of the processing time is not a variable that dramatically changes the time needed to compute the solution.</a:t>
            </a:r>
          </a:p>
          <a:p>
            <a:pPr marL="36900" indent="0">
              <a:lnSpc>
                <a:spcPct val="100000"/>
              </a:lnSpc>
              <a:buNone/>
            </a:pPr>
            <a:r>
              <a:rPr lang="en-US" sz="1800"/>
              <a:t>On the other hand, a restriction on the possible values of the deadline has an enormous effect on the  complexity of the problem</a:t>
            </a:r>
            <a:endParaRPr lang="en-GB" sz="1800"/>
          </a:p>
        </p:txBody>
      </p:sp>
      <p:pic>
        <p:nvPicPr>
          <p:cNvPr id="17" name="Picture 16">
            <a:extLst>
              <a:ext uri="{FF2B5EF4-FFF2-40B4-BE49-F238E27FC236}">
                <a16:creationId xmlns:a16="http://schemas.microsoft.com/office/drawing/2014/main" id="{E0BE7827-5B1A-4F37-BF70-19F7C5C6BD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9" name="Picture 8">
            <a:extLst>
              <a:ext uri="{FF2B5EF4-FFF2-40B4-BE49-F238E27FC236}">
                <a16:creationId xmlns:a16="http://schemas.microsoft.com/office/drawing/2014/main" id="{E0985DAB-08B1-2D35-B037-CE0F63B6DA14}"/>
              </a:ext>
            </a:extLst>
          </p:cNvPr>
          <p:cNvPicPr>
            <a:picLocks noChangeAspect="1"/>
          </p:cNvPicPr>
          <p:nvPr/>
        </p:nvPicPr>
        <p:blipFill>
          <a:blip r:embed="rId4"/>
          <a:stretch>
            <a:fillRect/>
          </a:stretch>
        </p:blipFill>
        <p:spPr>
          <a:xfrm>
            <a:off x="7848600" y="1262063"/>
            <a:ext cx="3699934" cy="1387475"/>
          </a:xfrm>
          <a:prstGeom prst="rect">
            <a:avLst/>
          </a:prstGeom>
        </p:spPr>
      </p:pic>
      <p:pic>
        <p:nvPicPr>
          <p:cNvPr id="10" name="Picture 9">
            <a:extLst>
              <a:ext uri="{FF2B5EF4-FFF2-40B4-BE49-F238E27FC236}">
                <a16:creationId xmlns:a16="http://schemas.microsoft.com/office/drawing/2014/main" id="{667525BA-EFAB-C493-955E-4FD06864BC01}"/>
              </a:ext>
            </a:extLst>
          </p:cNvPr>
          <p:cNvPicPr>
            <a:picLocks noChangeAspect="1"/>
          </p:cNvPicPr>
          <p:nvPr/>
        </p:nvPicPr>
        <p:blipFill>
          <a:blip r:embed="rId5"/>
          <a:stretch>
            <a:fillRect/>
          </a:stretch>
        </p:blipFill>
        <p:spPr>
          <a:xfrm>
            <a:off x="7848600" y="4213084"/>
            <a:ext cx="3699934" cy="1378226"/>
          </a:xfrm>
          <a:prstGeom prst="rect">
            <a:avLst/>
          </a:prstGeom>
        </p:spPr>
      </p:pic>
    </p:spTree>
    <p:extLst>
      <p:ext uri="{BB962C8B-B14F-4D97-AF65-F5344CB8AC3E}">
        <p14:creationId xmlns:p14="http://schemas.microsoft.com/office/powerpoint/2010/main" val="488392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3897FC-A693-4656-8FCD-CF609C3B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3B4946-802F-2B03-D907-62FDF0309AD5}"/>
              </a:ext>
            </a:extLst>
          </p:cNvPr>
          <p:cNvSpPr>
            <a:spLocks noGrp="1"/>
          </p:cNvSpPr>
          <p:nvPr>
            <p:ph type="title"/>
          </p:nvPr>
        </p:nvSpPr>
        <p:spPr>
          <a:xfrm>
            <a:off x="707900" y="643467"/>
            <a:ext cx="3946393" cy="1956298"/>
          </a:xfrm>
        </p:spPr>
        <p:txBody>
          <a:bodyPr>
            <a:normAutofit/>
          </a:bodyPr>
          <a:lstStyle/>
          <a:p>
            <a:pPr algn="l"/>
            <a:r>
              <a:rPr lang="en-US" sz="3600"/>
              <a:t>Pseudorandom Experiments</a:t>
            </a:r>
            <a:endParaRPr lang="en-GB" sz="3600"/>
          </a:p>
        </p:txBody>
      </p:sp>
      <p:sp>
        <p:nvSpPr>
          <p:cNvPr id="3" name="Content Placeholder 2">
            <a:extLst>
              <a:ext uri="{FF2B5EF4-FFF2-40B4-BE49-F238E27FC236}">
                <a16:creationId xmlns:a16="http://schemas.microsoft.com/office/drawing/2014/main" id="{D6ABA801-E192-263C-59A0-90C3C1EF7441}"/>
              </a:ext>
            </a:extLst>
          </p:cNvPr>
          <p:cNvSpPr>
            <a:spLocks noGrp="1"/>
          </p:cNvSpPr>
          <p:nvPr>
            <p:ph idx="1"/>
          </p:nvPr>
        </p:nvSpPr>
        <p:spPr>
          <a:xfrm>
            <a:off x="5139768" y="643467"/>
            <a:ext cx="6430560" cy="1956298"/>
          </a:xfrm>
        </p:spPr>
        <p:txBody>
          <a:bodyPr anchor="ctr">
            <a:normAutofit/>
          </a:bodyPr>
          <a:lstStyle/>
          <a:p>
            <a:pPr marL="36900" indent="0">
              <a:lnSpc>
                <a:spcPct val="100000"/>
              </a:lnSpc>
              <a:buNone/>
            </a:pPr>
            <a:r>
              <a:rPr lang="en-US" dirty="0"/>
              <a:t>Looking at the data relative to completion, it can be concluded that stricter deadlines reduce the number of simulations so short that Java considers them 0-milliseconds long and increases the percentage of Simulations that  do not complete on time</a:t>
            </a:r>
            <a:endParaRPr lang="en-GB"/>
          </a:p>
        </p:txBody>
      </p:sp>
      <p:pic>
        <p:nvPicPr>
          <p:cNvPr id="4" name="Picture 3">
            <a:extLst>
              <a:ext uri="{FF2B5EF4-FFF2-40B4-BE49-F238E27FC236}">
                <a16:creationId xmlns:a16="http://schemas.microsoft.com/office/drawing/2014/main" id="{1E8014A1-ADDC-DCCF-3467-76C57EDEB659}"/>
              </a:ext>
            </a:extLst>
          </p:cNvPr>
          <p:cNvPicPr>
            <a:picLocks noChangeAspect="1"/>
          </p:cNvPicPr>
          <p:nvPr/>
        </p:nvPicPr>
        <p:blipFill>
          <a:blip r:embed="rId3"/>
          <a:stretch>
            <a:fillRect/>
          </a:stretch>
        </p:blipFill>
        <p:spPr>
          <a:xfrm>
            <a:off x="643468" y="3764106"/>
            <a:ext cx="10926860" cy="1484308"/>
          </a:xfrm>
          <a:prstGeom prst="rect">
            <a:avLst/>
          </a:prstGeom>
        </p:spPr>
      </p:pic>
    </p:spTree>
    <p:extLst>
      <p:ext uri="{BB962C8B-B14F-4D97-AF65-F5344CB8AC3E}">
        <p14:creationId xmlns:p14="http://schemas.microsoft.com/office/powerpoint/2010/main" val="3995936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6F5F60-BEF5-1E2C-AA7D-DDEFC60847B6}"/>
              </a:ext>
            </a:extLst>
          </p:cNvPr>
          <p:cNvSpPr>
            <a:spLocks noGrp="1"/>
          </p:cNvSpPr>
          <p:nvPr>
            <p:ph type="title"/>
          </p:nvPr>
        </p:nvSpPr>
        <p:spPr>
          <a:xfrm>
            <a:off x="834013" y="1115568"/>
            <a:ext cx="3487616" cy="4626864"/>
          </a:xfrm>
        </p:spPr>
        <p:txBody>
          <a:bodyPr>
            <a:normAutofit/>
          </a:bodyPr>
          <a:lstStyle/>
          <a:p>
            <a:pPr algn="l"/>
            <a:r>
              <a:rPr lang="en-US" sz="3600"/>
              <a:t>Bibliography</a:t>
            </a:r>
            <a:endParaRPr lang="en-GB" sz="3600"/>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157D7F4-4FED-5649-0F6E-E376E84ADF3D}"/>
              </a:ext>
            </a:extLst>
          </p:cNvPr>
          <p:cNvSpPr>
            <a:spLocks noGrp="1"/>
          </p:cNvSpPr>
          <p:nvPr>
            <p:ph idx="1"/>
          </p:nvPr>
        </p:nvSpPr>
        <p:spPr>
          <a:xfrm>
            <a:off x="5105398" y="1115568"/>
            <a:ext cx="6245352" cy="4626864"/>
          </a:xfrm>
        </p:spPr>
        <p:txBody>
          <a:bodyPr anchor="ctr">
            <a:normAutofit/>
          </a:bodyPr>
          <a:lstStyle/>
          <a:p>
            <a:r>
              <a:rPr lang="en-GB" dirty="0"/>
              <a:t>Eugene L. Lawler, </a:t>
            </a:r>
            <a:r>
              <a:rPr lang="en-GB" i="1" dirty="0"/>
              <a:t>A “pseudo polynomial” algorithm for sequencing jobs to minimize total tardiness</a:t>
            </a:r>
            <a:r>
              <a:rPr lang="en-GB" dirty="0"/>
              <a:t>, Ann. of Discrete Math., 1:331-342, 1977. </a:t>
            </a:r>
          </a:p>
          <a:p>
            <a:r>
              <a:rPr lang="en-GB" dirty="0"/>
              <a:t>	J. Du and J.Y.-T. Leung, </a:t>
            </a:r>
            <a:r>
              <a:rPr lang="en-GB" i="1" dirty="0"/>
              <a:t>Minimizing total tardiness on one machine is NP-hard</a:t>
            </a:r>
            <a:r>
              <a:rPr lang="en-GB" dirty="0"/>
              <a:t>, Math. </a:t>
            </a:r>
            <a:r>
              <a:rPr lang="en-GB" dirty="0" err="1"/>
              <a:t>Oper</a:t>
            </a:r>
            <a:r>
              <a:rPr lang="en-GB" dirty="0"/>
              <a:t>. Res., 15(3):483-495, 1990. </a:t>
            </a:r>
          </a:p>
        </p:txBody>
      </p:sp>
    </p:spTree>
    <p:extLst>
      <p:ext uri="{BB962C8B-B14F-4D97-AF65-F5344CB8AC3E}">
        <p14:creationId xmlns:p14="http://schemas.microsoft.com/office/powerpoint/2010/main" val="2942680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77" name="Rectangle 61">
            <a:extLst>
              <a:ext uri="{FF2B5EF4-FFF2-40B4-BE49-F238E27FC236}">
                <a16:creationId xmlns:a16="http://schemas.microsoft.com/office/drawing/2014/main" id="{1B3897FC-A693-4656-8FCD-CF609C3B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8" name="Content Placeholder 2">
                <a:extLst>
                  <a:ext uri="{FF2B5EF4-FFF2-40B4-BE49-F238E27FC236}">
                    <a16:creationId xmlns:a16="http://schemas.microsoft.com/office/drawing/2014/main" id="{F260476B-CCA6-412B-A9C5-399C34AE6F05}"/>
                  </a:ext>
                </a:extLst>
              </p:cNvPr>
              <p:cNvSpPr>
                <a:spLocks noGrp="1"/>
              </p:cNvSpPr>
              <p:nvPr>
                <p:ph idx="1"/>
              </p:nvPr>
            </p:nvSpPr>
            <p:spPr>
              <a:xfrm>
                <a:off x="5139768" y="643467"/>
                <a:ext cx="6430560" cy="1956298"/>
              </a:xfrm>
            </p:spPr>
            <p:txBody>
              <a:bodyPr anchor="ctr">
                <a:normAutofit/>
              </a:bodyPr>
              <a:lstStyle/>
              <a:p>
                <a:pPr marL="36900" lvl="0" indent="0" algn="just">
                  <a:lnSpc>
                    <a:spcPct val="100000"/>
                  </a:lnSpc>
                  <a:buNone/>
                </a:pPr>
                <a:r>
                  <a:rPr lang="en-US" sz="1600" dirty="0"/>
                  <a:t>Suppose n jobs are to be processed by a single machine.</a:t>
                </a:r>
              </a:p>
              <a:p>
                <a:pPr marL="36900" lvl="0" indent="0" algn="just">
                  <a:lnSpc>
                    <a:spcPct val="100000"/>
                  </a:lnSpc>
                  <a:buNone/>
                </a:pPr>
                <a:r>
                  <a:rPr lang="en-US" sz="1600" dirty="0"/>
                  <a:t>Associated with each job j are a fixed processing p</a:t>
                </a:r>
                <a:r>
                  <a:rPr lang="en-US" sz="1600" baseline="-25000" dirty="0">
                    <a:solidFill>
                      <a:schemeClr val="tx1"/>
                    </a:solidFill>
                  </a:rPr>
                  <a:t>j</a:t>
                </a:r>
                <a:r>
                  <a:rPr lang="en-US" sz="1600" dirty="0"/>
                  <a:t> and a due date </a:t>
                </a:r>
                <a:r>
                  <a:rPr lang="en-US" sz="1600" dirty="0">
                    <a:solidFill>
                      <a:schemeClr val="tx1"/>
                    </a:solidFill>
                  </a:rPr>
                  <a:t>d</a:t>
                </a:r>
                <a:r>
                  <a:rPr lang="en-US" sz="1600" baseline="-25000" dirty="0">
                    <a:solidFill>
                      <a:schemeClr val="tx1"/>
                    </a:solidFill>
                  </a:rPr>
                  <a:t>j</a:t>
                </a:r>
                <a:r>
                  <a:rPr lang="en-US" sz="1600" dirty="0"/>
                  <a:t>.</a:t>
                </a:r>
              </a:p>
              <a:p>
                <a:pPr marL="36900" indent="0" algn="just">
                  <a:lnSpc>
                    <a:spcPct val="100000"/>
                  </a:lnSpc>
                  <a:buNone/>
                </a:pPr>
                <a:r>
                  <a:rPr lang="en-US" sz="1600" dirty="0"/>
                  <a:t>To solve the problem of scheduling the jobs for minimum tardiness an algorithm with a worst-case running time of O(</a:t>
                </a:r>
                <a14:m>
                  <m:oMath xmlns:m="http://schemas.openxmlformats.org/officeDocument/2006/math">
                    <m:sSup>
                      <m:sSupPr>
                        <m:ctrlPr>
                          <a:rPr lang="pt-BR" sz="1600" i="1" smtClean="0">
                            <a:latin typeface="Cambria Math" panose="02040503050406030204" pitchFamily="18" charset="0"/>
                          </a:rPr>
                        </m:ctrlPr>
                      </m:sSupPr>
                      <m:e>
                        <m:r>
                          <a:rPr lang="en-US" sz="1600" b="0" i="1" smtClean="0">
                            <a:latin typeface="Cambria Math" panose="02040503050406030204" pitchFamily="18" charset="0"/>
                          </a:rPr>
                          <m:t>𝑛</m:t>
                        </m:r>
                      </m:e>
                      <m:sup>
                        <m:r>
                          <a:rPr lang="en-US" sz="1600" b="0" i="1" smtClean="0">
                            <a:latin typeface="Cambria Math" panose="02040503050406030204" pitchFamily="18" charset="0"/>
                          </a:rPr>
                          <m:t>4</m:t>
                        </m:r>
                      </m:sup>
                    </m:sSup>
                  </m:oMath>
                </a14:m>
                <a:r>
                  <a:rPr lang="en-US" sz="1600" dirty="0"/>
                  <a:t> P) or O(</a:t>
                </a:r>
                <a14:m>
                  <m:oMath xmlns:m="http://schemas.openxmlformats.org/officeDocument/2006/math">
                    <m:sSup>
                      <m:sSupPr>
                        <m:ctrlPr>
                          <a:rPr lang="pt-BR" sz="1600" i="1">
                            <a:latin typeface="Cambria Math" panose="02040503050406030204" pitchFamily="18" charset="0"/>
                          </a:rPr>
                        </m:ctrlPr>
                      </m:sSupPr>
                      <m:e>
                        <m:r>
                          <a:rPr lang="en-US" sz="1600" i="1">
                            <a:latin typeface="Cambria Math" panose="02040503050406030204" pitchFamily="18" charset="0"/>
                          </a:rPr>
                          <m:t>𝑛</m:t>
                        </m:r>
                      </m:e>
                      <m:sup>
                        <m:r>
                          <a:rPr lang="en-US" sz="1600" b="0" i="1" smtClean="0">
                            <a:latin typeface="Cambria Math" panose="02040503050406030204" pitchFamily="18" charset="0"/>
                          </a:rPr>
                          <m:t>5</m:t>
                        </m:r>
                      </m:sup>
                    </m:sSup>
                  </m:oMath>
                </a14:m>
                <a:r>
                  <a:rPr lang="en-US" sz="1600" dirty="0"/>
                  <a:t> p</a:t>
                </a:r>
                <a:r>
                  <a:rPr lang="en-US" sz="1600" baseline="-25000" dirty="0">
                    <a:solidFill>
                      <a:schemeClr val="tx1"/>
                    </a:solidFill>
                  </a:rPr>
                  <a:t>max</a:t>
                </a:r>
                <a:r>
                  <a:rPr lang="en-US" sz="1600" dirty="0"/>
                  <a:t>) will be illustrated in this presentation.</a:t>
                </a:r>
              </a:p>
            </p:txBody>
          </p:sp>
        </mc:Choice>
        <mc:Fallback xmlns="">
          <p:sp>
            <p:nvSpPr>
              <p:cNvPr id="78" name="Content Placeholder 2">
                <a:extLst>
                  <a:ext uri="{FF2B5EF4-FFF2-40B4-BE49-F238E27FC236}">
                    <a16:creationId xmlns:a16="http://schemas.microsoft.com/office/drawing/2014/main" id="{F260476B-CCA6-412B-A9C5-399C34AE6F05}"/>
                  </a:ext>
                </a:extLst>
              </p:cNvPr>
              <p:cNvSpPr>
                <a:spLocks noGrp="1" noRot="1" noChangeAspect="1" noMove="1" noResize="1" noEditPoints="1" noAdjustHandles="1" noChangeArrowheads="1" noChangeShapeType="1" noTextEdit="1"/>
              </p:cNvSpPr>
              <p:nvPr>
                <p:ph idx="1"/>
              </p:nvPr>
            </p:nvSpPr>
            <p:spPr>
              <a:xfrm>
                <a:off x="5139768" y="643467"/>
                <a:ext cx="6430560" cy="1956298"/>
              </a:xfrm>
              <a:blipFill>
                <a:blip r:embed="rId5"/>
                <a:stretch>
                  <a:fillRect/>
                </a:stretch>
              </a:blipFill>
            </p:spPr>
            <p:txBody>
              <a:bodyPr/>
              <a:lstStyle/>
              <a:p>
                <a:r>
                  <a:rPr lang="en-GB">
                    <a:noFill/>
                  </a:rPr>
                  <a:t> </a:t>
                </a:r>
              </a:p>
            </p:txBody>
          </p:sp>
        </mc:Fallback>
      </mc:AlternateContent>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6">
            <a:extLst>
              <a:ext uri="{28A0092B-C50C-407E-A947-70E740481C1C}">
                <a14:useLocalDpi xmlns:a14="http://schemas.microsoft.com/office/drawing/2010/main" val="0"/>
              </a:ext>
            </a:extLst>
          </a:blip>
          <a:srcRect b="-1"/>
          <a:stretch/>
        </p:blipFill>
        <p:spPr>
          <a:xfrm>
            <a:off x="-18381" y="0"/>
            <a:ext cx="4964850" cy="6858000"/>
          </a:xfrm>
          <a:prstGeom prst="rect">
            <a:avLst/>
          </a:prstGeom>
        </p:spPr>
      </p:pic>
      <p:cxnSp>
        <p:nvCxnSpPr>
          <p:cNvPr id="79" name="Straight Connector 63">
            <a:extLst>
              <a:ext uri="{FF2B5EF4-FFF2-40B4-BE49-F238E27FC236}">
                <a16:creationId xmlns:a16="http://schemas.microsoft.com/office/drawing/2014/main" id="{950C7260-B0EA-4B69-927F-A414658E9F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659" y="3820460"/>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57B622C-7A0E-9EAF-8EE4-AFDC0D792927}"/>
              </a:ext>
            </a:extLst>
          </p:cNvPr>
          <p:cNvPicPr>
            <a:picLocks noChangeAspect="1"/>
          </p:cNvPicPr>
          <p:nvPr/>
        </p:nvPicPr>
        <p:blipFill>
          <a:blip r:embed="rId7"/>
          <a:stretch>
            <a:fillRect/>
          </a:stretch>
        </p:blipFill>
        <p:spPr>
          <a:xfrm>
            <a:off x="5285605" y="3429000"/>
            <a:ext cx="6430560" cy="2218542"/>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490847" y="2338507"/>
            <a:ext cx="3946393" cy="1956298"/>
          </a:xfrm>
        </p:spPr>
        <p:txBody>
          <a:bodyPr>
            <a:normAutofit/>
          </a:bodyPr>
          <a:lstStyle/>
          <a:p>
            <a:pPr algn="l"/>
            <a:r>
              <a:rPr lang="en-US" sz="4000" dirty="0">
                <a:highlight>
                  <a:srgbClr val="000000"/>
                </a:highlight>
              </a:rPr>
              <a:t>Problem Description</a:t>
            </a:r>
            <a:r>
              <a:rPr lang="en-US" sz="3600" dirty="0"/>
              <a:t>	</a:t>
            </a: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78A6A-D867-32A2-3E6A-2985B1E7DF7C}"/>
              </a:ext>
            </a:extLst>
          </p:cNvPr>
          <p:cNvSpPr>
            <a:spLocks noGrp="1"/>
          </p:cNvSpPr>
          <p:nvPr>
            <p:ph type="title"/>
          </p:nvPr>
        </p:nvSpPr>
        <p:spPr/>
        <p:txBody>
          <a:bodyPr/>
          <a:lstStyle/>
          <a:p>
            <a:r>
              <a:rPr lang="en-US" dirty="0"/>
              <a:t>Theorem 1</a:t>
            </a:r>
            <a:endParaRPr lang="en-GB" dirty="0"/>
          </a:p>
        </p:txBody>
      </p:sp>
      <p:sp>
        <p:nvSpPr>
          <p:cNvPr id="3" name="Content Placeholder 2">
            <a:extLst>
              <a:ext uri="{FF2B5EF4-FFF2-40B4-BE49-F238E27FC236}">
                <a16:creationId xmlns:a16="http://schemas.microsoft.com/office/drawing/2014/main" id="{8F0DAFEF-1BA9-7744-4B5E-F6F9E80A1B52}"/>
              </a:ext>
            </a:extLst>
          </p:cNvPr>
          <p:cNvSpPr>
            <a:spLocks noGrp="1"/>
          </p:cNvSpPr>
          <p:nvPr>
            <p:ph idx="1"/>
          </p:nvPr>
        </p:nvSpPr>
        <p:spPr/>
        <p:txBody>
          <a:bodyPr/>
          <a:lstStyle/>
          <a:p>
            <a:pPr marL="36900" indent="0">
              <a:buNone/>
            </a:pPr>
            <a:r>
              <a:rPr lang="en-US" dirty="0"/>
              <a:t>Let </a:t>
            </a:r>
            <a:r>
              <a:rPr lang="el-GR" dirty="0"/>
              <a:t>∏</a:t>
            </a:r>
            <a:r>
              <a:rPr lang="en-US" dirty="0"/>
              <a:t> be an optimal sequence for the problem.</a:t>
            </a:r>
          </a:p>
          <a:p>
            <a:pPr marL="36900" indent="0">
              <a:buNone/>
            </a:pPr>
            <a:r>
              <a:rPr lang="en-US" dirty="0"/>
              <a:t>Let </a:t>
            </a:r>
            <a:r>
              <a:rPr lang="en-US" sz="2000" dirty="0">
                <a:solidFill>
                  <a:schemeClr val="tx1"/>
                </a:solidFill>
              </a:rPr>
              <a:t>C</a:t>
            </a:r>
            <a:r>
              <a:rPr lang="en-US" sz="2000" baseline="-25000" dirty="0">
                <a:solidFill>
                  <a:schemeClr val="tx1"/>
                </a:solidFill>
              </a:rPr>
              <a:t>j </a:t>
            </a:r>
            <a:r>
              <a:rPr lang="en-US" dirty="0"/>
              <a:t>and</a:t>
            </a:r>
            <a:r>
              <a:rPr lang="en-US" sz="2000" dirty="0">
                <a:solidFill>
                  <a:schemeClr val="tx1"/>
                </a:solidFill>
              </a:rPr>
              <a:t> d</a:t>
            </a:r>
            <a:r>
              <a:rPr lang="en-US" sz="2000" baseline="-25000" dirty="0">
                <a:solidFill>
                  <a:schemeClr val="tx1"/>
                </a:solidFill>
              </a:rPr>
              <a:t>j</a:t>
            </a:r>
            <a:r>
              <a:rPr lang="en-US" dirty="0"/>
              <a:t> the completion time and due date for job j respectively.</a:t>
            </a:r>
          </a:p>
          <a:p>
            <a:pPr marL="36900" indent="0">
              <a:buNone/>
            </a:pPr>
            <a:r>
              <a:rPr lang="en-US" dirty="0"/>
              <a:t>Chose </a:t>
            </a:r>
            <a:r>
              <a:rPr lang="en-US" sz="2400" dirty="0">
                <a:solidFill>
                  <a:schemeClr val="tx1"/>
                </a:solidFill>
              </a:rPr>
              <a:t>d’</a:t>
            </a:r>
            <a:r>
              <a:rPr lang="en-US" sz="2400" baseline="-25000" dirty="0">
                <a:solidFill>
                  <a:schemeClr val="tx1"/>
                </a:solidFill>
              </a:rPr>
              <a:t>j</a:t>
            </a:r>
            <a:r>
              <a:rPr lang="en-US" dirty="0"/>
              <a:t> such that:</a:t>
            </a:r>
          </a:p>
          <a:p>
            <a:pPr marL="36900" indent="0" algn="ctr">
              <a:buNone/>
            </a:pPr>
            <a:r>
              <a:rPr lang="en-US" dirty="0"/>
              <a:t>min(</a:t>
            </a:r>
            <a:r>
              <a:rPr lang="en-US" sz="2400" dirty="0">
                <a:solidFill>
                  <a:schemeClr val="tx1"/>
                </a:solidFill>
              </a:rPr>
              <a:t>d</a:t>
            </a:r>
            <a:r>
              <a:rPr lang="en-US" sz="2400" baseline="-25000" dirty="0">
                <a:solidFill>
                  <a:schemeClr val="tx1"/>
                </a:solidFill>
              </a:rPr>
              <a:t>j</a:t>
            </a:r>
            <a:r>
              <a:rPr lang="en-US" dirty="0"/>
              <a:t> ,</a:t>
            </a:r>
            <a:r>
              <a:rPr lang="en-US" sz="2400" dirty="0">
                <a:solidFill>
                  <a:schemeClr val="tx1"/>
                </a:solidFill>
              </a:rPr>
              <a:t> C</a:t>
            </a:r>
            <a:r>
              <a:rPr lang="en-US" sz="2400" baseline="-25000" dirty="0">
                <a:solidFill>
                  <a:schemeClr val="tx1"/>
                </a:solidFill>
              </a:rPr>
              <a:t>j</a:t>
            </a:r>
            <a:r>
              <a:rPr lang="en-US" dirty="0"/>
              <a:t> ) ≤ </a:t>
            </a:r>
            <a:r>
              <a:rPr lang="en-US" sz="2000" dirty="0">
                <a:solidFill>
                  <a:schemeClr val="tx1"/>
                </a:solidFill>
              </a:rPr>
              <a:t>d’</a:t>
            </a:r>
            <a:r>
              <a:rPr lang="en-US" sz="2000" baseline="-25000" dirty="0">
                <a:solidFill>
                  <a:schemeClr val="tx1"/>
                </a:solidFill>
              </a:rPr>
              <a:t>j</a:t>
            </a:r>
            <a:r>
              <a:rPr lang="en-US" dirty="0"/>
              <a:t> ≤ max(</a:t>
            </a:r>
            <a:r>
              <a:rPr lang="en-US" sz="2400" dirty="0">
                <a:solidFill>
                  <a:schemeClr val="tx1"/>
                </a:solidFill>
              </a:rPr>
              <a:t>d</a:t>
            </a:r>
            <a:r>
              <a:rPr lang="en-US" sz="2400" baseline="-25000" dirty="0">
                <a:solidFill>
                  <a:schemeClr val="tx1"/>
                </a:solidFill>
              </a:rPr>
              <a:t>j</a:t>
            </a:r>
            <a:r>
              <a:rPr lang="en-US" dirty="0"/>
              <a:t> ,</a:t>
            </a:r>
            <a:r>
              <a:rPr lang="en-US" sz="2400" dirty="0">
                <a:solidFill>
                  <a:schemeClr val="tx1"/>
                </a:solidFill>
              </a:rPr>
              <a:t> C</a:t>
            </a:r>
            <a:r>
              <a:rPr lang="en-US" sz="2400" baseline="-25000" dirty="0">
                <a:solidFill>
                  <a:schemeClr val="tx1"/>
                </a:solidFill>
              </a:rPr>
              <a:t>j</a:t>
            </a:r>
            <a:r>
              <a:rPr lang="en-US" dirty="0"/>
              <a:t> ) </a:t>
            </a:r>
          </a:p>
          <a:p>
            <a:pPr marL="36900" indent="0">
              <a:buNone/>
            </a:pPr>
            <a:r>
              <a:rPr lang="en-GB" dirty="0"/>
              <a:t>Any sequence ∏’ optimal with respect to the new due dates is also optimal for the original ones</a:t>
            </a:r>
          </a:p>
        </p:txBody>
      </p:sp>
    </p:spTree>
    <p:extLst>
      <p:ext uri="{BB962C8B-B14F-4D97-AF65-F5344CB8AC3E}">
        <p14:creationId xmlns:p14="http://schemas.microsoft.com/office/powerpoint/2010/main" val="3574620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78A6A-D867-32A2-3E6A-2985B1E7DF7C}"/>
              </a:ext>
            </a:extLst>
          </p:cNvPr>
          <p:cNvSpPr>
            <a:spLocks noGrp="1"/>
          </p:cNvSpPr>
          <p:nvPr>
            <p:ph type="title"/>
          </p:nvPr>
        </p:nvSpPr>
        <p:spPr/>
        <p:txBody>
          <a:bodyPr/>
          <a:lstStyle/>
          <a:p>
            <a:r>
              <a:rPr lang="en-US" dirty="0"/>
              <a:t>Theorem 2</a:t>
            </a:r>
            <a:endParaRPr lang="en-GB" dirty="0"/>
          </a:p>
        </p:txBody>
      </p:sp>
      <p:sp>
        <p:nvSpPr>
          <p:cNvPr id="3" name="Content Placeholder 2">
            <a:extLst>
              <a:ext uri="{FF2B5EF4-FFF2-40B4-BE49-F238E27FC236}">
                <a16:creationId xmlns:a16="http://schemas.microsoft.com/office/drawing/2014/main" id="{8F0DAFEF-1BA9-7744-4B5E-F6F9E80A1B52}"/>
              </a:ext>
            </a:extLst>
          </p:cNvPr>
          <p:cNvSpPr>
            <a:spLocks noGrp="1"/>
          </p:cNvSpPr>
          <p:nvPr>
            <p:ph idx="1"/>
          </p:nvPr>
        </p:nvSpPr>
        <p:spPr>
          <a:xfrm>
            <a:off x="913795" y="2533651"/>
            <a:ext cx="10353762" cy="3714749"/>
          </a:xfrm>
        </p:spPr>
        <p:txBody>
          <a:bodyPr/>
          <a:lstStyle/>
          <a:p>
            <a:pPr marL="36900" indent="0" algn="ctr">
              <a:buNone/>
            </a:pPr>
            <a:r>
              <a:rPr lang="en-US" dirty="0"/>
              <a:t>There is an optimal sequence </a:t>
            </a:r>
            <a:r>
              <a:rPr lang="en-GB" dirty="0"/>
              <a:t>∏ </a:t>
            </a:r>
            <a:r>
              <a:rPr lang="en-US" dirty="0"/>
              <a:t>in which job i precedes job j if</a:t>
            </a:r>
          </a:p>
          <a:p>
            <a:pPr marL="36900" indent="0" algn="ctr">
              <a:buNone/>
            </a:pPr>
            <a:r>
              <a:rPr lang="en-US" sz="2400" dirty="0">
                <a:solidFill>
                  <a:schemeClr val="tx1"/>
                </a:solidFill>
              </a:rPr>
              <a:t>d</a:t>
            </a:r>
            <a:r>
              <a:rPr lang="en-US" sz="2400" baseline="-25000" dirty="0">
                <a:solidFill>
                  <a:schemeClr val="tx1"/>
                </a:solidFill>
              </a:rPr>
              <a:t>i</a:t>
            </a:r>
            <a:r>
              <a:rPr lang="en-US" dirty="0"/>
              <a:t> ≤ </a:t>
            </a:r>
            <a:r>
              <a:rPr lang="en-US" sz="2000" dirty="0">
                <a:solidFill>
                  <a:schemeClr val="tx1"/>
                </a:solidFill>
              </a:rPr>
              <a:t>d</a:t>
            </a:r>
            <a:r>
              <a:rPr lang="en-US" sz="2000" baseline="-25000" dirty="0">
                <a:solidFill>
                  <a:schemeClr val="tx1"/>
                </a:solidFill>
              </a:rPr>
              <a:t>j</a:t>
            </a:r>
            <a:r>
              <a:rPr lang="en-US" dirty="0"/>
              <a:t>  AND  </a:t>
            </a:r>
            <a:r>
              <a:rPr lang="en-US" sz="2000" dirty="0">
                <a:solidFill>
                  <a:schemeClr val="tx1"/>
                </a:solidFill>
              </a:rPr>
              <a:t>p</a:t>
            </a:r>
            <a:r>
              <a:rPr lang="en-US" sz="2000" baseline="-25000" dirty="0">
                <a:solidFill>
                  <a:schemeClr val="tx1"/>
                </a:solidFill>
              </a:rPr>
              <a:t>i </a:t>
            </a:r>
            <a:r>
              <a:rPr lang="en-US" dirty="0"/>
              <a:t>≤ p</a:t>
            </a:r>
            <a:r>
              <a:rPr lang="en-US" sz="2400" baseline="-25000" dirty="0">
                <a:solidFill>
                  <a:schemeClr val="tx1"/>
                </a:solidFill>
              </a:rPr>
              <a:t>j</a:t>
            </a:r>
            <a:r>
              <a:rPr lang="en-US" dirty="0"/>
              <a:t> </a:t>
            </a:r>
          </a:p>
          <a:p>
            <a:pPr marL="36900" indent="0" algn="ctr">
              <a:buNone/>
            </a:pPr>
            <a:r>
              <a:rPr lang="en-GB" dirty="0"/>
              <a:t>And in which all on time jobs are in nondecreasing deadline order</a:t>
            </a:r>
          </a:p>
        </p:txBody>
      </p:sp>
    </p:spTree>
    <p:extLst>
      <p:ext uri="{BB962C8B-B14F-4D97-AF65-F5344CB8AC3E}">
        <p14:creationId xmlns:p14="http://schemas.microsoft.com/office/powerpoint/2010/main" val="3003683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78A6A-D867-32A2-3E6A-2985B1E7DF7C}"/>
              </a:ext>
            </a:extLst>
          </p:cNvPr>
          <p:cNvSpPr>
            <a:spLocks noGrp="1"/>
          </p:cNvSpPr>
          <p:nvPr>
            <p:ph type="title"/>
          </p:nvPr>
        </p:nvSpPr>
        <p:spPr/>
        <p:txBody>
          <a:bodyPr/>
          <a:lstStyle/>
          <a:p>
            <a:r>
              <a:rPr lang="en-US" dirty="0"/>
              <a:t>Theorem 3</a:t>
            </a:r>
            <a:endParaRPr lang="en-GB" dirty="0"/>
          </a:p>
        </p:txBody>
      </p:sp>
      <p:sp>
        <p:nvSpPr>
          <p:cNvPr id="3" name="Content Placeholder 2">
            <a:extLst>
              <a:ext uri="{FF2B5EF4-FFF2-40B4-BE49-F238E27FC236}">
                <a16:creationId xmlns:a16="http://schemas.microsoft.com/office/drawing/2014/main" id="{8F0DAFEF-1BA9-7744-4B5E-F6F9E80A1B52}"/>
              </a:ext>
            </a:extLst>
          </p:cNvPr>
          <p:cNvSpPr>
            <a:spLocks noGrp="1"/>
          </p:cNvSpPr>
          <p:nvPr>
            <p:ph idx="1"/>
          </p:nvPr>
        </p:nvSpPr>
        <p:spPr>
          <a:xfrm>
            <a:off x="913795" y="2246663"/>
            <a:ext cx="10353762" cy="3714749"/>
          </a:xfrm>
        </p:spPr>
        <p:txBody>
          <a:bodyPr>
            <a:normAutofit/>
          </a:bodyPr>
          <a:lstStyle/>
          <a:p>
            <a:pPr marL="36900" indent="0">
              <a:buNone/>
            </a:pPr>
            <a:r>
              <a:rPr lang="en-US" dirty="0"/>
              <a:t>Suppose the jobs are numbered in non-decreasing deadline order.</a:t>
            </a:r>
          </a:p>
          <a:p>
            <a:pPr marL="36900" indent="0">
              <a:buNone/>
            </a:pPr>
            <a:r>
              <a:rPr lang="en-US" dirty="0"/>
              <a:t>Let job k be such that </a:t>
            </a:r>
            <a:r>
              <a:rPr lang="en-US" sz="2000" dirty="0">
                <a:solidFill>
                  <a:schemeClr val="tx1"/>
                </a:solidFill>
              </a:rPr>
              <a:t>p</a:t>
            </a:r>
            <a:r>
              <a:rPr lang="en-US" sz="2000" baseline="-25000" dirty="0">
                <a:solidFill>
                  <a:schemeClr val="tx1"/>
                </a:solidFill>
              </a:rPr>
              <a:t>k</a:t>
            </a:r>
            <a:r>
              <a:rPr lang="en-US" dirty="0"/>
              <a:t> =</a:t>
            </a:r>
            <a:r>
              <a:rPr lang="en-US" sz="2000" dirty="0">
                <a:solidFill>
                  <a:schemeClr val="tx1"/>
                </a:solidFill>
              </a:rPr>
              <a:t> max</a:t>
            </a:r>
            <a:r>
              <a:rPr lang="en-US" sz="2000" baseline="-25000" dirty="0">
                <a:solidFill>
                  <a:schemeClr val="tx1"/>
                </a:solidFill>
              </a:rPr>
              <a:t>j</a:t>
            </a:r>
            <a:r>
              <a:rPr lang="en-US" dirty="0"/>
              <a:t>{</a:t>
            </a:r>
            <a:r>
              <a:rPr lang="en-US" sz="2400" dirty="0">
                <a:solidFill>
                  <a:schemeClr val="tx1"/>
                </a:solidFill>
              </a:rPr>
              <a:t>p</a:t>
            </a:r>
            <a:r>
              <a:rPr lang="en-US" sz="2400" baseline="-25000" dirty="0">
                <a:solidFill>
                  <a:schemeClr val="tx1"/>
                </a:solidFill>
              </a:rPr>
              <a:t>j</a:t>
            </a:r>
            <a:r>
              <a:rPr lang="en-US" dirty="0"/>
              <a:t>} </a:t>
            </a:r>
          </a:p>
          <a:p>
            <a:pPr marL="36900" indent="0">
              <a:buNone/>
            </a:pPr>
            <a:r>
              <a:rPr lang="en-US" dirty="0"/>
              <a:t>Then there is some integer 0 ≤ ∂ ≤ n – k such that ∃ optimal sequence ∏ in k which k is preceded by all jobs j such that j ≤ k + ∂ and followed by all jobs such that </a:t>
            </a:r>
            <a:r>
              <a:rPr lang="en-US" sz="2400" dirty="0"/>
              <a:t>j &gt; k + ∂.</a:t>
            </a:r>
            <a:endParaRPr lang="en-US" dirty="0"/>
          </a:p>
        </p:txBody>
      </p:sp>
    </p:spTree>
    <p:extLst>
      <p:ext uri="{BB962C8B-B14F-4D97-AF65-F5344CB8AC3E}">
        <p14:creationId xmlns:p14="http://schemas.microsoft.com/office/powerpoint/2010/main" val="3397356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2" name="Rectangle 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D54DA1-B0F3-6E3D-0D9C-B4276C84CCF9}"/>
              </a:ext>
            </a:extLst>
          </p:cNvPr>
          <p:cNvSpPr>
            <a:spLocks noGrp="1"/>
          </p:cNvSpPr>
          <p:nvPr>
            <p:ph type="title"/>
          </p:nvPr>
        </p:nvSpPr>
        <p:spPr>
          <a:xfrm>
            <a:off x="913796" y="643465"/>
            <a:ext cx="3382638" cy="1370605"/>
          </a:xfrm>
        </p:spPr>
        <p:txBody>
          <a:bodyPr>
            <a:normAutofit/>
          </a:bodyPr>
          <a:lstStyle/>
          <a:p>
            <a:pPr algn="l"/>
            <a:r>
              <a:rPr lang="en-US" sz="3000"/>
              <a:t>Dynamic Programming Solution</a:t>
            </a:r>
            <a:endParaRPr lang="en-GB" sz="3000"/>
          </a:p>
        </p:txBody>
      </p:sp>
      <p:sp>
        <p:nvSpPr>
          <p:cNvPr id="13" name="Content Placeholder 2">
            <a:extLst>
              <a:ext uri="{FF2B5EF4-FFF2-40B4-BE49-F238E27FC236}">
                <a16:creationId xmlns:a16="http://schemas.microsoft.com/office/drawing/2014/main" id="{A1D8D49B-F8BE-5A6B-B806-9B8294B75BD8}"/>
              </a:ext>
            </a:extLst>
          </p:cNvPr>
          <p:cNvSpPr>
            <a:spLocks noGrp="1"/>
          </p:cNvSpPr>
          <p:nvPr>
            <p:ph idx="1"/>
          </p:nvPr>
        </p:nvSpPr>
        <p:spPr>
          <a:xfrm>
            <a:off x="913796" y="2247153"/>
            <a:ext cx="3358084" cy="3544046"/>
          </a:xfrm>
        </p:spPr>
        <p:txBody>
          <a:bodyPr>
            <a:normAutofit/>
          </a:bodyPr>
          <a:lstStyle/>
          <a:p>
            <a:pPr marL="36900" indent="0">
              <a:buNone/>
            </a:pPr>
            <a:r>
              <a:rPr lang="en-US" sz="1800" dirty="0"/>
              <a:t>Assume the jobs ordered in non-decreasing deadline order.</a:t>
            </a:r>
          </a:p>
          <a:p>
            <a:pPr marL="36900" indent="0">
              <a:buNone/>
            </a:pPr>
            <a:r>
              <a:rPr lang="en-US" sz="1800" dirty="0"/>
              <a:t>There exists an optimal sequence in the form of:</a:t>
            </a:r>
          </a:p>
          <a:p>
            <a:pPr marL="379800" indent="-342900">
              <a:buFont typeface="+mj-lt"/>
              <a:buAutoNum type="arabicPeriod"/>
            </a:pPr>
            <a:r>
              <a:rPr lang="en-GB" sz="1800" dirty="0"/>
              <a:t>jobs 1, … </a:t>
            </a:r>
            <a:r>
              <a:rPr lang="en-US" sz="1800" dirty="0"/>
              <a:t>k + ∂ (excluding k)</a:t>
            </a:r>
          </a:p>
          <a:p>
            <a:pPr marL="379800" indent="-342900">
              <a:buFont typeface="+mj-lt"/>
              <a:buAutoNum type="arabicPeriod"/>
            </a:pPr>
            <a:r>
              <a:rPr lang="en-US" sz="1800" dirty="0"/>
              <a:t>job k</a:t>
            </a:r>
          </a:p>
          <a:p>
            <a:pPr marL="379800" indent="-342900">
              <a:buFont typeface="+mj-lt"/>
              <a:buAutoNum type="arabicPeriod"/>
            </a:pPr>
            <a:r>
              <a:rPr lang="en-US" sz="1800" dirty="0"/>
              <a:t>the remaining jobs</a:t>
            </a:r>
          </a:p>
          <a:p>
            <a:pPr marL="36900" indent="0">
              <a:buNone/>
            </a:pPr>
            <a:r>
              <a:rPr lang="en-US" sz="1800" dirty="0"/>
              <a:t>The sequence is optimal only if the subsequences are optimal</a:t>
            </a:r>
            <a:endParaRPr lang="en-GB" sz="1800" dirty="0"/>
          </a:p>
        </p:txBody>
      </p:sp>
      <p:pic>
        <p:nvPicPr>
          <p:cNvPr id="5" name="Picture 4">
            <a:extLst>
              <a:ext uri="{FF2B5EF4-FFF2-40B4-BE49-F238E27FC236}">
                <a16:creationId xmlns:a16="http://schemas.microsoft.com/office/drawing/2014/main" id="{4ED2AD68-FC91-A24C-42CE-719FEADF45B7}"/>
              </a:ext>
            </a:extLst>
          </p:cNvPr>
          <p:cNvPicPr>
            <a:picLocks noChangeAspect="1"/>
          </p:cNvPicPr>
          <p:nvPr/>
        </p:nvPicPr>
        <p:blipFill>
          <a:blip r:embed="rId3"/>
          <a:stretch>
            <a:fillRect/>
          </a:stretch>
        </p:blipFill>
        <p:spPr>
          <a:xfrm>
            <a:off x="5479141" y="643466"/>
            <a:ext cx="5505597" cy="5147733"/>
          </a:xfrm>
          <a:prstGeom prst="rect">
            <a:avLst/>
          </a:prstGeom>
        </p:spPr>
      </p:pic>
    </p:spTree>
    <p:extLst>
      <p:ext uri="{BB962C8B-B14F-4D97-AF65-F5344CB8AC3E}">
        <p14:creationId xmlns:p14="http://schemas.microsoft.com/office/powerpoint/2010/main" val="1098859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E5EF3-9BA5-8AEA-FEBB-F38CE6E8A5EE}"/>
              </a:ext>
            </a:extLst>
          </p:cNvPr>
          <p:cNvSpPr>
            <a:spLocks noGrp="1"/>
          </p:cNvSpPr>
          <p:nvPr>
            <p:ph type="title"/>
          </p:nvPr>
        </p:nvSpPr>
        <p:spPr/>
        <p:txBody>
          <a:bodyPr/>
          <a:lstStyle/>
          <a:p>
            <a:r>
              <a:rPr lang="en-US" dirty="0"/>
              <a:t>Cost Computation</a:t>
            </a:r>
            <a:endParaRPr lang="en-GB" dirty="0"/>
          </a:p>
        </p:txBody>
      </p:sp>
      <p:sp>
        <p:nvSpPr>
          <p:cNvPr id="3" name="Content Placeholder 2">
            <a:extLst>
              <a:ext uri="{FF2B5EF4-FFF2-40B4-BE49-F238E27FC236}">
                <a16:creationId xmlns:a16="http://schemas.microsoft.com/office/drawing/2014/main" id="{9AD21B9A-4C82-0DF9-5A0B-7332087ADB9F}"/>
              </a:ext>
            </a:extLst>
          </p:cNvPr>
          <p:cNvSpPr>
            <a:spLocks noGrp="1"/>
          </p:cNvSpPr>
          <p:nvPr>
            <p:ph idx="1"/>
          </p:nvPr>
        </p:nvSpPr>
        <p:spPr>
          <a:xfrm>
            <a:off x="913795" y="2076451"/>
            <a:ext cx="10353762" cy="524245"/>
          </a:xfrm>
        </p:spPr>
        <p:txBody>
          <a:bodyPr/>
          <a:lstStyle/>
          <a:p>
            <a:pPr marL="36900" indent="0">
              <a:buNone/>
            </a:pPr>
            <a:r>
              <a:rPr lang="en-US" dirty="0"/>
              <a:t>Let’s denote any subset S identified by the algorithm by</a:t>
            </a:r>
          </a:p>
        </p:txBody>
      </p:sp>
      <p:sp>
        <p:nvSpPr>
          <p:cNvPr id="4" name="TextBox 3">
            <a:extLst>
              <a:ext uri="{FF2B5EF4-FFF2-40B4-BE49-F238E27FC236}">
                <a16:creationId xmlns:a16="http://schemas.microsoft.com/office/drawing/2014/main" id="{F4A1E92B-5DA7-5CB4-9153-27304A86217E}"/>
              </a:ext>
            </a:extLst>
          </p:cNvPr>
          <p:cNvSpPr txBox="1"/>
          <p:nvPr/>
        </p:nvSpPr>
        <p:spPr>
          <a:xfrm>
            <a:off x="5164400" y="3205862"/>
            <a:ext cx="1852551" cy="446276"/>
          </a:xfrm>
          <a:prstGeom prst="rect">
            <a:avLst/>
          </a:prstGeom>
          <a:noFill/>
        </p:spPr>
        <p:txBody>
          <a:bodyPr wrap="square" rtlCol="0">
            <a:spAutoFit/>
          </a:bodyPr>
          <a:lstStyle/>
          <a:p>
            <a:pPr marL="36900" indent="0" algn="ctr">
              <a:buNone/>
            </a:pPr>
            <a:r>
              <a:rPr lang="en-US" sz="2300" dirty="0"/>
              <a:t>S(i, j, k)</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BBADDCF-7D61-8851-3E6C-FC5C390AFA45}"/>
                  </a:ext>
                </a:extLst>
              </p:cNvPr>
              <p:cNvSpPr txBox="1">
                <a:spLocks/>
              </p:cNvSpPr>
              <p:nvPr/>
            </p:nvSpPr>
            <p:spPr>
              <a:xfrm>
                <a:off x="913795" y="4896098"/>
                <a:ext cx="10353762" cy="135255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dirty="0"/>
                  <a:t>There are no more than O(</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rPr>
                          <m:t>𝑛</m:t>
                        </m:r>
                      </m:e>
                      <m:sup>
                        <m:r>
                          <a:rPr lang="en-US" i="1" smtClean="0">
                            <a:latin typeface="Cambria Math" panose="02040503050406030204" pitchFamily="18" charset="0"/>
                          </a:rPr>
                          <m:t>3</m:t>
                        </m:r>
                      </m:sup>
                    </m:sSup>
                  </m:oMath>
                </a14:m>
                <a:r>
                  <a:rPr lang="en-US" dirty="0"/>
                  <a:t>) subsets S(i, j, k) as each value has no more than n possible values.</a:t>
                </a:r>
                <a:endParaRPr lang="en-GB" dirty="0"/>
              </a:p>
            </p:txBody>
          </p:sp>
        </mc:Choice>
        <mc:Fallback xmlns="">
          <p:sp>
            <p:nvSpPr>
              <p:cNvPr id="5" name="Content Placeholder 2">
                <a:extLst>
                  <a:ext uri="{FF2B5EF4-FFF2-40B4-BE49-F238E27FC236}">
                    <a16:creationId xmlns:a16="http://schemas.microsoft.com/office/drawing/2014/main" id="{FBBADDCF-7D61-8851-3E6C-FC5C390AFA45}"/>
                  </a:ext>
                </a:extLst>
              </p:cNvPr>
              <p:cNvSpPr txBox="1">
                <a:spLocks noRot="1" noChangeAspect="1" noMove="1" noResize="1" noEditPoints="1" noAdjustHandles="1" noChangeArrowheads="1" noChangeShapeType="1" noTextEdit="1"/>
              </p:cNvSpPr>
              <p:nvPr/>
            </p:nvSpPr>
            <p:spPr>
              <a:xfrm>
                <a:off x="913795" y="4896098"/>
                <a:ext cx="10353762" cy="1352550"/>
              </a:xfrm>
              <a:prstGeom prst="rect">
                <a:avLst/>
              </a:prstGeom>
              <a:blipFill>
                <a:blip r:embed="rId2"/>
                <a:stretch>
                  <a:fillRect/>
                </a:stretch>
              </a:blipFill>
              <a:effectLst>
                <a:outerShdw blurRad="25400" dir="17880000">
                  <a:srgbClr val="000000">
                    <a:alpha val="46000"/>
                  </a:srgbClr>
                </a:outerShdw>
              </a:effectLst>
            </p:spPr>
            <p:txBody>
              <a:bodyPr/>
              <a:lstStyle/>
              <a:p>
                <a:r>
                  <a:rPr lang="en-GB">
                    <a:noFill/>
                  </a:rPr>
                  <a:t> </a:t>
                </a:r>
              </a:p>
            </p:txBody>
          </p:sp>
        </mc:Fallback>
      </mc:AlternateContent>
      <p:cxnSp>
        <p:nvCxnSpPr>
          <p:cNvPr id="7" name="Connector: Elbow 6">
            <a:extLst>
              <a:ext uri="{FF2B5EF4-FFF2-40B4-BE49-F238E27FC236}">
                <a16:creationId xmlns:a16="http://schemas.microsoft.com/office/drawing/2014/main" id="{C1583365-9B61-4510-A88E-98F3C631201F}"/>
              </a:ext>
            </a:extLst>
          </p:cNvPr>
          <p:cNvCxnSpPr>
            <a:cxnSpLocks/>
            <a:endCxn id="8" idx="3"/>
          </p:cNvCxnSpPr>
          <p:nvPr/>
        </p:nvCxnSpPr>
        <p:spPr>
          <a:xfrm rot="10800000" flipV="1">
            <a:off x="4137187" y="3598208"/>
            <a:ext cx="1808399" cy="238595"/>
          </a:xfrm>
          <a:prstGeom prst="bentConnector3">
            <a:avLst>
              <a:gd name="adj1" fmla="val 93"/>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357584F-1F59-22BC-80F4-73621779A99E}"/>
              </a:ext>
            </a:extLst>
          </p:cNvPr>
          <p:cNvSpPr txBox="1"/>
          <p:nvPr/>
        </p:nvSpPr>
        <p:spPr>
          <a:xfrm>
            <a:off x="617518" y="3652138"/>
            <a:ext cx="3519668" cy="369332"/>
          </a:xfrm>
          <a:prstGeom prst="rect">
            <a:avLst/>
          </a:prstGeom>
          <a:noFill/>
        </p:spPr>
        <p:txBody>
          <a:bodyPr wrap="square" rtlCol="0">
            <a:spAutoFit/>
          </a:bodyPr>
          <a:lstStyle/>
          <a:p>
            <a:pPr marL="36900" indent="0" algn="ctr">
              <a:buNone/>
            </a:pPr>
            <a:r>
              <a:rPr lang="en-US" dirty="0"/>
              <a:t>S contains the jobs in interval </a:t>
            </a:r>
            <a:r>
              <a:rPr lang="en-US" dirty="0" err="1"/>
              <a:t>i,j</a:t>
            </a:r>
            <a:endParaRPr lang="en-US" dirty="0"/>
          </a:p>
        </p:txBody>
      </p:sp>
      <p:sp>
        <p:nvSpPr>
          <p:cNvPr id="9" name="TextBox 8">
            <a:extLst>
              <a:ext uri="{FF2B5EF4-FFF2-40B4-BE49-F238E27FC236}">
                <a16:creationId xmlns:a16="http://schemas.microsoft.com/office/drawing/2014/main" id="{855FA664-996B-5727-2A3E-B1A0257F6484}"/>
              </a:ext>
            </a:extLst>
          </p:cNvPr>
          <p:cNvSpPr txBox="1"/>
          <p:nvPr/>
        </p:nvSpPr>
        <p:spPr>
          <a:xfrm>
            <a:off x="7699781" y="3429000"/>
            <a:ext cx="3364063" cy="923330"/>
          </a:xfrm>
          <a:prstGeom prst="rect">
            <a:avLst/>
          </a:prstGeom>
          <a:noFill/>
        </p:spPr>
        <p:txBody>
          <a:bodyPr wrap="square" rtlCol="0">
            <a:spAutoFit/>
          </a:bodyPr>
          <a:lstStyle/>
          <a:p>
            <a:pPr marL="36900" indent="0" algn="ctr">
              <a:buNone/>
            </a:pPr>
            <a:r>
              <a:rPr lang="en-US" dirty="0"/>
              <a:t>k is the job with the highest processing time identified at the creation of the subsets </a:t>
            </a:r>
          </a:p>
        </p:txBody>
      </p:sp>
      <p:cxnSp>
        <p:nvCxnSpPr>
          <p:cNvPr id="13" name="Connector: Elbow 12">
            <a:extLst>
              <a:ext uri="{FF2B5EF4-FFF2-40B4-BE49-F238E27FC236}">
                <a16:creationId xmlns:a16="http://schemas.microsoft.com/office/drawing/2014/main" id="{11F6C03F-3593-F3C4-3183-6C082D2680BE}"/>
              </a:ext>
            </a:extLst>
          </p:cNvPr>
          <p:cNvCxnSpPr>
            <a:cxnSpLocks/>
            <a:endCxn id="8" idx="3"/>
          </p:cNvCxnSpPr>
          <p:nvPr/>
        </p:nvCxnSpPr>
        <p:spPr>
          <a:xfrm rot="10800000" flipV="1">
            <a:off x="4137186" y="3598206"/>
            <a:ext cx="2028718" cy="238597"/>
          </a:xfrm>
          <a:prstGeom prst="bentConnector3">
            <a:avLst>
              <a:gd name="adj1" fmla="val -1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DCEEF418-2C41-E6E8-CB25-55B9D67036C9}"/>
              </a:ext>
            </a:extLst>
          </p:cNvPr>
          <p:cNvCxnSpPr>
            <a:endCxn id="9" idx="1"/>
          </p:cNvCxnSpPr>
          <p:nvPr/>
        </p:nvCxnSpPr>
        <p:spPr>
          <a:xfrm>
            <a:off x="6412675" y="3550722"/>
            <a:ext cx="1287106" cy="339943"/>
          </a:xfrm>
          <a:prstGeom prst="bentConnector3">
            <a:avLst>
              <a:gd name="adj1" fmla="val -13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9569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E5EF3-9BA5-8AEA-FEBB-F38CE6E8A5EE}"/>
              </a:ext>
            </a:extLst>
          </p:cNvPr>
          <p:cNvSpPr>
            <a:spLocks noGrp="1"/>
          </p:cNvSpPr>
          <p:nvPr>
            <p:ph type="title"/>
          </p:nvPr>
        </p:nvSpPr>
        <p:spPr/>
        <p:txBody>
          <a:bodyPr/>
          <a:lstStyle/>
          <a:p>
            <a:r>
              <a:rPr lang="en-US" dirty="0"/>
              <a:t>Cost Computation</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D21B9A-4C82-0DF9-5A0B-7332087ADB9F}"/>
                  </a:ext>
                </a:extLst>
              </p:cNvPr>
              <p:cNvSpPr>
                <a:spLocks noGrp="1"/>
              </p:cNvSpPr>
              <p:nvPr>
                <p:ph idx="1"/>
              </p:nvPr>
            </p:nvSpPr>
            <p:spPr>
              <a:xfrm>
                <a:off x="913795" y="2076451"/>
                <a:ext cx="10353762" cy="3429741"/>
              </a:xfrm>
            </p:spPr>
            <p:txBody>
              <a:bodyPr>
                <a:normAutofit/>
              </a:bodyPr>
              <a:lstStyle/>
              <a:p>
                <a:pPr marL="36900" indent="0">
                  <a:buNone/>
                </a:pPr>
                <a:r>
                  <a:rPr lang="en-US" dirty="0"/>
                  <a:t>Each subset  </a:t>
                </a:r>
                <a:r>
                  <a:rPr lang="en-US" sz="2300" dirty="0"/>
                  <a:t>S(i, j, k) will have to be computed for tardiness at a certain time t.</a:t>
                </a:r>
              </a:p>
              <a:p>
                <a:pPr marL="36900" indent="0">
                  <a:buNone/>
                </a:pPr>
                <a:r>
                  <a:rPr lang="en-US" sz="2300" dirty="0"/>
                  <a:t>There are no more than P = ∑ </a:t>
                </a:r>
                <a:r>
                  <a:rPr lang="en-US" sz="2400" dirty="0">
                    <a:solidFill>
                      <a:schemeClr val="tx1"/>
                    </a:solidFill>
                  </a:rPr>
                  <a:t>p</a:t>
                </a:r>
                <a:r>
                  <a:rPr lang="en-US" sz="2400" baseline="-25000" dirty="0">
                    <a:solidFill>
                      <a:schemeClr val="tx1"/>
                    </a:solidFill>
                  </a:rPr>
                  <a:t>j</a:t>
                </a:r>
                <a:r>
                  <a:rPr lang="en-US" dirty="0"/>
                  <a:t> ≤</a:t>
                </a:r>
                <a:r>
                  <a:rPr lang="en-US" sz="2400" dirty="0">
                    <a:solidFill>
                      <a:schemeClr val="tx1"/>
                    </a:solidFill>
                  </a:rPr>
                  <a:t> n </a:t>
                </a:r>
                <a:r>
                  <a:rPr lang="en-US" sz="2800" dirty="0">
                    <a:solidFill>
                      <a:schemeClr val="tx1"/>
                    </a:solidFill>
                  </a:rPr>
                  <a:t>p</a:t>
                </a:r>
                <a:r>
                  <a:rPr lang="en-US" sz="2800" baseline="-25000" dirty="0">
                    <a:solidFill>
                      <a:schemeClr val="tx1"/>
                    </a:solidFill>
                  </a:rPr>
                  <a:t>max</a:t>
                </a:r>
                <a:r>
                  <a:rPr lang="en-US" dirty="0"/>
                  <a:t> </a:t>
                </a:r>
              </a:p>
              <a:p>
                <a:pPr marL="36900" indent="0">
                  <a:buNone/>
                </a:pPr>
                <a:r>
                  <a:rPr lang="en-US" sz="2300" dirty="0"/>
                  <a:t>There are therefore no more than </a:t>
                </a:r>
                <a:r>
                  <a:rPr lang="en-US" dirty="0"/>
                  <a:t>O(</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rPr>
                          <m:t>𝑛</m:t>
                        </m:r>
                      </m:e>
                      <m:sup>
                        <m:r>
                          <a:rPr lang="en-US" i="1" smtClean="0">
                            <a:latin typeface="Cambria Math" panose="02040503050406030204" pitchFamily="18" charset="0"/>
                          </a:rPr>
                          <m:t>3</m:t>
                        </m:r>
                      </m:sup>
                    </m:sSup>
                  </m:oMath>
                </a14:m>
                <a:r>
                  <a:rPr lang="en-US" dirty="0"/>
                  <a:t>P) or O(</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b="0" i="1" smtClean="0">
                            <a:latin typeface="Cambria Math" panose="02040503050406030204" pitchFamily="18" charset="0"/>
                          </a:rPr>
                          <m:t>4</m:t>
                        </m:r>
                      </m:sup>
                    </m:sSup>
                  </m:oMath>
                </a14:m>
                <a:r>
                  <a:rPr lang="en-US" sz="2400" dirty="0">
                    <a:solidFill>
                      <a:schemeClr val="tx1"/>
                    </a:solidFill>
                  </a:rPr>
                  <a:t> p</a:t>
                </a:r>
                <a:r>
                  <a:rPr lang="en-US" sz="2400" baseline="-25000" dirty="0">
                    <a:solidFill>
                      <a:schemeClr val="tx1"/>
                    </a:solidFill>
                  </a:rPr>
                  <a:t>max</a:t>
                </a:r>
                <a:r>
                  <a:rPr lang="en-US" dirty="0"/>
                  <a:t>) equations to solve.</a:t>
                </a:r>
              </a:p>
              <a:p>
                <a:pPr marL="36900" indent="0">
                  <a:buNone/>
                </a:pPr>
                <a:r>
                  <a:rPr lang="en-US" sz="2300" dirty="0"/>
                  <a:t>Each equation can be solved in </a:t>
                </a:r>
                <a:r>
                  <a:rPr lang="en-US" dirty="0"/>
                  <a:t>O(n)</a:t>
                </a:r>
              </a:p>
              <a:p>
                <a:pPr marL="36900" indent="0">
                  <a:buNone/>
                </a:pPr>
                <a:r>
                  <a:rPr lang="en-US" sz="2300" dirty="0"/>
                  <a:t>The cost of the algorithm is therefore </a:t>
                </a:r>
                <a:r>
                  <a:rPr lang="en-US" dirty="0"/>
                  <a:t>O(</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rPr>
                          <m:t>𝑛</m:t>
                        </m:r>
                      </m:e>
                      <m:sup>
                        <m:r>
                          <a:rPr lang="en-US" b="0" i="1" smtClean="0">
                            <a:latin typeface="Cambria Math" panose="02040503050406030204" pitchFamily="18" charset="0"/>
                          </a:rPr>
                          <m:t>4</m:t>
                        </m:r>
                      </m:sup>
                    </m:sSup>
                  </m:oMath>
                </a14:m>
                <a:r>
                  <a:rPr lang="en-US" dirty="0"/>
                  <a:t>P) or O(</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b="0" i="1" smtClean="0">
                            <a:latin typeface="Cambria Math" panose="02040503050406030204" pitchFamily="18" charset="0"/>
                          </a:rPr>
                          <m:t>5</m:t>
                        </m:r>
                      </m:sup>
                    </m:sSup>
                  </m:oMath>
                </a14:m>
                <a:r>
                  <a:rPr lang="en-US" sz="2400" dirty="0">
                    <a:solidFill>
                      <a:schemeClr val="tx1"/>
                    </a:solidFill>
                  </a:rPr>
                  <a:t> p</a:t>
                </a:r>
                <a:r>
                  <a:rPr lang="en-US" sz="2400" baseline="-25000" dirty="0">
                    <a:solidFill>
                      <a:schemeClr val="tx1"/>
                    </a:solidFill>
                  </a:rPr>
                  <a:t>max</a:t>
                </a:r>
                <a:r>
                  <a:rPr lang="en-US" dirty="0"/>
                  <a:t>).</a:t>
                </a:r>
                <a:endParaRPr lang="en-US" sz="2300" dirty="0"/>
              </a:p>
              <a:p>
                <a:pPr marL="36900" indent="0">
                  <a:buNone/>
                </a:pPr>
                <a:endParaRPr lang="en-US" sz="2300" dirty="0"/>
              </a:p>
              <a:p>
                <a:pPr marL="36900" indent="0">
                  <a:buNone/>
                </a:pPr>
                <a:endParaRPr lang="en-US" dirty="0"/>
              </a:p>
            </p:txBody>
          </p:sp>
        </mc:Choice>
        <mc:Fallback xmlns="">
          <p:sp>
            <p:nvSpPr>
              <p:cNvPr id="3" name="Content Placeholder 2">
                <a:extLst>
                  <a:ext uri="{FF2B5EF4-FFF2-40B4-BE49-F238E27FC236}">
                    <a16:creationId xmlns:a16="http://schemas.microsoft.com/office/drawing/2014/main" id="{9AD21B9A-4C82-0DF9-5A0B-7332087ADB9F}"/>
                  </a:ext>
                </a:extLst>
              </p:cNvPr>
              <p:cNvSpPr>
                <a:spLocks noGrp="1" noRot="1" noChangeAspect="1" noMove="1" noResize="1" noEditPoints="1" noAdjustHandles="1" noChangeArrowheads="1" noChangeShapeType="1" noTextEdit="1"/>
              </p:cNvSpPr>
              <p:nvPr>
                <p:ph idx="1"/>
              </p:nvPr>
            </p:nvSpPr>
            <p:spPr>
              <a:xfrm>
                <a:off x="913795" y="2076451"/>
                <a:ext cx="10353762" cy="3429741"/>
              </a:xfrm>
              <a:blipFill>
                <a:blip r:embed="rId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529308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E7916B-6885-9E62-6D73-4AF2CE7E1513}"/>
              </a:ext>
            </a:extLst>
          </p:cNvPr>
          <p:cNvSpPr>
            <a:spLocks noGrp="1"/>
          </p:cNvSpPr>
          <p:nvPr>
            <p:ph type="title"/>
          </p:nvPr>
        </p:nvSpPr>
        <p:spPr>
          <a:xfrm>
            <a:off x="913796" y="643465"/>
            <a:ext cx="3382638" cy="1370605"/>
          </a:xfrm>
        </p:spPr>
        <p:txBody>
          <a:bodyPr>
            <a:normAutofit/>
          </a:bodyPr>
          <a:lstStyle/>
          <a:p>
            <a:pPr algn="l"/>
            <a:r>
              <a:rPr lang="en-US" sz="3000"/>
              <a:t>Delta Optimization</a:t>
            </a:r>
            <a:endParaRPr lang="en-GB" sz="3000"/>
          </a:p>
        </p:txBody>
      </p:sp>
      <p:sp>
        <p:nvSpPr>
          <p:cNvPr id="3" name="Content Placeholder 2">
            <a:extLst>
              <a:ext uri="{FF2B5EF4-FFF2-40B4-BE49-F238E27FC236}">
                <a16:creationId xmlns:a16="http://schemas.microsoft.com/office/drawing/2014/main" id="{7E27C92B-9303-9CBB-A3BE-40AED9EA899C}"/>
              </a:ext>
            </a:extLst>
          </p:cNvPr>
          <p:cNvSpPr>
            <a:spLocks noGrp="1"/>
          </p:cNvSpPr>
          <p:nvPr>
            <p:ph idx="1"/>
          </p:nvPr>
        </p:nvSpPr>
        <p:spPr>
          <a:xfrm>
            <a:off x="913796" y="2247153"/>
            <a:ext cx="3358084" cy="1144836"/>
          </a:xfrm>
        </p:spPr>
        <p:txBody>
          <a:bodyPr>
            <a:normAutofit/>
          </a:bodyPr>
          <a:lstStyle/>
          <a:p>
            <a:pPr marL="36900" indent="0">
              <a:buNone/>
            </a:pPr>
            <a:r>
              <a:rPr lang="en-US" sz="1800" dirty="0"/>
              <a:t>The values of ∂ the algorithm must examine can be optimized through Theorem 1 and 2. </a:t>
            </a:r>
          </a:p>
        </p:txBody>
      </p:sp>
      <p:pic>
        <p:nvPicPr>
          <p:cNvPr id="7" name="Picture 6">
            <a:extLst>
              <a:ext uri="{FF2B5EF4-FFF2-40B4-BE49-F238E27FC236}">
                <a16:creationId xmlns:a16="http://schemas.microsoft.com/office/drawing/2014/main" id="{56629190-516A-C2CC-9406-DB8006916F58}"/>
              </a:ext>
            </a:extLst>
          </p:cNvPr>
          <p:cNvPicPr>
            <a:picLocks noChangeAspect="1"/>
          </p:cNvPicPr>
          <p:nvPr/>
        </p:nvPicPr>
        <p:blipFill>
          <a:blip r:embed="rId3"/>
          <a:stretch>
            <a:fillRect/>
          </a:stretch>
        </p:blipFill>
        <p:spPr>
          <a:xfrm>
            <a:off x="5889722" y="643466"/>
            <a:ext cx="4684436" cy="5147733"/>
          </a:xfrm>
          <a:prstGeom prst="rect">
            <a:avLst/>
          </a:prstGeom>
        </p:spPr>
      </p:pic>
      <p:sp>
        <p:nvSpPr>
          <p:cNvPr id="8" name="Content Placeholder 2">
            <a:extLst>
              <a:ext uri="{FF2B5EF4-FFF2-40B4-BE49-F238E27FC236}">
                <a16:creationId xmlns:a16="http://schemas.microsoft.com/office/drawing/2014/main" id="{2A456B40-11A8-585E-96A4-3F70E0E69768}"/>
              </a:ext>
            </a:extLst>
          </p:cNvPr>
          <p:cNvSpPr txBox="1">
            <a:spLocks/>
          </p:cNvSpPr>
          <p:nvPr/>
        </p:nvSpPr>
        <p:spPr>
          <a:xfrm>
            <a:off x="913796" y="3391989"/>
            <a:ext cx="3358084" cy="1144836"/>
          </a:xfrm>
          <a:prstGeom prst="rect">
            <a:avLst/>
          </a:prstGeom>
          <a:effectLst>
            <a:outerShdw blurRad="25400" dir="17880000">
              <a:srgbClr val="000000">
                <a:alpha val="46000"/>
              </a:srgbClr>
            </a:outerShdw>
          </a:effectLst>
        </p:spPr>
        <p:txBody>
          <a:bodyPr vert="horz" lIns="91440" tIns="45720" rIns="91440" bIns="45720" rtlCol="0" anchor="t">
            <a:normAutofit fontScale="92500" lnSpcReduction="1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r>
              <a:rPr lang="en-US" sz="1800" dirty="0"/>
              <a:t>Theorem 2: if job k has deadline </a:t>
            </a:r>
            <a:r>
              <a:rPr lang="en-US" sz="1800" dirty="0">
                <a:solidFill>
                  <a:schemeClr val="tx1"/>
                </a:solidFill>
              </a:rPr>
              <a:t>d</a:t>
            </a:r>
            <a:r>
              <a:rPr lang="en-US" sz="1800" baseline="-25000" dirty="0">
                <a:solidFill>
                  <a:schemeClr val="tx1"/>
                </a:solidFill>
              </a:rPr>
              <a:t>k</a:t>
            </a:r>
            <a:r>
              <a:rPr lang="en-US" sz="1800" dirty="0"/>
              <a:t>  there is an optimal sequence in which k completes at least at time minimumTotalDeadline </a:t>
            </a:r>
          </a:p>
        </p:txBody>
      </p:sp>
      <p:cxnSp>
        <p:nvCxnSpPr>
          <p:cNvPr id="13" name="Connector: Elbow 12">
            <a:extLst>
              <a:ext uri="{FF2B5EF4-FFF2-40B4-BE49-F238E27FC236}">
                <a16:creationId xmlns:a16="http://schemas.microsoft.com/office/drawing/2014/main" id="{0A833C03-9889-6004-04B3-B3EC58697556}"/>
              </a:ext>
            </a:extLst>
          </p:cNvPr>
          <p:cNvCxnSpPr/>
          <p:nvPr/>
        </p:nvCxnSpPr>
        <p:spPr>
          <a:xfrm>
            <a:off x="4104904" y="3831771"/>
            <a:ext cx="1702130" cy="10489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A87FBEF0-7076-CF01-1B28-FEE03E2327EA}"/>
              </a:ext>
            </a:extLst>
          </p:cNvPr>
          <p:cNvSpPr txBox="1">
            <a:spLocks/>
          </p:cNvSpPr>
          <p:nvPr/>
        </p:nvSpPr>
        <p:spPr>
          <a:xfrm>
            <a:off x="913796" y="4748122"/>
            <a:ext cx="3358084" cy="1779348"/>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r>
              <a:rPr lang="en-US" sz="1800" dirty="0"/>
              <a:t>Theorem 1 ensures the sequence computed for the new deadlines are optimal with respect to the original ones</a:t>
            </a:r>
          </a:p>
        </p:txBody>
      </p:sp>
    </p:spTree>
    <p:extLst>
      <p:ext uri="{BB962C8B-B14F-4D97-AF65-F5344CB8AC3E}">
        <p14:creationId xmlns:p14="http://schemas.microsoft.com/office/powerpoint/2010/main" val="15234773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{2474337E-565B-4C59-A359-4E3BAC3C64CD}tf55705232_win32</Template>
  <TotalTime>2514</TotalTime>
  <Words>853</Words>
  <Application>Microsoft Office PowerPoint</Application>
  <PresentationFormat>Widescreen</PresentationFormat>
  <Paragraphs>66</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Cambria Math</vt:lpstr>
      <vt:lpstr>Goudy Old Style</vt:lpstr>
      <vt:lpstr>Wingdings 2</vt:lpstr>
      <vt:lpstr>SlateVTI</vt:lpstr>
      <vt:lpstr>Solving  1 || ∑Ti</vt:lpstr>
      <vt:lpstr>Problem Description </vt:lpstr>
      <vt:lpstr>Theorem 1</vt:lpstr>
      <vt:lpstr>Theorem 2</vt:lpstr>
      <vt:lpstr>Theorem 3</vt:lpstr>
      <vt:lpstr>Dynamic Programming Solution</vt:lpstr>
      <vt:lpstr>Cost Computation</vt:lpstr>
      <vt:lpstr>Cost Computation</vt:lpstr>
      <vt:lpstr>Delta Optimization</vt:lpstr>
      <vt:lpstr>Shortcut Solution</vt:lpstr>
      <vt:lpstr>Shortcut Solution</vt:lpstr>
      <vt:lpstr>Pseudorandom Experiments</vt:lpstr>
      <vt:lpstr>Pseudorandom Experiments</vt:lpstr>
      <vt:lpstr>Pseudorandom Experiments</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Solving  1 || ∑Ti</dc:title>
  <dc:creator>danilo d'amico</dc:creator>
  <cp:lastModifiedBy>danilo d'amico</cp:lastModifiedBy>
  <cp:revision>29</cp:revision>
  <dcterms:created xsi:type="dcterms:W3CDTF">2022-08-31T15:30:49Z</dcterms:created>
  <dcterms:modified xsi:type="dcterms:W3CDTF">2022-09-10T23:37:56Z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