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HD-ShadowLong.png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 w="0">
            <a:noFill/>
          </a:ln>
        </p:spPr>
      </p:pic>
      <p:pic>
        <p:nvPicPr>
          <p:cNvPr id="2" name="Picture 7" descr="HD-ShadowShort.png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 w="0">
            <a:noFill/>
          </a:ln>
        </p:spPr>
      </p:pic>
      <p:sp>
        <p:nvSpPr>
          <p:cNvPr id="3" name="Rectangle 8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9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Click to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edit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Master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title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style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8F3BF3-F897-4DE8-B883-63D68C9ED6F4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9/27/21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3D4089C-A4FA-4DB6-B7BD-C4AB15413A2E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Outline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14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5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49" name="Rectangle 16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17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</a:t>
            </a: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Master title </a:t>
            </a: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C9C1ED-8C62-4088-9F1D-1BD65E25AD9C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9/27/21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067E4A7-EA64-44E1-AD0C-E2F72ABE9E73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6" descr="HD-ShadowLong.png"/>
          <p:cNvPicPr/>
          <p:nvPr/>
        </p:nvPicPr>
        <p:blipFill>
          <a:blip r:embed="rId3"/>
          <a:stretch/>
        </p:blipFill>
        <p:spPr>
          <a:xfrm>
            <a:off x="0" y="40870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7" descr="HD-ShadowShort.png"/>
          <p:cNvPicPr/>
          <p:nvPr/>
        </p:nvPicPr>
        <p:blipFill>
          <a:blip r:embed="rId4"/>
          <a:stretch/>
        </p:blipFill>
        <p:spPr>
          <a:xfrm>
            <a:off x="10585800" y="408780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8"/>
          <p:cNvSpPr/>
          <p:nvPr/>
        </p:nvSpPr>
        <p:spPr>
          <a:xfrm>
            <a:off x="0" y="27262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9"/>
          <p:cNvSpPr/>
          <p:nvPr/>
        </p:nvSpPr>
        <p:spPr>
          <a:xfrm>
            <a:off x="10585800" y="27262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9613440" cy="1703520"/>
          </a:xfrm>
          <a:prstGeom prst="rect">
            <a:avLst/>
          </a:prstGeom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D7A5F2-430D-4863-A97D-69A6A473A392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9/27/21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10729440" y="2869920"/>
            <a:ext cx="1153800" cy="1090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5D08144-0E5E-4C03-8B71-F489D5DADDF4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7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8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141" name="Rectangle 9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Rectangle 10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685760" y="2336760"/>
            <a:ext cx="5608080" cy="35989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80400" y="2336760"/>
            <a:ext cx="3789720" cy="3598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3D4C221-6D3F-4589-9FB4-D8CDCA28B3CA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9/27/21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E432A85-EB20-461B-AE69-B0E9450B2186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86" name="Picture 9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10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188" name="Rectangle 1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Rectangle 1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906480" y="2336760"/>
            <a:ext cx="4471920" cy="6926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80400" y="3030120"/>
            <a:ext cx="4698000" cy="29059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820120" y="2336760"/>
            <a:ext cx="4473720" cy="6915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594040" y="3030120"/>
            <a:ext cx="4699800" cy="29059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E032684-CBA5-43F6-8770-025DE03F8854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9/27/21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97" name="PlaceHolder 8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832936D-E070-439B-932D-DD056CF36616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235" name="Picture 7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8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237" name="Rectangle 9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Rectangle 10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868280" y="2336760"/>
            <a:ext cx="5425560" cy="3598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Click icon to add picture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80400" y="2336760"/>
            <a:ext cx="3875760" cy="3598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C10B2F5-9A3E-4C41-8B20-BE5F81F50F37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9/27/21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DEEB8C3-283C-4D7D-A601-40ADB8969E54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learning-rust.github.io/docs/a1.why_rust.html" TargetMode="External"/><Relationship Id="rId2" Type="http://schemas.openxmlformats.org/officeDocument/2006/relationships/hyperlink" Target="https://doc.rust-lang.org/rust-by-example/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royaltm.github.io/rust-fractx-wasm-demo/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1"/>
          <p:cNvSpPr txBox="1"/>
          <p:nvPr/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Rust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2" name="Subtitle 2"/>
          <p:cNvSpPr txBox="1"/>
          <p:nvPr/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Danilo Hidalgo and Christian Trejo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Functions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1" name="Text Placeholder 3"/>
          <p:cNvSpPr txBox="1"/>
          <p:nvPr/>
        </p:nvSpPr>
        <p:spPr>
          <a:xfrm>
            <a:off x="680400" y="2336760"/>
            <a:ext cx="4386240" cy="359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Functions parameters must have types associated with them. There are no optional or variadic functions in Rust. The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return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keyword can still be used if you don’t like the no-semicolon return syntax. The return value of a function is indicated after the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-&gt;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02" name="Picture 6" descr=""/>
          <p:cNvPicPr/>
          <p:nvPr/>
        </p:nvPicPr>
        <p:blipFill>
          <a:blip r:embed="rId1"/>
          <a:stretch/>
        </p:blipFill>
        <p:spPr>
          <a:xfrm>
            <a:off x="5528520" y="3006000"/>
            <a:ext cx="3924000" cy="226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le 4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Types, declarations, and inferences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04" name="Picture 6" descr=""/>
          <p:cNvPicPr/>
          <p:nvPr/>
        </p:nvPicPr>
        <p:blipFill>
          <a:blip r:embed="rId1"/>
          <a:stretch/>
        </p:blipFill>
        <p:spPr>
          <a:xfrm>
            <a:off x="1645200" y="2336760"/>
            <a:ext cx="7685640" cy="359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Conditionals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06" name="Content Placeholder 5" descr=""/>
          <p:cNvPicPr/>
          <p:nvPr/>
        </p:nvPicPr>
        <p:blipFill>
          <a:blip r:embed="rId1"/>
          <a:stretch/>
        </p:blipFill>
        <p:spPr>
          <a:xfrm>
            <a:off x="4686480" y="3171240"/>
            <a:ext cx="5608440" cy="1929600"/>
          </a:xfrm>
          <a:prstGeom prst="rect">
            <a:avLst/>
          </a:prstGeom>
          <a:ln w="0">
            <a:noFill/>
          </a:ln>
        </p:spPr>
      </p:pic>
      <p:sp>
        <p:nvSpPr>
          <p:cNvPr id="307" name="Text Placeholder 3"/>
          <p:cNvSpPr txBox="1"/>
          <p:nvPr/>
        </p:nvSpPr>
        <p:spPr>
          <a:xfrm>
            <a:off x="680400" y="2336760"/>
            <a:ext cx="3789720" cy="359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Conditionals in Rust are standard to C-like syntax. One difference is that it does not require parentheses around conditions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Operators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graphicFrame>
        <p:nvGraphicFramePr>
          <p:cNvPr id="309" name="Table 4"/>
          <p:cNvGraphicFramePr/>
          <p:nvPr/>
        </p:nvGraphicFramePr>
        <p:xfrm>
          <a:off x="681120" y="2336760"/>
          <a:ext cx="9613440" cy="4078800"/>
        </p:xfrm>
        <a:graphic>
          <a:graphicData uri="http://schemas.openxmlformats.org/drawingml/2006/table">
            <a:tbl>
              <a:tblPr/>
              <a:tblGrid>
                <a:gridCol w="2791800"/>
                <a:gridCol w="6821640"/>
              </a:tblGrid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Symbol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Meaning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</a:tr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+,-,*, /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Arithmetic operators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Arithmetic remainder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!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Bitwise or logical complement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!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Macro Expansion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!=, &lt;, &lt;=, &gt;, &gt;=, ==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Boolean Operators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&gt;&gt;, &lt;&lt;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Bitwise Shift Operators (right/ left)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||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Logical OR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&amp;&amp;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Logical AND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&amp;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Borrow (~"address of")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*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Dereference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Comments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graphicFrame>
        <p:nvGraphicFramePr>
          <p:cNvPr id="311" name="Table 4"/>
          <p:cNvGraphicFramePr/>
          <p:nvPr/>
        </p:nvGraphicFramePr>
        <p:xfrm>
          <a:off x="681120" y="2336760"/>
          <a:ext cx="9613440" cy="3364200"/>
        </p:xfrm>
        <a:graphic>
          <a:graphicData uri="http://schemas.openxmlformats.org/drawingml/2006/table">
            <a:tbl>
              <a:tblPr/>
              <a:tblGrid>
                <a:gridCol w="2791800"/>
                <a:gridCol w="6821640"/>
              </a:tblGrid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Symbol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Meaning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</a:tr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//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Line comment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//!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Inner line doc comment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///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Outer line doc comment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/* ... */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Block comment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  <a:tr h="397440"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/*! ... */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Inner block doc comment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370800"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/** ... */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Outer block doc comment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  <a:tr h="741960">
                <a:tc gridSpan="2">
                  <a:txBody>
                    <a:bodyPr lIns="28440" rIns="28440" tIns="18720" bIns="18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//!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Hack"/>
                        </a:rPr>
                        <a:t>and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Hack"/>
                          <a:ea typeface="Hack"/>
                        </a:rPr>
                        <a:t> /*!...*/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Hack"/>
                        </a:rPr>
                        <a:t>are doc comments that apply to the parent of the comment, not what follows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Strings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13" name="Text Placeholder 4"/>
          <p:cNvSpPr txBox="1"/>
          <p:nvPr/>
        </p:nvSpPr>
        <p:spPr>
          <a:xfrm>
            <a:off x="680400" y="2336760"/>
            <a:ext cx="3789720" cy="359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&amp;str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is an immutable string slice. String literals are always of this type. 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String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is a mutable (if declared as such), resizable array of characters which can be modified in place like Java’s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StringBuilder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. The buffer at the core of a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String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is always stored on the heap, making it somewhat less performant.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Only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char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s and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&amp;str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can be appended to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String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s.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14" name="Picture 6" descr=""/>
          <p:cNvPicPr/>
          <p:nvPr/>
        </p:nvPicPr>
        <p:blipFill>
          <a:blip r:embed="rId1"/>
          <a:stretch/>
        </p:blipFill>
        <p:spPr>
          <a:xfrm>
            <a:off x="4686480" y="2595960"/>
            <a:ext cx="5608440" cy="308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Mutability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16" name="Text Placeholder 3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Trebuchet MS"/>
              </a:rPr>
              <a:t>Everything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is immutable by default. Specifically, a variable can’t be reassigned to, nor can you call methods on it that mutate its state internally.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This is a nuisance on purpose. Mutability is known to cause side effects and can be particularly problematic in concurrency.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17" name="Picture 4" descr=""/>
          <p:cNvPicPr/>
          <p:nvPr/>
        </p:nvPicPr>
        <p:blipFill>
          <a:blip r:embed="rId1"/>
          <a:stretch/>
        </p:blipFill>
        <p:spPr>
          <a:xfrm>
            <a:off x="746640" y="3429000"/>
            <a:ext cx="6593400" cy="139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Mutability, cont.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19" name="Content Placeholder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To fix the error from the previous slide, simply add </a:t>
            </a:r>
            <a:r>
              <a:rPr b="0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mut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Hack"/>
              </a:rPr>
              <a:t> to the variable’s declaration.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Hack"/>
              </a:rPr>
              <a:t>A more involved example of mutability is coming later.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20" name="Picture 2" descr=""/>
          <p:cNvPicPr/>
          <p:nvPr/>
        </p:nvPicPr>
        <p:blipFill>
          <a:blip r:embed="rId1"/>
          <a:stretch/>
        </p:blipFill>
        <p:spPr>
          <a:xfrm>
            <a:off x="680400" y="3057840"/>
            <a:ext cx="5082480" cy="184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For loops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2" name="Text Placeholder 3"/>
          <p:cNvSpPr txBox="1"/>
          <p:nvPr/>
        </p:nvSpPr>
        <p:spPr>
          <a:xfrm>
            <a:off x="680400" y="2336760"/>
            <a:ext cx="3789720" cy="359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This code demonstrates a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for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loop iterating from 0 to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x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, non-inclusive of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x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. To increment by a certain amount, you would call the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step_by 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method on the range as shown in the bottom example.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For loops can be used to easily iterate through each item in objects that implement an iterator.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23" name="Picture 4" descr=""/>
          <p:cNvPicPr/>
          <p:nvPr/>
        </p:nvPicPr>
        <p:blipFill>
          <a:blip r:embed="rId1"/>
          <a:stretch/>
        </p:blipFill>
        <p:spPr>
          <a:xfrm>
            <a:off x="5439600" y="2510640"/>
            <a:ext cx="4101840" cy="325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While loops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5" name="Text Placeholder 3"/>
          <p:cNvSpPr txBox="1"/>
          <p:nvPr/>
        </p:nvSpPr>
        <p:spPr>
          <a:xfrm>
            <a:off x="680400" y="2336760"/>
            <a:ext cx="3789720" cy="359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Here is a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while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loop inside a function that takes a mutable pointer. This shows C-like manipulation of raw pointers. 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Additionally, infinite loops can be written simply with the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loop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keyword as shown on the far right.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26" name="Picture 2" descr=""/>
          <p:cNvPicPr/>
          <p:nvPr/>
        </p:nvPicPr>
        <p:blipFill>
          <a:blip r:embed="rId1"/>
          <a:stretch/>
        </p:blipFill>
        <p:spPr>
          <a:xfrm>
            <a:off x="4470480" y="2516040"/>
            <a:ext cx="4530240" cy="1387440"/>
          </a:xfrm>
          <a:prstGeom prst="rect">
            <a:avLst/>
          </a:prstGeom>
          <a:ln w="0">
            <a:noFill/>
          </a:ln>
        </p:spPr>
      </p:pic>
      <p:pic>
        <p:nvPicPr>
          <p:cNvPr id="327" name="Picture 6" descr=""/>
          <p:cNvPicPr/>
          <p:nvPr/>
        </p:nvPicPr>
        <p:blipFill>
          <a:blip r:embed="rId2"/>
          <a:stretch/>
        </p:blipFill>
        <p:spPr>
          <a:xfrm>
            <a:off x="4470480" y="3814920"/>
            <a:ext cx="4925520" cy="18691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8" descr=""/>
          <p:cNvPicPr/>
          <p:nvPr/>
        </p:nvPicPr>
        <p:blipFill>
          <a:blip r:embed="rId3"/>
          <a:stretch/>
        </p:blipFill>
        <p:spPr>
          <a:xfrm>
            <a:off x="9396000" y="2751480"/>
            <a:ext cx="2626200" cy="26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Overview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4" name="Content Placeholder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Fast, statically typed, and compiled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Created by Graydon Hoare in 2006 and maintained by Mozilla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Similar to C++ in syntax and hardware abstraction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Voted “most loved programing language” in Stack Overflow’s annual developer survey since 2016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Arrays and vectors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0" name="Text Placeholder 3"/>
          <p:cNvSpPr txBox="1"/>
          <p:nvPr/>
        </p:nvSpPr>
        <p:spPr>
          <a:xfrm>
            <a:off x="680400" y="2336760"/>
            <a:ext cx="3789720" cy="359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Primitive arrays are of one type, fixed size, and stack allocated. If not defined as mutable, trying to modify their contents will cause a compiler error.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Vectors, since they are growable like Java’s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ArrayList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, are heap allocated. 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Rust also has more advanced data structures like hash and tree maps.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31" name="Picture 4" descr=""/>
          <p:cNvPicPr/>
          <p:nvPr/>
        </p:nvPicPr>
        <p:blipFill>
          <a:blip r:embed="rId1"/>
          <a:stretch/>
        </p:blipFill>
        <p:spPr>
          <a:xfrm>
            <a:off x="5317920" y="2336760"/>
            <a:ext cx="4344840" cy="359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Structs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3" name="Text Placeholder 3"/>
          <p:cNvSpPr txBox="1"/>
          <p:nvPr/>
        </p:nvSpPr>
        <p:spPr>
          <a:xfrm>
            <a:off x="680400" y="2336760"/>
            <a:ext cx="3789720" cy="359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Structs are declared in a global scope as shown above. To access fields with the dot syntax, they must be declared as public with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pub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. Simple structs can be literally initiated with the syntax in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main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, but many complicate structs will implement a constructor.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To bind a method to a struct for OOP-like code, the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impl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keyword is used. Methods take a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self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argument similar to Python.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34" name="Picture 7" descr=""/>
          <p:cNvPicPr/>
          <p:nvPr/>
        </p:nvPicPr>
        <p:blipFill>
          <a:blip r:embed="rId1"/>
          <a:stretch/>
        </p:blipFill>
        <p:spPr>
          <a:xfrm>
            <a:off x="6559920" y="2060640"/>
            <a:ext cx="3397680" cy="2444040"/>
          </a:xfrm>
          <a:prstGeom prst="rect">
            <a:avLst/>
          </a:prstGeom>
          <a:ln w="0">
            <a:noFill/>
          </a:ln>
        </p:spPr>
      </p:pic>
      <p:pic>
        <p:nvPicPr>
          <p:cNvPr id="335" name="Picture 11" descr=""/>
          <p:cNvPicPr/>
          <p:nvPr/>
        </p:nvPicPr>
        <p:blipFill>
          <a:blip r:embed="rId2"/>
          <a:stretch/>
        </p:blipFill>
        <p:spPr>
          <a:xfrm>
            <a:off x="6559920" y="4505040"/>
            <a:ext cx="3397680" cy="223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Options and Results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7" name="Text Placeholder 3"/>
          <p:cNvSpPr txBox="1"/>
          <p:nvPr/>
        </p:nvSpPr>
        <p:spPr>
          <a:xfrm>
            <a:off x="906480" y="2336760"/>
            <a:ext cx="4471920" cy="69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Option&lt;T&gt;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8" name="Content Placeholder 4"/>
          <p:cNvSpPr txBox="1"/>
          <p:nvPr/>
        </p:nvSpPr>
        <p:spPr>
          <a:xfrm>
            <a:off x="680400" y="3030120"/>
            <a:ext cx="4698000" cy="2905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Rust avoid null pointers and instead uses </a:t>
            </a:r>
            <a:r>
              <a:rPr b="0" lang="en-US" sz="1800" spc="-1" strike="noStrike">
                <a:solidFill>
                  <a:srgbClr val="ffffff"/>
                </a:solidFill>
                <a:latin typeface="Hack"/>
                <a:ea typeface="Hack"/>
              </a:rPr>
              <a:t>Option&lt;T&gt;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Hack"/>
              </a:rPr>
              <a:t>. This represents a value that may be of type </a:t>
            </a:r>
            <a:r>
              <a:rPr b="0" lang="en-US" sz="1800" spc="-1" strike="noStrike">
                <a:solidFill>
                  <a:srgbClr val="ffffff"/>
                </a:solidFill>
                <a:latin typeface="Hack"/>
                <a:ea typeface="Hack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Hack"/>
              </a:rPr>
              <a:t>, or may be absent (null).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Hack"/>
              </a:rPr>
              <a:t>Below is a real example of a common idiom when dealing with options. </a:t>
            </a:r>
            <a:r>
              <a:rPr b="0" lang="en-US" sz="1800" spc="-1" strike="noStrike">
                <a:solidFill>
                  <a:srgbClr val="ffffff"/>
                </a:solidFill>
                <a:latin typeface="Hack"/>
                <a:ea typeface="Hack"/>
              </a:rPr>
              <a:t>login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Hack"/>
              </a:rPr>
              <a:t> is an </a:t>
            </a:r>
            <a:r>
              <a:rPr b="0" lang="en-US" sz="1800" spc="-1" strike="noStrike">
                <a:solidFill>
                  <a:srgbClr val="ffffff"/>
                </a:solidFill>
                <a:latin typeface="Hack"/>
                <a:ea typeface="Hack"/>
              </a:rPr>
              <a:t>Option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Hack"/>
              </a:rPr>
              <a:t>, and </a:t>
            </a:r>
            <a:r>
              <a:rPr b="0" lang="en-US" sz="1800" spc="-1" strike="noStrike">
                <a:solidFill>
                  <a:srgbClr val="ffffff"/>
                </a:solidFill>
                <a:latin typeface="Hack"/>
                <a:ea typeface="Hack"/>
              </a:rPr>
              <a:t>is_some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Hack"/>
              </a:rPr>
              <a:t> is an </a:t>
            </a:r>
            <a:r>
              <a:rPr b="0" lang="en-US" sz="1800" spc="-1" strike="noStrike">
                <a:solidFill>
                  <a:srgbClr val="ffffff"/>
                </a:solidFill>
                <a:latin typeface="Hack"/>
                <a:ea typeface="Hack"/>
              </a:rPr>
              <a:t>Option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Hack"/>
              </a:rPr>
              <a:t> method that returns true if the value exists. 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Hack"/>
              </a:rPr>
              <a:t>To access the value within, use the </a:t>
            </a:r>
            <a:r>
              <a:rPr b="0" lang="en-US" sz="1800" spc="-1" strike="noStrike">
                <a:solidFill>
                  <a:srgbClr val="ffffff"/>
                </a:solidFill>
                <a:latin typeface="Hack"/>
                <a:ea typeface="Hack"/>
              </a:rPr>
              <a:t>unwrap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Hack"/>
              </a:rPr>
              <a:t> method.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9" name="Text Placeholder 5"/>
          <p:cNvSpPr txBox="1"/>
          <p:nvPr/>
        </p:nvSpPr>
        <p:spPr>
          <a:xfrm>
            <a:off x="5820120" y="2336760"/>
            <a:ext cx="4473720" cy="691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Result&lt;T,E&gt;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40" name="Content Placeholder 6"/>
          <p:cNvSpPr txBox="1"/>
          <p:nvPr/>
        </p:nvSpPr>
        <p:spPr>
          <a:xfrm>
            <a:off x="5594040" y="3030120"/>
            <a:ext cx="4699800" cy="2905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To avoid exceptions (called panics in Rust), Results will often be returned from error-prone operations like file IO. If the operation was successful, its result of type T will be able to be unwrapped.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This is an example of how to verify that a result’s contents are ok before accessing them.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41" name="Picture 10" descr=""/>
          <p:cNvPicPr/>
          <p:nvPr/>
        </p:nvPicPr>
        <p:blipFill>
          <a:blip r:embed="rId1"/>
          <a:stretch/>
        </p:blipFill>
        <p:spPr>
          <a:xfrm>
            <a:off x="10182240" y="2417400"/>
            <a:ext cx="2009520" cy="1114200"/>
          </a:xfrm>
          <a:prstGeom prst="rect">
            <a:avLst/>
          </a:prstGeom>
          <a:ln w="0">
            <a:noFill/>
          </a:ln>
        </p:spPr>
      </p:pic>
      <p:pic>
        <p:nvPicPr>
          <p:cNvPr id="342" name="Picture 12" descr=""/>
          <p:cNvPicPr/>
          <p:nvPr/>
        </p:nvPicPr>
        <p:blipFill>
          <a:blip r:embed="rId2"/>
          <a:stretch/>
        </p:blipFill>
        <p:spPr>
          <a:xfrm>
            <a:off x="906480" y="5843160"/>
            <a:ext cx="4003200" cy="522720"/>
          </a:xfrm>
          <a:prstGeom prst="rect">
            <a:avLst/>
          </a:prstGeom>
          <a:ln w="0">
            <a:noFill/>
          </a:ln>
        </p:spPr>
      </p:pic>
      <p:pic>
        <p:nvPicPr>
          <p:cNvPr id="343" name="Picture 14" descr=""/>
          <p:cNvPicPr/>
          <p:nvPr/>
        </p:nvPicPr>
        <p:blipFill>
          <a:blip r:embed="rId3"/>
          <a:srcRect l="0" t="0" r="0" b="7509"/>
          <a:stretch/>
        </p:blipFill>
        <p:spPr>
          <a:xfrm>
            <a:off x="5947200" y="5697000"/>
            <a:ext cx="4219920" cy="66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Lifetime and borrowing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45" name="Text Placeholder 3"/>
          <p:cNvSpPr txBox="1"/>
          <p:nvPr/>
        </p:nvSpPr>
        <p:spPr>
          <a:xfrm>
            <a:off x="680400" y="2336760"/>
            <a:ext cx="3789720" cy="359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Most values have a block scope lifetime, meaning they are freed when they go out of scope completely. Variables specified as having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static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lifetimes will have a program lifetime.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Borrowing allows to access the value of a variable without actually shifting the ownership.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Variables are borrowed with the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&amp;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operator. They can be borrowed many times, and borrowing parameters is the defacto convention for this reason.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All of this is to avoid dangling pointers and, above all, garbage colletion.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46" name="Content Placeholder 13" descr=""/>
          <p:cNvPicPr/>
          <p:nvPr/>
        </p:nvPicPr>
        <p:blipFill>
          <a:blip r:embed="rId1"/>
          <a:stretch/>
        </p:blipFill>
        <p:spPr>
          <a:xfrm>
            <a:off x="4686480" y="2444040"/>
            <a:ext cx="5608440" cy="338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itle 1"/>
          <p:cNvSpPr txBox="1"/>
          <p:nvPr/>
        </p:nvSpPr>
        <p:spPr>
          <a:xfrm>
            <a:off x="680400" y="286992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Cargo and the Rust toolchain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48" name="Text Placeholder 2"/>
          <p:cNvSpPr txBox="1"/>
          <p:nvPr/>
        </p:nvSpPr>
        <p:spPr>
          <a:xfrm>
            <a:off x="680400" y="4232160"/>
            <a:ext cx="9613440" cy="1703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itle 3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Getting started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0" name="Text Placeholder 5"/>
          <p:cNvSpPr txBox="1"/>
          <p:nvPr/>
        </p:nvSpPr>
        <p:spPr>
          <a:xfrm>
            <a:off x="680400" y="1996560"/>
            <a:ext cx="3789720" cy="4672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Cargo is an essential CLI tool that can be easily installed from rust-lang.org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Create a new project using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$ cargo init &lt;project-name&gt;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Which does the following: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Creates a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&lt;project-name&gt; 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directory with a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src/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directory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Crates the shown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Cargo.toml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file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Initializes an empty Git repo with a .gitignore set up to ignore the directory where your binary will be built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51" name="Content Placeholder 19" descr=""/>
          <p:cNvPicPr/>
          <p:nvPr/>
        </p:nvPicPr>
        <p:blipFill>
          <a:blip r:embed="rId1"/>
          <a:stretch/>
        </p:blipFill>
        <p:spPr>
          <a:xfrm>
            <a:off x="5340600" y="2662920"/>
            <a:ext cx="5608440" cy="294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Picture 15" descr=""/>
          <p:cNvPicPr/>
          <p:nvPr/>
        </p:nvPicPr>
        <p:blipFill>
          <a:blip r:embed="rId1"/>
          <a:stretch/>
        </p:blipFill>
        <p:spPr>
          <a:xfrm>
            <a:off x="5080680" y="2152440"/>
            <a:ext cx="5986800" cy="4277160"/>
          </a:xfrm>
          <a:prstGeom prst="rect">
            <a:avLst/>
          </a:prstGeom>
          <a:ln w="0">
            <a:noFill/>
          </a:ln>
        </p:spPr>
      </p:pic>
      <p:sp>
        <p:nvSpPr>
          <p:cNvPr id="353" name="TextBox 5"/>
          <p:cNvSpPr/>
          <p:nvPr/>
        </p:nvSpPr>
        <p:spPr>
          <a:xfrm>
            <a:off x="7934400" y="2505960"/>
            <a:ext cx="22226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Trebuchet MS"/>
              </a:rPr>
              <a:t>Automatically downloads deps from the internet if needed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4" name="Title 1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Running an application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5" name="Text Placeholder 13"/>
          <p:cNvSpPr txBox="1"/>
          <p:nvPr/>
        </p:nvSpPr>
        <p:spPr>
          <a:xfrm>
            <a:off x="680400" y="2336760"/>
            <a:ext cx="3875760" cy="359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Applications are run using the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$ cargo run -- &lt;arguments&gt;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command. Program arguments go after the double dash. The minimum amount of compilation necessary is done each time, similar to Make but without the pain.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6" name="TextBox 6"/>
          <p:cNvSpPr/>
          <p:nvPr/>
        </p:nvSpPr>
        <p:spPr>
          <a:xfrm>
            <a:off x="9546840" y="4880880"/>
            <a:ext cx="187308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Trebuchet MS"/>
              </a:rPr>
              <a:t>Our program begins outputting here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7" name="Straight Connector 8"/>
          <p:cNvSpPr/>
          <p:nvPr/>
        </p:nvSpPr>
        <p:spPr>
          <a:xfrm>
            <a:off x="5080680" y="5075280"/>
            <a:ext cx="4465800" cy="360"/>
          </a:xfrm>
          <a:prstGeom prst="line">
            <a:avLst/>
          </a:prstGeom>
          <a:ln w="19050">
            <a:solidFill>
              <a:srgbClr val="fa7e5c">
                <a:lumMod val="75000"/>
              </a:srgbClr>
            </a:solidFill>
            <a:rou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Dependency management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9" name="Text Placeholder 3"/>
          <p:cNvSpPr txBox="1"/>
          <p:nvPr/>
        </p:nvSpPr>
        <p:spPr>
          <a:xfrm>
            <a:off x="109080" y="2336760"/>
            <a:ext cx="4447080" cy="359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Cargo.toml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is similar to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package.json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for NPM, except that it’s modified directly by the programmer. When viewing a package on </a:t>
            </a:r>
            <a:r>
              <a:rPr b="1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crates.io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, similar to NPM’s </a:t>
            </a:r>
            <a:r>
              <a:rPr b="1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npmjs.com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, the author will provide a line to copy-paste into the dependencies section of your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Cargo.toml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. On the next </a:t>
            </a:r>
            <a:r>
              <a:rPr b="1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cargo run 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or </a:t>
            </a:r>
            <a:r>
              <a:rPr b="1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cargo build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, the dependencies will be automatically pulled from the internet and compiled.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The full dependency tree is stored in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Cargo.lock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60" name="Picture 4" descr=""/>
          <p:cNvPicPr/>
          <p:nvPr/>
        </p:nvPicPr>
        <p:blipFill>
          <a:blip r:embed="rId1"/>
          <a:stretch/>
        </p:blipFill>
        <p:spPr>
          <a:xfrm>
            <a:off x="4556520" y="3715200"/>
            <a:ext cx="7334280" cy="2472120"/>
          </a:xfrm>
          <a:prstGeom prst="rect">
            <a:avLst/>
          </a:prstGeom>
          <a:ln w="0">
            <a:noFill/>
          </a:ln>
        </p:spPr>
      </p:pic>
      <p:pic>
        <p:nvPicPr>
          <p:cNvPr id="361" name="Picture 6" descr=""/>
          <p:cNvPicPr/>
          <p:nvPr/>
        </p:nvPicPr>
        <p:blipFill>
          <a:blip r:embed="rId2"/>
          <a:stretch/>
        </p:blipFill>
        <p:spPr>
          <a:xfrm>
            <a:off x="4559400" y="2468880"/>
            <a:ext cx="2609640" cy="1114200"/>
          </a:xfrm>
          <a:prstGeom prst="rect">
            <a:avLst/>
          </a:prstGeom>
          <a:ln w="0">
            <a:noFill/>
          </a:ln>
        </p:spPr>
      </p:pic>
      <p:sp>
        <p:nvSpPr>
          <p:cNvPr id="362" name="TextBox 7"/>
          <p:cNvSpPr/>
          <p:nvPr/>
        </p:nvSpPr>
        <p:spPr>
          <a:xfrm>
            <a:off x="7635600" y="3253680"/>
            <a:ext cx="34714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Cargo.toml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Nuances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4" name="Content Placeholder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Outright avoidance of null pointers in favor of </a:t>
            </a:r>
            <a:r>
              <a:rPr b="0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Option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Hack"/>
              </a:rPr>
              <a:t>s.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Hack"/>
              </a:rPr>
              <a:t>Traits: adding methods to structs externally, can’t declare methods inside a struct declaration.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Hack"/>
              </a:rPr>
              <a:t>Use of </a:t>
            </a:r>
            <a:r>
              <a:rPr b="0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pub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Hack"/>
              </a:rPr>
              <a:t> and privacy by default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mut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Hack"/>
              </a:rPr>
              <a:t> keyword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Hack"/>
              </a:rPr>
              <a:t>Comprehensive dependency management in a low level language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Hack"/>
              </a:rPr>
              <a:t>Indexing strings is non-trivial because of UTF8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Opinions: Danilo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6" name="Content Placeholder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3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Rust Philosophy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6" name="Content Placeholder 4"/>
          <p:cNvSpPr txBox="1"/>
          <p:nvPr/>
        </p:nvSpPr>
        <p:spPr>
          <a:xfrm>
            <a:off x="680400" y="2336760"/>
            <a:ext cx="9613440" cy="401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Multi-paradigm: Imperative, concurrent, OOP, and functional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Type and memory safety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Only </a:t>
            </a:r>
            <a:r>
              <a:rPr b="1" lang="en-US" sz="1800" spc="-1" strike="noStrike">
                <a:solidFill>
                  <a:srgbClr val="ffffff"/>
                </a:solidFill>
                <a:latin typeface="Lato"/>
              </a:rPr>
              <a:t>one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 owner of any given piece of memory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Immutability by default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Complex compiler, simpler binaries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Efficiency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Compile to machine code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ffffff"/>
                </a:solidFill>
                <a:latin typeface="Lato"/>
              </a:rPr>
              <a:t>Always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 prefer the stack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No garbage collector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Lato"/>
              </a:rPr>
              <a:t>Once a variable is out of scope, the memory associated with it is usually reclaimed automatically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Lato"/>
              </a:rPr>
              <a:t>Easy to use toolchain for dependency management (https://crates.io/)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Opinions: Chris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8" name="Content Placeholder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itle 3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Sources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0" name="Content Placeholder 4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ae3e"/>
                </a:solidFill>
                <a:latin typeface="Whitney"/>
                <a:hlinkClick r:id="rId1"/>
              </a:rPr>
              <a:t>https://learning-rust.github.io/docs/a1.why_rust.html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ae3e"/>
                </a:solidFill>
                <a:latin typeface="Whitney"/>
                <a:hlinkClick r:id="rId2"/>
              </a:rPr>
              <a:t>https://doc.rust-lang.org/rust-by-example/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Why Rust?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8" name="Content Placeholder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“</a:t>
            </a:r>
            <a:r>
              <a:rPr b="0" lang="en-US" sz="3600" spc="-1" strike="noStrike">
                <a:solidFill>
                  <a:srgbClr val="dcddde"/>
                </a:solidFill>
                <a:latin typeface="Whitney"/>
              </a:rPr>
              <a:t>Rust is a systems programming language focused on three goals: safety, speed, and concurrency”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dcddde"/>
                </a:solidFill>
                <a:latin typeface="Whitney"/>
              </a:rPr>
              <a:t>-Rust documentation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Created by Mozilla to fill the spot of a highly concurrent, truly strongly typed low-level language with a safe memory layout.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Despite its age, Rust is an up-and-coming language with a passionate following in many areas of computing.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Influences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0" name="Content Placeholder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C-style syntax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Types inspired by C, ML, and Lisp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Functional programming elements inspired by Haskell and F#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Memory management inspired C++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Evolution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2" name="Content Placeholder 2"/>
          <p:cNvSpPr txBox="1"/>
          <p:nvPr/>
        </p:nvSpPr>
        <p:spPr>
          <a:xfrm>
            <a:off x="680400" y="2336760"/>
            <a:ext cx="10032120" cy="3887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Statically typed from the beginning in 2006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Classes removed in 0.4 in favor of structs with associated methods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Traits added in 0.4 to add a sort of polymorphism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These and other changes in the mid 2010s slowed adoption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Version 1.0 becomes the first stable release in 2015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Much of the Rust team was laid off in August 2020, casting doubt on the language’s future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Rust Foundation created in February 2021 to ensure financial stability and longevity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Use Cases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4" name="Content Placeholder 2"/>
          <p:cNvSpPr txBox="1"/>
          <p:nvPr/>
        </p:nvSpPr>
        <p:spPr>
          <a:xfrm>
            <a:off x="680400" y="2336760"/>
            <a:ext cx="9613440" cy="4206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Low-level systems and server software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Used by Facebook, Microsoft, Dropbox, Amazon, Discord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High performance web server and frameworks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Actix Web: an extremely performant web server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WebAssembly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fae3e"/>
                </a:solidFill>
                <a:uFillTx/>
                <a:latin typeface="Trebuchet MS"/>
                <a:hlinkClick r:id="rId1"/>
              </a:rPr>
              <a:t>https://royaltm.github.io/rust-fractx-wasm-demo/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Game development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latin typeface="Trebuchet MS"/>
              </a:rPr>
              <a:t>Veloren, a free and open source voxel Minecraft-clone</a:t>
            </a:r>
            <a:endParaRPr b="0" lang="en-US" sz="19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Embedded applications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FreeRTOS, an embedded real-time operating system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3"/>
          <p:cNvSpPr txBox="1"/>
          <p:nvPr/>
        </p:nvSpPr>
        <p:spPr>
          <a:xfrm>
            <a:off x="680400" y="286992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Syntax and semantics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6" name="Text Placeholder 4"/>
          <p:cNvSpPr txBox="1"/>
          <p:nvPr/>
        </p:nvSpPr>
        <p:spPr>
          <a:xfrm>
            <a:off x="680400" y="4232160"/>
            <a:ext cx="9613440" cy="1703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icture 2" descr=""/>
          <p:cNvPicPr/>
          <p:nvPr/>
        </p:nvPicPr>
        <p:blipFill>
          <a:blip r:embed="rId1"/>
          <a:stretch/>
        </p:blipFill>
        <p:spPr>
          <a:xfrm>
            <a:off x="5492880" y="3212640"/>
            <a:ext cx="4457520" cy="1847520"/>
          </a:xfrm>
          <a:prstGeom prst="rect">
            <a:avLst/>
          </a:prstGeom>
          <a:ln w="0">
            <a:noFill/>
          </a:ln>
        </p:spPr>
      </p:pic>
      <p:sp>
        <p:nvSpPr>
          <p:cNvPr id="298" name="Title 5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Language basics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9" name="Text Placeholder 8"/>
          <p:cNvSpPr txBox="1"/>
          <p:nvPr/>
        </p:nvSpPr>
        <p:spPr>
          <a:xfrm>
            <a:off x="680400" y="2336760"/>
            <a:ext cx="3789720" cy="359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Things to note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Function declared with fn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C-style brace syntax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println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is a macro, shown by </a:t>
            </a: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!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Hack"/>
                <a:ea typeface="Hack"/>
              </a:rPr>
              <a:t>main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 is a special entry-point function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Whitespace-ambivalent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Hack"/>
              </a:rPr>
              <a:t>Return statement has no semicolon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278</TotalTime>
  <Application>LibreOffice/7.1.6.2.0$Linux_X86_64 LibreOffice_project/10$Build-2</Application>
  <AppVersion>15.0000</AppVersion>
  <Words>1513</Words>
  <Paragraphs>178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2021-09-25T20:28:59Z</dcterms:created>
  <dc:creator>Danilo Hidalgo</dc:creator>
  <dc:description/>
  <dc:language>en-US</dc:language>
  <cp:lastModifiedBy/>
  <dcterms:modified xsi:type="dcterms:W3CDTF">2021-09-27T09:31:13Z</dcterms:modified>
  <cp:revision>7</cp:revision>
  <dc:subject/>
  <dc:title>Rust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31</vt:i4>
  </property>
</Properties>
</file>