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1"/>
  </p:sldMasterIdLst>
  <p:sldIdLst>
    <p:sldId id="256" r:id="rId2"/>
    <p:sldId id="259" r:id="rId3"/>
    <p:sldId id="257" r:id="rId4"/>
    <p:sldId id="264" r:id="rId5"/>
    <p:sldId id="263" r:id="rId6"/>
    <p:sldId id="260" r:id="rId7"/>
    <p:sldId id="261" r:id="rId8"/>
    <p:sldId id="265" r:id="rId9"/>
    <p:sldId id="267" r:id="rId10"/>
    <p:sldId id="280" r:id="rId11"/>
    <p:sldId id="271" r:id="rId12"/>
    <p:sldId id="284" r:id="rId13"/>
    <p:sldId id="272" r:id="rId14"/>
    <p:sldId id="273" r:id="rId15"/>
    <p:sldId id="278" r:id="rId16"/>
    <p:sldId id="275" r:id="rId17"/>
    <p:sldId id="276" r:id="rId18"/>
    <p:sldId id="268" r:id="rId19"/>
    <p:sldId id="279" r:id="rId20"/>
    <p:sldId id="281" r:id="rId21"/>
    <p:sldId id="277" r:id="rId22"/>
    <p:sldId id="283" r:id="rId23"/>
    <p:sldId id="282" r:id="rId24"/>
    <p:sldId id="270" r:id="rId25"/>
    <p:sldId id="266" r:id="rId26"/>
    <p:sldId id="269" r:id="rId27"/>
    <p:sldId id="274" r:id="rId28"/>
    <p:sldId id="262" r:id="rId29"/>
    <p:sldId id="287" r:id="rId30"/>
    <p:sldId id="289" r:id="rId31"/>
    <p:sldId id="288" r:id="rId32"/>
    <p:sldId id="285" r:id="rId33"/>
    <p:sldId id="286" r:id="rId34"/>
    <p:sldId id="290" r:id="rId35"/>
    <p:sldId id="258" r:id="rId36"/>
  </p:sldIdLst>
  <p:sldSz cx="12192000" cy="6858000"/>
  <p:notesSz cx="6858000" cy="9144000"/>
  <p:embeddedFontLst>
    <p:embeddedFont>
      <p:font typeface="Andale Mono" panose="020B0509000000000004" pitchFamily="49" charset="0"/>
      <p:regular r:id="rId37"/>
    </p:embeddedFont>
    <p:embeddedFont>
      <p:font typeface="Hack" panose="020B0609030202020204" pitchFamily="49" charset="0"/>
      <p:regular r:id="rId38"/>
      <p:bold r:id="rId39"/>
      <p:italic r:id="rId40"/>
      <p:boldItalic r:id="rId41"/>
    </p:embeddedFont>
    <p:embeddedFont>
      <p:font typeface="Trebuchet MS" panose="020B0703020202090204"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4" autoAdjust="0"/>
    <p:restoredTop sz="94660"/>
  </p:normalViewPr>
  <p:slideViewPr>
    <p:cSldViewPr snapToGrid="0">
      <p:cViewPr>
        <p:scale>
          <a:sx n="90" d="100"/>
          <a:sy n="90" d="100"/>
        </p:scale>
        <p:origin x="584"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8101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917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15627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238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416606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791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31740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54879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24250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8638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3276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69884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C483-6FA8-4BD4-9273-882CA8632808}"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84728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05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0AC483-6FA8-4BD4-9273-882CA8632808}"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2831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70236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004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AC483-6FA8-4BD4-9273-882CA8632808}" type="datetimeFigureOut">
              <a:rPr lang="en-US" smtClean="0"/>
              <a:t>9/27/21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40331612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DaniloHP/csc372project1/releases/tag/1.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yaltm.github.io/rust-fractx-was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EFD-34C2-4033-8174-E57EA55F9182}"/>
              </a:ext>
            </a:extLst>
          </p:cNvPr>
          <p:cNvSpPr>
            <a:spLocks noGrp="1"/>
          </p:cNvSpPr>
          <p:nvPr>
            <p:ph type="ctrTitle"/>
          </p:nvPr>
        </p:nvSpPr>
        <p:spPr/>
        <p:txBody>
          <a:bodyPr/>
          <a:lstStyle/>
          <a:p>
            <a:r>
              <a:rPr lang="en-US" dirty="0"/>
              <a:t>Rust</a:t>
            </a:r>
          </a:p>
        </p:txBody>
      </p:sp>
      <p:sp>
        <p:nvSpPr>
          <p:cNvPr id="3" name="Subtitle 2">
            <a:extLst>
              <a:ext uri="{FF2B5EF4-FFF2-40B4-BE49-F238E27FC236}">
                <a16:creationId xmlns:a16="http://schemas.microsoft.com/office/drawing/2014/main" id="{A6A99486-D475-4BB6-BE72-1C0F42CB2D7C}"/>
              </a:ext>
            </a:extLst>
          </p:cNvPr>
          <p:cNvSpPr>
            <a:spLocks noGrp="1"/>
          </p:cNvSpPr>
          <p:nvPr>
            <p:ph type="subTitle" idx="1"/>
          </p:nvPr>
        </p:nvSpPr>
        <p:spPr/>
        <p:txBody>
          <a:bodyPr/>
          <a:lstStyle/>
          <a:p>
            <a:r>
              <a:rPr lang="en-US" dirty="0"/>
              <a:t>Danilo Hidalgo and Christian Trejo</a:t>
            </a:r>
          </a:p>
        </p:txBody>
      </p:sp>
    </p:spTree>
    <p:extLst>
      <p:ext uri="{BB962C8B-B14F-4D97-AF65-F5344CB8AC3E}">
        <p14:creationId xmlns:p14="http://schemas.microsoft.com/office/powerpoint/2010/main" val="29392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2B6-C8D7-425B-AF99-F580BFAE220F}"/>
              </a:ext>
            </a:extLst>
          </p:cNvPr>
          <p:cNvSpPr>
            <a:spLocks noGrp="1"/>
          </p:cNvSpPr>
          <p:nvPr>
            <p:ph type="title"/>
          </p:nvPr>
        </p:nvSpPr>
        <p:spPr/>
        <p:txBody>
          <a:bodyPr/>
          <a:lstStyle/>
          <a:p>
            <a:r>
              <a:rPr lang="en-US" dirty="0"/>
              <a:t>Functions</a:t>
            </a:r>
          </a:p>
        </p:txBody>
      </p:sp>
      <p:sp>
        <p:nvSpPr>
          <p:cNvPr id="4" name="Text Placeholder 3">
            <a:extLst>
              <a:ext uri="{FF2B5EF4-FFF2-40B4-BE49-F238E27FC236}">
                <a16:creationId xmlns:a16="http://schemas.microsoft.com/office/drawing/2014/main" id="{3853E8A1-322E-476F-A9DE-6EB764D567CB}"/>
              </a:ext>
            </a:extLst>
          </p:cNvPr>
          <p:cNvSpPr>
            <a:spLocks noGrp="1"/>
          </p:cNvSpPr>
          <p:nvPr>
            <p:ph type="body" sz="half" idx="2"/>
          </p:nvPr>
        </p:nvSpPr>
        <p:spPr>
          <a:xfrm>
            <a:off x="680322" y="2336872"/>
            <a:ext cx="4386628" cy="3599317"/>
          </a:xfrm>
        </p:spPr>
        <p:txBody>
          <a:bodyPr>
            <a:normAutofit/>
          </a:bodyPr>
          <a:lstStyle/>
          <a:p>
            <a:pPr marL="342900" indent="-342900">
              <a:lnSpc>
                <a:spcPct val="100000"/>
              </a:lnSpc>
              <a:buFont typeface="Arial" panose="020B0604020202020204" pitchFamily="34" charset="0"/>
              <a:buChar char="•"/>
            </a:pPr>
            <a:r>
              <a:rPr lang="en-US" sz="2000" dirty="0"/>
              <a:t>Function parameters must have types associated with them. </a:t>
            </a:r>
          </a:p>
          <a:p>
            <a:pPr marL="342900" indent="-342900">
              <a:lnSpc>
                <a:spcPct val="100000"/>
              </a:lnSpc>
              <a:buFont typeface="Arial" panose="020B0604020202020204" pitchFamily="34" charset="0"/>
              <a:buChar char="•"/>
            </a:pPr>
            <a:r>
              <a:rPr lang="en-US" sz="2000" dirty="0"/>
              <a:t>There are no optional parameters or variadic functions in Rust. </a:t>
            </a:r>
          </a:p>
          <a:p>
            <a:pPr marL="342900" indent="-342900">
              <a:lnSpc>
                <a:spcPct val="100000"/>
              </a:lnSpc>
              <a:buFont typeface="Arial" panose="020B0604020202020204" pitchFamily="34" charset="0"/>
              <a:buChar char="•"/>
            </a:pPr>
            <a:r>
              <a:rPr lang="en-US" sz="2000" dirty="0"/>
              <a:t>Either the </a:t>
            </a:r>
            <a:r>
              <a:rPr lang="en-US" sz="2000" dirty="0">
                <a:latin typeface="Hack" panose="020B0609030202020204" pitchFamily="49" charset="0"/>
                <a:ea typeface="Hack" panose="020B0609030202020204" pitchFamily="49" charset="0"/>
                <a:cs typeface="Hack" panose="020B0609030202020204" pitchFamily="49" charset="0"/>
              </a:rPr>
              <a:t>return</a:t>
            </a:r>
            <a:r>
              <a:rPr lang="en-US" sz="2000" dirty="0"/>
              <a:t> keyword or a statement with no semicolon can be used to indicate return value</a:t>
            </a:r>
          </a:p>
          <a:p>
            <a:pPr marL="342900" indent="-342900">
              <a:lnSpc>
                <a:spcPct val="100000"/>
              </a:lnSpc>
              <a:buFont typeface="Arial" panose="020B0604020202020204" pitchFamily="34" charset="0"/>
              <a:buChar char="•"/>
            </a:pPr>
            <a:r>
              <a:rPr lang="en-US" sz="2000" dirty="0"/>
              <a:t>The return type of a function is indicated after the </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a:ea typeface="Hack" panose="020B0609030202020204" pitchFamily="49" charset="0"/>
                <a:cs typeface="Hack" panose="020B0609030202020204" pitchFamily="49" charset="0"/>
              </a:rPr>
              <a:t>in the function declaration</a:t>
            </a:r>
            <a:r>
              <a:rPr lang="en-US" sz="2000" dirty="0">
                <a:latin typeface="Hack" panose="020B0609030202020204" pitchFamily="49" charset="0"/>
                <a:ea typeface="Hack" panose="020B0609030202020204" pitchFamily="49" charset="0"/>
                <a:cs typeface="Hack" panose="020B0609030202020204" pitchFamily="49" charset="0"/>
              </a:rPr>
              <a:t>.</a:t>
            </a:r>
            <a:endParaRPr lang="en-US" sz="2000" dirty="0"/>
          </a:p>
        </p:txBody>
      </p:sp>
      <p:pic>
        <p:nvPicPr>
          <p:cNvPr id="10246" name="Picture 6">
            <a:extLst>
              <a:ext uri="{FF2B5EF4-FFF2-40B4-BE49-F238E27FC236}">
                <a16:creationId xmlns:a16="http://schemas.microsoft.com/office/drawing/2014/main" id="{3A0BBB7D-98BF-4B12-8A62-0E561549F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367" y="3005873"/>
            <a:ext cx="4454899" cy="256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45092-B733-4E0A-9679-FFB07189DFC3}"/>
              </a:ext>
            </a:extLst>
          </p:cNvPr>
          <p:cNvSpPr>
            <a:spLocks noGrp="1"/>
          </p:cNvSpPr>
          <p:nvPr>
            <p:ph type="title"/>
          </p:nvPr>
        </p:nvSpPr>
        <p:spPr/>
        <p:txBody>
          <a:bodyPr/>
          <a:lstStyle/>
          <a:p>
            <a:r>
              <a:rPr lang="en-US" dirty="0"/>
              <a:t>Types, declarations, and inferences</a:t>
            </a:r>
          </a:p>
        </p:txBody>
      </p:sp>
      <p:pic>
        <p:nvPicPr>
          <p:cNvPr id="3078" name="Picture 6">
            <a:extLst>
              <a:ext uri="{FF2B5EF4-FFF2-40B4-BE49-F238E27FC236}">
                <a16:creationId xmlns:a16="http://schemas.microsoft.com/office/drawing/2014/main" id="{55785709-81C5-4B95-B4A3-7CBA05E72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648" y="2336800"/>
            <a:ext cx="8526703"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2F-35EC-496A-9A59-FC71E6A4A7AA}"/>
              </a:ext>
            </a:extLst>
          </p:cNvPr>
          <p:cNvSpPr>
            <a:spLocks noGrp="1"/>
          </p:cNvSpPr>
          <p:nvPr>
            <p:ph type="title"/>
          </p:nvPr>
        </p:nvSpPr>
        <p:spPr/>
        <p:txBody>
          <a:bodyPr/>
          <a:lstStyle/>
          <a:p>
            <a:r>
              <a:rPr lang="en-US" dirty="0"/>
              <a:t>Conditionals</a:t>
            </a:r>
          </a:p>
        </p:txBody>
      </p:sp>
      <p:pic>
        <p:nvPicPr>
          <p:cNvPr id="6" name="Content Placeholder 5">
            <a:extLst>
              <a:ext uri="{FF2B5EF4-FFF2-40B4-BE49-F238E27FC236}">
                <a16:creationId xmlns:a16="http://schemas.microsoft.com/office/drawing/2014/main" id="{74D14411-3C05-4294-B249-534249913EAF}"/>
              </a:ext>
            </a:extLst>
          </p:cNvPr>
          <p:cNvPicPr>
            <a:picLocks noGrp="1" noChangeAspect="1"/>
          </p:cNvPicPr>
          <p:nvPr>
            <p:ph idx="1"/>
          </p:nvPr>
        </p:nvPicPr>
        <p:blipFill>
          <a:blip r:embed="rId2"/>
          <a:stretch>
            <a:fillRect/>
          </a:stretch>
        </p:blipFill>
        <p:spPr>
          <a:xfrm>
            <a:off x="4769986" y="3044020"/>
            <a:ext cx="7097270" cy="2442380"/>
          </a:xfrm>
        </p:spPr>
      </p:pic>
      <p:sp>
        <p:nvSpPr>
          <p:cNvPr id="4" name="Text Placeholder 3">
            <a:extLst>
              <a:ext uri="{FF2B5EF4-FFF2-40B4-BE49-F238E27FC236}">
                <a16:creationId xmlns:a16="http://schemas.microsoft.com/office/drawing/2014/main" id="{FBD2787E-9311-4891-BA5B-E07EB1347665}"/>
              </a:ext>
            </a:extLst>
          </p:cNvPr>
          <p:cNvSpPr>
            <a:spLocks noGrp="1"/>
          </p:cNvSpPr>
          <p:nvPr>
            <p:ph type="body" sz="half" idx="2"/>
          </p:nvPr>
        </p:nvSpPr>
        <p:spPr/>
        <p:txBody>
          <a:bodyPr>
            <a:normAutofit/>
          </a:bodyPr>
          <a:lstStyle/>
          <a:p>
            <a:r>
              <a:rPr lang="en-US" sz="2000" dirty="0"/>
              <a:t>Conditionals in Rust are standard to C-like syntax. One difference is that it does not require parentheses around conditional statements. </a:t>
            </a:r>
          </a:p>
        </p:txBody>
      </p:sp>
    </p:spTree>
    <p:extLst>
      <p:ext uri="{BB962C8B-B14F-4D97-AF65-F5344CB8AC3E}">
        <p14:creationId xmlns:p14="http://schemas.microsoft.com/office/powerpoint/2010/main" val="12298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Operators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2452814824"/>
              </p:ext>
            </p:extLst>
          </p:nvPr>
        </p:nvGraphicFramePr>
        <p:xfrm>
          <a:off x="1289050" y="2308225"/>
          <a:ext cx="9613899" cy="4079240"/>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j-lt"/>
                        </a:rPr>
                        <a:t>Symbol </a:t>
                      </a:r>
                    </a:p>
                  </a:txBody>
                  <a:tcPr marL="28575" marR="28575" marT="19050" marB="19050" anchor="ctr"/>
                </a:tc>
                <a:tc>
                  <a:txBody>
                    <a:bodyPr/>
                    <a:lstStyle/>
                    <a:p>
                      <a:pPr algn="ctr" rtl="0" fontAlgn="b"/>
                      <a:r>
                        <a:rPr lang="en-US" sz="2000" b="1" dirty="0">
                          <a:effectLst/>
                          <a:latin typeface="+mj-lt"/>
                        </a:rPr>
                        <a:t>Meaning</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dirty="0">
                          <a:effectLst/>
                          <a:latin typeface="+mn-lt"/>
                        </a:rPr>
                        <a:t>Arithmetic operators</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Arithmetic remainder</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Bitwise or logical complement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Macro Expansion</a:t>
                      </a:r>
                    </a:p>
                  </a:txBody>
                  <a:tcPr marL="28575" marR="28575" marT="19050" marB="19050" anchor="ctr"/>
                </a:tc>
                <a:extLst>
                  <a:ext uri="{0D108BD9-81ED-4DB2-BD59-A6C34878D82A}">
                    <a16:rowId xmlns:a16="http://schemas.microsoft.com/office/drawing/2014/main" val="441987883"/>
                  </a:ext>
                </a:extLst>
              </a:tr>
              <a:tr h="370840">
                <a:tc>
                  <a:txBody>
                    <a:bodyPr/>
                    <a:lstStyle/>
                    <a:p>
                      <a:pPr rtl="0" fontAlgn="b"/>
                      <a:r>
                        <a:rPr lang="en-US" sz="1600" b="0">
                          <a:effectLst/>
                          <a:latin typeface="Hack" panose="020B0609030202020204" pitchFamily="49" charset="0"/>
                          <a:ea typeface="Hack" panose="020B0609030202020204" pitchFamily="49" charset="0"/>
                          <a:cs typeface="Hack" panose="020B0609030202020204" pitchFamily="49" charset="0"/>
                        </a:rPr>
                        <a:t>!=, &lt;, &lt;=, &gt;, &gt;=, ==</a:t>
                      </a:r>
                    </a:p>
                  </a:txBody>
                  <a:tcPr marL="28575" marR="28575" marT="19050" marB="19050" anchor="ctr"/>
                </a:tc>
                <a:tc>
                  <a:txBody>
                    <a:bodyPr/>
                    <a:lstStyle/>
                    <a:p>
                      <a:pPr rtl="0" fontAlgn="b"/>
                      <a:r>
                        <a:rPr lang="en-US" sz="1600" b="0" dirty="0">
                          <a:effectLst/>
                          <a:latin typeface="+mn-lt"/>
                        </a:rPr>
                        <a:t>Boolean Operators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&gt;&gt;, &lt;&lt; </a:t>
                      </a:r>
                    </a:p>
                  </a:txBody>
                  <a:tcPr marL="28575" marR="28575" marT="19050" marB="19050" anchor="ctr"/>
                </a:tc>
                <a:tc>
                  <a:txBody>
                    <a:bodyPr/>
                    <a:lstStyle/>
                    <a:p>
                      <a:pPr rtl="0" fontAlgn="b"/>
                      <a:r>
                        <a:rPr lang="en-US" sz="1600" b="0" dirty="0">
                          <a:effectLst/>
                          <a:latin typeface="+mn-lt"/>
                        </a:rPr>
                        <a:t>Bitwise Shift Operators (right/ left)</a:t>
                      </a:r>
                    </a:p>
                  </a:txBody>
                  <a:tcPr marL="28575" marR="28575" marT="19050" marB="19050" anchor="ctr"/>
                </a:tc>
                <a:extLst>
                  <a:ext uri="{0D108BD9-81ED-4DB2-BD59-A6C34878D82A}">
                    <a16:rowId xmlns:a16="http://schemas.microsoft.com/office/drawing/2014/main" val="1721135528"/>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Logical OR</a:t>
                      </a:r>
                    </a:p>
                  </a:txBody>
                  <a:tcPr marL="28575" marR="28575" marT="19050" marB="19050" anchor="ctr"/>
                </a:tc>
                <a:extLst>
                  <a:ext uri="{0D108BD9-81ED-4DB2-BD59-A6C34878D82A}">
                    <a16:rowId xmlns:a16="http://schemas.microsoft.com/office/drawing/2014/main" val="1677519074"/>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&amp;&amp;</a:t>
                      </a:r>
                    </a:p>
                  </a:txBody>
                  <a:tcPr marL="28575" marR="28575" marT="19050" marB="19050" anchor="ctr"/>
                </a:tc>
                <a:tc>
                  <a:txBody>
                    <a:bodyPr/>
                    <a:lstStyle/>
                    <a:p>
                      <a:pPr rtl="0" fontAlgn="b"/>
                      <a:r>
                        <a:rPr lang="en-US" sz="1600" b="0" dirty="0">
                          <a:effectLst/>
                          <a:latin typeface="+mn-lt"/>
                        </a:rPr>
                        <a:t>Logical AND</a:t>
                      </a:r>
                    </a:p>
                  </a:txBody>
                  <a:tcPr marL="28575" marR="28575" marT="19050" marB="19050" anchor="ctr"/>
                </a:tc>
                <a:extLst>
                  <a:ext uri="{0D108BD9-81ED-4DB2-BD59-A6C34878D82A}">
                    <a16:rowId xmlns:a16="http://schemas.microsoft.com/office/drawing/2014/main" val="209220413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 </a:t>
                      </a:r>
                    </a:p>
                  </a:txBody>
                  <a:tcPr marL="28575" marR="28575" marT="19050" marB="19050" anchor="ctr"/>
                </a:tc>
                <a:tc>
                  <a:txBody>
                    <a:bodyPr/>
                    <a:lstStyle/>
                    <a:p>
                      <a:pPr rtl="0" fontAlgn="b"/>
                      <a:r>
                        <a:rPr lang="en-US" sz="1600" b="0" dirty="0">
                          <a:effectLst/>
                          <a:latin typeface="+mn-lt"/>
                        </a:rPr>
                        <a:t>Borrow (~"address of")</a:t>
                      </a:r>
                    </a:p>
                  </a:txBody>
                  <a:tcPr marL="28575" marR="28575" marT="19050" marB="19050" anchor="ctr"/>
                </a:tc>
                <a:extLst>
                  <a:ext uri="{0D108BD9-81ED-4DB2-BD59-A6C34878D82A}">
                    <a16:rowId xmlns:a16="http://schemas.microsoft.com/office/drawing/2014/main" val="437507371"/>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Dereference</a:t>
                      </a:r>
                    </a:p>
                  </a:txBody>
                  <a:tcPr marL="28575" marR="28575" marT="19050" marB="19050" anchor="ctr"/>
                </a:tc>
                <a:extLst>
                  <a:ext uri="{0D108BD9-81ED-4DB2-BD59-A6C34878D82A}">
                    <a16:rowId xmlns:a16="http://schemas.microsoft.com/office/drawing/2014/main" val="4191979628"/>
                  </a:ext>
                </a:extLst>
              </a:tr>
            </a:tbl>
          </a:graphicData>
        </a:graphic>
      </p:graphicFrame>
    </p:spTree>
    <p:extLst>
      <p:ext uri="{BB962C8B-B14F-4D97-AF65-F5344CB8AC3E}">
        <p14:creationId xmlns:p14="http://schemas.microsoft.com/office/powerpoint/2010/main" val="475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Comments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40032053"/>
              </p:ext>
            </p:extLst>
          </p:nvPr>
        </p:nvGraphicFramePr>
        <p:xfrm>
          <a:off x="1289050" y="2522538"/>
          <a:ext cx="9613899" cy="3364498"/>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n-lt"/>
                        </a:rPr>
                        <a:t>Symbol </a:t>
                      </a:r>
                    </a:p>
                  </a:txBody>
                  <a:tcPr marL="28575" marR="28575" marT="19050" marB="19050" anchor="ctr"/>
                </a:tc>
                <a:tc>
                  <a:txBody>
                    <a:bodyPr/>
                    <a:lstStyle/>
                    <a:p>
                      <a:pPr algn="ctr" rtl="0" fontAlgn="b"/>
                      <a:r>
                        <a:rPr lang="en-US" sz="2000" b="1" dirty="0">
                          <a:effectLst/>
                          <a:latin typeface="+mn-lt"/>
                        </a:rPr>
                        <a:t>Meaning </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a:effectLst/>
                          <a:latin typeface="+mn-lt"/>
                        </a:rPr>
                        <a:t>Line comment </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Inner line doc comment </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Outer line doc comment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Block comment</a:t>
                      </a:r>
                    </a:p>
                  </a:txBody>
                  <a:tcPr marL="28575" marR="28575" marT="19050" marB="19050" anchor="ctr"/>
                </a:tc>
                <a:extLst>
                  <a:ext uri="{0D108BD9-81ED-4DB2-BD59-A6C34878D82A}">
                    <a16:rowId xmlns:a16="http://schemas.microsoft.com/office/drawing/2014/main" val="441987883"/>
                  </a:ext>
                </a:extLst>
              </a:tr>
              <a:tr h="397778">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Inner block doc comment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dirty="0">
                          <a:effectLst/>
                          <a:latin typeface="+mn-lt"/>
                        </a:rPr>
                        <a:t>Outer block doc comment</a:t>
                      </a:r>
                    </a:p>
                  </a:txBody>
                  <a:tcPr marL="28575" marR="28575" marT="19050" marB="19050" anchor="ctr"/>
                </a:tc>
                <a:extLst>
                  <a:ext uri="{0D108BD9-81ED-4DB2-BD59-A6C34878D82A}">
                    <a16:rowId xmlns:a16="http://schemas.microsoft.com/office/drawing/2014/main" val="1721135528"/>
                  </a:ext>
                </a:extLst>
              </a:tr>
              <a:tr h="741680">
                <a:tc gridSpan="2">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r>
                        <a:rPr lang="en-US" sz="1600" b="0" dirty="0">
                          <a:effectLst/>
                          <a:latin typeface="+mn-lt"/>
                          <a:ea typeface="Hack" panose="020B0609030202020204" pitchFamily="49" charset="0"/>
                          <a:cs typeface="Hack" panose="020B0609030202020204" pitchFamily="49" charset="0"/>
                        </a:rPr>
                        <a:t>and</a:t>
                      </a:r>
                      <a:r>
                        <a:rPr lang="en-US" sz="1600" b="0" dirty="0">
                          <a:effectLst/>
                          <a:latin typeface="Hack" panose="020B0609030202020204" pitchFamily="49" charset="0"/>
                          <a:ea typeface="Hack" panose="020B0609030202020204" pitchFamily="49" charset="0"/>
                          <a:cs typeface="Hack" panose="020B0609030202020204" pitchFamily="49" charset="0"/>
                        </a:rPr>
                        <a:t> /*!...*/ </a:t>
                      </a:r>
                      <a:r>
                        <a:rPr lang="en-US" sz="1600" b="0" dirty="0">
                          <a:effectLst/>
                          <a:latin typeface="+mn-lt"/>
                        </a:rPr>
                        <a:t>are doc comments that apply to the parent of the comment, not what follows </a:t>
                      </a:r>
                    </a:p>
                  </a:txBody>
                  <a:tcPr marL="28575" marR="28575" marT="19050" marB="19050" anchor="ctr"/>
                </a:tc>
                <a:tc hMerge="1">
                  <a:txBody>
                    <a:bodyPr/>
                    <a:lstStyle/>
                    <a:p>
                      <a:endParaRPr lang="en-US"/>
                    </a:p>
                  </a:txBody>
                  <a:tcPr/>
                </a:tc>
                <a:extLst>
                  <a:ext uri="{0D108BD9-81ED-4DB2-BD59-A6C34878D82A}">
                    <a16:rowId xmlns:a16="http://schemas.microsoft.com/office/drawing/2014/main" val="1677519074"/>
                  </a:ext>
                </a:extLst>
              </a:tr>
            </a:tbl>
          </a:graphicData>
        </a:graphic>
      </p:graphicFrame>
    </p:spTree>
    <p:extLst>
      <p:ext uri="{BB962C8B-B14F-4D97-AF65-F5344CB8AC3E}">
        <p14:creationId xmlns:p14="http://schemas.microsoft.com/office/powerpoint/2010/main" val="332789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0AE-A7ED-412F-87FA-4B68CA28D5CA}"/>
              </a:ext>
            </a:extLst>
          </p:cNvPr>
          <p:cNvSpPr>
            <a:spLocks noGrp="1"/>
          </p:cNvSpPr>
          <p:nvPr>
            <p:ph type="title"/>
          </p:nvPr>
        </p:nvSpPr>
        <p:spPr/>
        <p:txBody>
          <a:bodyPr/>
          <a:lstStyle/>
          <a:p>
            <a:r>
              <a:rPr lang="en-US" dirty="0"/>
              <a:t>Strings</a:t>
            </a:r>
          </a:p>
        </p:txBody>
      </p:sp>
      <p:sp>
        <p:nvSpPr>
          <p:cNvPr id="5" name="Text Placeholder 4">
            <a:extLst>
              <a:ext uri="{FF2B5EF4-FFF2-40B4-BE49-F238E27FC236}">
                <a16:creationId xmlns:a16="http://schemas.microsoft.com/office/drawing/2014/main" id="{39C39584-DE70-4899-9F41-E609B6BC7AB6}"/>
              </a:ext>
            </a:extLst>
          </p:cNvPr>
          <p:cNvSpPr>
            <a:spLocks noGrp="1"/>
          </p:cNvSpPr>
          <p:nvPr>
            <p:ph type="body" sz="half" idx="2"/>
          </p:nvPr>
        </p:nvSpPr>
        <p:spPr>
          <a:xfrm>
            <a:off x="680320" y="2336872"/>
            <a:ext cx="4005979" cy="3767901"/>
          </a:xfrm>
        </p:spPr>
        <p:txBody>
          <a:bodyPr>
            <a:normAutofit/>
          </a:bodyPr>
          <a:lstStyle/>
          <a:p>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is an immutable string slice. String literals are always of this type. </a:t>
            </a:r>
          </a:p>
          <a:p>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 mutable (if declared as such) and resizable array of characters which can be modified in place like Java’s </a:t>
            </a:r>
            <a:r>
              <a:rPr lang="en-US" sz="1800" dirty="0">
                <a:latin typeface="Hack" panose="020B0609030202020204" pitchFamily="49" charset="0"/>
                <a:ea typeface="Hack" panose="020B0609030202020204" pitchFamily="49" charset="0"/>
                <a:cs typeface="Hack" panose="020B0609030202020204" pitchFamily="49" charset="0"/>
              </a:rPr>
              <a:t>StringBuilder</a:t>
            </a:r>
            <a:r>
              <a:rPr lang="en-US" sz="1800" dirty="0">
                <a:latin typeface="+mj-lt"/>
                <a:ea typeface="Hack" panose="020B0609030202020204" pitchFamily="49" charset="0"/>
                <a:cs typeface="Hack" panose="020B0609030202020204" pitchFamily="49" charset="0"/>
              </a:rPr>
              <a:t>. The buffer at the core of a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always stored on the heap, making it somewhat less performant.</a:t>
            </a:r>
          </a:p>
          <a:p>
            <a:r>
              <a:rPr lang="en-US" sz="1800" dirty="0">
                <a:latin typeface="+mj-lt"/>
                <a:ea typeface="Hack" panose="020B0609030202020204" pitchFamily="49" charset="0"/>
                <a:cs typeface="Hack" panose="020B0609030202020204" pitchFamily="49" charset="0"/>
              </a:rPr>
              <a:t>Only </a:t>
            </a:r>
            <a:r>
              <a:rPr lang="en-US" sz="1800" dirty="0">
                <a:latin typeface="Hack" panose="020B0609030202020204" pitchFamily="49" charset="0"/>
                <a:ea typeface="Hack" panose="020B0609030202020204" pitchFamily="49" charset="0"/>
                <a:cs typeface="Hack" panose="020B0609030202020204" pitchFamily="49" charset="0"/>
              </a:rPr>
              <a:t>char</a:t>
            </a:r>
            <a:r>
              <a:rPr lang="en-US" sz="1800" dirty="0">
                <a:latin typeface="+mj-lt"/>
                <a:ea typeface="Hack" panose="020B0609030202020204" pitchFamily="49" charset="0"/>
                <a:cs typeface="Hack" panose="020B0609030202020204" pitchFamily="49" charset="0"/>
              </a:rPr>
              <a:t>s and </a:t>
            </a:r>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can be appended to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s.</a:t>
            </a:r>
          </a:p>
        </p:txBody>
      </p:sp>
      <p:pic>
        <p:nvPicPr>
          <p:cNvPr id="8198" name="Picture 6">
            <a:extLst>
              <a:ext uri="{FF2B5EF4-FFF2-40B4-BE49-F238E27FC236}">
                <a16:creationId xmlns:a16="http://schemas.microsoft.com/office/drawing/2014/main" id="{5BDAF6EB-E188-460B-873D-BD43E32E9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8304" y="2508737"/>
            <a:ext cx="6860326" cy="376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4DF-9143-4042-82F9-D971EE787F5C}"/>
              </a:ext>
            </a:extLst>
          </p:cNvPr>
          <p:cNvSpPr>
            <a:spLocks noGrp="1"/>
          </p:cNvSpPr>
          <p:nvPr>
            <p:ph type="title"/>
          </p:nvPr>
        </p:nvSpPr>
        <p:spPr/>
        <p:txBody>
          <a:bodyPr/>
          <a:lstStyle/>
          <a:p>
            <a:r>
              <a:rPr lang="en-US" dirty="0"/>
              <a:t>Mutability</a:t>
            </a:r>
          </a:p>
        </p:txBody>
      </p:sp>
      <p:sp>
        <p:nvSpPr>
          <p:cNvPr id="4" name="Text Placeholder 3">
            <a:extLst>
              <a:ext uri="{FF2B5EF4-FFF2-40B4-BE49-F238E27FC236}">
                <a16:creationId xmlns:a16="http://schemas.microsoft.com/office/drawing/2014/main" id="{7DCEC93D-A92C-4F8D-9C81-8D6C3E49B4B1}"/>
              </a:ext>
            </a:extLst>
          </p:cNvPr>
          <p:cNvSpPr>
            <a:spLocks noGrp="1"/>
          </p:cNvSpPr>
          <p:nvPr>
            <p:ph idx="1"/>
          </p:nvPr>
        </p:nvSpPr>
        <p:spPr>
          <a:xfrm>
            <a:off x="680321" y="2485809"/>
            <a:ext cx="9613861" cy="3618963"/>
          </a:xfrm>
        </p:spPr>
        <p:txBody>
          <a:bodyPr>
            <a:normAutofit/>
          </a:bodyPr>
          <a:lstStyle/>
          <a:p>
            <a:pPr marL="0" indent="0">
              <a:buNone/>
            </a:pPr>
            <a:r>
              <a:rPr lang="en-US" sz="2000" i="1" dirty="0"/>
              <a:t>Everything</a:t>
            </a:r>
            <a:r>
              <a:rPr lang="en-US" sz="2000" dirty="0"/>
              <a:t> is immutable by default. Specifically, a variable can’t be reassigned to, nor can you call methods on it that mutate its state internally.</a:t>
            </a:r>
          </a:p>
          <a:p>
            <a:pPr marL="0" indent="0">
              <a:buNone/>
            </a:pPr>
            <a:r>
              <a:rPr lang="en-US" sz="2000" dirty="0"/>
              <a:t>This is a nuisance on purpose. Mutability is known to cause side effects and can be particularly problematic in concurrent applications.</a:t>
            </a:r>
          </a:p>
        </p:txBody>
      </p:sp>
      <p:pic>
        <p:nvPicPr>
          <p:cNvPr id="5" name="Picture 4">
            <a:extLst>
              <a:ext uri="{FF2B5EF4-FFF2-40B4-BE49-F238E27FC236}">
                <a16:creationId xmlns:a16="http://schemas.microsoft.com/office/drawing/2014/main" id="{3026777A-6A42-B04E-B06E-0AA4D6EA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6" y="4108361"/>
            <a:ext cx="9025058" cy="19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7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30C-FA55-4D77-84CC-64804E21C9B4}"/>
              </a:ext>
            </a:extLst>
          </p:cNvPr>
          <p:cNvSpPr>
            <a:spLocks noGrp="1"/>
          </p:cNvSpPr>
          <p:nvPr>
            <p:ph type="title"/>
          </p:nvPr>
        </p:nvSpPr>
        <p:spPr/>
        <p:txBody>
          <a:bodyPr/>
          <a:lstStyle/>
          <a:p>
            <a:r>
              <a:rPr lang="en-US" dirty="0"/>
              <a:t>Mutability, cont.</a:t>
            </a:r>
          </a:p>
        </p:txBody>
      </p:sp>
      <p:sp>
        <p:nvSpPr>
          <p:cNvPr id="3" name="Content Placeholder 2">
            <a:extLst>
              <a:ext uri="{FF2B5EF4-FFF2-40B4-BE49-F238E27FC236}">
                <a16:creationId xmlns:a16="http://schemas.microsoft.com/office/drawing/2014/main" id="{731B4DA1-2D42-42D4-B30F-BA23F96D6414}"/>
              </a:ext>
            </a:extLst>
          </p:cNvPr>
          <p:cNvSpPr>
            <a:spLocks noGrp="1"/>
          </p:cNvSpPr>
          <p:nvPr>
            <p:ph idx="1"/>
          </p:nvPr>
        </p:nvSpPr>
        <p:spPr>
          <a:xfrm>
            <a:off x="680321" y="2800513"/>
            <a:ext cx="4213650" cy="2492704"/>
          </a:xfrm>
        </p:spPr>
        <p:txBody>
          <a:bodyPr>
            <a:normAutofit/>
          </a:bodyPr>
          <a:lstStyle/>
          <a:p>
            <a:pPr marL="0" indent="0">
              <a:buNone/>
            </a:pPr>
            <a:r>
              <a:rPr lang="en-US" sz="2000" dirty="0"/>
              <a:t>To fix the error from the previous slide, simply add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to the variable’s declaration.</a:t>
            </a:r>
          </a:p>
          <a:p>
            <a:pPr marL="0" indent="0">
              <a:buNone/>
            </a:pPr>
            <a:endParaRPr lang="en-US" sz="2000" dirty="0"/>
          </a:p>
          <a:p>
            <a:pPr marL="0" indent="0">
              <a:buNone/>
            </a:pPr>
            <a:r>
              <a:rPr lang="en-US" sz="2000" dirty="0"/>
              <a:t>In general, to declare something mutable, use the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keyword.</a:t>
            </a:r>
          </a:p>
        </p:txBody>
      </p:sp>
      <p:pic>
        <p:nvPicPr>
          <p:cNvPr id="6146" name="Picture 2">
            <a:extLst>
              <a:ext uri="{FF2B5EF4-FFF2-40B4-BE49-F238E27FC236}">
                <a16:creationId xmlns:a16="http://schemas.microsoft.com/office/drawing/2014/main" id="{2B7A8BA7-90C4-4F63-997B-9D3C68170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515" y="3019152"/>
            <a:ext cx="5082916" cy="184833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a:extLst>
              <a:ext uri="{FF2B5EF4-FFF2-40B4-BE49-F238E27FC236}">
                <a16:creationId xmlns:a16="http://schemas.microsoft.com/office/drawing/2014/main" id="{5DA4DDFB-7724-B444-8D7C-B28ADC177F3D}"/>
              </a:ext>
            </a:extLst>
          </p:cNvPr>
          <p:cNvSpPr/>
          <p:nvPr/>
        </p:nvSpPr>
        <p:spPr>
          <a:xfrm>
            <a:off x="6555346" y="2800513"/>
            <a:ext cx="386367" cy="84420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3D-6685-4E08-B31F-A702C455D61D}"/>
              </a:ext>
            </a:extLst>
          </p:cNvPr>
          <p:cNvSpPr>
            <a:spLocks noGrp="1"/>
          </p:cNvSpPr>
          <p:nvPr>
            <p:ph type="title"/>
          </p:nvPr>
        </p:nvSpPr>
        <p:spPr/>
        <p:txBody>
          <a:bodyPr/>
          <a:lstStyle/>
          <a:p>
            <a:r>
              <a:rPr lang="en-US" dirty="0"/>
              <a:t>For loops</a:t>
            </a:r>
          </a:p>
        </p:txBody>
      </p:sp>
      <p:sp>
        <p:nvSpPr>
          <p:cNvPr id="4" name="Text Placeholder 3">
            <a:extLst>
              <a:ext uri="{FF2B5EF4-FFF2-40B4-BE49-F238E27FC236}">
                <a16:creationId xmlns:a16="http://schemas.microsoft.com/office/drawing/2014/main" id="{D2818F7F-8A6F-4FC8-9569-FD06DD6C68F1}"/>
              </a:ext>
            </a:extLst>
          </p:cNvPr>
          <p:cNvSpPr>
            <a:spLocks noGrp="1"/>
          </p:cNvSpPr>
          <p:nvPr>
            <p:ph type="body" sz="half" idx="2"/>
          </p:nvPr>
        </p:nvSpPr>
        <p:spPr>
          <a:xfrm>
            <a:off x="680321" y="2336872"/>
            <a:ext cx="4355317" cy="3599317"/>
          </a:xfrm>
        </p:spPr>
        <p:txBody>
          <a:bodyPr>
            <a:normAutofit/>
          </a:bodyPr>
          <a:lstStyle/>
          <a:p>
            <a:r>
              <a:rPr lang="en-US" sz="2000" dirty="0"/>
              <a:t>This code demonstrates a </a:t>
            </a:r>
            <a:r>
              <a:rPr lang="en-US" sz="2000" dirty="0">
                <a:latin typeface="Hack" panose="020B0609030202020204" pitchFamily="49" charset="0"/>
                <a:ea typeface="Hack" panose="020B0609030202020204" pitchFamily="49" charset="0"/>
                <a:cs typeface="Hack" panose="020B0609030202020204" pitchFamily="49" charset="0"/>
              </a:rPr>
              <a:t>for-</a:t>
            </a:r>
            <a:r>
              <a:rPr lang="en-US" sz="2000" dirty="0"/>
              <a:t>loop iterating from 0 to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non-inclusive of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To increment by a certain amount, you would call the </a:t>
            </a:r>
            <a:r>
              <a:rPr lang="en-US" sz="2000" dirty="0" err="1">
                <a:latin typeface="Hack" panose="020B0609030202020204" pitchFamily="49" charset="0"/>
                <a:ea typeface="Hack" panose="020B0609030202020204" pitchFamily="49" charset="0"/>
                <a:cs typeface="Hack" panose="020B0609030202020204" pitchFamily="49" charset="0"/>
              </a:rPr>
              <a:t>step_by</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a:t>method on the range as shown in the bottom example.</a:t>
            </a:r>
          </a:p>
          <a:p>
            <a:r>
              <a:rPr lang="en-US" sz="2000" dirty="0"/>
              <a:t>For-loops can be used to easily iterate through each item in objects that implement an iterator too. </a:t>
            </a:r>
          </a:p>
        </p:txBody>
      </p:sp>
      <p:pic>
        <p:nvPicPr>
          <p:cNvPr id="2052" name="Picture 4">
            <a:extLst>
              <a:ext uri="{FF2B5EF4-FFF2-40B4-BE49-F238E27FC236}">
                <a16:creationId xmlns:a16="http://schemas.microsoft.com/office/drawing/2014/main" id="{E5BAEAC1-113C-4F0F-9F25-834087619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9463" y="2510548"/>
            <a:ext cx="4102311" cy="325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D5B-11C1-4DDB-88C9-20A55C146C8F}"/>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CC56F762-8F6F-476D-9153-A42EE2F7566D}"/>
              </a:ext>
            </a:extLst>
          </p:cNvPr>
          <p:cNvSpPr>
            <a:spLocks noGrp="1"/>
          </p:cNvSpPr>
          <p:nvPr>
            <p:ph type="body" sz="half" idx="2"/>
          </p:nvPr>
        </p:nvSpPr>
        <p:spPr>
          <a:xfrm>
            <a:off x="628806" y="2336872"/>
            <a:ext cx="3790078" cy="3599317"/>
          </a:xfrm>
        </p:spPr>
        <p:txBody>
          <a:bodyPr>
            <a:normAutofit/>
          </a:bodyPr>
          <a:lstStyle/>
          <a:p>
            <a:r>
              <a:rPr lang="en-US" sz="2000" dirty="0"/>
              <a:t>Here is a </a:t>
            </a:r>
            <a:r>
              <a:rPr lang="en-US" sz="2000" dirty="0">
                <a:latin typeface="Hack" panose="020B0609030202020204" pitchFamily="49" charset="0"/>
                <a:ea typeface="Hack" panose="020B0609030202020204" pitchFamily="49" charset="0"/>
                <a:cs typeface="Hack" panose="020B0609030202020204" pitchFamily="49" charset="0"/>
              </a:rPr>
              <a:t>while</a:t>
            </a:r>
            <a:r>
              <a:rPr lang="en-US" sz="2000" dirty="0"/>
              <a:t> loop inside a function that takes a mutable pointer. This shows C-like manipulation of raw pointers. </a:t>
            </a:r>
          </a:p>
          <a:p>
            <a:r>
              <a:rPr lang="en-US" sz="2000" dirty="0"/>
              <a:t>Additionally, infinite loops can be written simply with the </a:t>
            </a:r>
            <a:r>
              <a:rPr lang="en-US" sz="2000" dirty="0">
                <a:latin typeface="Hack" panose="020B0609030202020204" pitchFamily="49" charset="0"/>
                <a:ea typeface="Hack" panose="020B0609030202020204" pitchFamily="49" charset="0"/>
                <a:cs typeface="Hack" panose="020B0609030202020204" pitchFamily="49" charset="0"/>
              </a:rPr>
              <a:t>loop</a:t>
            </a:r>
            <a:r>
              <a:rPr lang="en-US" sz="2000" dirty="0"/>
              <a:t> keyword as shown on the far right.</a:t>
            </a:r>
          </a:p>
        </p:txBody>
      </p:sp>
      <p:pic>
        <p:nvPicPr>
          <p:cNvPr id="9218" name="Picture 2">
            <a:extLst>
              <a:ext uri="{FF2B5EF4-FFF2-40B4-BE49-F238E27FC236}">
                <a16:creationId xmlns:a16="http://schemas.microsoft.com/office/drawing/2014/main" id="{97F7E9D1-1B65-4B7D-80BF-B82D3DC4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515912"/>
            <a:ext cx="4530578" cy="1387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294CFE0-8DF4-4C36-A5B9-8D791A5FD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3814894"/>
            <a:ext cx="4925750" cy="18694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29B52F5-278B-43A0-A3EC-4147E4D5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51" y="2751589"/>
            <a:ext cx="2626381" cy="26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4D06-32B6-4BAC-AB25-D51934C269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4277CA-3AC8-4A5E-AEAD-94B2DE3C1F9D}"/>
              </a:ext>
            </a:extLst>
          </p:cNvPr>
          <p:cNvSpPr>
            <a:spLocks noGrp="1"/>
          </p:cNvSpPr>
          <p:nvPr>
            <p:ph idx="1"/>
          </p:nvPr>
        </p:nvSpPr>
        <p:spPr/>
        <p:txBody>
          <a:bodyPr/>
          <a:lstStyle/>
          <a:p>
            <a:r>
              <a:rPr lang="en-US" dirty="0"/>
              <a:t>Fast, statically typed, and compiled.</a:t>
            </a:r>
          </a:p>
          <a:p>
            <a:r>
              <a:rPr lang="en-US" dirty="0"/>
              <a:t>Created by Graydon Hoare in 2006 and maintained by Mozilla.</a:t>
            </a:r>
          </a:p>
          <a:p>
            <a:r>
              <a:rPr lang="en-US" dirty="0"/>
              <a:t>Similar to C++ in syntax and hardware abstraction.</a:t>
            </a:r>
          </a:p>
          <a:p>
            <a:r>
              <a:rPr lang="en-US" dirty="0"/>
              <a:t>Voted “most loved programing language” in Stack Overflow’s annual developer survey since 2016. </a:t>
            </a:r>
          </a:p>
        </p:txBody>
      </p:sp>
    </p:spTree>
    <p:extLst>
      <p:ext uri="{BB962C8B-B14F-4D97-AF65-F5344CB8AC3E}">
        <p14:creationId xmlns:p14="http://schemas.microsoft.com/office/powerpoint/2010/main" val="142818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BE6F-C578-4764-85FB-487DE20FB28E}"/>
              </a:ext>
            </a:extLst>
          </p:cNvPr>
          <p:cNvSpPr>
            <a:spLocks noGrp="1"/>
          </p:cNvSpPr>
          <p:nvPr>
            <p:ph type="title"/>
          </p:nvPr>
        </p:nvSpPr>
        <p:spPr/>
        <p:txBody>
          <a:bodyPr/>
          <a:lstStyle/>
          <a:p>
            <a:r>
              <a:rPr lang="en-US" dirty="0"/>
              <a:t>Arrays and vectors</a:t>
            </a:r>
          </a:p>
        </p:txBody>
      </p:sp>
      <p:sp>
        <p:nvSpPr>
          <p:cNvPr id="4" name="Text Placeholder 3">
            <a:extLst>
              <a:ext uri="{FF2B5EF4-FFF2-40B4-BE49-F238E27FC236}">
                <a16:creationId xmlns:a16="http://schemas.microsoft.com/office/drawing/2014/main" id="{332E352E-F342-48DA-AE2A-A82EA12224D9}"/>
              </a:ext>
            </a:extLst>
          </p:cNvPr>
          <p:cNvSpPr>
            <a:spLocks noGrp="1"/>
          </p:cNvSpPr>
          <p:nvPr>
            <p:ph type="body" sz="half" idx="2"/>
          </p:nvPr>
        </p:nvSpPr>
        <p:spPr>
          <a:xfrm>
            <a:off x="950779" y="2336872"/>
            <a:ext cx="4345216" cy="3599317"/>
          </a:xfrm>
        </p:spPr>
        <p:txBody>
          <a:bodyPr>
            <a:normAutofit/>
          </a:bodyPr>
          <a:lstStyle/>
          <a:p>
            <a:r>
              <a:rPr lang="en-US" sz="2000" dirty="0"/>
              <a:t>Primitive arrays are of one type, fixed size, and stack allocated. If not defined as mutable, trying to modify their contents will cause a compiler error.</a:t>
            </a:r>
          </a:p>
          <a:p>
            <a:r>
              <a:rPr lang="en-US" sz="2000" dirty="0"/>
              <a:t>Vectors, since they are growable like Java’s </a:t>
            </a:r>
            <a:r>
              <a:rPr lang="en-US" sz="2000" dirty="0" err="1">
                <a:latin typeface="Hack" panose="020B0609030202020204" pitchFamily="49" charset="0"/>
                <a:ea typeface="Hack" panose="020B0609030202020204" pitchFamily="49" charset="0"/>
                <a:cs typeface="Hack" panose="020B0609030202020204" pitchFamily="49" charset="0"/>
              </a:rPr>
              <a:t>ArrayList</a:t>
            </a:r>
            <a:r>
              <a:rPr lang="en-US" sz="2000" dirty="0">
                <a:latin typeface="+mj-lt"/>
                <a:ea typeface="Hack" panose="020B0609030202020204" pitchFamily="49" charset="0"/>
                <a:cs typeface="Hack" panose="020B0609030202020204" pitchFamily="49" charset="0"/>
              </a:rPr>
              <a:t>, are heap allocated. </a:t>
            </a:r>
          </a:p>
          <a:p>
            <a:r>
              <a:rPr lang="en-US" sz="2000" dirty="0">
                <a:latin typeface="+mj-lt"/>
                <a:ea typeface="Hack" panose="020B0609030202020204" pitchFamily="49" charset="0"/>
                <a:cs typeface="Hack" panose="020B0609030202020204" pitchFamily="49" charset="0"/>
              </a:rPr>
              <a:t>Rust also has more advanced data structures like hash and tree maps.</a:t>
            </a:r>
          </a:p>
        </p:txBody>
      </p:sp>
      <p:pic>
        <p:nvPicPr>
          <p:cNvPr id="11268" name="Picture 4">
            <a:extLst>
              <a:ext uri="{FF2B5EF4-FFF2-40B4-BE49-F238E27FC236}">
                <a16:creationId xmlns:a16="http://schemas.microsoft.com/office/drawing/2014/main" id="{361FA72E-9B5E-48CF-BCAC-117615EDD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801" y="2180698"/>
            <a:ext cx="4534328" cy="37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A8-407E-40D5-B583-8AA5CB38D250}"/>
              </a:ext>
            </a:extLst>
          </p:cNvPr>
          <p:cNvSpPr>
            <a:spLocks noGrp="1"/>
          </p:cNvSpPr>
          <p:nvPr>
            <p:ph type="title"/>
          </p:nvPr>
        </p:nvSpPr>
        <p:spPr/>
        <p:txBody>
          <a:bodyPr/>
          <a:lstStyle/>
          <a:p>
            <a:r>
              <a:rPr lang="en-US" dirty="0"/>
              <a:t>Structs</a:t>
            </a:r>
          </a:p>
        </p:txBody>
      </p:sp>
      <p:sp>
        <p:nvSpPr>
          <p:cNvPr id="4" name="Text Placeholder 3">
            <a:extLst>
              <a:ext uri="{FF2B5EF4-FFF2-40B4-BE49-F238E27FC236}">
                <a16:creationId xmlns:a16="http://schemas.microsoft.com/office/drawing/2014/main" id="{3681532C-C599-49E2-9C2B-DB75C77FC556}"/>
              </a:ext>
            </a:extLst>
          </p:cNvPr>
          <p:cNvSpPr>
            <a:spLocks noGrp="1"/>
          </p:cNvSpPr>
          <p:nvPr>
            <p:ph type="body" sz="half" idx="2"/>
          </p:nvPr>
        </p:nvSpPr>
        <p:spPr>
          <a:xfrm>
            <a:off x="680322" y="2336872"/>
            <a:ext cx="4484106" cy="3599317"/>
          </a:xfrm>
        </p:spPr>
        <p:txBody>
          <a:bodyPr>
            <a:normAutofit/>
          </a:bodyPr>
          <a:lstStyle/>
          <a:p>
            <a:r>
              <a:rPr lang="en-US" sz="2000" dirty="0"/>
              <a:t>Structs are declared in a global scope as shown to the right. To access fields with the dot syntax, they must be declared as public with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Simple structs can be literally initiated with the syntax in </a:t>
            </a: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but many complicated structs will implement a constructor.</a:t>
            </a:r>
          </a:p>
          <a:p>
            <a:r>
              <a:rPr lang="en-US" sz="2000" dirty="0">
                <a:latin typeface="+mj-lt"/>
                <a:ea typeface="Hack" panose="020B0609030202020204" pitchFamily="49" charset="0"/>
                <a:cs typeface="Hack" panose="020B0609030202020204" pitchFamily="49" charset="0"/>
              </a:rPr>
              <a:t>To bind a method to a struct for OOP-like code, the </a:t>
            </a:r>
            <a:r>
              <a:rPr lang="en-US" sz="2000" dirty="0" err="1">
                <a:latin typeface="Hack" panose="020B0609030202020204" pitchFamily="49" charset="0"/>
                <a:ea typeface="Hack" panose="020B0609030202020204" pitchFamily="49" charset="0"/>
                <a:cs typeface="Hack" panose="020B0609030202020204" pitchFamily="49" charset="0"/>
              </a:rPr>
              <a:t>impl</a:t>
            </a:r>
            <a:r>
              <a:rPr lang="en-US" sz="2000" dirty="0">
                <a:latin typeface="+mj-lt"/>
                <a:ea typeface="Hack" panose="020B0609030202020204" pitchFamily="49" charset="0"/>
                <a:cs typeface="Hack" panose="020B0609030202020204" pitchFamily="49" charset="0"/>
              </a:rPr>
              <a:t> keyword is used. Methods take a </a:t>
            </a:r>
            <a:r>
              <a:rPr lang="en-US" sz="2000" dirty="0">
                <a:latin typeface="Hack" panose="020B0609030202020204" pitchFamily="49" charset="0"/>
                <a:ea typeface="Hack" panose="020B0609030202020204" pitchFamily="49" charset="0"/>
                <a:cs typeface="Hack" panose="020B0609030202020204" pitchFamily="49" charset="0"/>
              </a:rPr>
              <a:t>self</a:t>
            </a:r>
            <a:r>
              <a:rPr lang="en-US" sz="2000" dirty="0">
                <a:latin typeface="+mj-lt"/>
                <a:ea typeface="Hack" panose="020B0609030202020204" pitchFamily="49" charset="0"/>
                <a:cs typeface="Hack" panose="020B0609030202020204" pitchFamily="49" charset="0"/>
              </a:rPr>
              <a:t> argument similar to Python.</a:t>
            </a:r>
          </a:p>
        </p:txBody>
      </p:sp>
      <p:pic>
        <p:nvPicPr>
          <p:cNvPr id="8" name="Picture 7">
            <a:extLst>
              <a:ext uri="{FF2B5EF4-FFF2-40B4-BE49-F238E27FC236}">
                <a16:creationId xmlns:a16="http://schemas.microsoft.com/office/drawing/2014/main" id="{7933298F-54EC-42CC-8E88-6F89778E232A}"/>
              </a:ext>
            </a:extLst>
          </p:cNvPr>
          <p:cNvPicPr>
            <a:picLocks noChangeAspect="1"/>
          </p:cNvPicPr>
          <p:nvPr/>
        </p:nvPicPr>
        <p:blipFill>
          <a:blip r:embed="rId2"/>
          <a:stretch>
            <a:fillRect/>
          </a:stretch>
        </p:blipFill>
        <p:spPr>
          <a:xfrm>
            <a:off x="6559859" y="2060481"/>
            <a:ext cx="3397899" cy="2444407"/>
          </a:xfrm>
          <a:prstGeom prst="rect">
            <a:avLst/>
          </a:prstGeom>
        </p:spPr>
      </p:pic>
      <p:pic>
        <p:nvPicPr>
          <p:cNvPr id="12" name="Picture 11">
            <a:extLst>
              <a:ext uri="{FF2B5EF4-FFF2-40B4-BE49-F238E27FC236}">
                <a16:creationId xmlns:a16="http://schemas.microsoft.com/office/drawing/2014/main" id="{4D4BAAAA-9797-4D03-B5D2-A45378674C2F}"/>
              </a:ext>
            </a:extLst>
          </p:cNvPr>
          <p:cNvPicPr>
            <a:picLocks noChangeAspect="1"/>
          </p:cNvPicPr>
          <p:nvPr/>
        </p:nvPicPr>
        <p:blipFill>
          <a:blip r:embed="rId3"/>
          <a:stretch>
            <a:fillRect/>
          </a:stretch>
        </p:blipFill>
        <p:spPr>
          <a:xfrm>
            <a:off x="6559859" y="4504889"/>
            <a:ext cx="3397899" cy="2236372"/>
          </a:xfrm>
          <a:prstGeom prst="rect">
            <a:avLst/>
          </a:prstGeom>
        </p:spPr>
      </p:pic>
    </p:spTree>
    <p:extLst>
      <p:ext uri="{BB962C8B-B14F-4D97-AF65-F5344CB8AC3E}">
        <p14:creationId xmlns:p14="http://schemas.microsoft.com/office/powerpoint/2010/main" val="317478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49E-6398-4955-89EC-5E4707A2190C}"/>
              </a:ext>
            </a:extLst>
          </p:cNvPr>
          <p:cNvSpPr>
            <a:spLocks noGrp="1"/>
          </p:cNvSpPr>
          <p:nvPr>
            <p:ph type="title"/>
          </p:nvPr>
        </p:nvSpPr>
        <p:spPr/>
        <p:txBody>
          <a:bodyPr/>
          <a:lstStyle/>
          <a:p>
            <a:r>
              <a:rPr lang="en-US" dirty="0"/>
              <a:t>Options and Results</a:t>
            </a:r>
          </a:p>
        </p:txBody>
      </p:sp>
      <p:sp>
        <p:nvSpPr>
          <p:cNvPr id="4" name="Text Placeholder 3">
            <a:extLst>
              <a:ext uri="{FF2B5EF4-FFF2-40B4-BE49-F238E27FC236}">
                <a16:creationId xmlns:a16="http://schemas.microsoft.com/office/drawing/2014/main" id="{99985449-E4E3-4ED1-B723-FF7A455AA8FE}"/>
              </a:ext>
            </a:extLst>
          </p:cNvPr>
          <p:cNvSpPr>
            <a:spLocks noGrp="1"/>
          </p:cNvSpPr>
          <p:nvPr>
            <p:ph type="body" idx="1"/>
          </p:nvPr>
        </p:nvSpPr>
        <p:spPr>
          <a:xfrm>
            <a:off x="564408" y="2085519"/>
            <a:ext cx="4472327" cy="693135"/>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Option&lt;T&gt;</a:t>
            </a:r>
          </a:p>
        </p:txBody>
      </p:sp>
      <p:sp>
        <p:nvSpPr>
          <p:cNvPr id="5" name="Content Placeholder 4">
            <a:extLst>
              <a:ext uri="{FF2B5EF4-FFF2-40B4-BE49-F238E27FC236}">
                <a16:creationId xmlns:a16="http://schemas.microsoft.com/office/drawing/2014/main" id="{A97EE415-0525-47FC-86BF-E8C3C2E915DD}"/>
              </a:ext>
            </a:extLst>
          </p:cNvPr>
          <p:cNvSpPr>
            <a:spLocks noGrp="1"/>
          </p:cNvSpPr>
          <p:nvPr>
            <p:ph sz="half" idx="2"/>
          </p:nvPr>
        </p:nvSpPr>
        <p:spPr>
          <a:xfrm>
            <a:off x="577287" y="2793064"/>
            <a:ext cx="4698355" cy="2906179"/>
          </a:xfrm>
        </p:spPr>
        <p:txBody>
          <a:bodyPr>
            <a:normAutofit/>
          </a:bodyPr>
          <a:lstStyle/>
          <a:p>
            <a:pPr marL="0" indent="0">
              <a:buNone/>
            </a:pPr>
            <a:r>
              <a:rPr lang="en-US" sz="1800" dirty="0"/>
              <a:t>Rust avoids null pointers and instead uses </a:t>
            </a:r>
            <a:r>
              <a:rPr lang="en-US" sz="1800" dirty="0">
                <a:latin typeface="Hack" panose="020B0609030202020204" pitchFamily="49" charset="0"/>
                <a:ea typeface="Hack" panose="020B0609030202020204" pitchFamily="49" charset="0"/>
                <a:cs typeface="Hack" panose="020B0609030202020204" pitchFamily="49" charset="0"/>
              </a:rPr>
              <a:t>Option&lt;T&gt;</a:t>
            </a:r>
            <a:r>
              <a:rPr lang="en-US" sz="1800" dirty="0"/>
              <a:t>. This represents a value that may be of type </a:t>
            </a:r>
            <a:r>
              <a:rPr lang="en-US" sz="1800" dirty="0">
                <a:latin typeface="Hack" panose="020B0609030202020204" pitchFamily="49" charset="0"/>
                <a:ea typeface="Hack" panose="020B0609030202020204" pitchFamily="49" charset="0"/>
                <a:cs typeface="Hack" panose="020B0609030202020204" pitchFamily="49" charset="0"/>
              </a:rPr>
              <a:t>T</a:t>
            </a:r>
            <a:r>
              <a:rPr lang="en-US" sz="1800" dirty="0">
                <a:latin typeface="+mj-lt"/>
                <a:ea typeface="Hack" panose="020B0609030202020204" pitchFamily="49" charset="0"/>
                <a:cs typeface="Hack" panose="020B0609030202020204" pitchFamily="49" charset="0"/>
              </a:rPr>
              <a:t>, or may be absent (null).</a:t>
            </a:r>
          </a:p>
          <a:p>
            <a:pPr marL="0" indent="0">
              <a:buNone/>
            </a:pPr>
            <a:r>
              <a:rPr lang="en-US" sz="1800" dirty="0">
                <a:latin typeface="+mj-lt"/>
                <a:ea typeface="Hack" panose="020B0609030202020204" pitchFamily="49" charset="0"/>
                <a:cs typeface="Hack" panose="020B0609030202020204" pitchFamily="49" charset="0"/>
              </a:rPr>
              <a:t>Below is a real example of a common idiom when dealing with Options. </a:t>
            </a:r>
            <a:r>
              <a:rPr lang="en-US" sz="1800" dirty="0">
                <a:latin typeface="Hack" panose="020B0609030202020204" pitchFamily="49" charset="0"/>
                <a:ea typeface="Hack" panose="020B0609030202020204" pitchFamily="49" charset="0"/>
                <a:cs typeface="Hack" panose="020B0609030202020204" pitchFamily="49" charset="0"/>
              </a:rPr>
              <a:t>login</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and </a:t>
            </a:r>
            <a:r>
              <a:rPr lang="en-US" sz="1800" dirty="0" err="1">
                <a:latin typeface="Hack" panose="020B0609030202020204" pitchFamily="49" charset="0"/>
                <a:ea typeface="Hack" panose="020B0609030202020204" pitchFamily="49" charset="0"/>
                <a:cs typeface="Hack" panose="020B0609030202020204" pitchFamily="49" charset="0"/>
              </a:rPr>
              <a:t>is_some</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method that returns true if the value exists. </a:t>
            </a:r>
          </a:p>
          <a:p>
            <a:pPr marL="0" indent="0">
              <a:buNone/>
            </a:pPr>
            <a:r>
              <a:rPr lang="en-US" sz="1800" dirty="0">
                <a:latin typeface="+mj-lt"/>
                <a:ea typeface="Hack" panose="020B0609030202020204" pitchFamily="49" charset="0"/>
                <a:cs typeface="Hack" panose="020B0609030202020204" pitchFamily="49" charset="0"/>
              </a:rPr>
              <a:t>To access the value within, use the </a:t>
            </a:r>
            <a:r>
              <a:rPr lang="en-US" sz="1800" dirty="0">
                <a:latin typeface="Hack" panose="020B0609030202020204" pitchFamily="49" charset="0"/>
                <a:ea typeface="Hack" panose="020B0609030202020204" pitchFamily="49" charset="0"/>
                <a:cs typeface="Hack" panose="020B0609030202020204" pitchFamily="49" charset="0"/>
              </a:rPr>
              <a:t>unwrap</a:t>
            </a:r>
            <a:r>
              <a:rPr lang="en-US" sz="1800" dirty="0">
                <a:latin typeface="+mj-lt"/>
                <a:ea typeface="Hack" panose="020B0609030202020204" pitchFamily="49" charset="0"/>
                <a:cs typeface="Hack" panose="020B0609030202020204" pitchFamily="49" charset="0"/>
              </a:rPr>
              <a:t> method.</a:t>
            </a:r>
          </a:p>
          <a:p>
            <a:endParaRPr lang="en-US" sz="1800" dirty="0"/>
          </a:p>
        </p:txBody>
      </p:sp>
      <p:sp>
        <p:nvSpPr>
          <p:cNvPr id="6" name="Text Placeholder 5">
            <a:extLst>
              <a:ext uri="{FF2B5EF4-FFF2-40B4-BE49-F238E27FC236}">
                <a16:creationId xmlns:a16="http://schemas.microsoft.com/office/drawing/2014/main" id="{D50C1F58-5069-4DDF-9218-1785D9C1954D}"/>
              </a:ext>
            </a:extLst>
          </p:cNvPr>
          <p:cNvSpPr>
            <a:spLocks noGrp="1"/>
          </p:cNvSpPr>
          <p:nvPr>
            <p:ph type="body" sz="quarter" idx="3"/>
          </p:nvPr>
        </p:nvSpPr>
        <p:spPr>
          <a:xfrm>
            <a:off x="6297056" y="2100988"/>
            <a:ext cx="4474028" cy="692076"/>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Result&lt;T,E&gt;</a:t>
            </a:r>
          </a:p>
        </p:txBody>
      </p:sp>
      <p:sp>
        <p:nvSpPr>
          <p:cNvPr id="7" name="Content Placeholder 6">
            <a:extLst>
              <a:ext uri="{FF2B5EF4-FFF2-40B4-BE49-F238E27FC236}">
                <a16:creationId xmlns:a16="http://schemas.microsoft.com/office/drawing/2014/main" id="{34BCC802-3E39-4DFF-8DB5-5CD1C5CC7CF9}"/>
              </a:ext>
            </a:extLst>
          </p:cNvPr>
          <p:cNvSpPr>
            <a:spLocks noGrp="1"/>
          </p:cNvSpPr>
          <p:nvPr>
            <p:ph sz="quarter" idx="4"/>
          </p:nvPr>
        </p:nvSpPr>
        <p:spPr>
          <a:xfrm>
            <a:off x="6297056" y="2797580"/>
            <a:ext cx="4700059" cy="2906179"/>
          </a:xfrm>
        </p:spPr>
        <p:txBody>
          <a:bodyPr>
            <a:normAutofit/>
          </a:bodyPr>
          <a:lstStyle/>
          <a:p>
            <a:pPr marL="0" indent="0">
              <a:buNone/>
            </a:pPr>
            <a:r>
              <a:rPr lang="en-US" sz="1800" dirty="0"/>
              <a:t>To avoid exceptions (called panics in Rust), Results will often be returned from error-prone operations like file IO. If the operation was successful, its result of type T will be able to be unwrapped.</a:t>
            </a:r>
          </a:p>
          <a:p>
            <a:pPr marL="0" indent="0">
              <a:buNone/>
            </a:pPr>
            <a:r>
              <a:rPr lang="en-US" sz="1800" dirty="0"/>
              <a:t>This is an example of how to verify that a Result’s contents are ok before accessing them.</a:t>
            </a:r>
          </a:p>
        </p:txBody>
      </p:sp>
      <p:pic>
        <p:nvPicPr>
          <p:cNvPr id="13" name="Picture 12">
            <a:extLst>
              <a:ext uri="{FF2B5EF4-FFF2-40B4-BE49-F238E27FC236}">
                <a16:creationId xmlns:a16="http://schemas.microsoft.com/office/drawing/2014/main" id="{90E678DC-C484-4A21-85A3-BC44004853EF}"/>
              </a:ext>
            </a:extLst>
          </p:cNvPr>
          <p:cNvPicPr>
            <a:picLocks noChangeAspect="1"/>
          </p:cNvPicPr>
          <p:nvPr/>
        </p:nvPicPr>
        <p:blipFill>
          <a:blip r:embed="rId2"/>
          <a:stretch>
            <a:fillRect/>
          </a:stretch>
        </p:blipFill>
        <p:spPr>
          <a:xfrm>
            <a:off x="391497" y="5699243"/>
            <a:ext cx="5704503" cy="745363"/>
          </a:xfrm>
          <a:prstGeom prst="rect">
            <a:avLst/>
          </a:prstGeom>
        </p:spPr>
      </p:pic>
      <p:pic>
        <p:nvPicPr>
          <p:cNvPr id="15" name="Picture 14">
            <a:extLst>
              <a:ext uri="{FF2B5EF4-FFF2-40B4-BE49-F238E27FC236}">
                <a16:creationId xmlns:a16="http://schemas.microsoft.com/office/drawing/2014/main" id="{ED8D27F4-9483-490A-977D-CB2324FEF69C}"/>
              </a:ext>
            </a:extLst>
          </p:cNvPr>
          <p:cNvPicPr>
            <a:picLocks noChangeAspect="1"/>
          </p:cNvPicPr>
          <p:nvPr/>
        </p:nvPicPr>
        <p:blipFill rotWithShape="1">
          <a:blip r:embed="rId3"/>
          <a:srcRect b="7527"/>
          <a:stretch/>
        </p:blipFill>
        <p:spPr>
          <a:xfrm>
            <a:off x="6395921" y="5665697"/>
            <a:ext cx="4698354" cy="745363"/>
          </a:xfrm>
          <a:prstGeom prst="rect">
            <a:avLst/>
          </a:prstGeom>
        </p:spPr>
      </p:pic>
    </p:spTree>
    <p:extLst>
      <p:ext uri="{BB962C8B-B14F-4D97-AF65-F5344CB8AC3E}">
        <p14:creationId xmlns:p14="http://schemas.microsoft.com/office/powerpoint/2010/main" val="209243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37A3-B4B9-44F4-98A1-A2B0EAC57635}"/>
              </a:ext>
            </a:extLst>
          </p:cNvPr>
          <p:cNvSpPr>
            <a:spLocks noGrp="1"/>
          </p:cNvSpPr>
          <p:nvPr>
            <p:ph type="title"/>
          </p:nvPr>
        </p:nvSpPr>
        <p:spPr/>
        <p:txBody>
          <a:bodyPr/>
          <a:lstStyle/>
          <a:p>
            <a:r>
              <a:rPr lang="en-US" dirty="0"/>
              <a:t>Lifetime and Borrowing/Ownership</a:t>
            </a:r>
          </a:p>
        </p:txBody>
      </p:sp>
      <p:sp>
        <p:nvSpPr>
          <p:cNvPr id="4" name="Text Placeholder 3">
            <a:extLst>
              <a:ext uri="{FF2B5EF4-FFF2-40B4-BE49-F238E27FC236}">
                <a16:creationId xmlns:a16="http://schemas.microsoft.com/office/drawing/2014/main" id="{0820B545-AF18-4F75-B8D8-7DC9A8D79AFB}"/>
              </a:ext>
            </a:extLst>
          </p:cNvPr>
          <p:cNvSpPr>
            <a:spLocks noGrp="1"/>
          </p:cNvSpPr>
          <p:nvPr>
            <p:ph type="body" sz="half" idx="2"/>
          </p:nvPr>
        </p:nvSpPr>
        <p:spPr>
          <a:xfrm>
            <a:off x="484909" y="1903442"/>
            <a:ext cx="4700154" cy="4719033"/>
          </a:xfrm>
        </p:spPr>
        <p:txBody>
          <a:bodyPr>
            <a:normAutofit/>
          </a:bodyPr>
          <a:lstStyle/>
          <a:p>
            <a:r>
              <a:rPr lang="en-US" sz="2000" dirty="0"/>
              <a:t>Most values have a block scope lifetime, meaning they are freed when they go out of scope completely. Variables specified as having </a:t>
            </a:r>
            <a:r>
              <a:rPr lang="en-US" sz="2000" dirty="0">
                <a:latin typeface="Hack" panose="020B0609030202020204" pitchFamily="49" charset="0"/>
                <a:ea typeface="Hack" panose="020B0609030202020204" pitchFamily="49" charset="0"/>
                <a:cs typeface="Hack" panose="020B0609030202020204" pitchFamily="49" charset="0"/>
              </a:rPr>
              <a:t>static</a:t>
            </a:r>
            <a:r>
              <a:rPr lang="en-US" sz="2000" dirty="0"/>
              <a:t> lifetimes will have a program lifetime.</a:t>
            </a:r>
          </a:p>
          <a:p>
            <a:r>
              <a:rPr lang="en-US" sz="2000" dirty="0"/>
              <a:t>Borrowing allows to access the value of a variable without actually shifting the ownership.</a:t>
            </a:r>
          </a:p>
          <a:p>
            <a:r>
              <a:rPr lang="en-US" sz="2000" dirty="0"/>
              <a:t>Variables are borrowed with the </a:t>
            </a:r>
            <a:r>
              <a:rPr lang="en-US" sz="2000" dirty="0">
                <a:latin typeface="Hack" panose="020B0609030202020204" pitchFamily="49" charset="0"/>
                <a:ea typeface="Hack" panose="020B0609030202020204" pitchFamily="49" charset="0"/>
                <a:cs typeface="Hack" panose="020B0609030202020204" pitchFamily="49" charset="0"/>
              </a:rPr>
              <a:t>&amp;</a:t>
            </a:r>
            <a:r>
              <a:rPr lang="en-US" sz="2000" dirty="0"/>
              <a:t> operator. They can be borrowed many times, and borrowing parameters is the defacto convention for this reason.</a:t>
            </a:r>
          </a:p>
          <a:p>
            <a:r>
              <a:rPr lang="en-US" sz="2000" dirty="0"/>
              <a:t>All of this is to avoid dangling pointers and, above all, garbage collection.</a:t>
            </a:r>
          </a:p>
        </p:txBody>
      </p:sp>
      <p:pic>
        <p:nvPicPr>
          <p:cNvPr id="14" name="Content Placeholder 13">
            <a:extLst>
              <a:ext uri="{FF2B5EF4-FFF2-40B4-BE49-F238E27FC236}">
                <a16:creationId xmlns:a16="http://schemas.microsoft.com/office/drawing/2014/main" id="{965A1624-0096-4D92-8547-F4E89D81A8A4}"/>
              </a:ext>
            </a:extLst>
          </p:cNvPr>
          <p:cNvPicPr>
            <a:picLocks noGrp="1" noChangeAspect="1"/>
          </p:cNvPicPr>
          <p:nvPr>
            <p:ph idx="1"/>
          </p:nvPr>
        </p:nvPicPr>
        <p:blipFill>
          <a:blip r:embed="rId2"/>
          <a:stretch>
            <a:fillRect/>
          </a:stretch>
        </p:blipFill>
        <p:spPr>
          <a:xfrm>
            <a:off x="5309758" y="2437012"/>
            <a:ext cx="6078682" cy="3667761"/>
          </a:xfrm>
        </p:spPr>
      </p:pic>
    </p:spTree>
    <p:extLst>
      <p:ext uri="{BB962C8B-B14F-4D97-AF65-F5344CB8AC3E}">
        <p14:creationId xmlns:p14="http://schemas.microsoft.com/office/powerpoint/2010/main" val="8994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D2F6-C5F9-49D3-B339-DCA4B1757634}"/>
              </a:ext>
            </a:extLst>
          </p:cNvPr>
          <p:cNvSpPr>
            <a:spLocks noGrp="1"/>
          </p:cNvSpPr>
          <p:nvPr>
            <p:ph type="title"/>
          </p:nvPr>
        </p:nvSpPr>
        <p:spPr/>
        <p:txBody>
          <a:bodyPr/>
          <a:lstStyle/>
          <a:p>
            <a:r>
              <a:rPr lang="en-US" dirty="0"/>
              <a:t>Cargo and the Rust toolchain</a:t>
            </a:r>
          </a:p>
        </p:txBody>
      </p:sp>
    </p:spTree>
    <p:extLst>
      <p:ext uri="{BB962C8B-B14F-4D97-AF65-F5344CB8AC3E}">
        <p14:creationId xmlns:p14="http://schemas.microsoft.com/office/powerpoint/2010/main" val="34388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C01E9-5EE4-439B-9595-97B533E16403}"/>
              </a:ext>
            </a:extLst>
          </p:cNvPr>
          <p:cNvSpPr>
            <a:spLocks noGrp="1"/>
          </p:cNvSpPr>
          <p:nvPr>
            <p:ph type="title"/>
          </p:nvPr>
        </p:nvSpPr>
        <p:spPr/>
        <p:txBody>
          <a:bodyPr/>
          <a:lstStyle/>
          <a:p>
            <a:r>
              <a:rPr lang="en-US" dirty="0"/>
              <a:t>Getting started</a:t>
            </a:r>
          </a:p>
        </p:txBody>
      </p:sp>
      <p:sp>
        <p:nvSpPr>
          <p:cNvPr id="6" name="Text Placeholder 5">
            <a:extLst>
              <a:ext uri="{FF2B5EF4-FFF2-40B4-BE49-F238E27FC236}">
                <a16:creationId xmlns:a16="http://schemas.microsoft.com/office/drawing/2014/main" id="{7EBB47EC-4CBF-4349-843D-0B90247A62FC}"/>
              </a:ext>
            </a:extLst>
          </p:cNvPr>
          <p:cNvSpPr>
            <a:spLocks noGrp="1"/>
          </p:cNvSpPr>
          <p:nvPr>
            <p:ph type="body" sz="half" idx="2"/>
          </p:nvPr>
        </p:nvSpPr>
        <p:spPr>
          <a:xfrm>
            <a:off x="599640" y="1996580"/>
            <a:ext cx="4660320" cy="4672668"/>
          </a:xfrm>
        </p:spPr>
        <p:txBody>
          <a:bodyPr>
            <a:normAutofit/>
          </a:bodyPr>
          <a:lstStyle/>
          <a:p>
            <a:r>
              <a:rPr lang="en-US" sz="1800" dirty="0"/>
              <a:t>Cargo is an essential CLI tool that can be easily installed from rust-lang.org</a:t>
            </a:r>
          </a:p>
          <a:p>
            <a:r>
              <a:rPr lang="en-US" sz="1800" dirty="0"/>
              <a:t>Create a new project using</a:t>
            </a:r>
          </a:p>
          <a:p>
            <a:endParaRPr lang="en-US" sz="1800" dirty="0"/>
          </a:p>
          <a:p>
            <a:r>
              <a:rPr lang="en-US" sz="1800" b="1" dirty="0">
                <a:latin typeface="Hack" panose="020B0609030202020204" pitchFamily="49" charset="0"/>
                <a:ea typeface="Hack" panose="020B0609030202020204" pitchFamily="49" charset="0"/>
                <a:cs typeface="Hack" panose="020B0609030202020204" pitchFamily="49" charset="0"/>
              </a:rPr>
              <a:t>$ cargo </a:t>
            </a:r>
            <a:r>
              <a:rPr lang="en-US" sz="1800" b="1" dirty="0" err="1">
                <a:latin typeface="Hack" panose="020B0609030202020204" pitchFamily="49" charset="0"/>
                <a:ea typeface="Hack" panose="020B0609030202020204" pitchFamily="49" charset="0"/>
                <a:cs typeface="Hack" panose="020B0609030202020204" pitchFamily="49" charset="0"/>
              </a:rPr>
              <a:t>init</a:t>
            </a:r>
            <a:r>
              <a:rPr lang="en-US" sz="1800" b="1" dirty="0">
                <a:latin typeface="Hack" panose="020B0609030202020204" pitchFamily="49" charset="0"/>
                <a:ea typeface="Hack" panose="020B0609030202020204" pitchFamily="49" charset="0"/>
                <a:cs typeface="Hack" panose="020B0609030202020204" pitchFamily="49" charset="0"/>
              </a:rPr>
              <a:t> &lt;project-name&gt;</a:t>
            </a:r>
          </a:p>
          <a:p>
            <a:endParaRPr lang="en-US" sz="1800" b="1" dirty="0">
              <a:latin typeface="Hack" panose="020B0609030202020204" pitchFamily="49" charset="0"/>
              <a:ea typeface="Hack" panose="020B0609030202020204" pitchFamily="49" charset="0"/>
              <a:cs typeface="Hack" panose="020B0609030202020204" pitchFamily="49" charset="0"/>
            </a:endParaRPr>
          </a:p>
          <a:p>
            <a:r>
              <a:rPr lang="en-US" sz="1800" dirty="0">
                <a:latin typeface="+mj-lt"/>
                <a:ea typeface="Hack" panose="020B0609030202020204" pitchFamily="49" charset="0"/>
                <a:cs typeface="Hack" panose="020B0609030202020204" pitchFamily="49" charset="0"/>
              </a:rPr>
              <a:t>Which does the following:</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Creates a </a:t>
            </a:r>
            <a:r>
              <a:rPr lang="en-US" sz="1800" dirty="0">
                <a:latin typeface="Hack" panose="020B0609030202020204" pitchFamily="49" charset="0"/>
                <a:ea typeface="Hack" panose="020B0609030202020204" pitchFamily="49" charset="0"/>
                <a:cs typeface="Hack" panose="020B0609030202020204" pitchFamily="49" charset="0"/>
              </a:rPr>
              <a:t>&lt;project-name&gt; </a:t>
            </a:r>
            <a:r>
              <a:rPr lang="en-US" sz="1800" dirty="0">
                <a:latin typeface="+mj-lt"/>
                <a:ea typeface="Hack" panose="020B0609030202020204" pitchFamily="49" charset="0"/>
                <a:cs typeface="Hack" panose="020B0609030202020204" pitchFamily="49" charset="0"/>
              </a:rPr>
              <a:t>directory with a </a:t>
            </a:r>
            <a:r>
              <a:rPr lang="en-US" sz="1800" dirty="0" err="1">
                <a:latin typeface="Hack" panose="020B0609030202020204" pitchFamily="49" charset="0"/>
                <a:ea typeface="Hack" panose="020B0609030202020204" pitchFamily="49" charset="0"/>
                <a:cs typeface="Hack" panose="020B0609030202020204" pitchFamily="49" charset="0"/>
              </a:rPr>
              <a:t>src</a:t>
            </a:r>
            <a:r>
              <a:rPr lang="en-US" sz="1800" dirty="0">
                <a:latin typeface="Hack" panose="020B0609030202020204" pitchFamily="49" charset="0"/>
                <a:ea typeface="Hack" panose="020B0609030202020204" pitchFamily="49" charset="0"/>
                <a:cs typeface="Hack" panose="020B0609030202020204" pitchFamily="49" charset="0"/>
              </a:rPr>
              <a:t>/</a:t>
            </a:r>
            <a:r>
              <a:rPr lang="en-US" sz="1800" dirty="0">
                <a:latin typeface="+mj-lt"/>
                <a:ea typeface="Hack" panose="020B0609030202020204" pitchFamily="49" charset="0"/>
                <a:cs typeface="Hack" panose="020B0609030202020204" pitchFamily="49" charset="0"/>
              </a:rPr>
              <a:t> directory</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Crates the shown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file</a:t>
            </a:r>
          </a:p>
          <a:p>
            <a:pPr marL="285750" indent="-285750">
              <a:lnSpc>
                <a:spcPct val="100000"/>
              </a:lnSpc>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Initializes an empty Git repo with a .</a:t>
            </a:r>
            <a:r>
              <a:rPr lang="en-US" sz="1800" dirty="0" err="1">
                <a:latin typeface="+mj-lt"/>
                <a:ea typeface="Hack" panose="020B0609030202020204" pitchFamily="49" charset="0"/>
                <a:cs typeface="Hack" panose="020B0609030202020204" pitchFamily="49" charset="0"/>
              </a:rPr>
              <a:t>gitignore</a:t>
            </a:r>
            <a:r>
              <a:rPr lang="en-US" sz="1800" dirty="0">
                <a:latin typeface="+mj-lt"/>
                <a:ea typeface="Hack" panose="020B0609030202020204" pitchFamily="49" charset="0"/>
                <a:cs typeface="Hack" panose="020B0609030202020204" pitchFamily="49" charset="0"/>
              </a:rPr>
              <a:t> set up to ignore the directory where your binary will be built</a:t>
            </a:r>
          </a:p>
        </p:txBody>
      </p:sp>
      <p:pic>
        <p:nvPicPr>
          <p:cNvPr id="20" name="Content Placeholder 19">
            <a:extLst>
              <a:ext uri="{FF2B5EF4-FFF2-40B4-BE49-F238E27FC236}">
                <a16:creationId xmlns:a16="http://schemas.microsoft.com/office/drawing/2014/main" id="{32C37F99-1BEC-4ABA-BD1E-8B601A95DF53}"/>
              </a:ext>
            </a:extLst>
          </p:cNvPr>
          <p:cNvPicPr>
            <a:picLocks noGrp="1" noChangeAspect="1"/>
          </p:cNvPicPr>
          <p:nvPr>
            <p:ph idx="1"/>
          </p:nvPr>
        </p:nvPicPr>
        <p:blipFill rotWithShape="1">
          <a:blip r:embed="rId2"/>
          <a:srcRect r="3193"/>
          <a:stretch/>
        </p:blipFill>
        <p:spPr>
          <a:xfrm>
            <a:off x="5367536" y="2451031"/>
            <a:ext cx="6456023" cy="3503623"/>
          </a:xfrm>
        </p:spPr>
      </p:pic>
    </p:spTree>
    <p:extLst>
      <p:ext uri="{BB962C8B-B14F-4D97-AF65-F5344CB8AC3E}">
        <p14:creationId xmlns:p14="http://schemas.microsoft.com/office/powerpoint/2010/main" val="174866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E791B1-B0AE-4A50-9ADC-6EDA2664BCAE}"/>
              </a:ext>
            </a:extLst>
          </p:cNvPr>
          <p:cNvPicPr>
            <a:picLocks noChangeAspect="1"/>
          </p:cNvPicPr>
          <p:nvPr/>
        </p:nvPicPr>
        <p:blipFill>
          <a:blip r:embed="rId2"/>
          <a:stretch>
            <a:fillRect/>
          </a:stretch>
        </p:blipFill>
        <p:spPr>
          <a:xfrm>
            <a:off x="5080680" y="2152315"/>
            <a:ext cx="5987021" cy="4277538"/>
          </a:xfrm>
          <a:prstGeom prst="rect">
            <a:avLst/>
          </a:prstGeom>
        </p:spPr>
      </p:pic>
      <p:sp>
        <p:nvSpPr>
          <p:cNvPr id="6" name="TextBox 5">
            <a:extLst>
              <a:ext uri="{FF2B5EF4-FFF2-40B4-BE49-F238E27FC236}">
                <a16:creationId xmlns:a16="http://schemas.microsoft.com/office/drawing/2014/main" id="{8BDBE8F8-F593-4CFB-A4EE-6A9852E7EC0F}"/>
              </a:ext>
            </a:extLst>
          </p:cNvPr>
          <p:cNvSpPr txBox="1"/>
          <p:nvPr/>
        </p:nvSpPr>
        <p:spPr>
          <a:xfrm>
            <a:off x="8074190" y="2404108"/>
            <a:ext cx="2729106" cy="830997"/>
          </a:xfrm>
          <a:prstGeom prst="rect">
            <a:avLst/>
          </a:prstGeom>
          <a:noFill/>
        </p:spPr>
        <p:txBody>
          <a:bodyPr wrap="square" rtlCol="0">
            <a:spAutoFit/>
          </a:bodyPr>
          <a:lstStyle/>
          <a:p>
            <a:r>
              <a:rPr lang="en-US" sz="1600" i="1" dirty="0"/>
              <a:t>Automatically downloads dependencies from the internet if needed</a:t>
            </a:r>
          </a:p>
        </p:txBody>
      </p:sp>
      <p:sp>
        <p:nvSpPr>
          <p:cNvPr id="12" name="Title 11">
            <a:extLst>
              <a:ext uri="{FF2B5EF4-FFF2-40B4-BE49-F238E27FC236}">
                <a16:creationId xmlns:a16="http://schemas.microsoft.com/office/drawing/2014/main" id="{76F30CF8-66BD-4152-8780-695203716FBA}"/>
              </a:ext>
            </a:extLst>
          </p:cNvPr>
          <p:cNvSpPr>
            <a:spLocks noGrp="1"/>
          </p:cNvSpPr>
          <p:nvPr>
            <p:ph type="title"/>
          </p:nvPr>
        </p:nvSpPr>
        <p:spPr/>
        <p:txBody>
          <a:bodyPr/>
          <a:lstStyle/>
          <a:p>
            <a:r>
              <a:rPr lang="en-US" dirty="0"/>
              <a:t>Running an application</a:t>
            </a:r>
          </a:p>
        </p:txBody>
      </p:sp>
      <p:sp>
        <p:nvSpPr>
          <p:cNvPr id="14" name="Text Placeholder 13">
            <a:extLst>
              <a:ext uri="{FF2B5EF4-FFF2-40B4-BE49-F238E27FC236}">
                <a16:creationId xmlns:a16="http://schemas.microsoft.com/office/drawing/2014/main" id="{74F6014A-177D-407F-97B0-F81167A24A47}"/>
              </a:ext>
            </a:extLst>
          </p:cNvPr>
          <p:cNvSpPr>
            <a:spLocks noGrp="1"/>
          </p:cNvSpPr>
          <p:nvPr>
            <p:ph type="body" sz="half" idx="2"/>
          </p:nvPr>
        </p:nvSpPr>
        <p:spPr>
          <a:xfrm>
            <a:off x="389964" y="2404108"/>
            <a:ext cx="4381767" cy="3599315"/>
          </a:xfrm>
        </p:spPr>
        <p:txBody>
          <a:bodyPr>
            <a:normAutofit/>
          </a:bodyPr>
          <a:lstStyle/>
          <a:p>
            <a:r>
              <a:rPr lang="en-US" sz="2000" dirty="0"/>
              <a:t>Applications are run using the</a:t>
            </a:r>
          </a:p>
          <a:p>
            <a:r>
              <a:rPr lang="en-US" sz="2000" b="1" dirty="0">
                <a:latin typeface="Hack" panose="020B0609030202020204" pitchFamily="49" charset="0"/>
                <a:ea typeface="Hack" panose="020B0609030202020204" pitchFamily="49" charset="0"/>
                <a:cs typeface="Hack" panose="020B0609030202020204" pitchFamily="49" charset="0"/>
              </a:rPr>
              <a:t>$ cargo run -- &lt;arguments&gt;</a:t>
            </a:r>
          </a:p>
          <a:p>
            <a:r>
              <a:rPr lang="en-US" sz="2000" dirty="0">
                <a:latin typeface="+mj-lt"/>
                <a:ea typeface="Hack" panose="020B0609030202020204" pitchFamily="49" charset="0"/>
                <a:cs typeface="Hack" panose="020B0609030202020204" pitchFamily="49" charset="0"/>
              </a:rPr>
              <a:t>command. Program arguments go after the double dash. The minimum amount of compilation necessary is done each time, similar to Make but without the pain.</a:t>
            </a:r>
          </a:p>
        </p:txBody>
      </p:sp>
      <p:sp>
        <p:nvSpPr>
          <p:cNvPr id="7" name="TextBox 6">
            <a:extLst>
              <a:ext uri="{FF2B5EF4-FFF2-40B4-BE49-F238E27FC236}">
                <a16:creationId xmlns:a16="http://schemas.microsoft.com/office/drawing/2014/main" id="{31FC28E5-EF9E-4521-A76F-5D8F583B5A0D}"/>
              </a:ext>
            </a:extLst>
          </p:cNvPr>
          <p:cNvSpPr txBox="1"/>
          <p:nvPr/>
        </p:nvSpPr>
        <p:spPr>
          <a:xfrm>
            <a:off x="9546671" y="4880842"/>
            <a:ext cx="2098482" cy="584775"/>
          </a:xfrm>
          <a:prstGeom prst="rect">
            <a:avLst/>
          </a:prstGeom>
          <a:noFill/>
        </p:spPr>
        <p:txBody>
          <a:bodyPr wrap="square" rtlCol="0">
            <a:spAutoFit/>
          </a:bodyPr>
          <a:lstStyle/>
          <a:p>
            <a:r>
              <a:rPr lang="en-US" sz="1600" i="1" dirty="0"/>
              <a:t>Our program begins outputting here</a:t>
            </a:r>
          </a:p>
        </p:txBody>
      </p:sp>
      <p:cxnSp>
        <p:nvCxnSpPr>
          <p:cNvPr id="9" name="Straight Connector 8">
            <a:extLst>
              <a:ext uri="{FF2B5EF4-FFF2-40B4-BE49-F238E27FC236}">
                <a16:creationId xmlns:a16="http://schemas.microsoft.com/office/drawing/2014/main" id="{9050A936-1732-4429-8909-91669834F9E8}"/>
              </a:ext>
            </a:extLst>
          </p:cNvPr>
          <p:cNvCxnSpPr>
            <a:cxnSpLocks/>
          </p:cNvCxnSpPr>
          <p:nvPr/>
        </p:nvCxnSpPr>
        <p:spPr>
          <a:xfrm>
            <a:off x="5080680" y="5075340"/>
            <a:ext cx="4465991" cy="0"/>
          </a:xfrm>
          <a:prstGeom prst="line">
            <a:avLst/>
          </a:prstGeom>
          <a:ln w="190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707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C474-240E-4406-B4F5-9ED4E960528A}"/>
              </a:ext>
            </a:extLst>
          </p:cNvPr>
          <p:cNvSpPr>
            <a:spLocks noGrp="1"/>
          </p:cNvSpPr>
          <p:nvPr>
            <p:ph type="title"/>
          </p:nvPr>
        </p:nvSpPr>
        <p:spPr/>
        <p:txBody>
          <a:bodyPr/>
          <a:lstStyle/>
          <a:p>
            <a:r>
              <a:rPr lang="en-US" dirty="0"/>
              <a:t>Dependency management</a:t>
            </a:r>
          </a:p>
        </p:txBody>
      </p:sp>
      <p:sp>
        <p:nvSpPr>
          <p:cNvPr id="4" name="Text Placeholder 3">
            <a:extLst>
              <a:ext uri="{FF2B5EF4-FFF2-40B4-BE49-F238E27FC236}">
                <a16:creationId xmlns:a16="http://schemas.microsoft.com/office/drawing/2014/main" id="{926F7EC3-652F-4589-8588-5920F89FF3A1}"/>
              </a:ext>
            </a:extLst>
          </p:cNvPr>
          <p:cNvSpPr>
            <a:spLocks noGrp="1"/>
          </p:cNvSpPr>
          <p:nvPr>
            <p:ph type="body" sz="half" idx="2"/>
          </p:nvPr>
        </p:nvSpPr>
        <p:spPr>
          <a:xfrm>
            <a:off x="109057" y="2336873"/>
            <a:ext cx="4447522" cy="4090821"/>
          </a:xfrm>
        </p:spPr>
        <p:txBody>
          <a:bodyPr>
            <a:normAutofit/>
          </a:bodyPr>
          <a:lstStyle/>
          <a:p>
            <a:pPr>
              <a:lnSpc>
                <a:spcPct val="100000"/>
              </a:lnSpc>
            </a:pP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is similar to </a:t>
            </a:r>
            <a:r>
              <a:rPr lang="en-US" sz="1800" dirty="0" err="1">
                <a:latin typeface="Hack" panose="020B0609030202020204" pitchFamily="49" charset="0"/>
                <a:ea typeface="Hack" panose="020B0609030202020204" pitchFamily="49" charset="0"/>
                <a:cs typeface="Hack" panose="020B0609030202020204" pitchFamily="49" charset="0"/>
              </a:rPr>
              <a:t>package.json</a:t>
            </a:r>
            <a:r>
              <a:rPr lang="en-US" sz="1800" dirty="0">
                <a:ea typeface="Hack" panose="020B0609030202020204" pitchFamily="49" charset="0"/>
                <a:cs typeface="Hack" panose="020B0609030202020204" pitchFamily="49" charset="0"/>
              </a:rPr>
              <a:t> for NPM, except that it’s modified directly by the programmer. When viewing a package on </a:t>
            </a:r>
            <a:r>
              <a:rPr lang="en-US" sz="1800" b="1" dirty="0">
                <a:ea typeface="Hack" panose="020B0609030202020204" pitchFamily="49" charset="0"/>
                <a:cs typeface="Hack" panose="020B0609030202020204" pitchFamily="49" charset="0"/>
              </a:rPr>
              <a:t>crates.io</a:t>
            </a:r>
            <a:r>
              <a:rPr lang="en-US" sz="1800" dirty="0">
                <a:ea typeface="Hack" panose="020B0609030202020204" pitchFamily="49" charset="0"/>
                <a:cs typeface="Hack" panose="020B0609030202020204" pitchFamily="49" charset="0"/>
              </a:rPr>
              <a:t>, similar to NPM’s </a:t>
            </a:r>
            <a:r>
              <a:rPr lang="en-US" sz="1800" b="1" dirty="0">
                <a:ea typeface="Hack" panose="020B0609030202020204" pitchFamily="49" charset="0"/>
                <a:cs typeface="Hack" panose="020B0609030202020204" pitchFamily="49" charset="0"/>
              </a:rPr>
              <a:t>npmjs.com</a:t>
            </a:r>
            <a:r>
              <a:rPr lang="en-US" sz="1800" dirty="0">
                <a:ea typeface="Hack" panose="020B0609030202020204" pitchFamily="49" charset="0"/>
                <a:cs typeface="Hack" panose="020B0609030202020204" pitchFamily="49" charset="0"/>
              </a:rPr>
              <a:t>, the author will provide a line to copy-paste into the dependencies section of your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ea typeface="Hack" panose="020B0609030202020204" pitchFamily="49" charset="0"/>
                <a:cs typeface="Hack" panose="020B0609030202020204" pitchFamily="49" charset="0"/>
              </a:rPr>
              <a:t>. On the next </a:t>
            </a:r>
            <a:r>
              <a:rPr lang="en-US" sz="1800" b="1" dirty="0">
                <a:latin typeface="Hack" panose="020B0609030202020204" pitchFamily="49" charset="0"/>
                <a:ea typeface="Hack" panose="020B0609030202020204" pitchFamily="49" charset="0"/>
                <a:cs typeface="Hack" panose="020B0609030202020204" pitchFamily="49" charset="0"/>
              </a:rPr>
              <a:t>cargo run </a:t>
            </a:r>
            <a:r>
              <a:rPr lang="en-US" sz="1800" dirty="0">
                <a:ea typeface="Hack" panose="020B0609030202020204" pitchFamily="49" charset="0"/>
                <a:cs typeface="Hack" panose="020B0609030202020204" pitchFamily="49" charset="0"/>
              </a:rPr>
              <a:t>or </a:t>
            </a:r>
            <a:r>
              <a:rPr lang="en-US" sz="1800" b="1" dirty="0">
                <a:latin typeface="Hack" panose="020B0609030202020204" pitchFamily="49" charset="0"/>
                <a:ea typeface="Hack" panose="020B0609030202020204" pitchFamily="49" charset="0"/>
                <a:cs typeface="Hack" panose="020B0609030202020204" pitchFamily="49" charset="0"/>
              </a:rPr>
              <a:t>cargo build</a:t>
            </a:r>
            <a:r>
              <a:rPr lang="en-US" sz="1800" dirty="0">
                <a:ea typeface="Hack" panose="020B0609030202020204" pitchFamily="49" charset="0"/>
                <a:cs typeface="Hack" panose="020B0609030202020204" pitchFamily="49" charset="0"/>
              </a:rPr>
              <a:t>, the dependencies will be automatically pulled from the internet and compiled.</a:t>
            </a:r>
          </a:p>
          <a:p>
            <a:pPr>
              <a:lnSpc>
                <a:spcPct val="100000"/>
              </a:lnSpc>
            </a:pPr>
            <a:r>
              <a:rPr lang="en-US" sz="1800" dirty="0">
                <a:ea typeface="Hack" panose="020B0609030202020204" pitchFamily="49" charset="0"/>
                <a:cs typeface="Hack" panose="020B0609030202020204" pitchFamily="49" charset="0"/>
              </a:rPr>
              <a:t>The full dependency tree is stored in </a:t>
            </a:r>
            <a:r>
              <a:rPr lang="en-US" sz="1800" dirty="0" err="1">
                <a:latin typeface="Hack" panose="020B0609030202020204" pitchFamily="49" charset="0"/>
                <a:ea typeface="Hack" panose="020B0609030202020204" pitchFamily="49" charset="0"/>
                <a:cs typeface="Hack" panose="020B0609030202020204" pitchFamily="49" charset="0"/>
              </a:rPr>
              <a:t>Cargo.lock</a:t>
            </a:r>
            <a:endParaRPr lang="en-US" sz="1800" dirty="0">
              <a:latin typeface="Hack" panose="020B0609030202020204" pitchFamily="49" charset="0"/>
              <a:ea typeface="Hack" panose="020B0609030202020204" pitchFamily="49" charset="0"/>
              <a:cs typeface="Hack" panose="020B0609030202020204" pitchFamily="49" charset="0"/>
            </a:endParaRPr>
          </a:p>
        </p:txBody>
      </p:sp>
      <p:pic>
        <p:nvPicPr>
          <p:cNvPr id="4100" name="Picture 4">
            <a:extLst>
              <a:ext uri="{FF2B5EF4-FFF2-40B4-BE49-F238E27FC236}">
                <a16:creationId xmlns:a16="http://schemas.microsoft.com/office/drawing/2014/main" id="{F0B478EC-016A-418F-8ACE-FBF59536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79" y="3715279"/>
            <a:ext cx="7334774" cy="2472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DB791B-48C7-4951-8BFB-A341831321A3}"/>
              </a:ext>
            </a:extLst>
          </p:cNvPr>
          <p:cNvPicPr>
            <a:picLocks noChangeAspect="1"/>
          </p:cNvPicPr>
          <p:nvPr/>
        </p:nvPicPr>
        <p:blipFill>
          <a:blip r:embed="rId3"/>
          <a:stretch>
            <a:fillRect/>
          </a:stretch>
        </p:blipFill>
        <p:spPr>
          <a:xfrm>
            <a:off x="4559293" y="2468864"/>
            <a:ext cx="2609850" cy="1114425"/>
          </a:xfrm>
          <a:prstGeom prst="rect">
            <a:avLst/>
          </a:prstGeom>
        </p:spPr>
      </p:pic>
      <p:sp>
        <p:nvSpPr>
          <p:cNvPr id="8" name="TextBox 7">
            <a:extLst>
              <a:ext uri="{FF2B5EF4-FFF2-40B4-BE49-F238E27FC236}">
                <a16:creationId xmlns:a16="http://schemas.microsoft.com/office/drawing/2014/main" id="{86B2A797-0534-465C-A97F-17B952A337E9}"/>
              </a:ext>
            </a:extLst>
          </p:cNvPr>
          <p:cNvSpPr txBox="1"/>
          <p:nvPr/>
        </p:nvSpPr>
        <p:spPr>
          <a:xfrm>
            <a:off x="7366482" y="3352456"/>
            <a:ext cx="3471685" cy="461665"/>
          </a:xfrm>
          <a:prstGeom prst="rect">
            <a:avLst/>
          </a:prstGeom>
          <a:noFill/>
        </p:spPr>
        <p:txBody>
          <a:bodyPr wrap="square" rtlCol="0">
            <a:spAutoFit/>
          </a:bodyPr>
          <a:lstStyle/>
          <a:p>
            <a:r>
              <a:rPr lang="en-US" sz="2400" b="1" dirty="0" err="1">
                <a:latin typeface="Hack" panose="020B0609030202020204" pitchFamily="49" charset="0"/>
                <a:ea typeface="Hack" panose="020B0609030202020204" pitchFamily="49" charset="0"/>
                <a:cs typeface="Hack" panose="020B0609030202020204" pitchFamily="49" charset="0"/>
              </a:rPr>
              <a:t>Cargo.toml</a:t>
            </a:r>
            <a:endParaRPr lang="en-US" sz="24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671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78D4-D69D-4BF7-94FF-31D2B51E54DF}"/>
              </a:ext>
            </a:extLst>
          </p:cNvPr>
          <p:cNvSpPr>
            <a:spLocks noGrp="1"/>
          </p:cNvSpPr>
          <p:nvPr>
            <p:ph type="title"/>
          </p:nvPr>
        </p:nvSpPr>
        <p:spPr/>
        <p:txBody>
          <a:bodyPr/>
          <a:lstStyle/>
          <a:p>
            <a:r>
              <a:rPr lang="en-US" dirty="0"/>
              <a:t>Nuances</a:t>
            </a:r>
          </a:p>
        </p:txBody>
      </p:sp>
      <p:sp>
        <p:nvSpPr>
          <p:cNvPr id="3" name="Content Placeholder 2">
            <a:extLst>
              <a:ext uri="{FF2B5EF4-FFF2-40B4-BE49-F238E27FC236}">
                <a16:creationId xmlns:a16="http://schemas.microsoft.com/office/drawing/2014/main" id="{88372172-46FA-4253-B28C-444C93686E77}"/>
              </a:ext>
            </a:extLst>
          </p:cNvPr>
          <p:cNvSpPr>
            <a:spLocks noGrp="1"/>
          </p:cNvSpPr>
          <p:nvPr>
            <p:ph idx="1"/>
          </p:nvPr>
        </p:nvSpPr>
        <p:spPr>
          <a:xfrm>
            <a:off x="680321" y="2336873"/>
            <a:ext cx="9613861" cy="3337786"/>
          </a:xfrm>
        </p:spPr>
        <p:txBody>
          <a:bodyPr>
            <a:normAutofit/>
          </a:bodyPr>
          <a:lstStyle/>
          <a:p>
            <a:r>
              <a:rPr lang="en-US" sz="2000" dirty="0"/>
              <a:t>Outright avoidance of null pointers in favor of </a:t>
            </a:r>
            <a:r>
              <a:rPr lang="en-US" sz="2000" dirty="0">
                <a:latin typeface="Hack" panose="020B0609030202020204" pitchFamily="49" charset="0"/>
                <a:ea typeface="Hack" panose="020B0609030202020204" pitchFamily="49" charset="0"/>
                <a:cs typeface="Hack" panose="020B0609030202020204" pitchFamily="49" charset="0"/>
              </a:rPr>
              <a:t>Option</a:t>
            </a:r>
            <a:r>
              <a:rPr lang="en-US" sz="2000" dirty="0">
                <a:latin typeface="+mj-lt"/>
                <a:ea typeface="Hack" panose="020B0609030202020204" pitchFamily="49" charset="0"/>
                <a:cs typeface="Hack" panose="020B0609030202020204" pitchFamily="49" charset="0"/>
              </a:rPr>
              <a:t>s.</a:t>
            </a:r>
          </a:p>
          <a:p>
            <a:r>
              <a:rPr lang="en-US" sz="2000" dirty="0">
                <a:latin typeface="+mj-lt"/>
                <a:ea typeface="Hack" panose="020B0609030202020204" pitchFamily="49" charset="0"/>
                <a:cs typeface="Hack" panose="020B0609030202020204" pitchFamily="49" charset="0"/>
              </a:rPr>
              <a:t>Traits: adding methods to structs externally, can’t declare methods inside a struct declaration. </a:t>
            </a:r>
          </a:p>
          <a:p>
            <a:r>
              <a:rPr lang="en-US" sz="2000" dirty="0">
                <a:latin typeface="+mj-lt"/>
                <a:ea typeface="Hack" panose="020B0609030202020204" pitchFamily="49" charset="0"/>
                <a:cs typeface="Hack" panose="020B0609030202020204" pitchFamily="49" charset="0"/>
              </a:rPr>
              <a:t>Use of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and privacy by default</a:t>
            </a:r>
          </a:p>
          <a:p>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latin typeface="+mj-lt"/>
                <a:ea typeface="Hack" panose="020B0609030202020204" pitchFamily="49" charset="0"/>
                <a:cs typeface="Hack" panose="020B0609030202020204" pitchFamily="49" charset="0"/>
              </a:rPr>
              <a:t> keyword</a:t>
            </a:r>
          </a:p>
          <a:p>
            <a:r>
              <a:rPr lang="en-US" sz="2000" dirty="0">
                <a:latin typeface="+mj-lt"/>
                <a:ea typeface="Hack" panose="020B0609030202020204" pitchFamily="49" charset="0"/>
                <a:cs typeface="Hack" panose="020B0609030202020204" pitchFamily="49" charset="0"/>
              </a:rPr>
              <a:t>Comprehensive dependency management in a low level language</a:t>
            </a:r>
          </a:p>
          <a:p>
            <a:r>
              <a:rPr lang="en-US" sz="2000" dirty="0">
                <a:latin typeface="+mj-lt"/>
                <a:ea typeface="Hack" panose="020B0609030202020204" pitchFamily="49" charset="0"/>
                <a:cs typeface="Hack" panose="020B0609030202020204" pitchFamily="49" charset="0"/>
              </a:rPr>
              <a:t>Indexing strings is non-trivial because of UTF8</a:t>
            </a:r>
            <a:endParaRPr lang="en-US" sz="2000" dirty="0"/>
          </a:p>
        </p:txBody>
      </p:sp>
    </p:spTree>
    <p:extLst>
      <p:ext uri="{BB962C8B-B14F-4D97-AF65-F5344CB8AC3E}">
        <p14:creationId xmlns:p14="http://schemas.microsoft.com/office/powerpoint/2010/main" val="56703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D03-4D9F-8A4E-8CDA-3CF3BA7BE50D}"/>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6A312E0B-4386-234E-A2F5-46114F940F2A}"/>
              </a:ext>
            </a:extLst>
          </p:cNvPr>
          <p:cNvSpPr>
            <a:spLocks noGrp="1"/>
          </p:cNvSpPr>
          <p:nvPr>
            <p:ph idx="1"/>
          </p:nvPr>
        </p:nvSpPr>
        <p:spPr>
          <a:xfrm>
            <a:off x="680321" y="2175508"/>
            <a:ext cx="9613861" cy="3599316"/>
          </a:xfrm>
        </p:spPr>
        <p:txBody>
          <a:bodyPr/>
          <a:lstStyle/>
          <a:p>
            <a:pPr fontAlgn="base"/>
            <a:r>
              <a:rPr lang="en-US" dirty="0"/>
              <a:t>For our project, we decided to write a Rust program that will show a </a:t>
            </a:r>
            <a:r>
              <a:rPr lang="en-US" dirty="0" err="1"/>
              <a:t>Github</a:t>
            </a:r>
            <a:r>
              <a:rPr lang="en-US" dirty="0"/>
              <a:t> user’s publicly available GitHub information. It might also lightly roast your repositories. Specifically, the user is given the freedom to inspect the username’s public repositories and also inspect the username’s general profile information. </a:t>
            </a:r>
          </a:p>
        </p:txBody>
      </p:sp>
      <p:pic>
        <p:nvPicPr>
          <p:cNvPr id="5" name="Picture 4">
            <a:extLst>
              <a:ext uri="{FF2B5EF4-FFF2-40B4-BE49-F238E27FC236}">
                <a16:creationId xmlns:a16="http://schemas.microsoft.com/office/drawing/2014/main" id="{1E6041C1-FC4C-3445-9245-ECA123E7C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51" y="3975166"/>
            <a:ext cx="5511800" cy="2552700"/>
          </a:xfrm>
          <a:prstGeom prst="rect">
            <a:avLst/>
          </a:prstGeom>
        </p:spPr>
      </p:pic>
    </p:spTree>
    <p:extLst>
      <p:ext uri="{BB962C8B-B14F-4D97-AF65-F5344CB8AC3E}">
        <p14:creationId xmlns:p14="http://schemas.microsoft.com/office/powerpoint/2010/main" val="19158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C7F4F-14C5-40CE-9F21-6A84348C7B87}"/>
              </a:ext>
            </a:extLst>
          </p:cNvPr>
          <p:cNvSpPr>
            <a:spLocks noGrp="1"/>
          </p:cNvSpPr>
          <p:nvPr>
            <p:ph type="title"/>
          </p:nvPr>
        </p:nvSpPr>
        <p:spPr/>
        <p:txBody>
          <a:bodyPr/>
          <a:lstStyle/>
          <a:p>
            <a:r>
              <a:rPr lang="en-US" dirty="0"/>
              <a:t>Rust Philosophy</a:t>
            </a:r>
          </a:p>
        </p:txBody>
      </p:sp>
      <p:sp>
        <p:nvSpPr>
          <p:cNvPr id="5" name="Content Placeholder 4">
            <a:extLst>
              <a:ext uri="{FF2B5EF4-FFF2-40B4-BE49-F238E27FC236}">
                <a16:creationId xmlns:a16="http://schemas.microsoft.com/office/drawing/2014/main" id="{4B8BBED8-6B16-4613-A1EB-5097836F528A}"/>
              </a:ext>
            </a:extLst>
          </p:cNvPr>
          <p:cNvSpPr>
            <a:spLocks noGrp="1"/>
          </p:cNvSpPr>
          <p:nvPr>
            <p:ph idx="1"/>
          </p:nvPr>
        </p:nvSpPr>
        <p:spPr>
          <a:xfrm>
            <a:off x="680321" y="2336872"/>
            <a:ext cx="9613861" cy="4013593"/>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rPr>
              <a:t>Multi-paradigm: Imperative, concurrent, OOP, and functional</a:t>
            </a:r>
          </a:p>
          <a:p>
            <a:pPr rtl="0" fontAlgn="base">
              <a:spcBef>
                <a:spcPts val="0"/>
              </a:spcBef>
              <a:spcAft>
                <a:spcPts val="0"/>
              </a:spcAft>
              <a:buFont typeface="Arial" panose="020B0604020202020204" pitchFamily="34" charset="0"/>
              <a:buChar char="•"/>
            </a:pPr>
            <a:r>
              <a:rPr lang="en-US" b="0" i="0" u="none" strike="noStrike" dirty="0">
                <a:effectLst/>
              </a:rPr>
              <a:t>Type and memory safety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Only </a:t>
            </a:r>
            <a:r>
              <a:rPr lang="en-US" sz="1800" i="0" u="none" strike="noStrike" dirty="0">
                <a:effectLst/>
              </a:rPr>
              <a:t>one</a:t>
            </a:r>
            <a:r>
              <a:rPr lang="en-US" sz="1800" b="0" i="0" u="none" strike="noStrike" dirty="0">
                <a:effectLst/>
              </a:rPr>
              <a:t> owner of any given piece of memory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Immutability by default</a:t>
            </a:r>
          </a:p>
          <a:p>
            <a:pPr rtl="0" fontAlgn="base">
              <a:spcBef>
                <a:spcPts val="0"/>
              </a:spcBef>
              <a:spcAft>
                <a:spcPts val="0"/>
              </a:spcAft>
              <a:buFont typeface="Arial" panose="020B0604020202020204" pitchFamily="34" charset="0"/>
              <a:buChar char="•"/>
            </a:pPr>
            <a:r>
              <a:rPr lang="en-US" b="0" i="0" u="none" strike="noStrike" dirty="0">
                <a:effectLst/>
              </a:rPr>
              <a:t>Complex compiler, simpler binaries</a:t>
            </a:r>
          </a:p>
          <a:p>
            <a:pPr rtl="0" fontAlgn="base">
              <a:spcBef>
                <a:spcPts val="0"/>
              </a:spcBef>
              <a:spcAft>
                <a:spcPts val="0"/>
              </a:spcAft>
              <a:buFont typeface="Arial" panose="020B0604020202020204" pitchFamily="34" charset="0"/>
              <a:buChar char="•"/>
            </a:pPr>
            <a:r>
              <a:rPr lang="en-US" b="0" i="0" u="none" strike="noStrike" dirty="0">
                <a:effectLst/>
              </a:rPr>
              <a:t>Efficiency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Compile to machine code</a:t>
            </a:r>
          </a:p>
          <a:p>
            <a:pPr marL="742950" lvl="1" indent="-285750" rtl="0" fontAlgn="base">
              <a:spcBef>
                <a:spcPts val="0"/>
              </a:spcBef>
              <a:spcAft>
                <a:spcPts val="0"/>
              </a:spcAft>
              <a:buFont typeface="Arial" panose="020B0604020202020204" pitchFamily="34" charset="0"/>
              <a:buChar char="•"/>
            </a:pPr>
            <a:r>
              <a:rPr lang="en-US" sz="1800" b="1" i="0" u="none" strike="noStrike" dirty="0">
                <a:effectLst/>
              </a:rPr>
              <a:t>Always</a:t>
            </a:r>
            <a:r>
              <a:rPr lang="en-US" sz="1800" b="0" i="0" u="none" strike="noStrike" dirty="0">
                <a:effectLst/>
              </a:rPr>
              <a:t> prefer the stack</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No garbage collector</a:t>
            </a:r>
          </a:p>
          <a:p>
            <a:pPr marL="1143000" lvl="2" indent="-228600" rtl="0" fontAlgn="base">
              <a:spcBef>
                <a:spcPts val="0"/>
              </a:spcBef>
              <a:spcAft>
                <a:spcPts val="1200"/>
              </a:spcAft>
              <a:buFont typeface="Arial" panose="020B0604020202020204" pitchFamily="34" charset="0"/>
              <a:buChar char="•"/>
            </a:pPr>
            <a:r>
              <a:rPr lang="en-US" b="0" i="0" u="none" strike="noStrike" dirty="0">
                <a:effectLst/>
              </a:rPr>
              <a:t>Once a variable is out of scope, the memory associated with it is usually reclaimed automatically</a:t>
            </a:r>
          </a:p>
          <a:p>
            <a:pPr rtl="0" fontAlgn="base">
              <a:spcBef>
                <a:spcPts val="0"/>
              </a:spcBef>
              <a:spcAft>
                <a:spcPts val="0"/>
              </a:spcAft>
              <a:buFont typeface="Arial" panose="020B0604020202020204" pitchFamily="34" charset="0"/>
              <a:buChar char="•"/>
            </a:pPr>
            <a:r>
              <a:rPr lang="en-US" b="0" i="0" u="none" strike="noStrike" dirty="0">
                <a:effectLst/>
              </a:rPr>
              <a:t>Easy to use toolchain for dependency management (https://crates.io/)</a:t>
            </a:r>
          </a:p>
        </p:txBody>
      </p:sp>
    </p:spTree>
    <p:extLst>
      <p:ext uri="{BB962C8B-B14F-4D97-AF65-F5344CB8AC3E}">
        <p14:creationId xmlns:p14="http://schemas.microsoft.com/office/powerpoint/2010/main" val="17678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167A-FEC7-854A-B242-9709FB18A379}"/>
              </a:ext>
            </a:extLst>
          </p:cNvPr>
          <p:cNvSpPr>
            <a:spLocks noGrp="1"/>
          </p:cNvSpPr>
          <p:nvPr>
            <p:ph type="title"/>
          </p:nvPr>
        </p:nvSpPr>
        <p:spPr/>
        <p:txBody>
          <a:bodyPr/>
          <a:lstStyle/>
          <a:p>
            <a:r>
              <a:rPr lang="en-US" dirty="0"/>
              <a:t>Project Cont. </a:t>
            </a:r>
          </a:p>
        </p:txBody>
      </p:sp>
      <p:sp>
        <p:nvSpPr>
          <p:cNvPr id="3" name="Content Placeholder 2">
            <a:extLst>
              <a:ext uri="{FF2B5EF4-FFF2-40B4-BE49-F238E27FC236}">
                <a16:creationId xmlns:a16="http://schemas.microsoft.com/office/drawing/2014/main" id="{8E2FCC4F-39F0-794B-A8A9-0F51FA35FEE7}"/>
              </a:ext>
            </a:extLst>
          </p:cNvPr>
          <p:cNvSpPr>
            <a:spLocks noGrp="1"/>
          </p:cNvSpPr>
          <p:nvPr>
            <p:ph idx="1"/>
          </p:nvPr>
        </p:nvSpPr>
        <p:spPr>
          <a:xfrm>
            <a:off x="303803" y="2651521"/>
            <a:ext cx="4650692" cy="2243208"/>
          </a:xfrm>
        </p:spPr>
        <p:txBody>
          <a:bodyPr>
            <a:normAutofit/>
          </a:bodyPr>
          <a:lstStyle/>
          <a:p>
            <a:pPr marL="0" indent="0">
              <a:buNone/>
            </a:pPr>
            <a:r>
              <a:rPr lang="en-US" dirty="0"/>
              <a:t>Chose Option 1: See my repos</a:t>
            </a:r>
          </a:p>
          <a:p>
            <a:pPr marL="0" indent="0">
              <a:buNone/>
            </a:pPr>
            <a:endParaRPr lang="en-US" dirty="0"/>
          </a:p>
          <a:p>
            <a:pPr marL="0" indent="0">
              <a:buNone/>
            </a:pPr>
            <a:r>
              <a:rPr lang="en-US" dirty="0"/>
              <a:t>Shows all public repos associated with the </a:t>
            </a:r>
            <a:r>
              <a:rPr lang="en-US" dirty="0" err="1"/>
              <a:t>Github</a:t>
            </a:r>
            <a:r>
              <a:rPr lang="en-US" dirty="0"/>
              <a:t> username </a:t>
            </a:r>
            <a:r>
              <a:rPr lang="en-US" dirty="0" err="1"/>
              <a:t>DaniloHP</a:t>
            </a:r>
            <a:endParaRPr lang="en-US" dirty="0"/>
          </a:p>
        </p:txBody>
      </p:sp>
      <p:pic>
        <p:nvPicPr>
          <p:cNvPr id="5" name="Picture 4">
            <a:extLst>
              <a:ext uri="{FF2B5EF4-FFF2-40B4-BE49-F238E27FC236}">
                <a16:creationId xmlns:a16="http://schemas.microsoft.com/office/drawing/2014/main" id="{491B56EC-9285-F043-8B93-34C48BEE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65" y="2208226"/>
            <a:ext cx="5080000" cy="4292600"/>
          </a:xfrm>
          <a:prstGeom prst="rect">
            <a:avLst/>
          </a:prstGeom>
        </p:spPr>
      </p:pic>
    </p:spTree>
    <p:extLst>
      <p:ext uri="{BB962C8B-B14F-4D97-AF65-F5344CB8AC3E}">
        <p14:creationId xmlns:p14="http://schemas.microsoft.com/office/powerpoint/2010/main" val="215998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7E79-F7F4-5641-B8CF-A640B2F20B04}"/>
              </a:ext>
            </a:extLst>
          </p:cNvPr>
          <p:cNvSpPr>
            <a:spLocks noGrp="1"/>
          </p:cNvSpPr>
          <p:nvPr>
            <p:ph type="title"/>
          </p:nvPr>
        </p:nvSpPr>
        <p:spPr/>
        <p:txBody>
          <a:bodyPr/>
          <a:lstStyle/>
          <a:p>
            <a:r>
              <a:rPr lang="en-US" dirty="0"/>
              <a:t>Project Cont. </a:t>
            </a:r>
          </a:p>
        </p:txBody>
      </p:sp>
      <p:pic>
        <p:nvPicPr>
          <p:cNvPr id="4" name="Content Placeholder 3">
            <a:extLst>
              <a:ext uri="{FF2B5EF4-FFF2-40B4-BE49-F238E27FC236}">
                <a16:creationId xmlns:a16="http://schemas.microsoft.com/office/drawing/2014/main" id="{5F12BC13-6CF0-B047-8051-01EA1F8CD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88" y="2505909"/>
            <a:ext cx="7710106" cy="3598863"/>
          </a:xfrm>
          <a:prstGeom prst="rect">
            <a:avLst/>
          </a:prstGeom>
        </p:spPr>
      </p:pic>
      <p:sp>
        <p:nvSpPr>
          <p:cNvPr id="5" name="TextBox 4">
            <a:extLst>
              <a:ext uri="{FF2B5EF4-FFF2-40B4-BE49-F238E27FC236}">
                <a16:creationId xmlns:a16="http://schemas.microsoft.com/office/drawing/2014/main" id="{2A3EDC63-0318-AF4C-8B60-ACCD02BE183C}"/>
              </a:ext>
            </a:extLst>
          </p:cNvPr>
          <p:cNvSpPr txBox="1"/>
          <p:nvPr/>
        </p:nvSpPr>
        <p:spPr>
          <a:xfrm>
            <a:off x="371806" y="2903915"/>
            <a:ext cx="3778622" cy="2492990"/>
          </a:xfrm>
          <a:prstGeom prst="rect">
            <a:avLst/>
          </a:prstGeom>
          <a:noFill/>
        </p:spPr>
        <p:txBody>
          <a:bodyPr wrap="square" rtlCol="0">
            <a:spAutoFit/>
          </a:bodyPr>
          <a:lstStyle/>
          <a:p>
            <a:r>
              <a:rPr lang="en-US" sz="2400" dirty="0"/>
              <a:t>Chose Option 2:  See my info</a:t>
            </a:r>
          </a:p>
          <a:p>
            <a:endParaRPr lang="en-US" sz="2400" dirty="0"/>
          </a:p>
          <a:p>
            <a:r>
              <a:rPr lang="en-US" sz="2000" dirty="0"/>
              <a:t>Shows almost all public information associated with the </a:t>
            </a:r>
            <a:r>
              <a:rPr lang="en-US" sz="2000" dirty="0" err="1"/>
              <a:t>Github</a:t>
            </a:r>
            <a:r>
              <a:rPr lang="en-US" sz="2000" dirty="0"/>
              <a:t> username </a:t>
            </a:r>
            <a:r>
              <a:rPr lang="en-US" sz="2000" dirty="0" err="1"/>
              <a:t>DaniloHP</a:t>
            </a:r>
            <a:endParaRPr lang="en-US" sz="2000" dirty="0"/>
          </a:p>
          <a:p>
            <a:endParaRPr lang="en-US" sz="2400" dirty="0"/>
          </a:p>
        </p:txBody>
      </p:sp>
    </p:spTree>
    <p:extLst>
      <p:ext uri="{BB962C8B-B14F-4D97-AF65-F5344CB8AC3E}">
        <p14:creationId xmlns:p14="http://schemas.microsoft.com/office/powerpoint/2010/main" val="106090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Danilo’s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80320" y="2069824"/>
            <a:ext cx="10878267" cy="4552121"/>
          </a:xfrm>
        </p:spPr>
        <p:txBody>
          <a:bodyPr>
            <a:normAutofit/>
          </a:bodyPr>
          <a:lstStyle/>
          <a:p>
            <a:r>
              <a:rPr lang="en-US" dirty="0"/>
              <a:t>Rust is unlike any other language I’ve ever used. Working with it can be extremely tedious as it is </a:t>
            </a:r>
            <a:r>
              <a:rPr lang="en-US" i="1" dirty="0"/>
              <a:t>very</a:t>
            </a:r>
            <a:r>
              <a:rPr lang="en-US" dirty="0"/>
              <a:t> specific about how you do just about everything. However, true safety can’t come without annoyance. </a:t>
            </a:r>
          </a:p>
          <a:p>
            <a:r>
              <a:rPr lang="en-US" dirty="0"/>
              <a:t>I think the language is very useful for replacing unsafe legacy C code, but C is so ubiquitous that it will be an uphill battle.</a:t>
            </a:r>
          </a:p>
          <a:p>
            <a:r>
              <a:rPr lang="en-US" dirty="0"/>
              <a:t>Rust </a:t>
            </a:r>
            <a:r>
              <a:rPr lang="en-US"/>
              <a:t>feels closest </a:t>
            </a:r>
            <a:r>
              <a:rPr lang="en-US" dirty="0"/>
              <a:t>to C++ in syntax and developer experience, which is not really a compliment for Rust as C++ development is often very painful. However, you can know that your compiled code will work more or less as you expected, unlike C++.</a:t>
            </a:r>
          </a:p>
          <a:p>
            <a:r>
              <a:rPr lang="en-US" dirty="0"/>
              <a:t>I would personally recommend this language to other programmers, because I hope it sees more adoption and I like the idea behind it.</a:t>
            </a:r>
          </a:p>
          <a:p>
            <a:r>
              <a:rPr lang="en-US" dirty="0"/>
              <a:t>The main thing I didn’t get to experiment with is concurrency and closures.</a:t>
            </a:r>
          </a:p>
        </p:txBody>
      </p:sp>
    </p:spTree>
    <p:extLst>
      <p:ext uri="{BB962C8B-B14F-4D97-AF65-F5344CB8AC3E}">
        <p14:creationId xmlns:p14="http://schemas.microsoft.com/office/powerpoint/2010/main" val="93489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Christian’s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60443" y="2146852"/>
            <a:ext cx="10988218" cy="4492486"/>
          </a:xfrm>
        </p:spPr>
        <p:txBody>
          <a:bodyPr>
            <a:normAutofit lnSpcReduction="10000"/>
          </a:bodyPr>
          <a:lstStyle/>
          <a:p>
            <a:r>
              <a:rPr lang="en-US" dirty="0"/>
              <a:t>Although I became a fellow “</a:t>
            </a:r>
            <a:r>
              <a:rPr lang="en-US" dirty="0" err="1"/>
              <a:t>Rustacean</a:t>
            </a:r>
            <a:r>
              <a:rPr lang="en-US" dirty="0"/>
              <a:t>”, I have mixed feelings about Rust. I can see the use and value of the language but the verbose and detail-oriented nature of it can make coding tedious. </a:t>
            </a:r>
          </a:p>
          <a:p>
            <a:r>
              <a:rPr lang="en-US" dirty="0"/>
              <a:t>I believe the language is very useful as it forces the programmer to think through their code and explicitly tell the computer what they expect. The safety component of Rust is definitely there!</a:t>
            </a:r>
          </a:p>
          <a:p>
            <a:r>
              <a:rPr lang="en-US" dirty="0"/>
              <a:t>Rust is nothing like Python since we must declare </a:t>
            </a:r>
            <a:r>
              <a:rPr lang="en-US" i="1" dirty="0"/>
              <a:t>everything</a:t>
            </a:r>
            <a:r>
              <a:rPr lang="en-US" dirty="0"/>
              <a:t> and be careful with what we are doing with variables (e.g., ownership and borrowing can be confusing). </a:t>
            </a:r>
          </a:p>
          <a:p>
            <a:r>
              <a:rPr lang="en-US" dirty="0"/>
              <a:t>I would recommend this language to other programmers only after they have some experience with C or C++, as Rust is quite similar. </a:t>
            </a:r>
          </a:p>
          <a:p>
            <a:r>
              <a:rPr lang="en-US" dirty="0"/>
              <a:t>Some aspects I would be interested in pursuing are concurrency, and exploring the edge cases of ownership and borrowing</a:t>
            </a:r>
          </a:p>
        </p:txBody>
      </p:sp>
    </p:spTree>
    <p:extLst>
      <p:ext uri="{BB962C8B-B14F-4D97-AF65-F5344CB8AC3E}">
        <p14:creationId xmlns:p14="http://schemas.microsoft.com/office/powerpoint/2010/main" val="1873449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6F2A-C44C-8E4C-8AFD-6B4CA2192A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8615AF-2B11-EC4A-9AD6-5C90A54B7F05}"/>
              </a:ext>
            </a:extLst>
          </p:cNvPr>
          <p:cNvSpPr>
            <a:spLocks noGrp="1"/>
          </p:cNvSpPr>
          <p:nvPr>
            <p:ph idx="1"/>
          </p:nvPr>
        </p:nvSpPr>
        <p:spPr>
          <a:xfrm>
            <a:off x="680321" y="2314575"/>
            <a:ext cx="9613861" cy="3635901"/>
          </a:xfrm>
        </p:spPr>
        <p:txBody>
          <a:bodyPr/>
          <a:lstStyle/>
          <a:p>
            <a:pPr marL="0" indent="0" algn="ctr">
              <a:buNone/>
            </a:pPr>
            <a:endParaRPr lang="en-US" sz="3200" dirty="0"/>
          </a:p>
          <a:p>
            <a:pPr marL="0" indent="0" algn="ctr">
              <a:buNone/>
            </a:pPr>
            <a:r>
              <a:rPr lang="en-US" sz="3200" dirty="0"/>
              <a:t>Thank you for your time. </a:t>
            </a:r>
          </a:p>
          <a:p>
            <a:pPr marL="0" indent="0">
              <a:buNone/>
            </a:pPr>
            <a:endParaRPr lang="en-US" dirty="0"/>
          </a:p>
          <a:p>
            <a:r>
              <a:rPr lang="en-US" dirty="0"/>
              <a:t>To check out our project, go to:   </a:t>
            </a:r>
            <a:r>
              <a:rPr lang="en-US" dirty="0">
                <a:hlinkClick r:id="rId2"/>
              </a:rPr>
              <a:t>https://github.com/DaniloHP/csc372project1/releases/tag/1.0</a:t>
            </a:r>
            <a:endParaRPr lang="en-US" dirty="0"/>
          </a:p>
          <a:p>
            <a:r>
              <a:rPr lang="en-US" dirty="0"/>
              <a:t>Make sure to download the correct executable file to run our program too! </a:t>
            </a:r>
          </a:p>
        </p:txBody>
      </p:sp>
    </p:spTree>
    <p:extLst>
      <p:ext uri="{BB962C8B-B14F-4D97-AF65-F5344CB8AC3E}">
        <p14:creationId xmlns:p14="http://schemas.microsoft.com/office/powerpoint/2010/main" val="251915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732CD-A582-48F6-9E34-E5EAC69AA9A7}"/>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1942F7CA-9085-4DF7-B56B-FBC8E7077A22}"/>
              </a:ext>
            </a:extLst>
          </p:cNvPr>
          <p:cNvSpPr>
            <a:spLocks noGrp="1"/>
          </p:cNvSpPr>
          <p:nvPr>
            <p:ph idx="1"/>
          </p:nvPr>
        </p:nvSpPr>
        <p:spPr>
          <a:xfrm>
            <a:off x="741281" y="2194560"/>
            <a:ext cx="9613861" cy="4315968"/>
          </a:xfrm>
        </p:spPr>
        <p:txBody>
          <a:bodyPr>
            <a:noAutofit/>
          </a:bodyPr>
          <a:lstStyle/>
          <a:p>
            <a:r>
              <a:rPr lang="en-US" sz="1800" dirty="0" err="1"/>
              <a:t>Madunuwan</a:t>
            </a:r>
            <a:r>
              <a:rPr lang="en-US" sz="1800" dirty="0"/>
              <a:t>, </a:t>
            </a:r>
            <a:r>
              <a:rPr lang="en-US" sz="1800" dirty="0" err="1"/>
              <a:t>Dumindu</a:t>
            </a:r>
            <a:r>
              <a:rPr lang="en-US" sz="1800" dirty="0"/>
              <a:t>. “Why Rust?” </a:t>
            </a:r>
            <a:r>
              <a:rPr lang="en-US" sz="1800" i="1" dirty="0"/>
              <a:t>Why Rust?</a:t>
            </a:r>
            <a:r>
              <a:rPr lang="en-US" sz="1800" dirty="0"/>
              <a:t>, https://learning-</a:t>
            </a:r>
            <a:r>
              <a:rPr lang="en-US" sz="1800" dirty="0" err="1"/>
              <a:t>rust.github.io</a:t>
            </a:r>
            <a:r>
              <a:rPr lang="en-US" sz="1800" dirty="0"/>
              <a:t>/docs/a1.why_rust.html. </a:t>
            </a:r>
          </a:p>
          <a:p>
            <a:r>
              <a:rPr lang="en-US" sz="1800" dirty="0"/>
              <a:t>Rust Team. “Rust by Example.” </a:t>
            </a:r>
            <a:r>
              <a:rPr lang="en-US" sz="1800" i="1" dirty="0"/>
              <a:t>Introduction - Rust By Example</a:t>
            </a:r>
            <a:r>
              <a:rPr lang="en-US" sz="1800" dirty="0"/>
              <a:t>, https://</a:t>
            </a:r>
            <a:r>
              <a:rPr lang="en-US" sz="1800" dirty="0" err="1"/>
              <a:t>doc.rust-lang.org</a:t>
            </a:r>
            <a:r>
              <a:rPr lang="en-US" sz="1800" dirty="0"/>
              <a:t>/rust-by-example/. </a:t>
            </a:r>
            <a:endParaRPr lang="en-US" sz="1800" u="none" strike="noStrike" dirty="0">
              <a:effectLst/>
            </a:endParaRPr>
          </a:p>
          <a:p>
            <a:r>
              <a:rPr lang="en-US" sz="1800" dirty="0"/>
              <a:t>Rust Team. “Learn Rust.” </a:t>
            </a:r>
            <a:r>
              <a:rPr lang="en-US" sz="1800" i="1" dirty="0"/>
              <a:t>Rust Programming Language</a:t>
            </a:r>
            <a:r>
              <a:rPr lang="en-US" sz="1800" dirty="0"/>
              <a:t>, https://</a:t>
            </a:r>
            <a:r>
              <a:rPr lang="en-US" sz="1800" dirty="0" err="1"/>
              <a:t>www.rust-lang.org</a:t>
            </a:r>
            <a:r>
              <a:rPr lang="en-US" sz="1800" dirty="0"/>
              <a:t>/learn. </a:t>
            </a:r>
          </a:p>
          <a:p>
            <a:r>
              <a:rPr lang="en-US" sz="1800" dirty="0"/>
              <a:t>Facebook Engineering. “A Brief History of Rust at Facebook.” </a:t>
            </a:r>
            <a:r>
              <a:rPr lang="en-US" sz="1800" i="1" dirty="0"/>
              <a:t>Facebook Engineering</a:t>
            </a:r>
            <a:r>
              <a:rPr lang="en-US" sz="1800" dirty="0"/>
              <a:t>, 13 May 2021, https://</a:t>
            </a:r>
            <a:r>
              <a:rPr lang="en-US" sz="1800" dirty="0" err="1"/>
              <a:t>engineering.fb.com</a:t>
            </a:r>
            <a:r>
              <a:rPr lang="en-US" sz="1800" dirty="0"/>
              <a:t>/2021/04/29/developer-tools/rust/. </a:t>
            </a:r>
          </a:p>
          <a:p>
            <a:r>
              <a:rPr lang="en-US" sz="1800" dirty="0"/>
              <a:t>“Rust (Programming Language).” </a:t>
            </a:r>
            <a:r>
              <a:rPr lang="en-US" sz="1800" i="1" dirty="0"/>
              <a:t>Wikipedia</a:t>
            </a:r>
            <a:r>
              <a:rPr lang="en-US" sz="1800" dirty="0"/>
              <a:t>, Wikimedia Foundation, 22 Sept. 2021, https://</a:t>
            </a:r>
            <a:r>
              <a:rPr lang="en-US" sz="1800" dirty="0" err="1"/>
              <a:t>en.wikipedia.org</a:t>
            </a:r>
            <a:r>
              <a:rPr lang="en-US" sz="1800" dirty="0"/>
              <a:t>/wiki/Rust_(</a:t>
            </a:r>
            <a:r>
              <a:rPr lang="en-US" sz="1800" dirty="0" err="1"/>
              <a:t>programming_language</a:t>
            </a:r>
            <a:r>
              <a:rPr lang="en-US" sz="1800" dirty="0"/>
              <a:t>). </a:t>
            </a:r>
          </a:p>
          <a:p>
            <a:r>
              <a:rPr lang="en-US" sz="1800" dirty="0" err="1"/>
              <a:t>Lardinois</a:t>
            </a:r>
            <a:r>
              <a:rPr lang="en-US" sz="1800" dirty="0"/>
              <a:t>, Frederic. “AWS, Microsoft, Mozilla and Others Launch the Rust Foundation.” </a:t>
            </a:r>
            <a:r>
              <a:rPr lang="en-US" sz="1800" i="1" dirty="0"/>
              <a:t>TechCrunch</a:t>
            </a:r>
            <a:r>
              <a:rPr lang="en-US" sz="1800" dirty="0"/>
              <a:t>, TechCrunch, 8 Feb. 2021, https://techcrunch.com/2021/02/08/the-rust-programming-language-finds-a-new-home-in-a-non-profit-foundation/.</a:t>
            </a:r>
          </a:p>
          <a:p>
            <a:endParaRPr lang="en-US" sz="1800" dirty="0"/>
          </a:p>
        </p:txBody>
      </p:sp>
    </p:spTree>
    <p:extLst>
      <p:ext uri="{BB962C8B-B14F-4D97-AF65-F5344CB8AC3E}">
        <p14:creationId xmlns:p14="http://schemas.microsoft.com/office/powerpoint/2010/main" val="20681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1E47-40A0-47D2-AF7E-8BDEF90307D6}"/>
              </a:ext>
            </a:extLst>
          </p:cNvPr>
          <p:cNvSpPr>
            <a:spLocks noGrp="1"/>
          </p:cNvSpPr>
          <p:nvPr>
            <p:ph type="title"/>
          </p:nvPr>
        </p:nvSpPr>
        <p:spPr/>
        <p:txBody>
          <a:bodyPr/>
          <a:lstStyle/>
          <a:p>
            <a:r>
              <a:rPr lang="en-US" dirty="0"/>
              <a:t>Why Rust?</a:t>
            </a:r>
          </a:p>
        </p:txBody>
      </p:sp>
      <p:sp>
        <p:nvSpPr>
          <p:cNvPr id="3" name="Content Placeholder 2">
            <a:extLst>
              <a:ext uri="{FF2B5EF4-FFF2-40B4-BE49-F238E27FC236}">
                <a16:creationId xmlns:a16="http://schemas.microsoft.com/office/drawing/2014/main" id="{66FE7083-15AF-403D-9EAC-D47BF221891F}"/>
              </a:ext>
            </a:extLst>
          </p:cNvPr>
          <p:cNvSpPr>
            <a:spLocks noGrp="1"/>
          </p:cNvSpPr>
          <p:nvPr>
            <p:ph idx="1"/>
          </p:nvPr>
        </p:nvSpPr>
        <p:spPr>
          <a:xfrm>
            <a:off x="680321" y="2236860"/>
            <a:ext cx="9992442" cy="3599316"/>
          </a:xfrm>
        </p:spPr>
        <p:txBody>
          <a:bodyPr>
            <a:normAutofit fontScale="85000" lnSpcReduction="10000"/>
          </a:bodyPr>
          <a:lstStyle/>
          <a:p>
            <a:pPr>
              <a:lnSpc>
                <a:spcPct val="120000"/>
              </a:lnSpc>
            </a:pPr>
            <a:r>
              <a:rPr lang="en-US" sz="2900" dirty="0"/>
              <a:t>Before Rust, there was a gap to fill for a highly concurrent, truly strongly typed low-level language with a safe memory layout. </a:t>
            </a:r>
          </a:p>
          <a:p>
            <a:pPr marL="0" indent="0">
              <a:lnSpc>
                <a:spcPct val="120000"/>
              </a:lnSpc>
              <a:buNone/>
            </a:pPr>
            <a:r>
              <a:rPr lang="en-US" sz="2900" dirty="0"/>
              <a:t>“</a:t>
            </a:r>
            <a:r>
              <a:rPr lang="en-US" sz="2900" b="0" i="0" dirty="0">
                <a:effectLst/>
              </a:rPr>
              <a:t>Rust is a systems programming language focused on three goals: safety, speed, and concurrency.”</a:t>
            </a:r>
          </a:p>
          <a:p>
            <a:pPr marL="0" indent="0">
              <a:lnSpc>
                <a:spcPct val="120000"/>
              </a:lnSpc>
              <a:buNone/>
            </a:pPr>
            <a:r>
              <a:rPr lang="en-US" sz="2900" dirty="0"/>
              <a:t>	-Rust documentation</a:t>
            </a:r>
          </a:p>
          <a:p>
            <a:pPr>
              <a:lnSpc>
                <a:spcPct val="120000"/>
              </a:lnSpc>
            </a:pPr>
            <a:r>
              <a:rPr lang="en-US" sz="2900" dirty="0"/>
              <a:t>Rust is an up-and-coming language with a passionate following in many areas of computing.</a:t>
            </a:r>
          </a:p>
          <a:p>
            <a:endParaRPr lang="en-US" dirty="0"/>
          </a:p>
        </p:txBody>
      </p:sp>
    </p:spTree>
    <p:extLst>
      <p:ext uri="{BB962C8B-B14F-4D97-AF65-F5344CB8AC3E}">
        <p14:creationId xmlns:p14="http://schemas.microsoft.com/office/powerpoint/2010/main" val="1294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FC8F-9EA6-4F6A-948D-8E584040A6D9}"/>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031E818-4836-4164-BCE6-FB766C27533B}"/>
              </a:ext>
            </a:extLst>
          </p:cNvPr>
          <p:cNvSpPr>
            <a:spLocks noGrp="1"/>
          </p:cNvSpPr>
          <p:nvPr>
            <p:ph idx="1"/>
          </p:nvPr>
        </p:nvSpPr>
        <p:spPr/>
        <p:txBody>
          <a:bodyPr/>
          <a:lstStyle/>
          <a:p>
            <a:r>
              <a:rPr lang="en-US" dirty="0"/>
              <a:t>C-style syntax</a:t>
            </a:r>
          </a:p>
          <a:p>
            <a:r>
              <a:rPr lang="en-US" dirty="0"/>
              <a:t>Types inspired by C, ML, and Lisp</a:t>
            </a:r>
          </a:p>
          <a:p>
            <a:r>
              <a:rPr lang="en-US" dirty="0"/>
              <a:t>Functional programming elements inspired by Haskell and F#</a:t>
            </a:r>
          </a:p>
          <a:p>
            <a:r>
              <a:rPr lang="en-US" dirty="0"/>
              <a:t>OOP elements inspired by C++ </a:t>
            </a:r>
          </a:p>
        </p:txBody>
      </p:sp>
    </p:spTree>
    <p:extLst>
      <p:ext uri="{BB962C8B-B14F-4D97-AF65-F5344CB8AC3E}">
        <p14:creationId xmlns:p14="http://schemas.microsoft.com/office/powerpoint/2010/main" val="374204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D35-ECCD-4204-B6F1-33E97168FB79}"/>
              </a:ext>
            </a:extLst>
          </p:cNvPr>
          <p:cNvSpPr>
            <a:spLocks noGrp="1"/>
          </p:cNvSpPr>
          <p:nvPr>
            <p:ph type="title"/>
          </p:nvPr>
        </p:nvSpPr>
        <p:spPr/>
        <p:txBody>
          <a:bodyPr/>
          <a:lstStyle/>
          <a:p>
            <a:r>
              <a:rPr lang="en-US" dirty="0"/>
              <a:t>Evolution</a:t>
            </a:r>
          </a:p>
        </p:txBody>
      </p:sp>
      <p:sp>
        <p:nvSpPr>
          <p:cNvPr id="3" name="Content Placeholder 2">
            <a:extLst>
              <a:ext uri="{FF2B5EF4-FFF2-40B4-BE49-F238E27FC236}">
                <a16:creationId xmlns:a16="http://schemas.microsoft.com/office/drawing/2014/main" id="{950A949E-ED4F-47E9-9C8F-FD534C031D7E}"/>
              </a:ext>
            </a:extLst>
          </p:cNvPr>
          <p:cNvSpPr>
            <a:spLocks noGrp="1"/>
          </p:cNvSpPr>
          <p:nvPr>
            <p:ph idx="1"/>
          </p:nvPr>
        </p:nvSpPr>
        <p:spPr>
          <a:xfrm>
            <a:off x="680321" y="2336873"/>
            <a:ext cx="10032420" cy="3887758"/>
          </a:xfrm>
        </p:spPr>
        <p:txBody>
          <a:bodyPr>
            <a:normAutofit/>
          </a:bodyPr>
          <a:lstStyle/>
          <a:p>
            <a:r>
              <a:rPr lang="en-US" dirty="0"/>
              <a:t>Statically typed from the beginning in 2006</a:t>
            </a:r>
          </a:p>
          <a:p>
            <a:r>
              <a:rPr lang="en-US" dirty="0"/>
              <a:t>Classes removed in 0.4 in favor of structs and traits </a:t>
            </a:r>
          </a:p>
          <a:p>
            <a:pPr lvl="1"/>
            <a:r>
              <a:rPr lang="en-US" dirty="0"/>
              <a:t>These and other changes in the mid 2010s slowed adoption</a:t>
            </a:r>
          </a:p>
          <a:p>
            <a:r>
              <a:rPr lang="en-US" dirty="0"/>
              <a:t>Version 1.0 becomes the first stable release in 2015</a:t>
            </a:r>
          </a:p>
          <a:p>
            <a:r>
              <a:rPr lang="en-US" dirty="0"/>
              <a:t>Much of the Rust team was laid off in August 2020, casting doubt on the language’s future</a:t>
            </a:r>
          </a:p>
          <a:p>
            <a:r>
              <a:rPr lang="en-US" dirty="0"/>
              <a:t>Rust Foundation created in February 2021 to ensure financial stability and longevity (Founders: AWS, Huawei, Google, Microsoft, Mozilla). </a:t>
            </a:r>
          </a:p>
        </p:txBody>
      </p:sp>
    </p:spTree>
    <p:extLst>
      <p:ext uri="{BB962C8B-B14F-4D97-AF65-F5344CB8AC3E}">
        <p14:creationId xmlns:p14="http://schemas.microsoft.com/office/powerpoint/2010/main" val="16710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F6FE-DD96-485E-8E12-50D9B7143EE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86DAE60-F939-4BE1-B42A-6E31CF9167D9}"/>
              </a:ext>
            </a:extLst>
          </p:cNvPr>
          <p:cNvSpPr>
            <a:spLocks noGrp="1"/>
          </p:cNvSpPr>
          <p:nvPr>
            <p:ph idx="1"/>
          </p:nvPr>
        </p:nvSpPr>
        <p:spPr>
          <a:xfrm>
            <a:off x="680321" y="2336873"/>
            <a:ext cx="9613861" cy="4206540"/>
          </a:xfrm>
        </p:spPr>
        <p:txBody>
          <a:bodyPr>
            <a:normAutofit/>
          </a:bodyPr>
          <a:lstStyle/>
          <a:p>
            <a:r>
              <a:rPr lang="en-US" sz="2800" dirty="0"/>
              <a:t>Low-level systems and server software</a:t>
            </a:r>
          </a:p>
          <a:p>
            <a:pPr lvl="1"/>
            <a:r>
              <a:rPr lang="en-US" sz="1800" dirty="0"/>
              <a:t>Used by Facebook, Microsoft, Dropbox, Amazon, Discord and more</a:t>
            </a:r>
          </a:p>
          <a:p>
            <a:r>
              <a:rPr lang="en-US" sz="2800" dirty="0" err="1"/>
              <a:t>WebAssembly</a:t>
            </a:r>
            <a:endParaRPr lang="en-US" sz="2800" dirty="0"/>
          </a:p>
          <a:p>
            <a:pPr lvl="1"/>
            <a:r>
              <a:rPr lang="en-US" sz="1800" dirty="0">
                <a:hlinkClick r:id="rId2"/>
              </a:rPr>
              <a:t>https://royaltm.github.io/rust-fractx-wasm-demo/</a:t>
            </a:r>
            <a:endParaRPr lang="en-US" sz="1800" dirty="0"/>
          </a:p>
          <a:p>
            <a:r>
              <a:rPr lang="en-US" sz="2800" dirty="0"/>
              <a:t>Game development</a:t>
            </a:r>
          </a:p>
          <a:p>
            <a:pPr lvl="1"/>
            <a:r>
              <a:rPr lang="en-US" sz="1800" dirty="0" err="1"/>
              <a:t>Veloren</a:t>
            </a:r>
            <a:r>
              <a:rPr lang="en-US" sz="1800" dirty="0"/>
              <a:t>, a free and open source voxel Minecraft-clone</a:t>
            </a:r>
          </a:p>
          <a:p>
            <a:r>
              <a:rPr lang="en-US" sz="2800" dirty="0"/>
              <a:t>Embedded applications</a:t>
            </a:r>
          </a:p>
          <a:p>
            <a:pPr lvl="1"/>
            <a:r>
              <a:rPr lang="en-US" sz="1800" dirty="0" err="1"/>
              <a:t>FreeRTOS</a:t>
            </a:r>
            <a:r>
              <a:rPr lang="en-US" sz="1800" dirty="0"/>
              <a:t>, an embedded real-time operating system</a:t>
            </a:r>
          </a:p>
        </p:txBody>
      </p:sp>
    </p:spTree>
    <p:extLst>
      <p:ext uri="{BB962C8B-B14F-4D97-AF65-F5344CB8AC3E}">
        <p14:creationId xmlns:p14="http://schemas.microsoft.com/office/powerpoint/2010/main" val="16936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11B27-6010-4636-9364-0112C6D343D4}"/>
              </a:ext>
            </a:extLst>
          </p:cNvPr>
          <p:cNvSpPr>
            <a:spLocks noGrp="1"/>
          </p:cNvSpPr>
          <p:nvPr>
            <p:ph type="title"/>
          </p:nvPr>
        </p:nvSpPr>
        <p:spPr/>
        <p:txBody>
          <a:bodyPr/>
          <a:lstStyle/>
          <a:p>
            <a:r>
              <a:rPr lang="en-US" dirty="0"/>
              <a:t>Syntax and semantics</a:t>
            </a:r>
          </a:p>
        </p:txBody>
      </p:sp>
    </p:spTree>
    <p:extLst>
      <p:ext uri="{BB962C8B-B14F-4D97-AF65-F5344CB8AC3E}">
        <p14:creationId xmlns:p14="http://schemas.microsoft.com/office/powerpoint/2010/main" val="2361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60E48F-B8F2-4A00-B2C8-3E002E10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480" y="3175984"/>
            <a:ext cx="44577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6926DA7-6717-4D33-BDFC-8DE8DD9C9F52}"/>
              </a:ext>
            </a:extLst>
          </p:cNvPr>
          <p:cNvSpPr>
            <a:spLocks noGrp="1"/>
          </p:cNvSpPr>
          <p:nvPr>
            <p:ph type="title"/>
          </p:nvPr>
        </p:nvSpPr>
        <p:spPr/>
        <p:txBody>
          <a:bodyPr/>
          <a:lstStyle/>
          <a:p>
            <a:r>
              <a:rPr lang="en-US" dirty="0"/>
              <a:t>Language basics</a:t>
            </a:r>
          </a:p>
        </p:txBody>
      </p:sp>
      <p:sp>
        <p:nvSpPr>
          <p:cNvPr id="9" name="Text Placeholder 8">
            <a:extLst>
              <a:ext uri="{FF2B5EF4-FFF2-40B4-BE49-F238E27FC236}">
                <a16:creationId xmlns:a16="http://schemas.microsoft.com/office/drawing/2014/main" id="{BC7739A3-9C2C-4720-A129-B499F3272614}"/>
              </a:ext>
            </a:extLst>
          </p:cNvPr>
          <p:cNvSpPr>
            <a:spLocks noGrp="1"/>
          </p:cNvSpPr>
          <p:nvPr>
            <p:ph type="body" sz="half" idx="2"/>
          </p:nvPr>
        </p:nvSpPr>
        <p:spPr>
          <a:xfrm>
            <a:off x="680320" y="2336872"/>
            <a:ext cx="4812431" cy="3767901"/>
          </a:xfrm>
        </p:spPr>
        <p:txBody>
          <a:bodyPr>
            <a:normAutofit/>
          </a:bodyPr>
          <a:lstStyle/>
          <a:p>
            <a:r>
              <a:rPr lang="en-US" sz="2000" dirty="0"/>
              <a:t>Things to note:</a:t>
            </a:r>
          </a:p>
          <a:p>
            <a:pPr marL="285750" indent="-285750">
              <a:buFont typeface="Arial" panose="020B0604020202020204" pitchFamily="34" charset="0"/>
              <a:buChar char="•"/>
            </a:pPr>
            <a:r>
              <a:rPr lang="en-US" sz="2000" dirty="0"/>
              <a:t>Function declared with </a:t>
            </a:r>
            <a:r>
              <a:rPr lang="en-US" sz="2000" dirty="0" err="1">
                <a:latin typeface="Andale Mono" panose="020B0509000000000004" pitchFamily="49" charset="0"/>
              </a:rPr>
              <a:t>fn</a:t>
            </a:r>
            <a:endParaRPr lang="en-US" sz="2000" dirty="0">
              <a:latin typeface="Andale Mono" panose="020B0509000000000004" pitchFamily="49" charset="0"/>
            </a:endParaRPr>
          </a:p>
          <a:p>
            <a:pPr marL="285750" indent="-285750">
              <a:buFont typeface="Arial" panose="020B0604020202020204" pitchFamily="34" charset="0"/>
              <a:buChar char="•"/>
            </a:pPr>
            <a:r>
              <a:rPr lang="en-US" sz="2000" dirty="0"/>
              <a:t>C-style brace syntax</a:t>
            </a:r>
          </a:p>
          <a:p>
            <a:pPr marL="285750" indent="-28575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is a special entry-point function</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All statements end with semicolon </a:t>
            </a:r>
          </a:p>
          <a:p>
            <a:pPr marL="285750" indent="-285750">
              <a:buFont typeface="Arial" panose="020B0604020202020204" pitchFamily="34" charset="0"/>
              <a:buChar char="•"/>
            </a:pPr>
            <a:r>
              <a:rPr lang="en-US" sz="2000" dirty="0" err="1">
                <a:latin typeface="Hack" panose="020B0609030202020204" pitchFamily="49" charset="0"/>
                <a:ea typeface="Hack" panose="020B0609030202020204" pitchFamily="49" charset="0"/>
                <a:cs typeface="Hack" panose="020B0609030202020204" pitchFamily="49" charset="0"/>
              </a:rPr>
              <a:t>println</a:t>
            </a:r>
            <a:r>
              <a:rPr lang="en-US" sz="2000" dirty="0"/>
              <a:t> is a macro, shown by</a:t>
            </a:r>
            <a:r>
              <a:rPr lang="en-US" sz="2000" dirty="0">
                <a:ea typeface="Hack" panose="020B0609030202020204" pitchFamily="49" charset="0"/>
                <a:cs typeface="Hack" panose="020B0609030202020204" pitchFamily="49" charset="0"/>
              </a:rPr>
              <a:t> </a:t>
            </a:r>
            <a:r>
              <a:rPr lang="en-US" sz="2000" dirty="0">
                <a:latin typeface="Hack" panose="020B0609030202020204" pitchFamily="49" charset="0"/>
                <a:ea typeface="Hack" panose="020B0609030202020204" pitchFamily="49" charset="0"/>
                <a:cs typeface="Hack" panose="020B0609030202020204" pitchFamily="49" charset="0"/>
              </a:rPr>
              <a:t>!</a:t>
            </a:r>
          </a:p>
        </p:txBody>
      </p:sp>
      <p:sp>
        <p:nvSpPr>
          <p:cNvPr id="2" name="TextBox 1">
            <a:extLst>
              <a:ext uri="{FF2B5EF4-FFF2-40B4-BE49-F238E27FC236}">
                <a16:creationId xmlns:a16="http://schemas.microsoft.com/office/drawing/2014/main" id="{3A2CB5D1-AE5C-E64F-8AC4-8AF64DBAAEAB}"/>
              </a:ext>
            </a:extLst>
          </p:cNvPr>
          <p:cNvSpPr txBox="1"/>
          <p:nvPr/>
        </p:nvSpPr>
        <p:spPr>
          <a:xfrm>
            <a:off x="9901233" y="3871909"/>
            <a:ext cx="25006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717969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599</TotalTime>
  <Words>2120</Words>
  <Application>Microsoft Macintosh PowerPoint</Application>
  <PresentationFormat>Widescreen</PresentationFormat>
  <Paragraphs>201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Trebuchet MS</vt:lpstr>
      <vt:lpstr>Hack</vt:lpstr>
      <vt:lpstr>Andale Mono</vt:lpstr>
      <vt:lpstr>Arial</vt:lpstr>
      <vt:lpstr>Berlin</vt:lpstr>
      <vt:lpstr>Rust</vt:lpstr>
      <vt:lpstr>Overview</vt:lpstr>
      <vt:lpstr>Rust Philosophy</vt:lpstr>
      <vt:lpstr>Why Rust?</vt:lpstr>
      <vt:lpstr>Influences</vt:lpstr>
      <vt:lpstr>Evolution</vt:lpstr>
      <vt:lpstr>Use Cases</vt:lpstr>
      <vt:lpstr>Syntax and semantics</vt:lpstr>
      <vt:lpstr>Language basics</vt:lpstr>
      <vt:lpstr>Functions</vt:lpstr>
      <vt:lpstr>Types, declarations, and inferences</vt:lpstr>
      <vt:lpstr>Conditionals</vt:lpstr>
      <vt:lpstr>Operators</vt:lpstr>
      <vt:lpstr>Comments</vt:lpstr>
      <vt:lpstr>Strings</vt:lpstr>
      <vt:lpstr>Mutability</vt:lpstr>
      <vt:lpstr>Mutability, cont.</vt:lpstr>
      <vt:lpstr>For loops</vt:lpstr>
      <vt:lpstr>While loops</vt:lpstr>
      <vt:lpstr>Arrays and vectors</vt:lpstr>
      <vt:lpstr>Structs</vt:lpstr>
      <vt:lpstr>Options and Results</vt:lpstr>
      <vt:lpstr>Lifetime and Borrowing/Ownership</vt:lpstr>
      <vt:lpstr>Cargo and the Rust toolchain</vt:lpstr>
      <vt:lpstr>Getting started</vt:lpstr>
      <vt:lpstr>Running an application</vt:lpstr>
      <vt:lpstr>Dependency management</vt:lpstr>
      <vt:lpstr>Nuances</vt:lpstr>
      <vt:lpstr>Project </vt:lpstr>
      <vt:lpstr>Project Cont. </vt:lpstr>
      <vt:lpstr>Project Cont. </vt:lpstr>
      <vt:lpstr>Danilo’s Opinion on Rust</vt:lpstr>
      <vt:lpstr>Christian’s Opinion on Rust</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Danilo Hidalgo</dc:creator>
  <cp:lastModifiedBy>Christian Trejo</cp:lastModifiedBy>
  <cp:revision>64</cp:revision>
  <dcterms:created xsi:type="dcterms:W3CDTF">2021-09-25T20:28:59Z</dcterms:created>
  <dcterms:modified xsi:type="dcterms:W3CDTF">2021-09-28T08:59:36Z</dcterms:modified>
</cp:coreProperties>
</file>