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4" r:id="rId5"/>
    <p:sldId id="263" r:id="rId6"/>
    <p:sldId id="260" r:id="rId7"/>
    <p:sldId id="261" r:id="rId8"/>
    <p:sldId id="265" r:id="rId9"/>
    <p:sldId id="267" r:id="rId10"/>
    <p:sldId id="280" r:id="rId11"/>
    <p:sldId id="271" r:id="rId12"/>
    <p:sldId id="284" r:id="rId13"/>
    <p:sldId id="272" r:id="rId14"/>
    <p:sldId id="273" r:id="rId15"/>
    <p:sldId id="278" r:id="rId16"/>
    <p:sldId id="275" r:id="rId17"/>
    <p:sldId id="276" r:id="rId18"/>
    <p:sldId id="268" r:id="rId19"/>
    <p:sldId id="279" r:id="rId20"/>
    <p:sldId id="281" r:id="rId21"/>
    <p:sldId id="277" r:id="rId22"/>
    <p:sldId id="283" r:id="rId23"/>
    <p:sldId id="282" r:id="rId24"/>
    <p:sldId id="270" r:id="rId25"/>
    <p:sldId id="266" r:id="rId26"/>
    <p:sldId id="269" r:id="rId27"/>
    <p:sldId id="274" r:id="rId28"/>
    <p:sldId id="262" r:id="rId29"/>
    <p:sldId id="285" r:id="rId30"/>
    <p:sldId id="286" r:id="rId31"/>
    <p:sldId id="25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rust-by-example/" TargetMode="External"/><Relationship Id="rId2" Type="http://schemas.openxmlformats.org/officeDocument/2006/relationships/hyperlink" Target="https://learning-rust.github.io/docs/a1.why_ru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yaltm.github.io/rust-fractx-wasm-dem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5EFD-34C2-4033-8174-E57EA55F9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9486-D475-4BB6-BE72-1C0F42CB2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Danilo Hidalgo and Christian Trejo</a:t>
            </a:r>
          </a:p>
        </p:txBody>
      </p:sp>
    </p:spTree>
    <p:extLst>
      <p:ext uri="{BB962C8B-B14F-4D97-AF65-F5344CB8AC3E}">
        <p14:creationId xmlns:p14="http://schemas.microsoft.com/office/powerpoint/2010/main" val="293924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62B6-C8D7-425B-AF99-F580BFA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E8A1-322E-476F-A9DE-6EB764D5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386628" cy="3599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parameters must have types associated with them. There are no optional or variadic functions in Rust.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dirty="0"/>
              <a:t> keyword can still be used if you don’t like the no-semicolon return syntax. The return value of a function is indicated after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</a:t>
            </a:r>
            <a:r>
              <a:rPr lang="en-US" dirty="0"/>
              <a:t>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3A0BBB7D-98BF-4B12-8A62-0E561549F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68" y="3005873"/>
            <a:ext cx="3924502" cy="22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3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345092-B733-4E0A-9679-FFB07189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declarations, and inferences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5785709-81C5-4B95-B4A3-7CBA05E72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38" y="2336800"/>
            <a:ext cx="7685899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92F-35EC-496A-9A59-FC71E6A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D14411-3C05-4294-B249-534249913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3171182"/>
            <a:ext cx="5608638" cy="19300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2787E-9311-4891-BA5B-E07EB134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Conditionals in rust are standard to C-like syntax. One difference is that it does not require parentheses around conditions</a:t>
            </a:r>
          </a:p>
        </p:txBody>
      </p:sp>
    </p:spTree>
    <p:extLst>
      <p:ext uri="{BB962C8B-B14F-4D97-AF65-F5344CB8AC3E}">
        <p14:creationId xmlns:p14="http://schemas.microsoft.com/office/powerpoint/2010/main" val="122984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7F90-1257-4F1C-A74A-FD7F31B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BAB5E-CE83-4D4D-9B52-C93A90805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906732"/>
              </p:ext>
            </p:extLst>
          </p:nvPr>
        </p:nvGraphicFramePr>
        <p:xfrm>
          <a:off x="681038" y="2336800"/>
          <a:ext cx="96138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04">
                  <a:extLst>
                    <a:ext uri="{9D8B030D-6E8A-4147-A177-3AD203B41FA5}">
                      <a16:colId xmlns:a16="http://schemas.microsoft.com/office/drawing/2014/main" val="2527307196"/>
                    </a:ext>
                  </a:extLst>
                </a:gridCol>
                <a:gridCol w="6821895">
                  <a:extLst>
                    <a:ext uri="{9D8B030D-6E8A-4147-A177-3AD203B41FA5}">
                      <a16:colId xmlns:a16="http://schemas.microsoft.com/office/drawing/2014/main" val="395174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j-lt"/>
                        </a:rPr>
                        <a:t>Symbol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722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+,-,*, 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Arithmetic operators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807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%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Arithmetic remainder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984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Bitwise or logical complement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398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Macro Expansion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419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!=, &lt;, &lt;=, &gt;, &gt;=, ==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Boolean Operators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5596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&gt;&gt;, &lt;&lt;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Bitwise Shift Operators (right/ left)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211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||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Logical OR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7751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&amp;&amp;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Logical AND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922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&amp;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Borrow (~"address of")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375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*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Dereference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19197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6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7F90-1257-4F1C-A74A-FD7F31B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BAB5E-CE83-4D4D-9B52-C93A90805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462707"/>
              </p:ext>
            </p:extLst>
          </p:nvPr>
        </p:nvGraphicFramePr>
        <p:xfrm>
          <a:off x="681038" y="2336800"/>
          <a:ext cx="9613899" cy="336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04">
                  <a:extLst>
                    <a:ext uri="{9D8B030D-6E8A-4147-A177-3AD203B41FA5}">
                      <a16:colId xmlns:a16="http://schemas.microsoft.com/office/drawing/2014/main" val="2527307196"/>
                    </a:ext>
                  </a:extLst>
                </a:gridCol>
                <a:gridCol w="6821895">
                  <a:extLst>
                    <a:ext uri="{9D8B030D-6E8A-4147-A177-3AD203B41FA5}">
                      <a16:colId xmlns:a16="http://schemas.microsoft.com/office/drawing/2014/main" val="395174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n-lt"/>
                        </a:rPr>
                        <a:t>Meaning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722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Line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807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Inner line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984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Outer line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398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Block comment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41987883"/>
                  </a:ext>
                </a:extLst>
              </a:tr>
              <a:tr h="397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/*!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Inner block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5596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/**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Outer block doc comment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21135528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//! </a:t>
                      </a:r>
                      <a:r>
                        <a:rPr lang="en-US" sz="1600" b="0" dirty="0">
                          <a:effectLst/>
                          <a:latin typeface="+mn-lt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and</a:t>
                      </a:r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 /*!...*/ 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are doc comments that apply to the parent of the comment, not what follows 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0AE-A7ED-412F-87FA-4B68CA28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9584-DE70-4899-9F41-E609B6BC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3790078" cy="3599317"/>
          </a:xfrm>
        </p:spPr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&amp;str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immutable string slice. String literals are always of this type. 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 mutable (if declared as such), resizable array of characters which can be modified in place like Java’s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StringBuilder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. The buffer at the core of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always stored on the heap, making it somewhat less performant.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Only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char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 and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&amp;str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can be appended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5BDAF6EB-E188-460B-873D-BD43E32E9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596013"/>
            <a:ext cx="5608638" cy="30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3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4DF-9143-4042-82F9-D971EE78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EC93D-A92C-4F8D-9C81-8D6C3E49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Everything</a:t>
            </a:r>
            <a:r>
              <a:rPr lang="en-US" dirty="0"/>
              <a:t> is immutable by default. Specifically, a variable can’t be reassigned to, nor can you call methods on it that mutate its state internally.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nuisance on purpose. Mutability is known to cause side effects and can be particularly problematic in concurrency.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48130C5-B05C-4EA1-AA42-8AC42570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3429000"/>
            <a:ext cx="6593747" cy="13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7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930C-FA55-4D77-84CC-64804E2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4DA1-2D42-42D4-B30F-BA23F96D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fix the error from the previous slide, simply add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mut</a:t>
            </a:r>
            <a:r>
              <a:rPr lang="en-US" dirty="0"/>
              <a:t> to the variable’s declaration.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more involved example of mutability is coming later.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A8BA7-90C4-4F63-997B-9D3C6817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057788"/>
            <a:ext cx="5082916" cy="184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7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173D-6685-4E08-B31F-A702C455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18F7F-8A6F-4FC8-9569-FD06DD6C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code demonstrates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US" dirty="0"/>
              <a:t> loop iterating from 0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dirty="0"/>
              <a:t>, non-inclusive of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dirty="0"/>
              <a:t>. To increment by a certain amount, you would call the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step_by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method on the range as shown in the bottom example.</a:t>
            </a:r>
          </a:p>
          <a:p>
            <a:r>
              <a:rPr lang="en-US" dirty="0"/>
              <a:t>For loops can be used to easily iterate through each item in objects that implement an iterator.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BAEAC1-113C-4F0F-9F25-834087619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63" y="2510548"/>
            <a:ext cx="4102311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D5B-11C1-4DDB-88C9-20A55C14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62-8F6F-476D-9153-A42EE2F7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while</a:t>
            </a:r>
            <a:r>
              <a:rPr lang="en-US" dirty="0"/>
              <a:t> loop inside a function that takes a mutable pointer. This shows C-like manipulation of raw pointers. </a:t>
            </a:r>
          </a:p>
          <a:p>
            <a:r>
              <a:rPr lang="en-US" dirty="0"/>
              <a:t>Additionally, infinite loops can be written simply with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US" dirty="0"/>
              <a:t> keyword as shown on the far right.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F7E9D1-1B65-4B7D-80BF-B82D3DC4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15912"/>
            <a:ext cx="453057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294CFE0-8DF4-4C36-A5B9-8D791A5F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1" y="3814894"/>
            <a:ext cx="4925750" cy="1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529B52F5-278B-43A0-A3EC-4147E4D5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151" y="2751589"/>
            <a:ext cx="2626381" cy="261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D06-32B6-4BAC-AB25-D51934C2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77CA-3AC8-4A5E-AEAD-94B2DE3C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statically typed, and compiled</a:t>
            </a:r>
          </a:p>
          <a:p>
            <a:r>
              <a:rPr lang="en-US" dirty="0"/>
              <a:t>Created by Graydon Hoare in 2006 and maintained by Mozilla</a:t>
            </a:r>
          </a:p>
          <a:p>
            <a:r>
              <a:rPr lang="en-US" dirty="0"/>
              <a:t>Similar to C++ in syntax and hardware abstraction</a:t>
            </a:r>
          </a:p>
          <a:p>
            <a:r>
              <a:rPr lang="en-US" dirty="0"/>
              <a:t>Voted “most loved programing language” in Stack Overflow’s annual developer survey since 2016</a:t>
            </a:r>
          </a:p>
        </p:txBody>
      </p:sp>
    </p:spTree>
    <p:extLst>
      <p:ext uri="{BB962C8B-B14F-4D97-AF65-F5344CB8AC3E}">
        <p14:creationId xmlns:p14="http://schemas.microsoft.com/office/powerpoint/2010/main" val="142818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BE6F-C578-4764-85FB-487DE20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E352E-F342-48DA-AE2A-A82EA12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Primitive arrays are of one type, fixed size, and stack allocated. If not defined as mutable, trying to modify their contents will cause a compiler error.</a:t>
            </a:r>
          </a:p>
          <a:p>
            <a:r>
              <a:rPr lang="en-US" dirty="0"/>
              <a:t>Vectors, since they are growable like Java’s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ArrayList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are heap allocated. 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Rust also has more advanced data structures like hash and tree maps.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61FA72E-9B5E-48CF-BCAC-117615EDD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10" y="2336800"/>
            <a:ext cx="434521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8DA8-407E-40D5-B583-8AA5CB38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532C-C599-49E2-9C2B-DB75C77FC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Structs are declared in a global scope as shown above. To access fields with the dot syntax, they must be declared as public with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. Simple structs can be literally initiated with the syntax in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but many complicate structs will implement a constructor.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To bind a method to a struct for OOP-like code, the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keyword is used. Methods take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self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argument similar to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3298F-54EC-42CC-8E88-6F89778E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59" y="2060481"/>
            <a:ext cx="3397899" cy="2444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BAAAA-9797-4D03-B5D2-A4537867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59" y="4504889"/>
            <a:ext cx="3397899" cy="22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8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F49E-6398-4955-89EC-5E4707A2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5449-E4E3-4ED1-B723-FF7A455AA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Option&lt;T&gt;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EE415-0525-47FC-86BF-E8C3C2E91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Rust avoid null pointers and instead uses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Option&lt;T&gt;</a:t>
            </a:r>
            <a:r>
              <a:rPr lang="en-US" sz="1800" dirty="0"/>
              <a:t>. This represents a value that may be of type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or may be absent (null).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Below is a real example of a common idiom when dealing with options.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login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and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is_some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method that returns true if the value exists. 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To access the value within, use the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unwrap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method.</a:t>
            </a:r>
          </a:p>
          <a:p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0C1F58-5069-4DDF-9218-1785D9C1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Result&lt;T,E&gt;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BCC802-3E39-4DFF-8DB5-5CD1C5CC7C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avoid exceptions (called panics in Rust), Results will often be returned from error-prone operations like file IO. If the operation was successful, its result of type T will be able to be unwrapped.</a:t>
            </a:r>
          </a:p>
          <a:p>
            <a:pPr marL="0" indent="0">
              <a:buNone/>
            </a:pPr>
            <a:r>
              <a:rPr lang="en-US" sz="1800" dirty="0"/>
              <a:t>This is an example of how to verify that a result’s contents are ok before accessing them.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6BD26-EC4F-41D8-AC0F-AF76CB14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2417231"/>
            <a:ext cx="2009775" cy="111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E678DC-C484-4A21-85A3-BC440048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50" y="5843212"/>
            <a:ext cx="4003591" cy="523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8D27F4-9483-490A-977D-CB2324FEF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27"/>
          <a:stretch/>
        </p:blipFill>
        <p:spPr>
          <a:xfrm>
            <a:off x="5947086" y="5696829"/>
            <a:ext cx="4220164" cy="6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37A3-B4B9-44F4-98A1-A2B0EAC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borrowing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B545-AF18-4F75-B8D8-7DC9A8D7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values have a block scope lifetime, meaning they are freed when they go out of scope completely. Variables specified as having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static</a:t>
            </a:r>
            <a:r>
              <a:rPr lang="en-US" dirty="0"/>
              <a:t> lifetimes will have a program lifetime.</a:t>
            </a:r>
          </a:p>
          <a:p>
            <a:r>
              <a:rPr lang="en-US" dirty="0"/>
              <a:t>Borrowing allows to access the value of a variable without actually shifting the ownership.</a:t>
            </a:r>
          </a:p>
          <a:p>
            <a:r>
              <a:rPr lang="en-US" dirty="0"/>
              <a:t>Variables are borrowed with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dirty="0"/>
              <a:t> operator. They can be borrowed many times, and borrowing parameters is the defacto convention for this reason.</a:t>
            </a:r>
          </a:p>
          <a:p>
            <a:r>
              <a:rPr lang="en-US" dirty="0"/>
              <a:t>All of this is to avoid dangling pointers and, above all, garbage </a:t>
            </a:r>
            <a:r>
              <a:rPr lang="en-US" dirty="0" err="1"/>
              <a:t>colletion</a:t>
            </a:r>
            <a:r>
              <a:rPr lang="en-US" dirty="0"/>
              <a:t>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5A1624-0096-4D92-8547-F4E89D81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444159"/>
            <a:ext cx="5608638" cy="3384145"/>
          </a:xfrm>
        </p:spPr>
      </p:pic>
    </p:spTree>
    <p:extLst>
      <p:ext uri="{BB962C8B-B14F-4D97-AF65-F5344CB8AC3E}">
        <p14:creationId xmlns:p14="http://schemas.microsoft.com/office/powerpoint/2010/main" val="899468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2F6-C5F9-49D3-B339-DCA4B17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the Rust toolchain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4A53-073E-48DC-990D-8766D263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C01E9-5EE4-439B-9595-97B533E1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B47EC-4CBF-4349-843D-0B90247A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1996580"/>
            <a:ext cx="3790078" cy="4672668"/>
          </a:xfrm>
        </p:spPr>
        <p:txBody>
          <a:bodyPr>
            <a:normAutofit/>
          </a:bodyPr>
          <a:lstStyle/>
          <a:p>
            <a:r>
              <a:rPr lang="en-US" dirty="0"/>
              <a:t>Cargo is an essential CLI tool that can be easily installed from rust-lang.org</a:t>
            </a:r>
          </a:p>
          <a:p>
            <a:r>
              <a:rPr lang="en-US" dirty="0"/>
              <a:t>Create a new project using</a:t>
            </a:r>
          </a:p>
          <a:p>
            <a:endParaRPr lang="en-US" dirty="0"/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cargo </a:t>
            </a:r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&lt;project-name&gt;</a:t>
            </a:r>
          </a:p>
          <a:p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Which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Creates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&lt;project-name&gt; 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directory with a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src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Crates the shown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Initializes an empty Git repo with a .</a:t>
            </a:r>
            <a:r>
              <a:rPr lang="en-US" dirty="0" err="1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gitignore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set up to ignore the directory where your binary will be built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2C37F99-1BEC-4ABA-BD1E-8B601A95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642" y="2662948"/>
            <a:ext cx="5608638" cy="2946566"/>
          </a:xfrm>
        </p:spPr>
      </p:pic>
    </p:spTree>
    <p:extLst>
      <p:ext uri="{BB962C8B-B14F-4D97-AF65-F5344CB8AC3E}">
        <p14:creationId xmlns:p14="http://schemas.microsoft.com/office/powerpoint/2010/main" val="174866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E791B1-B0AE-4A50-9ADC-6EDA2664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0" y="2152315"/>
            <a:ext cx="5987021" cy="4277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BE8F8-F593-4CFB-A4EE-6A9852E7EC0F}"/>
              </a:ext>
            </a:extLst>
          </p:cNvPr>
          <p:cNvSpPr txBox="1"/>
          <p:nvPr/>
        </p:nvSpPr>
        <p:spPr>
          <a:xfrm>
            <a:off x="7934412" y="2505832"/>
            <a:ext cx="2223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Automatically downloads deps from the internet if needed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6F30CF8-66BD-4152-8780-6952037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F6014A-177D-407F-97B0-F81167A2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Applications are run using the</a:t>
            </a:r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cargo run -- &lt;arguments&gt;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command. Program arguments go after the double dash. The minimum amount of compilation necessary is done each time, similar to Make but without the pain.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C28E5-EF9E-4521-A76F-5D8F583B5A0D}"/>
              </a:ext>
            </a:extLst>
          </p:cNvPr>
          <p:cNvSpPr txBox="1"/>
          <p:nvPr/>
        </p:nvSpPr>
        <p:spPr>
          <a:xfrm>
            <a:off x="9546671" y="4880842"/>
            <a:ext cx="18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Our program begins outputting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50A936-1732-4429-8909-91669834F9E8}"/>
              </a:ext>
            </a:extLst>
          </p:cNvPr>
          <p:cNvCxnSpPr>
            <a:cxnSpLocks/>
          </p:cNvCxnSpPr>
          <p:nvPr/>
        </p:nvCxnSpPr>
        <p:spPr>
          <a:xfrm>
            <a:off x="5080680" y="5075340"/>
            <a:ext cx="446599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7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C474-240E-4406-B4F5-9ED4E960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7EC3-652F-4589-8588-5920F89F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57" y="2336873"/>
            <a:ext cx="4447522" cy="35993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similar to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package.json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 for NPM, except that it’s modified directly by the programmer. When viewing a package on </a:t>
            </a:r>
            <a:r>
              <a:rPr lang="en-US" b="1" dirty="0">
                <a:ea typeface="Hack" panose="020B0609030202020204" pitchFamily="49" charset="0"/>
                <a:cs typeface="Hack" panose="020B0609030202020204" pitchFamily="49" charset="0"/>
              </a:rPr>
              <a:t>crates.io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similar to NPM’s </a:t>
            </a:r>
            <a:r>
              <a:rPr lang="en-US" b="1" dirty="0">
                <a:ea typeface="Hack" panose="020B0609030202020204" pitchFamily="49" charset="0"/>
                <a:cs typeface="Hack" panose="020B0609030202020204" pitchFamily="49" charset="0"/>
              </a:rPr>
              <a:t>npmjs.com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the author will provide a line to copy-paste into the dependencies section of your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. On the next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 run 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or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 build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the dependencies will be automatically pulled from the internet and compiled.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The full dependency tree is stored in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Cargo.lock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B478EC-016A-418F-8ACE-FBF59536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79" y="3715279"/>
            <a:ext cx="7334774" cy="24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B791B-48C7-4951-8BFB-A3418313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93" y="2468864"/>
            <a:ext cx="2609850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2A797-0534-465C-A97F-17B952A337E9}"/>
              </a:ext>
            </a:extLst>
          </p:cNvPr>
          <p:cNvSpPr txBox="1"/>
          <p:nvPr/>
        </p:nvSpPr>
        <p:spPr>
          <a:xfrm>
            <a:off x="7635423" y="3253614"/>
            <a:ext cx="347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endParaRPr lang="en-US" sz="24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6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8D4-D69D-4BF7-94FF-31D2B51E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2172-46FA-4253-B28C-444C9368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Outright avoidance of null pointers in favor of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s.</a:t>
            </a:r>
          </a:p>
          <a:p>
            <a:r>
              <a:rPr lang="en-US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Traits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: adding methods to structs externally, can’t declare methods inside a struct declaration. 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Use of pub and privacy by default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mut keyword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Comprehensive dependency management in a low level language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Indexing strings is non-trivial because of UTF8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639-BCD7-4ECB-8462-CF388FB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Opinions: Danilo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25F2-61FA-4271-BF37-00DC5C43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C7F4F-14C5-40CE-9F21-6A84348C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Philosophy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8BBED8-6B16-4613-A1EB-5097836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359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Multi-paradigm: Imperative, concurrent, OOP, and functional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Type and memory safety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Only </a:t>
            </a:r>
            <a:r>
              <a:rPr lang="en-US" sz="1800" b="1" i="0" u="none" strike="noStrike" dirty="0">
                <a:effectLst/>
                <a:latin typeface="Lato" panose="020B0604020202020204" pitchFamily="34" charset="0"/>
              </a:rPr>
              <a:t>one</a:t>
            </a: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 owner of any given piece of memory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Immutability by default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Complex compiler, simpler binaries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Efficiency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Compile to machine code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Lato" panose="020B0604020202020204" pitchFamily="34" charset="0"/>
              </a:rPr>
              <a:t>Always</a:t>
            </a: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 prefer the stack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No garbage collector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Once a variable is out of scope, the memory associated with it is usually reclaimed automatically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Easy to use toolchain for dependency management (https://crates.io/)</a:t>
            </a:r>
          </a:p>
        </p:txBody>
      </p:sp>
    </p:spTree>
    <p:extLst>
      <p:ext uri="{BB962C8B-B14F-4D97-AF65-F5344CB8AC3E}">
        <p14:creationId xmlns:p14="http://schemas.microsoft.com/office/powerpoint/2010/main" val="176789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639-BCD7-4ECB-8462-CF388FB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Opinions: Chris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25F2-61FA-4271-BF37-00DC5C43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732CD-A582-48F6-9E34-E5EAC69A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2F7CA-9085-4DF7-B56B-FBC8E707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Whitney"/>
                <a:hlinkClick r:id="rId2" tooltip="https://learning-rust.github.io/docs/a1.why_rust.html"/>
              </a:rPr>
              <a:t>https://learning-rust.github.io/docs/a1.why_rust.html</a:t>
            </a:r>
            <a:endParaRPr lang="en-US" b="0" i="0" u="none" strike="noStrike" dirty="0">
              <a:effectLst/>
              <a:latin typeface="Whitney"/>
            </a:endParaRPr>
          </a:p>
          <a:p>
            <a:r>
              <a:rPr lang="en-US" b="0" i="0" u="none" strike="noStrike" dirty="0">
                <a:effectLst/>
                <a:latin typeface="Whitney"/>
                <a:hlinkClick r:id="rId3" tooltip="https://doc.rust-lang.org/rust-by-example/"/>
              </a:rPr>
              <a:t>https://doc.rust-lang.org/rust-by-example/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E47-40A0-47D2-AF7E-8BDEF903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7083-15AF-403D-9EAC-D47BF221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3600" b="0" i="0" dirty="0">
                <a:solidFill>
                  <a:srgbClr val="DCDDDE"/>
                </a:solidFill>
                <a:effectLst/>
                <a:latin typeface="Whitney"/>
              </a:rPr>
              <a:t>Rust is a systems programming language focused on three goals: safety, speed, and concurrency”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DDE"/>
                </a:solidFill>
                <a:latin typeface="Whitney"/>
              </a:rPr>
              <a:t>-Rust documentation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by Mozilla to fill the spot of a highly concurrent, truly strongly typed low-level language with a safe memory layout. </a:t>
            </a:r>
          </a:p>
          <a:p>
            <a:pPr marL="0" indent="0">
              <a:buNone/>
            </a:pPr>
            <a:r>
              <a:rPr lang="en-US" dirty="0"/>
              <a:t>Despite its age, Rust is an up-and-coming language with a passionate following in many areas of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3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FC8F-9EA6-4F6A-948D-8E584040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E818-4836-4164-BCE6-FB766C27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syntax</a:t>
            </a:r>
          </a:p>
          <a:p>
            <a:r>
              <a:rPr lang="en-US" dirty="0"/>
              <a:t>Types inspired by C, ML, and Lisp</a:t>
            </a:r>
          </a:p>
          <a:p>
            <a:r>
              <a:rPr lang="en-US" dirty="0"/>
              <a:t>Functional programming elements inspired by Haskell and F#</a:t>
            </a:r>
          </a:p>
          <a:p>
            <a:r>
              <a:rPr lang="en-US" dirty="0"/>
              <a:t>Memory management inspired C++</a:t>
            </a:r>
          </a:p>
        </p:txBody>
      </p:sp>
    </p:spTree>
    <p:extLst>
      <p:ext uri="{BB962C8B-B14F-4D97-AF65-F5344CB8AC3E}">
        <p14:creationId xmlns:p14="http://schemas.microsoft.com/office/powerpoint/2010/main" val="37420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D35-ECCD-4204-B6F1-33E97168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949E-ED4F-47E9-9C8F-FD534C03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32420" cy="3887758"/>
          </a:xfrm>
        </p:spPr>
        <p:txBody>
          <a:bodyPr/>
          <a:lstStyle/>
          <a:p>
            <a:r>
              <a:rPr lang="en-US" dirty="0"/>
              <a:t>Statically typed from the beginning in 2006</a:t>
            </a:r>
          </a:p>
          <a:p>
            <a:r>
              <a:rPr lang="en-US" dirty="0"/>
              <a:t>Classes removed in 0.4 in favor of structs with associated methods</a:t>
            </a:r>
          </a:p>
          <a:p>
            <a:r>
              <a:rPr lang="en-US" dirty="0"/>
              <a:t>Traits added in 0.4 to add a sort of polymorphism</a:t>
            </a:r>
          </a:p>
          <a:p>
            <a:r>
              <a:rPr lang="en-US" dirty="0"/>
              <a:t>These and other changes in the mid 2010s slowed adoption</a:t>
            </a:r>
          </a:p>
          <a:p>
            <a:r>
              <a:rPr lang="en-US" dirty="0"/>
              <a:t>Version 1.0 becomes the first stable release in 2015</a:t>
            </a:r>
          </a:p>
          <a:p>
            <a:r>
              <a:rPr lang="en-US" dirty="0"/>
              <a:t>Much of the Rust team was laid off in August 2020, casting doubt on the language’s future</a:t>
            </a:r>
          </a:p>
          <a:p>
            <a:r>
              <a:rPr lang="en-US" dirty="0"/>
              <a:t>Rust Foundation created in February 2021 to ensure financial stability and longevity </a:t>
            </a:r>
          </a:p>
        </p:txBody>
      </p:sp>
    </p:spTree>
    <p:extLst>
      <p:ext uri="{BB962C8B-B14F-4D97-AF65-F5344CB8AC3E}">
        <p14:creationId xmlns:p14="http://schemas.microsoft.com/office/powerpoint/2010/main" val="16710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F6FE-DD96-485E-8E12-50D9B714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AE60-F939-4BE1-B42A-6E31CF91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65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Low-level systems and server software</a:t>
            </a:r>
          </a:p>
          <a:p>
            <a:pPr lvl="1"/>
            <a:r>
              <a:rPr lang="en-US" sz="1600" dirty="0"/>
              <a:t>Used by Facebook, Microsoft, Dropbox, Amazon, Discord</a:t>
            </a:r>
          </a:p>
          <a:p>
            <a:r>
              <a:rPr lang="en-US" sz="3200" dirty="0"/>
              <a:t>High performance web server and frameworks</a:t>
            </a:r>
          </a:p>
          <a:p>
            <a:pPr lvl="1"/>
            <a:r>
              <a:rPr lang="en-US" sz="1800" dirty="0"/>
              <a:t>Actix Web: an extremely performant web server</a:t>
            </a:r>
          </a:p>
          <a:p>
            <a:r>
              <a:rPr lang="en-US" sz="3200" dirty="0"/>
              <a:t>WebAssembly</a:t>
            </a:r>
          </a:p>
          <a:p>
            <a:pPr lvl="1"/>
            <a:r>
              <a:rPr lang="en-US" sz="1800" dirty="0">
                <a:hlinkClick r:id="rId2"/>
              </a:rPr>
              <a:t>https://royaltm.github.io/rust-fractx-wasm-demo/</a:t>
            </a:r>
            <a:endParaRPr lang="en-US" sz="1800" dirty="0"/>
          </a:p>
          <a:p>
            <a:r>
              <a:rPr lang="en-US" sz="3200" dirty="0"/>
              <a:t>Game development</a:t>
            </a:r>
          </a:p>
          <a:p>
            <a:pPr lvl="1"/>
            <a:r>
              <a:rPr lang="en-US" sz="1900" dirty="0" err="1"/>
              <a:t>Veloren</a:t>
            </a:r>
            <a:r>
              <a:rPr lang="en-US" sz="1900" dirty="0"/>
              <a:t>, a free and open source voxel Minecraft-clone</a:t>
            </a:r>
          </a:p>
          <a:p>
            <a:r>
              <a:rPr lang="en-US" sz="3200" dirty="0"/>
              <a:t>Embedded applications</a:t>
            </a:r>
          </a:p>
          <a:p>
            <a:pPr lvl="1"/>
            <a:r>
              <a:rPr lang="en-US" sz="1800" dirty="0" err="1"/>
              <a:t>FreeRTOS</a:t>
            </a:r>
            <a:r>
              <a:rPr lang="en-US" sz="1800" dirty="0"/>
              <a:t>, an embedded real-time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936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11B27-6010-4636-9364-0112C6D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35B2B-8ED0-4370-A12D-EBE1286BB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60E48F-B8F2-4A00-B2C8-3E002E10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2" y="3212605"/>
            <a:ext cx="44577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6926DA7-6717-4D33-BDFC-8DE8DD9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7739A3-9C2C-4720-A129-B499F327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declared with </a:t>
            </a:r>
            <a:r>
              <a:rPr lang="en-US" dirty="0" err="1"/>
              <a:t>fn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C-style brace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println</a:t>
            </a:r>
            <a:r>
              <a:rPr lang="en-US" dirty="0"/>
              <a:t> is a macro, shown by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 special entry-point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Whitespace-ambivalent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Return statement has no semicolon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696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276</TotalTime>
  <Words>1513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Hack</vt:lpstr>
      <vt:lpstr>Lato</vt:lpstr>
      <vt:lpstr>Trebuchet MS</vt:lpstr>
      <vt:lpstr>Whitney</vt:lpstr>
      <vt:lpstr>Berlin</vt:lpstr>
      <vt:lpstr>Rust</vt:lpstr>
      <vt:lpstr>Overview</vt:lpstr>
      <vt:lpstr>Rust Philosophy</vt:lpstr>
      <vt:lpstr>Why Rust?</vt:lpstr>
      <vt:lpstr>Influences</vt:lpstr>
      <vt:lpstr>Evolution</vt:lpstr>
      <vt:lpstr>Use Cases</vt:lpstr>
      <vt:lpstr>Syntax and semantics</vt:lpstr>
      <vt:lpstr>Language basics</vt:lpstr>
      <vt:lpstr>Functions</vt:lpstr>
      <vt:lpstr>Types, declarations, and inferences</vt:lpstr>
      <vt:lpstr>Conditionals</vt:lpstr>
      <vt:lpstr>Operators</vt:lpstr>
      <vt:lpstr>Comments</vt:lpstr>
      <vt:lpstr>Strings</vt:lpstr>
      <vt:lpstr>Mutability</vt:lpstr>
      <vt:lpstr>Mutability, cont.</vt:lpstr>
      <vt:lpstr>For loops</vt:lpstr>
      <vt:lpstr>While loops</vt:lpstr>
      <vt:lpstr>Arrays and vectors</vt:lpstr>
      <vt:lpstr>Structs</vt:lpstr>
      <vt:lpstr>Options and Results</vt:lpstr>
      <vt:lpstr>Lifetime and borrowing</vt:lpstr>
      <vt:lpstr>Cargo and the Rust toolchain</vt:lpstr>
      <vt:lpstr>Getting started</vt:lpstr>
      <vt:lpstr>Running an application</vt:lpstr>
      <vt:lpstr>Dependency management</vt:lpstr>
      <vt:lpstr>Nuances</vt:lpstr>
      <vt:lpstr>Opinions: Danilo</vt:lpstr>
      <vt:lpstr>Opinions: Chris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Danilo Hidalgo</dc:creator>
  <cp:lastModifiedBy>Danilo Hidalgo</cp:lastModifiedBy>
  <cp:revision>5</cp:revision>
  <dcterms:created xsi:type="dcterms:W3CDTF">2021-09-25T20:28:59Z</dcterms:created>
  <dcterms:modified xsi:type="dcterms:W3CDTF">2021-09-26T01:05:06Z</dcterms:modified>
</cp:coreProperties>
</file>