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sldIdLst>
    <p:sldId id="256" r:id="rId2"/>
    <p:sldId id="259" r:id="rId3"/>
    <p:sldId id="257" r:id="rId4"/>
    <p:sldId id="264" r:id="rId5"/>
    <p:sldId id="263" r:id="rId6"/>
    <p:sldId id="260" r:id="rId7"/>
    <p:sldId id="261" r:id="rId8"/>
    <p:sldId id="265" r:id="rId9"/>
    <p:sldId id="267" r:id="rId10"/>
    <p:sldId id="280" r:id="rId11"/>
    <p:sldId id="271" r:id="rId12"/>
    <p:sldId id="284" r:id="rId13"/>
    <p:sldId id="272" r:id="rId14"/>
    <p:sldId id="273" r:id="rId15"/>
    <p:sldId id="278" r:id="rId16"/>
    <p:sldId id="275" r:id="rId17"/>
    <p:sldId id="276" r:id="rId18"/>
    <p:sldId id="268" r:id="rId19"/>
    <p:sldId id="279" r:id="rId20"/>
    <p:sldId id="281" r:id="rId21"/>
    <p:sldId id="277" r:id="rId22"/>
    <p:sldId id="283" r:id="rId23"/>
    <p:sldId id="282" r:id="rId24"/>
    <p:sldId id="270" r:id="rId25"/>
    <p:sldId id="266" r:id="rId26"/>
    <p:sldId id="269" r:id="rId27"/>
    <p:sldId id="274" r:id="rId28"/>
    <p:sldId id="262" r:id="rId29"/>
    <p:sldId id="285" r:id="rId30"/>
    <p:sldId id="286" r:id="rId31"/>
    <p:sldId id="258" r:id="rId32"/>
  </p:sldIdLst>
  <p:sldSz cx="12192000" cy="6858000"/>
  <p:notesSz cx="6858000" cy="9144000"/>
  <p:embeddedFontLst>
    <p:embeddedFont>
      <p:font typeface="Hack" panose="020B0609030202020204" pitchFamily="49" charset="0"/>
      <p:regular r:id="rId33"/>
      <p:bold r:id="rId34"/>
      <p:italic r:id="rId35"/>
      <p:boldItalic r:id="rId36"/>
    </p:embeddedFont>
    <p:embeddedFont>
      <p:font typeface="Lato" panose="020F0502020204030203" pitchFamily="34" charset="0"/>
      <p:regular r:id="rId37"/>
      <p:bold r:id="rId38"/>
    </p:embeddedFont>
    <p:embeddedFont>
      <p:font typeface="Trebuchet MS" panose="020B060302020202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7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71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38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6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21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95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3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3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6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AC483-6FA8-4BD4-9273-882CA863280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964F-33BB-4A64-93A4-1779912E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1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rust-by-example/" TargetMode="External"/><Relationship Id="rId2" Type="http://schemas.openxmlformats.org/officeDocument/2006/relationships/hyperlink" Target="https://learning-rust.github.io/docs/a1.why_rus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oyaltm.github.io/rust-fractx-wasm-dem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5EFD-34C2-4033-8174-E57EA55F9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99486-D475-4BB6-BE72-1C0F42CB2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Danilo Hidalgo and Christian Trejo</a:t>
            </a:r>
          </a:p>
        </p:txBody>
      </p:sp>
    </p:spTree>
    <p:extLst>
      <p:ext uri="{BB962C8B-B14F-4D97-AF65-F5344CB8AC3E}">
        <p14:creationId xmlns:p14="http://schemas.microsoft.com/office/powerpoint/2010/main" val="2939242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62B6-C8D7-425B-AF99-F580BFAE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3E8A1-322E-476F-A9DE-6EB764D56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4386628" cy="35993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parameters must have types associated with them. There are no optional or variadic functions in Rust. The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dirty="0"/>
              <a:t> keyword can still be used if you don’t like the no-semicolon return syntax. The return value of a function is indicated after the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-&gt;</a:t>
            </a:r>
            <a:r>
              <a:rPr lang="en-US" dirty="0"/>
              <a:t> 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3A0BBB7D-98BF-4B12-8A62-0E561549FC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68" y="3005873"/>
            <a:ext cx="3924502" cy="22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73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345092-B733-4E0A-9679-FFB07189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Types, declarations, and inferences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5785709-81C5-4B95-B4A3-7CBA05E72F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38" y="2336800"/>
            <a:ext cx="7685899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1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592F-35EC-496A-9A59-FC71E6A4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D14411-3C05-4294-B249-534249913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3171182"/>
            <a:ext cx="5608638" cy="19300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2787E-9311-4891-BA5B-E07EB1347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Conditionals in rust are standard to C-like syntax. One difference is that it does not require parentheses around conditions</a:t>
            </a:r>
          </a:p>
        </p:txBody>
      </p:sp>
    </p:spTree>
    <p:extLst>
      <p:ext uri="{BB962C8B-B14F-4D97-AF65-F5344CB8AC3E}">
        <p14:creationId xmlns:p14="http://schemas.microsoft.com/office/powerpoint/2010/main" val="122984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7F90-1257-4F1C-A74A-FD7F31B3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BBAB5E-CE83-4D4D-9B52-C93A90805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906732"/>
              </p:ext>
            </p:extLst>
          </p:nvPr>
        </p:nvGraphicFramePr>
        <p:xfrm>
          <a:off x="681038" y="2336800"/>
          <a:ext cx="96138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004">
                  <a:extLst>
                    <a:ext uri="{9D8B030D-6E8A-4147-A177-3AD203B41FA5}">
                      <a16:colId xmlns:a16="http://schemas.microsoft.com/office/drawing/2014/main" val="2527307196"/>
                    </a:ext>
                  </a:extLst>
                </a:gridCol>
                <a:gridCol w="6821895">
                  <a:extLst>
                    <a:ext uri="{9D8B030D-6E8A-4147-A177-3AD203B41FA5}">
                      <a16:colId xmlns:a16="http://schemas.microsoft.com/office/drawing/2014/main" val="3951741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  <a:latin typeface="+mj-lt"/>
                        </a:rPr>
                        <a:t>Symbol 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  <a:latin typeface="+mj-lt"/>
                        </a:rPr>
                        <a:t>Meaning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67224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+,-,*, /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Arithmetic operators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9807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%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Arithmetic remainder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69848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!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Bitwise or logical complement 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73980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!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Macro Expansion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419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!=, &lt;, &lt;=, &gt;, &gt;=, ==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Boolean Operators 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15596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&gt;&gt;, &lt;&lt; 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Bitwise Shift Operators (right/ left)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72113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||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Logical OR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67751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&amp;&amp;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Logical AND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09220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&amp; 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Borrow (~"address of")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3750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*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Dereference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19197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6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7F90-1257-4F1C-A74A-FD7F31B3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BBAB5E-CE83-4D4D-9B52-C93A90805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462707"/>
              </p:ext>
            </p:extLst>
          </p:nvPr>
        </p:nvGraphicFramePr>
        <p:xfrm>
          <a:off x="681038" y="2336800"/>
          <a:ext cx="9613899" cy="3364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004">
                  <a:extLst>
                    <a:ext uri="{9D8B030D-6E8A-4147-A177-3AD203B41FA5}">
                      <a16:colId xmlns:a16="http://schemas.microsoft.com/office/drawing/2014/main" val="2527307196"/>
                    </a:ext>
                  </a:extLst>
                </a:gridCol>
                <a:gridCol w="6821895">
                  <a:extLst>
                    <a:ext uri="{9D8B030D-6E8A-4147-A177-3AD203B41FA5}">
                      <a16:colId xmlns:a16="http://schemas.microsoft.com/office/drawing/2014/main" val="3951741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  <a:latin typeface="+mn-lt"/>
                        </a:rPr>
                        <a:t>Symbol 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  <a:latin typeface="+mn-lt"/>
                        </a:rPr>
                        <a:t>Meaning 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67224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// 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>
                          <a:effectLst/>
                          <a:latin typeface="+mn-lt"/>
                        </a:rPr>
                        <a:t>Line comment 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9807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//!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>
                          <a:effectLst/>
                          <a:latin typeface="+mn-lt"/>
                        </a:rPr>
                        <a:t>Inner line doc comment 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69848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///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>
                          <a:effectLst/>
                          <a:latin typeface="+mn-lt"/>
                        </a:rPr>
                        <a:t>Outer line doc comment 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73980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/* ... */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>
                          <a:effectLst/>
                          <a:latin typeface="+mn-lt"/>
                        </a:rPr>
                        <a:t>Block comment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41987883"/>
                  </a:ext>
                </a:extLst>
              </a:tr>
              <a:tr h="39777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/*! ... */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>
                          <a:effectLst/>
                          <a:latin typeface="+mn-lt"/>
                        </a:rPr>
                        <a:t>Inner block doc comment 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15596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/** ... */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Outer block doc comment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721135528"/>
                  </a:ext>
                </a:extLst>
              </a:tr>
              <a:tr h="741680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//! </a:t>
                      </a:r>
                      <a:r>
                        <a:rPr lang="en-US" sz="1600" b="0" dirty="0">
                          <a:effectLst/>
                          <a:latin typeface="+mn-lt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and</a:t>
                      </a:r>
                      <a:r>
                        <a:rPr lang="en-US" sz="1600" b="0" dirty="0">
                          <a:effectLst/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 /*!...*/ </a:t>
                      </a:r>
                      <a:r>
                        <a:rPr lang="en-US" sz="1600" b="0" dirty="0">
                          <a:effectLst/>
                          <a:latin typeface="+mn-lt"/>
                        </a:rPr>
                        <a:t>are doc comments that apply to the parent of the comment, not what follows </a:t>
                      </a: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1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89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B0AE-A7ED-412F-87FA-4B68CA28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9584-DE70-4899-9F41-E609B6BC7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2"/>
            <a:ext cx="3790078" cy="3599317"/>
          </a:xfrm>
        </p:spPr>
        <p:txBody>
          <a:bodyPr/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&amp;str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is an immutable string slice. String literals are always of this type. 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String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is a mutable (if declared as such), resizable array of characters which can be modified in place like Java’s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StringBuilder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. The buffer at the core of a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String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is always stored on the heap, making it somewhat less performant.</a:t>
            </a: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Only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char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s and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&amp;str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can be appended to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String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s.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5BDAF6EB-E188-460B-873D-BD43E32E94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596013"/>
            <a:ext cx="5608638" cy="308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30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44DF-9143-4042-82F9-D971EE78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EC93D-A92C-4F8D-9C81-8D6C3E49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Everything</a:t>
            </a:r>
            <a:r>
              <a:rPr lang="en-US" dirty="0"/>
              <a:t> is immutable by default. Specifically, a variable can’t be reassigned to, nor can you call methods on it that mutate its state internally.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nuisance on purpose. Mutability is known to cause side effects and can be particularly problematic in concurrency.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48130C5-B05C-4EA1-AA42-8AC425703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" y="3429000"/>
            <a:ext cx="6593747" cy="139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07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930C-FA55-4D77-84CC-64804E2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4DA1-2D42-42D4-B30F-BA23F96D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fix the error from the previous slide, simply add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mut</a:t>
            </a:r>
            <a:r>
              <a:rPr lang="en-US" dirty="0"/>
              <a:t> to the variable’s declaration.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more involved example of mutability is coming later.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B7A8BA7-90C4-4F63-997B-9D3C6817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3057788"/>
            <a:ext cx="5082916" cy="184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07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173D-6685-4E08-B31F-A702C455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18F7F-8A6F-4FC8-9569-FD06DD6C6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code demonstrates a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for</a:t>
            </a:r>
            <a:r>
              <a:rPr lang="en-US" dirty="0"/>
              <a:t> loop iterating from 0 to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</a:t>
            </a:r>
            <a:r>
              <a:rPr lang="en-US" dirty="0"/>
              <a:t>, non-inclusive of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</a:t>
            </a:r>
            <a:r>
              <a:rPr lang="en-US" dirty="0"/>
              <a:t>. To increment by a certain amount, you would call the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step_by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/>
              <a:t>method on the range as shown in the bottom example.</a:t>
            </a:r>
          </a:p>
          <a:p>
            <a:r>
              <a:rPr lang="en-US" dirty="0"/>
              <a:t>For loops can be used to easily iterate through each item in objects that implement an iterator.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5BAEAC1-113C-4F0F-9F25-834087619E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463" y="2510548"/>
            <a:ext cx="4102311" cy="32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8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AD5B-11C1-4DDB-88C9-20A55C14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6F762-8F6F-476D-9153-A42EE2F75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is a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while</a:t>
            </a:r>
            <a:r>
              <a:rPr lang="en-US" dirty="0"/>
              <a:t> loop inside a function that takes a mutable pointer. This shows C-like manipulation of raw pointers. </a:t>
            </a:r>
          </a:p>
          <a:p>
            <a:r>
              <a:rPr lang="en-US" dirty="0"/>
              <a:t>Additionally, infinite loops can be written simply with the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loop</a:t>
            </a:r>
            <a:r>
              <a:rPr lang="en-US" dirty="0"/>
              <a:t> keyword as shown on the far right.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7F7E9D1-1B65-4B7D-80BF-B82D3DC4F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2515912"/>
            <a:ext cx="4530578" cy="13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4294CFE0-8DF4-4C36-A5B9-8D791A5FD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1" y="3814894"/>
            <a:ext cx="4925750" cy="186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529B52F5-278B-43A0-A3EC-4147E4D58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151" y="2751589"/>
            <a:ext cx="2626381" cy="261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19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4D06-32B6-4BAC-AB25-D51934C2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277CA-3AC8-4A5E-AEAD-94B2DE3C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Fast, statically typed, and compiled</a:t>
            </a:r>
          </a:p>
          <a:p>
            <a:r>
              <a:rPr lang="en-US" dirty="0"/>
              <a:t>Created by Graydon Hoare in 2006 and maintained by Mozilla</a:t>
            </a:r>
          </a:p>
          <a:p>
            <a:r>
              <a:rPr lang="en-US" dirty="0"/>
              <a:t>Similar to C++ in syntax and hardware abstraction</a:t>
            </a:r>
          </a:p>
          <a:p>
            <a:r>
              <a:rPr lang="en-US" dirty="0"/>
              <a:t>Voted “most loved programing language” in Stack Overflow’s annual developer survey since 2016</a:t>
            </a:r>
          </a:p>
        </p:txBody>
      </p:sp>
    </p:spTree>
    <p:extLst>
      <p:ext uri="{BB962C8B-B14F-4D97-AF65-F5344CB8AC3E}">
        <p14:creationId xmlns:p14="http://schemas.microsoft.com/office/powerpoint/2010/main" val="1428182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BE6F-C578-4764-85FB-487DE20F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vectors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E352E-F342-48DA-AE2A-A82EA1222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Primitive arrays are of one type, fixed size, and stack allocated. If not defined as mutable, trying to modify their contents will cause a compiler error.</a:t>
            </a:r>
          </a:p>
          <a:p>
            <a:r>
              <a:rPr lang="en-US" dirty="0"/>
              <a:t>Vectors, since they are growable like Java’s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ArrayList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, are heap allocated. </a:t>
            </a: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Rust also has more advanced data structures like hash and tree maps.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361FA72E-9B5E-48CF-BCAC-117615EDD3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10" y="2336800"/>
            <a:ext cx="4345217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8DA8-407E-40D5-B583-8AA5CB38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1532C-C599-49E2-9C2B-DB75C77FC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Structs are declared in a global scope as shown above. To access fields with the dot syntax, they must be declared as public with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. Simple structs can be literally initiated with the syntax in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, but many complicate structs will implement a constructor.</a:t>
            </a: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To bind a method to a struct for OOP-like code, the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impl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keyword is used. Methods take a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self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argument similar to Python.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3298F-54EC-42CC-8E88-6F89778E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59" y="2060481"/>
            <a:ext cx="3397899" cy="2444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4BAAAA-9797-4D03-B5D2-A45378674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59" y="4504889"/>
            <a:ext cx="3397899" cy="223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87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F49E-6398-4955-89EC-5E4707A2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and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85449-E4E3-4ED1-B723-FF7A455AA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Option&lt;T&gt;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EE415-0525-47FC-86BF-E8C3C2E915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Rust avoid null pointers and instead uses 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Option&lt;T&gt;</a:t>
            </a:r>
            <a:r>
              <a:rPr lang="en-US" sz="1800" dirty="0"/>
              <a:t>. This represents a value that may be of type 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</a:t>
            </a:r>
            <a:r>
              <a:rPr lang="en-US" sz="1800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, or may be absent (null).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Below is a real example of a common idiom when dealing with options. 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login</a:t>
            </a:r>
            <a:r>
              <a:rPr lang="en-US" sz="1800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is an 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</a:t>
            </a:r>
            <a:r>
              <a:rPr lang="en-US" sz="1800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, and </a:t>
            </a:r>
            <a:r>
              <a:rPr lang="en-US" sz="1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is_some</a:t>
            </a:r>
            <a:r>
              <a:rPr lang="en-US" sz="1800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is an 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</a:t>
            </a:r>
            <a:r>
              <a:rPr lang="en-US" sz="1800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method that returns true if the value exists. 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To access the value within, use the 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unwrap</a:t>
            </a:r>
            <a:r>
              <a:rPr lang="en-US" sz="1800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method.</a:t>
            </a:r>
          </a:p>
          <a:p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0C1F58-5069-4DDF-9218-1785D9C19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Result&lt;T,E&gt;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BCC802-3E39-4DFF-8DB5-5CD1C5CC7C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To avoid exceptions (called panics in Rust), Results will often be returned from error-prone operations like file IO. If the operation was successful, its result of type T will be able to be unwrapped.</a:t>
            </a:r>
          </a:p>
          <a:p>
            <a:pPr marL="0" indent="0">
              <a:buNone/>
            </a:pPr>
            <a:r>
              <a:rPr lang="en-US" sz="1800" dirty="0"/>
              <a:t>This is an example of how to verify that a result’s contents are ok before accessing them.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16BD26-EC4F-41D8-AC0F-AF76CB146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5" y="2417231"/>
            <a:ext cx="2009775" cy="1114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E678DC-C484-4A21-85A3-BC4400485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50" y="5843212"/>
            <a:ext cx="4003591" cy="5231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8D27F4-9483-490A-977D-CB2324FEF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27"/>
          <a:stretch/>
        </p:blipFill>
        <p:spPr>
          <a:xfrm>
            <a:off x="5947086" y="5696829"/>
            <a:ext cx="4220164" cy="66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32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37A3-B4B9-44F4-98A1-A2B0EAC5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and borrowing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0B545-AF18-4F75-B8D8-7DC9A8D79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values have a block scope lifetime, meaning they are freed when they go out of scope completely. Variables specified as having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static</a:t>
            </a:r>
            <a:r>
              <a:rPr lang="en-US" dirty="0"/>
              <a:t> lifetimes will have a program lifetime.</a:t>
            </a:r>
          </a:p>
          <a:p>
            <a:r>
              <a:rPr lang="en-US" dirty="0"/>
              <a:t>Borrowing allows to access the value of a variable without actually shifting the ownership.</a:t>
            </a:r>
          </a:p>
          <a:p>
            <a:r>
              <a:rPr lang="en-US" dirty="0"/>
              <a:t>Variables are borrowed with the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&amp;</a:t>
            </a:r>
            <a:r>
              <a:rPr lang="en-US" dirty="0"/>
              <a:t> operator. They can be borrowed many times, and borrowing parameters is the defacto convention for this reason.</a:t>
            </a:r>
          </a:p>
          <a:p>
            <a:r>
              <a:rPr lang="en-US" dirty="0"/>
              <a:t>All of this is to avoid dangling pointers and, above all, garbage </a:t>
            </a:r>
            <a:r>
              <a:rPr lang="en-US" dirty="0" err="1"/>
              <a:t>colletion</a:t>
            </a:r>
            <a:r>
              <a:rPr lang="en-US" dirty="0"/>
              <a:t>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65A1624-0096-4D92-8547-F4E89D81A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2444159"/>
            <a:ext cx="5608638" cy="3384145"/>
          </a:xfrm>
        </p:spPr>
      </p:pic>
    </p:spTree>
    <p:extLst>
      <p:ext uri="{BB962C8B-B14F-4D97-AF65-F5344CB8AC3E}">
        <p14:creationId xmlns:p14="http://schemas.microsoft.com/office/powerpoint/2010/main" val="899468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D2F6-C5F9-49D3-B339-DCA4B175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and the Rust toolchain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E4A53-073E-48DC-990D-8766D2636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70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C01E9-5EE4-439B-9595-97B533E1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BB47EC-4CBF-4349-843D-0B90247A6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1996580"/>
            <a:ext cx="3790078" cy="4672668"/>
          </a:xfrm>
        </p:spPr>
        <p:txBody>
          <a:bodyPr>
            <a:normAutofit/>
          </a:bodyPr>
          <a:lstStyle/>
          <a:p>
            <a:r>
              <a:rPr lang="en-US" dirty="0"/>
              <a:t>Cargo is an essential CLI tool that can be easily installed from rust-lang.org</a:t>
            </a:r>
          </a:p>
          <a:p>
            <a:r>
              <a:rPr lang="en-US" dirty="0"/>
              <a:t>Create a new project using</a:t>
            </a:r>
          </a:p>
          <a:p>
            <a:endParaRPr lang="en-US" dirty="0"/>
          </a:p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cargo </a:t>
            </a:r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</a:t>
            </a:r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&lt;project-name&gt;</a:t>
            </a:r>
          </a:p>
          <a:p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Which does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Creates a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&lt;project-name&gt; 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directory with a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src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Crates the shown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Cargo.toml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file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Initializes an empty Git repo with a .</a:t>
            </a:r>
            <a:r>
              <a:rPr lang="en-US" dirty="0" err="1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gitignore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set up to ignore the directory where your binary will be built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2C37F99-1BEC-4ABA-BD1E-8B601A95D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0642" y="2662948"/>
            <a:ext cx="5608638" cy="2946566"/>
          </a:xfrm>
        </p:spPr>
      </p:pic>
    </p:spTree>
    <p:extLst>
      <p:ext uri="{BB962C8B-B14F-4D97-AF65-F5344CB8AC3E}">
        <p14:creationId xmlns:p14="http://schemas.microsoft.com/office/powerpoint/2010/main" val="1748669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3E791B1-B0AE-4A50-9ADC-6EDA2664B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680" y="2152315"/>
            <a:ext cx="5987021" cy="4277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DBE8F8-F593-4CFB-A4EE-6A9852E7EC0F}"/>
              </a:ext>
            </a:extLst>
          </p:cNvPr>
          <p:cNvSpPr txBox="1"/>
          <p:nvPr/>
        </p:nvSpPr>
        <p:spPr>
          <a:xfrm>
            <a:off x="7934412" y="2505832"/>
            <a:ext cx="2223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Automatically downloads deps from the internet if needed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6F30CF8-66BD-4152-8780-69520371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 application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4F6014A-177D-407F-97B0-F81167A24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Applications are run using the</a:t>
            </a:r>
          </a:p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cargo run -- &lt;arguments&gt;</a:t>
            </a: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command. Program arguments go after the double dash. The minimum amount of compilation necessary is done each time, similar to Make but without the pain.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C28E5-EF9E-4521-A76F-5D8F583B5A0D}"/>
              </a:ext>
            </a:extLst>
          </p:cNvPr>
          <p:cNvSpPr txBox="1"/>
          <p:nvPr/>
        </p:nvSpPr>
        <p:spPr>
          <a:xfrm>
            <a:off x="9546671" y="4880842"/>
            <a:ext cx="187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Our program begins outputting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50A936-1732-4429-8909-91669834F9E8}"/>
              </a:ext>
            </a:extLst>
          </p:cNvPr>
          <p:cNvCxnSpPr>
            <a:cxnSpLocks/>
          </p:cNvCxnSpPr>
          <p:nvPr/>
        </p:nvCxnSpPr>
        <p:spPr>
          <a:xfrm>
            <a:off x="5080680" y="5075340"/>
            <a:ext cx="4465991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071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C474-240E-4406-B4F5-9ED4E960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F7EC3-652F-4589-8588-5920F89FF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57" y="2336873"/>
            <a:ext cx="4447522" cy="35993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Cargo.toml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is similar to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package.json</a:t>
            </a:r>
            <a:r>
              <a:rPr lang="en-US" dirty="0">
                <a:ea typeface="Hack" panose="020B0609030202020204" pitchFamily="49" charset="0"/>
                <a:cs typeface="Hack" panose="020B0609030202020204" pitchFamily="49" charset="0"/>
              </a:rPr>
              <a:t> for NPM, except that it’s modified directly by the programmer. When viewing a package on </a:t>
            </a:r>
            <a:r>
              <a:rPr lang="en-US" b="1" dirty="0">
                <a:ea typeface="Hack" panose="020B0609030202020204" pitchFamily="49" charset="0"/>
                <a:cs typeface="Hack" panose="020B0609030202020204" pitchFamily="49" charset="0"/>
              </a:rPr>
              <a:t>crates.io</a:t>
            </a:r>
            <a:r>
              <a:rPr lang="en-US" dirty="0">
                <a:ea typeface="Hack" panose="020B0609030202020204" pitchFamily="49" charset="0"/>
                <a:cs typeface="Hack" panose="020B0609030202020204" pitchFamily="49" charset="0"/>
              </a:rPr>
              <a:t>, similar to NPM’s </a:t>
            </a:r>
            <a:r>
              <a:rPr lang="en-US" b="1" dirty="0">
                <a:ea typeface="Hack" panose="020B0609030202020204" pitchFamily="49" charset="0"/>
                <a:cs typeface="Hack" panose="020B0609030202020204" pitchFamily="49" charset="0"/>
              </a:rPr>
              <a:t>npmjs.com</a:t>
            </a:r>
            <a:r>
              <a:rPr lang="en-US" dirty="0">
                <a:ea typeface="Hack" panose="020B0609030202020204" pitchFamily="49" charset="0"/>
                <a:cs typeface="Hack" panose="020B0609030202020204" pitchFamily="49" charset="0"/>
              </a:rPr>
              <a:t>, the author will provide a line to copy-paste into the dependencies section of your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Cargo.toml</a:t>
            </a:r>
            <a:r>
              <a:rPr lang="en-US" dirty="0">
                <a:ea typeface="Hack" panose="020B0609030202020204" pitchFamily="49" charset="0"/>
                <a:cs typeface="Hack" panose="020B0609030202020204" pitchFamily="49" charset="0"/>
              </a:rPr>
              <a:t>. On the next </a:t>
            </a:r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cargo run </a:t>
            </a:r>
            <a:r>
              <a:rPr lang="en-US" dirty="0">
                <a:ea typeface="Hack" panose="020B0609030202020204" pitchFamily="49" charset="0"/>
                <a:cs typeface="Hack" panose="020B0609030202020204" pitchFamily="49" charset="0"/>
              </a:rPr>
              <a:t>or </a:t>
            </a:r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cargo build</a:t>
            </a:r>
            <a:r>
              <a:rPr lang="en-US" dirty="0">
                <a:ea typeface="Hack" panose="020B0609030202020204" pitchFamily="49" charset="0"/>
                <a:cs typeface="Hack" panose="020B0609030202020204" pitchFamily="49" charset="0"/>
              </a:rPr>
              <a:t>, the dependencies will be automatically pulled from the internet and compiled.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Hack" panose="020B0609030202020204" pitchFamily="49" charset="0"/>
                <a:cs typeface="Hack" panose="020B0609030202020204" pitchFamily="49" charset="0"/>
              </a:rPr>
              <a:t>The full dependency tree is stored in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Cargo.lock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0B478EC-016A-418F-8ACE-FBF59536E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79" y="3715279"/>
            <a:ext cx="7334774" cy="247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B791B-48C7-4951-8BFB-A3418313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293" y="2468864"/>
            <a:ext cx="2609850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B2A797-0534-465C-A97F-17B952A337E9}"/>
              </a:ext>
            </a:extLst>
          </p:cNvPr>
          <p:cNvSpPr txBox="1"/>
          <p:nvPr/>
        </p:nvSpPr>
        <p:spPr>
          <a:xfrm>
            <a:off x="7635423" y="3253614"/>
            <a:ext cx="347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Cargo.toml</a:t>
            </a:r>
            <a:endParaRPr lang="en-US" sz="2400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65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8D4-D69D-4BF7-94FF-31D2B51E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2172-46FA-4253-B28C-444C9368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Outright avoidance of null pointers in favor of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s.</a:t>
            </a: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Traits: adding methods to structs externally, can’t declare methods inside a struct declaration. </a:t>
            </a: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Use of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and privacy by default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mut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keyword</a:t>
            </a: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Comprehensive dependency management in a low level language</a:t>
            </a:r>
          </a:p>
          <a:p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Indexing strings is non-trivial because of UTF8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39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E639-BCD7-4ECB-8462-CF388FB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Opinions: Danilo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25F2-61FA-4271-BF37-00DC5C43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9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C7F4F-14C5-40CE-9F21-6A84348C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Philosophy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8BBED8-6B16-4613-A1EB-5097836F5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3593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Multi-paradigm: Imperative, concurrent, OOP, and functional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Type and memory safety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Lato" panose="020B0604020202020204" pitchFamily="34" charset="0"/>
              </a:rPr>
              <a:t>Only </a:t>
            </a:r>
            <a:r>
              <a:rPr lang="en-US" sz="1800" b="1" i="0" u="none" strike="noStrike" dirty="0">
                <a:effectLst/>
                <a:latin typeface="Lato" panose="020B0604020202020204" pitchFamily="34" charset="0"/>
              </a:rPr>
              <a:t>one</a:t>
            </a:r>
            <a:r>
              <a:rPr lang="en-US" sz="1800" b="0" i="0" u="none" strike="noStrike" dirty="0">
                <a:effectLst/>
                <a:latin typeface="Lato" panose="020B0604020202020204" pitchFamily="34" charset="0"/>
              </a:rPr>
              <a:t> owner of any given piece of memory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Lato" panose="020B0604020202020204" pitchFamily="34" charset="0"/>
              </a:rPr>
              <a:t>Immutability by default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Complex compiler, simpler binaries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Efficiency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Lato" panose="020B0604020202020204" pitchFamily="34" charset="0"/>
              </a:rPr>
              <a:t>Compile to machine code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Lato" panose="020B0604020202020204" pitchFamily="34" charset="0"/>
              </a:rPr>
              <a:t>Always</a:t>
            </a:r>
            <a:r>
              <a:rPr lang="en-US" sz="1800" b="0" i="0" u="none" strike="noStrike" dirty="0">
                <a:effectLst/>
                <a:latin typeface="Lato" panose="020B0604020202020204" pitchFamily="34" charset="0"/>
              </a:rPr>
              <a:t> prefer the stack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Lato" panose="020B0604020202020204" pitchFamily="34" charset="0"/>
              </a:rPr>
              <a:t>No garbage collector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Once a variable is out of scope, the memory associated with it is usually reclaimed automatically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Easy to use toolchain for dependency management (https://crates.io/)</a:t>
            </a:r>
          </a:p>
        </p:txBody>
      </p:sp>
    </p:spTree>
    <p:extLst>
      <p:ext uri="{BB962C8B-B14F-4D97-AF65-F5344CB8AC3E}">
        <p14:creationId xmlns:p14="http://schemas.microsoft.com/office/powerpoint/2010/main" val="1767895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E639-BCD7-4ECB-8462-CF388FB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Opinions: Chris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25F2-61FA-4271-BF37-00DC5C43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49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5732CD-A582-48F6-9E34-E5EAC69A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42F7CA-9085-4DF7-B56B-FBC8E7077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Whitney"/>
                <a:hlinkClick r:id="rId2" tooltip="https://learning-rust.github.io/docs/a1.why_rust.html"/>
              </a:rPr>
              <a:t>https://learning-rust.github.io/docs/a1.why_rust.html</a:t>
            </a:r>
            <a:endParaRPr lang="en-US" b="0" i="0" u="none" strike="noStrike" dirty="0">
              <a:effectLst/>
              <a:latin typeface="Whitney"/>
            </a:endParaRPr>
          </a:p>
          <a:p>
            <a:r>
              <a:rPr lang="en-US" b="0" i="0" u="none" strike="noStrike" dirty="0">
                <a:effectLst/>
                <a:latin typeface="Whitney"/>
                <a:hlinkClick r:id="rId3" tooltip="https://doc.rust-lang.org/rust-by-example/"/>
              </a:rPr>
              <a:t>https://doc.rust-lang.org/rust-by-example/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8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1E47-40A0-47D2-AF7E-8BDEF903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7083-15AF-403D-9EAC-D47BF221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“</a:t>
            </a:r>
            <a:r>
              <a:rPr lang="en-US" sz="3600" b="0" i="0" dirty="0">
                <a:solidFill>
                  <a:srgbClr val="DCDDDE"/>
                </a:solidFill>
                <a:effectLst/>
                <a:latin typeface="Whitney"/>
              </a:rPr>
              <a:t>Rust is a systems programming language focused on three goals: safety, speed, and concurrency”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CDDDE"/>
                </a:solidFill>
                <a:latin typeface="Whitney"/>
              </a:rPr>
              <a:t>-Rust documentation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Created by Mozilla to fill the spot of a highly concurrent, truly strongly typed low-level language with a safe memory layout. </a:t>
            </a:r>
          </a:p>
          <a:p>
            <a:pPr marL="0" indent="0">
              <a:buNone/>
            </a:pPr>
            <a:r>
              <a:rPr lang="en-US" dirty="0"/>
              <a:t>Despite its age, Rust is an up-and-coming language with a passionate following in many areas of computing.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3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FC8F-9EA6-4F6A-948D-8E584040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E818-4836-4164-BCE6-FB766C275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syntax</a:t>
            </a:r>
          </a:p>
          <a:p>
            <a:r>
              <a:rPr lang="en-US" dirty="0"/>
              <a:t>Types inspired by C, ML, and Lisp</a:t>
            </a:r>
          </a:p>
          <a:p>
            <a:r>
              <a:rPr lang="en-US" dirty="0"/>
              <a:t>Functional programming elements inspired by Haskell and F#</a:t>
            </a:r>
          </a:p>
          <a:p>
            <a:r>
              <a:rPr lang="en-US" dirty="0"/>
              <a:t>Memory management inspired C++</a:t>
            </a:r>
          </a:p>
        </p:txBody>
      </p:sp>
    </p:spTree>
    <p:extLst>
      <p:ext uri="{BB962C8B-B14F-4D97-AF65-F5344CB8AC3E}">
        <p14:creationId xmlns:p14="http://schemas.microsoft.com/office/powerpoint/2010/main" val="374204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BD35-ECCD-4204-B6F1-33E97168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949E-ED4F-47E9-9C8F-FD534C031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032420" cy="3887758"/>
          </a:xfrm>
        </p:spPr>
        <p:txBody>
          <a:bodyPr/>
          <a:lstStyle/>
          <a:p>
            <a:r>
              <a:rPr lang="en-US" dirty="0"/>
              <a:t>Statically typed from the beginning in 2006</a:t>
            </a:r>
          </a:p>
          <a:p>
            <a:r>
              <a:rPr lang="en-US" dirty="0"/>
              <a:t>Classes removed in 0.4 in favor of structs with associated methods</a:t>
            </a:r>
          </a:p>
          <a:p>
            <a:r>
              <a:rPr lang="en-US" dirty="0"/>
              <a:t>Traits added in 0.4 to add a sort of polymorphism</a:t>
            </a:r>
          </a:p>
          <a:p>
            <a:r>
              <a:rPr lang="en-US" dirty="0"/>
              <a:t>These and other changes in the mid 2010s slowed adoption</a:t>
            </a:r>
          </a:p>
          <a:p>
            <a:r>
              <a:rPr lang="en-US" dirty="0"/>
              <a:t>Version 1.0 becomes the first stable release in 2015</a:t>
            </a:r>
          </a:p>
          <a:p>
            <a:r>
              <a:rPr lang="en-US" dirty="0"/>
              <a:t>Much of the Rust team was laid off in August 2020, casting doubt on the language’s future</a:t>
            </a:r>
          </a:p>
          <a:p>
            <a:r>
              <a:rPr lang="en-US" dirty="0"/>
              <a:t>Rust Foundation created in February 2021 to ensure financial stability and longevity </a:t>
            </a:r>
          </a:p>
        </p:txBody>
      </p:sp>
    </p:spTree>
    <p:extLst>
      <p:ext uri="{BB962C8B-B14F-4D97-AF65-F5344CB8AC3E}">
        <p14:creationId xmlns:p14="http://schemas.microsoft.com/office/powerpoint/2010/main" val="167107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F6FE-DD96-485E-8E12-50D9B714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AE60-F939-4BE1-B42A-6E31CF91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0654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Low-level systems and server software</a:t>
            </a:r>
          </a:p>
          <a:p>
            <a:pPr lvl="1"/>
            <a:r>
              <a:rPr lang="en-US" sz="1600" dirty="0"/>
              <a:t>Used by Facebook, Microsoft, Dropbox, Amazon, Discord</a:t>
            </a:r>
          </a:p>
          <a:p>
            <a:r>
              <a:rPr lang="en-US" sz="3200" dirty="0"/>
              <a:t>High performance web server and frameworks</a:t>
            </a:r>
          </a:p>
          <a:p>
            <a:pPr lvl="1"/>
            <a:r>
              <a:rPr lang="en-US" sz="1800" dirty="0"/>
              <a:t>Actix Web: an extremely performant web server</a:t>
            </a:r>
          </a:p>
          <a:p>
            <a:r>
              <a:rPr lang="en-US" sz="3200" dirty="0"/>
              <a:t>WebAssembly</a:t>
            </a:r>
          </a:p>
          <a:p>
            <a:pPr lvl="1"/>
            <a:r>
              <a:rPr lang="en-US" sz="1800" dirty="0">
                <a:hlinkClick r:id="rId2"/>
              </a:rPr>
              <a:t>https://royaltm.github.io/rust-fractx-wasm-demo/</a:t>
            </a:r>
            <a:endParaRPr lang="en-US" sz="1800" dirty="0"/>
          </a:p>
          <a:p>
            <a:r>
              <a:rPr lang="en-US" sz="3200" dirty="0"/>
              <a:t>Game development</a:t>
            </a:r>
          </a:p>
          <a:p>
            <a:pPr lvl="1"/>
            <a:r>
              <a:rPr lang="en-US" sz="1900" dirty="0" err="1"/>
              <a:t>Veloren</a:t>
            </a:r>
            <a:r>
              <a:rPr lang="en-US" sz="1900" dirty="0"/>
              <a:t>, a free and open source voxel Minecraft-clone</a:t>
            </a:r>
          </a:p>
          <a:p>
            <a:r>
              <a:rPr lang="en-US" sz="3200" dirty="0"/>
              <a:t>Embedded applications</a:t>
            </a:r>
          </a:p>
          <a:p>
            <a:pPr lvl="1"/>
            <a:r>
              <a:rPr lang="en-US" sz="1800" dirty="0" err="1"/>
              <a:t>FreeRTOS</a:t>
            </a:r>
            <a:r>
              <a:rPr lang="en-US" sz="1800" dirty="0"/>
              <a:t>, an embedded real-time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69364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611B27-6010-4636-9364-0112C6D3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semantics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35B2B-8ED0-4370-A12D-EBE1286BB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7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E60E48F-B8F2-4A00-B2C8-3E002E105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2" y="3212605"/>
            <a:ext cx="44577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6926DA7-6717-4D33-BDFC-8DE8DD9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7739A3-9C2C-4720-A129-B499F327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declared with </a:t>
            </a:r>
            <a:r>
              <a:rPr lang="en-US" dirty="0" err="1"/>
              <a:t>fn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C-style brace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println</a:t>
            </a:r>
            <a:r>
              <a:rPr lang="en-US" dirty="0"/>
              <a:t> is a macro, shown by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</a:t>
            </a: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 is a special entry-point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Whitespace-ambivalent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Hack" panose="020B0609030202020204" pitchFamily="49" charset="0"/>
                <a:cs typeface="Hack" panose="020B0609030202020204" pitchFamily="49" charset="0"/>
              </a:rPr>
              <a:t>Return statement has no semicolon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696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276</TotalTime>
  <Words>1513</Words>
  <Application>Microsoft Office PowerPoint</Application>
  <PresentationFormat>Widescreen</PresentationFormat>
  <Paragraphs>178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Trebuchet MS</vt:lpstr>
      <vt:lpstr>Whitney</vt:lpstr>
      <vt:lpstr>Hack</vt:lpstr>
      <vt:lpstr>Arial</vt:lpstr>
      <vt:lpstr>Lato</vt:lpstr>
      <vt:lpstr>Berlin</vt:lpstr>
      <vt:lpstr>Rust</vt:lpstr>
      <vt:lpstr>Overview</vt:lpstr>
      <vt:lpstr>Rust Philosophy</vt:lpstr>
      <vt:lpstr>Why Rust?</vt:lpstr>
      <vt:lpstr>Influences</vt:lpstr>
      <vt:lpstr>Evolution</vt:lpstr>
      <vt:lpstr>Use Cases</vt:lpstr>
      <vt:lpstr>Syntax and semantics</vt:lpstr>
      <vt:lpstr>Language basics</vt:lpstr>
      <vt:lpstr>Functions</vt:lpstr>
      <vt:lpstr>Types, declarations, and inferences</vt:lpstr>
      <vt:lpstr>Conditionals</vt:lpstr>
      <vt:lpstr>Operators</vt:lpstr>
      <vt:lpstr>Comments</vt:lpstr>
      <vt:lpstr>Strings</vt:lpstr>
      <vt:lpstr>Mutability</vt:lpstr>
      <vt:lpstr>Mutability, cont.</vt:lpstr>
      <vt:lpstr>For loops</vt:lpstr>
      <vt:lpstr>While loops</vt:lpstr>
      <vt:lpstr>Arrays and vectors</vt:lpstr>
      <vt:lpstr>Structs</vt:lpstr>
      <vt:lpstr>Options and Results</vt:lpstr>
      <vt:lpstr>Lifetime and borrowing</vt:lpstr>
      <vt:lpstr>Cargo and the Rust toolchain</vt:lpstr>
      <vt:lpstr>Getting started</vt:lpstr>
      <vt:lpstr>Running an application</vt:lpstr>
      <vt:lpstr>Dependency management</vt:lpstr>
      <vt:lpstr>Nuances</vt:lpstr>
      <vt:lpstr>Opinions: Danilo</vt:lpstr>
      <vt:lpstr>Opinions: Chris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Danilo Hidalgo</dc:creator>
  <cp:lastModifiedBy>Danilo Hidalgo</cp:lastModifiedBy>
  <cp:revision>6</cp:revision>
  <dcterms:created xsi:type="dcterms:W3CDTF">2021-09-25T20:28:59Z</dcterms:created>
  <dcterms:modified xsi:type="dcterms:W3CDTF">2021-09-26T01:07:31Z</dcterms:modified>
</cp:coreProperties>
</file>