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0" r:id="rId4"/>
    <p:sldId id="259" r:id="rId5"/>
    <p:sldId id="261" r:id="rId6"/>
    <p:sldId id="264" r:id="rId7"/>
    <p:sldId id="265" r:id="rId8"/>
    <p:sldId id="266" r:id="rId9"/>
    <p:sldId id="271" r:id="rId10"/>
    <p:sldId id="268" r:id="rId11"/>
    <p:sldId id="270" r:id="rId12"/>
    <p:sldId id="272" r:id="rId13"/>
    <p:sldId id="273" r:id="rId14"/>
    <p:sldId id="274" r:id="rId15"/>
    <p:sldId id="275" r:id="rId16"/>
    <p:sldId id="293" r:id="rId17"/>
    <p:sldId id="292" r:id="rId18"/>
    <p:sldId id="276" r:id="rId19"/>
    <p:sldId id="279" r:id="rId20"/>
    <p:sldId id="280" r:id="rId21"/>
    <p:sldId id="278" r:id="rId22"/>
    <p:sldId id="281" r:id="rId23"/>
    <p:sldId id="282" r:id="rId24"/>
    <p:sldId id="283" r:id="rId25"/>
    <p:sldId id="284" r:id="rId26"/>
    <p:sldId id="285" r:id="rId27"/>
    <p:sldId id="286" r:id="rId28"/>
    <p:sldId id="287" r:id="rId29"/>
    <p:sldId id="288" r:id="rId30"/>
    <p:sldId id="290" r:id="rId31"/>
    <p:sldId id="291" r:id="rId32"/>
    <p:sldId id="294" r:id="rId33"/>
    <p:sldId id="295" r:id="rId34"/>
    <p:sldId id="296" r:id="rId35"/>
    <p:sldId id="308" r:id="rId36"/>
    <p:sldId id="309" r:id="rId37"/>
    <p:sldId id="311" r:id="rId38"/>
    <p:sldId id="312" r:id="rId39"/>
    <p:sldId id="313" r:id="rId40"/>
    <p:sldId id="314" r:id="rId41"/>
    <p:sldId id="315" r:id="rId42"/>
    <p:sldId id="316" r:id="rId43"/>
    <p:sldId id="317" r:id="rId44"/>
    <p:sldId id="320" r:id="rId45"/>
    <p:sldId id="321" r:id="rId46"/>
    <p:sldId id="322" r:id="rId47"/>
    <p:sldId id="297" r:id="rId48"/>
    <p:sldId id="298" r:id="rId49"/>
    <p:sldId id="300" r:id="rId50"/>
    <p:sldId id="301" r:id="rId51"/>
    <p:sldId id="305" r:id="rId52"/>
    <p:sldId id="306" r:id="rId53"/>
    <p:sldId id="303" r:id="rId54"/>
    <p:sldId id="310" r:id="rId55"/>
    <p:sldId id="302" r:id="rId56"/>
    <p:sldId id="304" r:id="rId57"/>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5E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32" autoAdjust="0"/>
    <p:restoredTop sz="94674"/>
  </p:normalViewPr>
  <p:slideViewPr>
    <p:cSldViewPr snapToGrid="0" snapToObjects="1">
      <p:cViewPr varScale="1">
        <p:scale>
          <a:sx n="70" d="100"/>
          <a:sy n="70" d="100"/>
        </p:scale>
        <p:origin x="9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Clic para editar título</a:t>
            </a:r>
            <a:endParaRPr lang="es-ES_tradnl"/>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ES_tradnl"/>
          </a:p>
        </p:txBody>
      </p:sp>
      <p:sp>
        <p:nvSpPr>
          <p:cNvPr id="4" name="Marcador de fecha 3"/>
          <p:cNvSpPr>
            <a:spLocks noGrp="1"/>
          </p:cNvSpPr>
          <p:nvPr>
            <p:ph type="dt" sz="half" idx="10"/>
          </p:nvPr>
        </p:nvSpPr>
        <p:spPr/>
        <p:txBody>
          <a:bodyPr/>
          <a:lstStyle/>
          <a:p>
            <a:fld id="{D58DA1DA-036E-CA4B-A6CE-E3A279A15322}" type="datetimeFigureOut">
              <a:rPr lang="es-ES_tradnl" smtClean="0"/>
              <a:t>15/03/2021</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A0154F22-B1F4-FB46-9DD3-D20CB9A1BDDC}" type="slidenum">
              <a:rPr lang="es-ES_tradnl" smtClean="0"/>
              <a:t>‹Nº›</a:t>
            </a:fld>
            <a:endParaRPr lang="es-ES_tradnl"/>
          </a:p>
        </p:txBody>
      </p:sp>
    </p:spTree>
    <p:extLst>
      <p:ext uri="{BB962C8B-B14F-4D97-AF65-F5344CB8AC3E}">
        <p14:creationId xmlns:p14="http://schemas.microsoft.com/office/powerpoint/2010/main" val="892324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Clic para editar título</a:t>
            </a:r>
            <a:endParaRPr lang="es-ES_tradnl"/>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p:cNvSpPr>
            <a:spLocks noGrp="1"/>
          </p:cNvSpPr>
          <p:nvPr>
            <p:ph type="dt" sz="half" idx="10"/>
          </p:nvPr>
        </p:nvSpPr>
        <p:spPr/>
        <p:txBody>
          <a:bodyPr/>
          <a:lstStyle/>
          <a:p>
            <a:fld id="{D58DA1DA-036E-CA4B-A6CE-E3A279A15322}" type="datetimeFigureOut">
              <a:rPr lang="es-ES_tradnl" smtClean="0"/>
              <a:t>15/03/2021</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A0154F22-B1F4-FB46-9DD3-D20CB9A1BDDC}" type="slidenum">
              <a:rPr lang="es-ES_tradnl" smtClean="0"/>
              <a:t>‹Nº›</a:t>
            </a:fld>
            <a:endParaRPr lang="es-ES_tradnl"/>
          </a:p>
        </p:txBody>
      </p:sp>
    </p:spTree>
    <p:extLst>
      <p:ext uri="{BB962C8B-B14F-4D97-AF65-F5344CB8AC3E}">
        <p14:creationId xmlns:p14="http://schemas.microsoft.com/office/powerpoint/2010/main" val="2139698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Clic para editar título</a:t>
            </a:r>
            <a:endParaRPr lang="es-ES_tradnl"/>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p:cNvSpPr>
            <a:spLocks noGrp="1"/>
          </p:cNvSpPr>
          <p:nvPr>
            <p:ph type="dt" sz="half" idx="10"/>
          </p:nvPr>
        </p:nvSpPr>
        <p:spPr/>
        <p:txBody>
          <a:bodyPr/>
          <a:lstStyle/>
          <a:p>
            <a:fld id="{D58DA1DA-036E-CA4B-A6CE-E3A279A15322}" type="datetimeFigureOut">
              <a:rPr lang="es-ES_tradnl" smtClean="0"/>
              <a:t>15/03/2021</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A0154F22-B1F4-FB46-9DD3-D20CB9A1BDDC}" type="slidenum">
              <a:rPr lang="es-ES_tradnl" smtClean="0"/>
              <a:t>‹Nº›</a:t>
            </a:fld>
            <a:endParaRPr lang="es-ES_tradnl"/>
          </a:p>
        </p:txBody>
      </p:sp>
    </p:spTree>
    <p:extLst>
      <p:ext uri="{BB962C8B-B14F-4D97-AF65-F5344CB8AC3E}">
        <p14:creationId xmlns:p14="http://schemas.microsoft.com/office/powerpoint/2010/main" val="146914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Clic para editar título</a:t>
            </a:r>
            <a:endParaRPr lang="es-ES_tradnl"/>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p:cNvSpPr>
            <a:spLocks noGrp="1"/>
          </p:cNvSpPr>
          <p:nvPr>
            <p:ph type="dt" sz="half" idx="10"/>
          </p:nvPr>
        </p:nvSpPr>
        <p:spPr/>
        <p:txBody>
          <a:bodyPr/>
          <a:lstStyle/>
          <a:p>
            <a:fld id="{D58DA1DA-036E-CA4B-A6CE-E3A279A15322}" type="datetimeFigureOut">
              <a:rPr lang="es-ES_tradnl" smtClean="0"/>
              <a:t>15/03/2021</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A0154F22-B1F4-FB46-9DD3-D20CB9A1BDDC}" type="slidenum">
              <a:rPr lang="es-ES_tradnl" smtClean="0"/>
              <a:t>‹Nº›</a:t>
            </a:fld>
            <a:endParaRPr lang="es-ES_tradnl"/>
          </a:p>
        </p:txBody>
      </p:sp>
    </p:spTree>
    <p:extLst>
      <p:ext uri="{BB962C8B-B14F-4D97-AF65-F5344CB8AC3E}">
        <p14:creationId xmlns:p14="http://schemas.microsoft.com/office/powerpoint/2010/main" val="2115979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Clic para editar título</a:t>
            </a:r>
            <a:endParaRPr lang="es-ES_tradnl"/>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D58DA1DA-036E-CA4B-A6CE-E3A279A15322}" type="datetimeFigureOut">
              <a:rPr lang="es-ES_tradnl" smtClean="0"/>
              <a:t>15/03/2021</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A0154F22-B1F4-FB46-9DD3-D20CB9A1BDDC}" type="slidenum">
              <a:rPr lang="es-ES_tradnl" smtClean="0"/>
              <a:t>‹Nº›</a:t>
            </a:fld>
            <a:endParaRPr lang="es-ES_tradnl"/>
          </a:p>
        </p:txBody>
      </p:sp>
    </p:spTree>
    <p:extLst>
      <p:ext uri="{BB962C8B-B14F-4D97-AF65-F5344CB8AC3E}">
        <p14:creationId xmlns:p14="http://schemas.microsoft.com/office/powerpoint/2010/main" val="940783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Clic para editar título</a:t>
            </a:r>
            <a:endParaRPr lang="es-ES_tradnl"/>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Marcador de fecha 4"/>
          <p:cNvSpPr>
            <a:spLocks noGrp="1"/>
          </p:cNvSpPr>
          <p:nvPr>
            <p:ph type="dt" sz="half" idx="10"/>
          </p:nvPr>
        </p:nvSpPr>
        <p:spPr/>
        <p:txBody>
          <a:bodyPr/>
          <a:lstStyle/>
          <a:p>
            <a:fld id="{D58DA1DA-036E-CA4B-A6CE-E3A279A15322}" type="datetimeFigureOut">
              <a:rPr lang="es-ES_tradnl" smtClean="0"/>
              <a:t>15/03/2021</a:t>
            </a:fld>
            <a:endParaRPr lang="es-ES_tradnl"/>
          </a:p>
        </p:txBody>
      </p:sp>
      <p:sp>
        <p:nvSpPr>
          <p:cNvPr id="6" name="Marcador de pie de página 5"/>
          <p:cNvSpPr>
            <a:spLocks noGrp="1"/>
          </p:cNvSpPr>
          <p:nvPr>
            <p:ph type="ftr" sz="quarter" idx="11"/>
          </p:nvPr>
        </p:nvSpPr>
        <p:spPr/>
        <p:txBody>
          <a:bodyPr/>
          <a:lstStyle/>
          <a:p>
            <a:endParaRPr lang="es-ES_tradnl"/>
          </a:p>
        </p:txBody>
      </p:sp>
      <p:sp>
        <p:nvSpPr>
          <p:cNvPr id="7" name="Marcador de número de diapositiva 6"/>
          <p:cNvSpPr>
            <a:spLocks noGrp="1"/>
          </p:cNvSpPr>
          <p:nvPr>
            <p:ph type="sldNum" sz="quarter" idx="12"/>
          </p:nvPr>
        </p:nvSpPr>
        <p:spPr/>
        <p:txBody>
          <a:bodyPr/>
          <a:lstStyle/>
          <a:p>
            <a:fld id="{A0154F22-B1F4-FB46-9DD3-D20CB9A1BDDC}" type="slidenum">
              <a:rPr lang="es-ES_tradnl" smtClean="0"/>
              <a:t>‹Nº›</a:t>
            </a:fld>
            <a:endParaRPr lang="es-ES_tradnl"/>
          </a:p>
        </p:txBody>
      </p:sp>
    </p:spTree>
    <p:extLst>
      <p:ext uri="{BB962C8B-B14F-4D97-AF65-F5344CB8AC3E}">
        <p14:creationId xmlns:p14="http://schemas.microsoft.com/office/powerpoint/2010/main" val="1969137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Clic para editar título</a:t>
            </a:r>
            <a:endParaRPr lang="es-ES_tradnl"/>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7" name="Marcador de fecha 6"/>
          <p:cNvSpPr>
            <a:spLocks noGrp="1"/>
          </p:cNvSpPr>
          <p:nvPr>
            <p:ph type="dt" sz="half" idx="10"/>
          </p:nvPr>
        </p:nvSpPr>
        <p:spPr/>
        <p:txBody>
          <a:bodyPr/>
          <a:lstStyle/>
          <a:p>
            <a:fld id="{D58DA1DA-036E-CA4B-A6CE-E3A279A15322}" type="datetimeFigureOut">
              <a:rPr lang="es-ES_tradnl" smtClean="0"/>
              <a:t>15/03/2021</a:t>
            </a:fld>
            <a:endParaRPr lang="es-ES_tradnl"/>
          </a:p>
        </p:txBody>
      </p:sp>
      <p:sp>
        <p:nvSpPr>
          <p:cNvPr id="8" name="Marcador de pie de página 7"/>
          <p:cNvSpPr>
            <a:spLocks noGrp="1"/>
          </p:cNvSpPr>
          <p:nvPr>
            <p:ph type="ftr" sz="quarter" idx="11"/>
          </p:nvPr>
        </p:nvSpPr>
        <p:spPr/>
        <p:txBody>
          <a:bodyPr/>
          <a:lstStyle/>
          <a:p>
            <a:endParaRPr lang="es-ES_tradnl"/>
          </a:p>
        </p:txBody>
      </p:sp>
      <p:sp>
        <p:nvSpPr>
          <p:cNvPr id="9" name="Marcador de número de diapositiva 8"/>
          <p:cNvSpPr>
            <a:spLocks noGrp="1"/>
          </p:cNvSpPr>
          <p:nvPr>
            <p:ph type="sldNum" sz="quarter" idx="12"/>
          </p:nvPr>
        </p:nvSpPr>
        <p:spPr/>
        <p:txBody>
          <a:bodyPr/>
          <a:lstStyle/>
          <a:p>
            <a:fld id="{A0154F22-B1F4-FB46-9DD3-D20CB9A1BDDC}" type="slidenum">
              <a:rPr lang="es-ES_tradnl" smtClean="0"/>
              <a:t>‹Nº›</a:t>
            </a:fld>
            <a:endParaRPr lang="es-ES_tradnl"/>
          </a:p>
        </p:txBody>
      </p:sp>
    </p:spTree>
    <p:extLst>
      <p:ext uri="{BB962C8B-B14F-4D97-AF65-F5344CB8AC3E}">
        <p14:creationId xmlns:p14="http://schemas.microsoft.com/office/powerpoint/2010/main" val="421730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Clic para editar título</a:t>
            </a:r>
            <a:endParaRPr lang="es-ES_tradnl"/>
          </a:p>
        </p:txBody>
      </p:sp>
      <p:sp>
        <p:nvSpPr>
          <p:cNvPr id="3" name="Marcador de fecha 2"/>
          <p:cNvSpPr>
            <a:spLocks noGrp="1"/>
          </p:cNvSpPr>
          <p:nvPr>
            <p:ph type="dt" sz="half" idx="10"/>
          </p:nvPr>
        </p:nvSpPr>
        <p:spPr/>
        <p:txBody>
          <a:bodyPr/>
          <a:lstStyle/>
          <a:p>
            <a:fld id="{D58DA1DA-036E-CA4B-A6CE-E3A279A15322}" type="datetimeFigureOut">
              <a:rPr lang="es-ES_tradnl" smtClean="0"/>
              <a:t>15/03/2021</a:t>
            </a:fld>
            <a:endParaRPr lang="es-ES_tradnl"/>
          </a:p>
        </p:txBody>
      </p:sp>
      <p:sp>
        <p:nvSpPr>
          <p:cNvPr id="4" name="Marcador de pie de página 3"/>
          <p:cNvSpPr>
            <a:spLocks noGrp="1"/>
          </p:cNvSpPr>
          <p:nvPr>
            <p:ph type="ftr" sz="quarter" idx="11"/>
          </p:nvPr>
        </p:nvSpPr>
        <p:spPr/>
        <p:txBody>
          <a:bodyPr/>
          <a:lstStyle/>
          <a:p>
            <a:endParaRPr lang="es-ES_tradnl"/>
          </a:p>
        </p:txBody>
      </p:sp>
      <p:sp>
        <p:nvSpPr>
          <p:cNvPr id="5" name="Marcador de número de diapositiva 4"/>
          <p:cNvSpPr>
            <a:spLocks noGrp="1"/>
          </p:cNvSpPr>
          <p:nvPr>
            <p:ph type="sldNum" sz="quarter" idx="12"/>
          </p:nvPr>
        </p:nvSpPr>
        <p:spPr/>
        <p:txBody>
          <a:bodyPr/>
          <a:lstStyle/>
          <a:p>
            <a:fld id="{A0154F22-B1F4-FB46-9DD3-D20CB9A1BDDC}" type="slidenum">
              <a:rPr lang="es-ES_tradnl" smtClean="0"/>
              <a:t>‹Nº›</a:t>
            </a:fld>
            <a:endParaRPr lang="es-ES_tradnl"/>
          </a:p>
        </p:txBody>
      </p:sp>
    </p:spTree>
    <p:extLst>
      <p:ext uri="{BB962C8B-B14F-4D97-AF65-F5344CB8AC3E}">
        <p14:creationId xmlns:p14="http://schemas.microsoft.com/office/powerpoint/2010/main" val="1331083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58DA1DA-036E-CA4B-A6CE-E3A279A15322}" type="datetimeFigureOut">
              <a:rPr lang="es-ES_tradnl" smtClean="0"/>
              <a:t>15/03/2021</a:t>
            </a:fld>
            <a:endParaRPr lang="es-ES_tradnl"/>
          </a:p>
        </p:txBody>
      </p:sp>
      <p:sp>
        <p:nvSpPr>
          <p:cNvPr id="3" name="Marcador de pie de página 2"/>
          <p:cNvSpPr>
            <a:spLocks noGrp="1"/>
          </p:cNvSpPr>
          <p:nvPr>
            <p:ph type="ftr" sz="quarter" idx="11"/>
          </p:nvPr>
        </p:nvSpPr>
        <p:spPr/>
        <p:txBody>
          <a:bodyPr/>
          <a:lstStyle/>
          <a:p>
            <a:endParaRPr lang="es-ES_tradnl"/>
          </a:p>
        </p:txBody>
      </p:sp>
      <p:sp>
        <p:nvSpPr>
          <p:cNvPr id="4" name="Marcador de número de diapositiva 3"/>
          <p:cNvSpPr>
            <a:spLocks noGrp="1"/>
          </p:cNvSpPr>
          <p:nvPr>
            <p:ph type="sldNum" sz="quarter" idx="12"/>
          </p:nvPr>
        </p:nvSpPr>
        <p:spPr/>
        <p:txBody>
          <a:bodyPr/>
          <a:lstStyle/>
          <a:p>
            <a:fld id="{A0154F22-B1F4-FB46-9DD3-D20CB9A1BDDC}" type="slidenum">
              <a:rPr lang="es-ES_tradnl" smtClean="0"/>
              <a:t>‹Nº›</a:t>
            </a:fld>
            <a:endParaRPr lang="es-ES_tradnl"/>
          </a:p>
        </p:txBody>
      </p:sp>
    </p:spTree>
    <p:extLst>
      <p:ext uri="{BB962C8B-B14F-4D97-AF65-F5344CB8AC3E}">
        <p14:creationId xmlns:p14="http://schemas.microsoft.com/office/powerpoint/2010/main" val="1182981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Clic para editar título</a:t>
            </a:r>
            <a:endParaRPr lang="es-ES_tradnl"/>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D58DA1DA-036E-CA4B-A6CE-E3A279A15322}" type="datetimeFigureOut">
              <a:rPr lang="es-ES_tradnl" smtClean="0"/>
              <a:t>15/03/2021</a:t>
            </a:fld>
            <a:endParaRPr lang="es-ES_tradnl"/>
          </a:p>
        </p:txBody>
      </p:sp>
      <p:sp>
        <p:nvSpPr>
          <p:cNvPr id="6" name="Marcador de pie de página 5"/>
          <p:cNvSpPr>
            <a:spLocks noGrp="1"/>
          </p:cNvSpPr>
          <p:nvPr>
            <p:ph type="ftr" sz="quarter" idx="11"/>
          </p:nvPr>
        </p:nvSpPr>
        <p:spPr/>
        <p:txBody>
          <a:bodyPr/>
          <a:lstStyle/>
          <a:p>
            <a:endParaRPr lang="es-ES_tradnl"/>
          </a:p>
        </p:txBody>
      </p:sp>
      <p:sp>
        <p:nvSpPr>
          <p:cNvPr id="7" name="Marcador de número de diapositiva 6"/>
          <p:cNvSpPr>
            <a:spLocks noGrp="1"/>
          </p:cNvSpPr>
          <p:nvPr>
            <p:ph type="sldNum" sz="quarter" idx="12"/>
          </p:nvPr>
        </p:nvSpPr>
        <p:spPr/>
        <p:txBody>
          <a:bodyPr/>
          <a:lstStyle/>
          <a:p>
            <a:fld id="{A0154F22-B1F4-FB46-9DD3-D20CB9A1BDDC}" type="slidenum">
              <a:rPr lang="es-ES_tradnl" smtClean="0"/>
              <a:t>‹Nº›</a:t>
            </a:fld>
            <a:endParaRPr lang="es-ES_tradnl"/>
          </a:p>
        </p:txBody>
      </p:sp>
    </p:spTree>
    <p:extLst>
      <p:ext uri="{BB962C8B-B14F-4D97-AF65-F5344CB8AC3E}">
        <p14:creationId xmlns:p14="http://schemas.microsoft.com/office/powerpoint/2010/main" val="968080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Clic para editar título</a:t>
            </a:r>
            <a:endParaRPr lang="es-ES_tradnl"/>
          </a:p>
        </p:txBody>
      </p:sp>
      <p:sp>
        <p:nvSpPr>
          <p:cNvPr id="3" name="Marcador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D58DA1DA-036E-CA4B-A6CE-E3A279A15322}" type="datetimeFigureOut">
              <a:rPr lang="es-ES_tradnl" smtClean="0"/>
              <a:t>15/03/2021</a:t>
            </a:fld>
            <a:endParaRPr lang="es-ES_tradnl"/>
          </a:p>
        </p:txBody>
      </p:sp>
      <p:sp>
        <p:nvSpPr>
          <p:cNvPr id="6" name="Marcador de pie de página 5"/>
          <p:cNvSpPr>
            <a:spLocks noGrp="1"/>
          </p:cNvSpPr>
          <p:nvPr>
            <p:ph type="ftr" sz="quarter" idx="11"/>
          </p:nvPr>
        </p:nvSpPr>
        <p:spPr/>
        <p:txBody>
          <a:bodyPr/>
          <a:lstStyle/>
          <a:p>
            <a:endParaRPr lang="es-ES_tradnl"/>
          </a:p>
        </p:txBody>
      </p:sp>
      <p:sp>
        <p:nvSpPr>
          <p:cNvPr id="7" name="Marcador de número de diapositiva 6"/>
          <p:cNvSpPr>
            <a:spLocks noGrp="1"/>
          </p:cNvSpPr>
          <p:nvPr>
            <p:ph type="sldNum" sz="quarter" idx="12"/>
          </p:nvPr>
        </p:nvSpPr>
        <p:spPr/>
        <p:txBody>
          <a:bodyPr/>
          <a:lstStyle/>
          <a:p>
            <a:fld id="{A0154F22-B1F4-FB46-9DD3-D20CB9A1BDDC}" type="slidenum">
              <a:rPr lang="es-ES_tradnl" smtClean="0"/>
              <a:t>‹Nº›</a:t>
            </a:fld>
            <a:endParaRPr lang="es-ES_tradnl"/>
          </a:p>
        </p:txBody>
      </p:sp>
    </p:spTree>
    <p:extLst>
      <p:ext uri="{BB962C8B-B14F-4D97-AF65-F5344CB8AC3E}">
        <p14:creationId xmlns:p14="http://schemas.microsoft.com/office/powerpoint/2010/main" val="1185223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Clic para editar título</a:t>
            </a:r>
            <a:endParaRPr lang="es-ES_tradnl"/>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8DA1DA-036E-CA4B-A6CE-E3A279A15322}" type="datetimeFigureOut">
              <a:rPr lang="es-ES_tradnl" smtClean="0"/>
              <a:t>15/03/2021</a:t>
            </a:fld>
            <a:endParaRPr lang="es-ES_tradnl"/>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154F22-B1F4-FB46-9DD3-D20CB9A1BDDC}" type="slidenum">
              <a:rPr lang="es-ES_tradnl" smtClean="0"/>
              <a:t>‹Nº›</a:t>
            </a:fld>
            <a:endParaRPr lang="es-ES_tradnl"/>
          </a:p>
        </p:txBody>
      </p:sp>
    </p:spTree>
    <p:extLst>
      <p:ext uri="{BB962C8B-B14F-4D97-AF65-F5344CB8AC3E}">
        <p14:creationId xmlns:p14="http://schemas.microsoft.com/office/powerpoint/2010/main" val="1215048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0"/>
            <a:ext cx="10287000" cy="6858000"/>
          </a:xfrm>
          <a:prstGeom prst="rect">
            <a:avLst/>
          </a:prstGeom>
        </p:spPr>
      </p:pic>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CuadroTexto 5"/>
          <p:cNvSpPr txBox="1"/>
          <p:nvPr/>
        </p:nvSpPr>
        <p:spPr>
          <a:xfrm>
            <a:off x="0" y="3084437"/>
            <a:ext cx="4185612" cy="2308324"/>
          </a:xfrm>
          <a:prstGeom prst="rect">
            <a:avLst/>
          </a:prstGeom>
          <a:noFill/>
        </p:spPr>
        <p:txBody>
          <a:bodyPr wrap="square" rtlCol="0">
            <a:spAutoFit/>
          </a:bodyPr>
          <a:lstStyle/>
          <a:p>
            <a:pPr algn="ctr"/>
            <a:r>
              <a:rPr lang="es-ES" sz="4800" b="1" dirty="0" smtClean="0">
                <a:solidFill>
                  <a:schemeClr val="bg1"/>
                </a:solidFill>
                <a:latin typeface="Akzidenz-Grotesk BQ Condensed Medium" charset="0"/>
                <a:ea typeface="Akzidenz-Grotesk BQ Condensed Medium" charset="0"/>
                <a:cs typeface="Akzidenz-Grotesk BQ Condensed Medium" charset="0"/>
              </a:rPr>
              <a:t>SERIES</a:t>
            </a:r>
          </a:p>
          <a:p>
            <a:pPr algn="ctr"/>
            <a:r>
              <a:rPr lang="es-ES" sz="4800" b="1" dirty="0" smtClean="0">
                <a:solidFill>
                  <a:schemeClr val="bg1"/>
                </a:solidFill>
                <a:latin typeface="Akzidenz-Grotesk BQ Condensed Medium" charset="0"/>
                <a:ea typeface="Akzidenz-Grotesk BQ Condensed Medium" charset="0"/>
                <a:cs typeface="Akzidenz-Grotesk BQ Condensed Medium" charset="0"/>
              </a:rPr>
              <a:t>DE TIEMPO CON R</a:t>
            </a:r>
            <a:endParaRPr lang="es-ES_tradnl" sz="4800" b="1" dirty="0">
              <a:solidFill>
                <a:schemeClr val="bg1"/>
              </a:solidFill>
              <a:latin typeface="Akzidenz-Grotesk BQ Condensed Medium" charset="0"/>
              <a:ea typeface="Akzidenz-Grotesk BQ Condensed Medium" charset="0"/>
              <a:cs typeface="Akzidenz-Grotesk BQ Condensed Medium" charset="0"/>
            </a:endParaRPr>
          </a:p>
        </p:txBody>
      </p:sp>
    </p:spTree>
    <p:extLst>
      <p:ext uri="{BB962C8B-B14F-4D97-AF65-F5344CB8AC3E}">
        <p14:creationId xmlns:p14="http://schemas.microsoft.com/office/powerpoint/2010/main" val="14272116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p:cNvCxnSpPr/>
          <p:nvPr/>
        </p:nvCxnSpPr>
        <p:spPr>
          <a:xfrm flipV="1">
            <a:off x="0" y="982493"/>
            <a:ext cx="10525328" cy="19456"/>
          </a:xfrm>
          <a:prstGeom prst="line">
            <a:avLst/>
          </a:prstGeom>
          <a:ln w="38100">
            <a:solidFill>
              <a:srgbClr val="3A5EA7"/>
            </a:solidFill>
          </a:ln>
        </p:spPr>
        <p:style>
          <a:lnRef idx="3">
            <a:schemeClr val="accent2"/>
          </a:lnRef>
          <a:fillRef idx="0">
            <a:schemeClr val="accent2"/>
          </a:fillRef>
          <a:effectRef idx="2">
            <a:schemeClr val="accent2"/>
          </a:effectRef>
          <a:fontRef idx="minor">
            <a:schemeClr val="tx1"/>
          </a:fontRef>
        </p:style>
      </p:cxnSp>
      <p:sp>
        <p:nvSpPr>
          <p:cNvPr id="5" name="Rectángulo 4"/>
          <p:cNvSpPr/>
          <p:nvPr/>
        </p:nvSpPr>
        <p:spPr>
          <a:xfrm>
            <a:off x="-9728" y="6536994"/>
            <a:ext cx="12192000" cy="155642"/>
          </a:xfrm>
          <a:prstGeom prst="rect">
            <a:avLst/>
          </a:prstGeom>
          <a:solidFill>
            <a:srgbClr val="8B9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6" name="Rectángulo 5"/>
          <p:cNvSpPr/>
          <p:nvPr/>
        </p:nvSpPr>
        <p:spPr>
          <a:xfrm>
            <a:off x="0" y="6692636"/>
            <a:ext cx="12192000" cy="155642"/>
          </a:xfrm>
          <a:prstGeom prst="rect">
            <a:avLst/>
          </a:prstGeom>
          <a:solidFill>
            <a:srgbClr val="3A5EA7"/>
          </a:solidFill>
          <a:ln>
            <a:solidFill>
              <a:srgbClr val="3A5E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pic>
        <p:nvPicPr>
          <p:cNvPr id="7" name="Imagen 6" descr="Imagen que contiene plato&#10;&#10;Descripción generada automáticamente">
            <a:extLst>
              <a:ext uri="{FF2B5EF4-FFF2-40B4-BE49-F238E27FC236}">
                <a16:creationId xmlns="" xmlns:a16="http://schemas.microsoft.com/office/drawing/2014/main" id="{1400270E-482D-4AAA-9CBF-6DBB210C7414}"/>
              </a:ext>
            </a:extLst>
          </p:cNvPr>
          <p:cNvPicPr>
            <a:picLocks noChangeAspect="1"/>
          </p:cNvPicPr>
          <p:nvPr/>
        </p:nvPicPr>
        <p:blipFill>
          <a:blip r:embed="rId2"/>
          <a:stretch>
            <a:fillRect/>
          </a:stretch>
        </p:blipFill>
        <p:spPr>
          <a:xfrm>
            <a:off x="10657908" y="-49655"/>
            <a:ext cx="1382959" cy="1068089"/>
          </a:xfrm>
          <a:prstGeom prst="rect">
            <a:avLst/>
          </a:prstGeom>
        </p:spPr>
      </p:pic>
      <p:sp>
        <p:nvSpPr>
          <p:cNvPr id="2" name="CuadroTexto 1"/>
          <p:cNvSpPr txBox="1"/>
          <p:nvPr/>
        </p:nvSpPr>
        <p:spPr>
          <a:xfrm flipH="1">
            <a:off x="368132" y="135231"/>
            <a:ext cx="4162924" cy="769441"/>
          </a:xfrm>
          <a:prstGeom prst="rect">
            <a:avLst/>
          </a:prstGeom>
          <a:noFill/>
        </p:spPr>
        <p:txBody>
          <a:bodyPr wrap="square" rtlCol="0">
            <a:spAutoFit/>
          </a:bodyPr>
          <a:lstStyle/>
          <a:p>
            <a:r>
              <a:rPr lang="es-MX" sz="4400" b="1" dirty="0" smtClean="0"/>
              <a:t>CLASIFICACIÓN</a:t>
            </a:r>
            <a:endParaRPr lang="es-MX" sz="4400" b="1" dirty="0"/>
          </a:p>
        </p:txBody>
      </p:sp>
      <p:sp>
        <p:nvSpPr>
          <p:cNvPr id="11" name="CuadroTexto 10"/>
          <p:cNvSpPr txBox="1"/>
          <p:nvPr/>
        </p:nvSpPr>
        <p:spPr>
          <a:xfrm flipH="1">
            <a:off x="249904" y="1405942"/>
            <a:ext cx="11672735" cy="4770537"/>
          </a:xfrm>
          <a:prstGeom prst="rect">
            <a:avLst/>
          </a:prstGeom>
          <a:noFill/>
        </p:spPr>
        <p:txBody>
          <a:bodyPr wrap="square" rtlCol="0">
            <a:spAutoFit/>
          </a:bodyPr>
          <a:lstStyle/>
          <a:p>
            <a:pPr marL="571500" indent="-571500" algn="just">
              <a:buFont typeface="Arial" panose="020B0604020202020204" pitchFamily="34" charset="0"/>
              <a:buChar char="•"/>
            </a:pPr>
            <a:r>
              <a:rPr lang="es-MX" sz="3600" b="1" i="1" dirty="0" smtClean="0"/>
              <a:t>ESTACIONARIA:</a:t>
            </a:r>
          </a:p>
          <a:p>
            <a:pPr algn="just"/>
            <a:endParaRPr lang="es-MX" sz="2800" i="1" dirty="0" smtClean="0"/>
          </a:p>
          <a:p>
            <a:pPr algn="just"/>
            <a:r>
              <a:rPr lang="es-MX" sz="2800" i="1" dirty="0" smtClean="0"/>
              <a:t>Cuando </a:t>
            </a:r>
            <a:r>
              <a:rPr lang="es-MX" sz="2800" i="1" dirty="0"/>
              <a:t>es estable a lo largo del tiempo, es </a:t>
            </a:r>
            <a:r>
              <a:rPr lang="es-MX" sz="2800" i="1" dirty="0" smtClean="0"/>
              <a:t>decir, cuando </a:t>
            </a:r>
            <a:r>
              <a:rPr lang="es-MX" sz="2800" i="1" dirty="0"/>
              <a:t>la media y varianza son constantes en el tiempo</a:t>
            </a:r>
            <a:r>
              <a:rPr lang="es-MX" sz="2800" i="1" dirty="0" smtClean="0"/>
              <a:t>.</a:t>
            </a:r>
            <a:endParaRPr lang="es-MX" sz="2800" i="1" dirty="0"/>
          </a:p>
          <a:p>
            <a:pPr marL="571500" indent="-571500" algn="just">
              <a:buFont typeface="Arial" panose="020B0604020202020204" pitchFamily="34" charset="0"/>
              <a:buChar char="•"/>
            </a:pPr>
            <a:endParaRPr lang="es-MX" sz="3600" b="1" i="1" dirty="0" smtClean="0"/>
          </a:p>
          <a:p>
            <a:pPr marL="571500" indent="-571500" algn="just">
              <a:buFont typeface="Arial" panose="020B0604020202020204" pitchFamily="34" charset="0"/>
              <a:buChar char="•"/>
            </a:pPr>
            <a:r>
              <a:rPr lang="es-MX" sz="3600" b="1" i="1" dirty="0"/>
              <a:t>NO ESTACIONARIA</a:t>
            </a:r>
            <a:r>
              <a:rPr lang="es-MX" sz="3600" b="1" i="1" dirty="0" smtClean="0"/>
              <a:t>:</a:t>
            </a:r>
          </a:p>
          <a:p>
            <a:pPr algn="just"/>
            <a:endParaRPr lang="es-MX" sz="2800" i="1" dirty="0" smtClean="0"/>
          </a:p>
          <a:p>
            <a:pPr algn="just"/>
            <a:r>
              <a:rPr lang="es-MX" sz="2800" i="1" dirty="0" smtClean="0"/>
              <a:t>Son </a:t>
            </a:r>
            <a:r>
              <a:rPr lang="es-MX" sz="2800" i="1" dirty="0"/>
              <a:t>series en las cuales la tendencia y/o variabilidad cambian en </a:t>
            </a:r>
            <a:r>
              <a:rPr lang="es-MX" sz="2800" i="1" dirty="0" smtClean="0"/>
              <a:t>el tiempo</a:t>
            </a:r>
            <a:r>
              <a:rPr lang="es-MX" sz="2800" i="1" dirty="0"/>
              <a:t>. Los cambios en la media determinan una tendencia a crecer o decrecer a largo </a:t>
            </a:r>
            <a:r>
              <a:rPr lang="es-MX" sz="2800" i="1" dirty="0" smtClean="0"/>
              <a:t>plazo, por </a:t>
            </a:r>
            <a:r>
              <a:rPr lang="es-MX" sz="2800" i="1" dirty="0"/>
              <a:t>lo que la serie no oscila alrededor de un valor constante.</a:t>
            </a:r>
          </a:p>
        </p:txBody>
      </p:sp>
    </p:spTree>
    <p:extLst>
      <p:ext uri="{BB962C8B-B14F-4D97-AF65-F5344CB8AC3E}">
        <p14:creationId xmlns:p14="http://schemas.microsoft.com/office/powerpoint/2010/main" val="11968065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p:cNvCxnSpPr/>
          <p:nvPr/>
        </p:nvCxnSpPr>
        <p:spPr>
          <a:xfrm flipV="1">
            <a:off x="0" y="982493"/>
            <a:ext cx="10525328" cy="19456"/>
          </a:xfrm>
          <a:prstGeom prst="line">
            <a:avLst/>
          </a:prstGeom>
          <a:ln w="38100">
            <a:solidFill>
              <a:srgbClr val="3A5EA7"/>
            </a:solidFill>
          </a:ln>
        </p:spPr>
        <p:style>
          <a:lnRef idx="3">
            <a:schemeClr val="accent2"/>
          </a:lnRef>
          <a:fillRef idx="0">
            <a:schemeClr val="accent2"/>
          </a:fillRef>
          <a:effectRef idx="2">
            <a:schemeClr val="accent2"/>
          </a:effectRef>
          <a:fontRef idx="minor">
            <a:schemeClr val="tx1"/>
          </a:fontRef>
        </p:style>
      </p:cxnSp>
      <p:sp>
        <p:nvSpPr>
          <p:cNvPr id="5" name="Rectángulo 4"/>
          <p:cNvSpPr/>
          <p:nvPr/>
        </p:nvSpPr>
        <p:spPr>
          <a:xfrm>
            <a:off x="-9728" y="6536994"/>
            <a:ext cx="12192000" cy="155642"/>
          </a:xfrm>
          <a:prstGeom prst="rect">
            <a:avLst/>
          </a:prstGeom>
          <a:solidFill>
            <a:srgbClr val="8B9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6" name="Rectángulo 5"/>
          <p:cNvSpPr/>
          <p:nvPr/>
        </p:nvSpPr>
        <p:spPr>
          <a:xfrm>
            <a:off x="0" y="6692636"/>
            <a:ext cx="12192000" cy="155642"/>
          </a:xfrm>
          <a:prstGeom prst="rect">
            <a:avLst/>
          </a:prstGeom>
          <a:solidFill>
            <a:srgbClr val="3A5EA7"/>
          </a:solidFill>
          <a:ln>
            <a:solidFill>
              <a:srgbClr val="3A5E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pic>
        <p:nvPicPr>
          <p:cNvPr id="7" name="Imagen 6" descr="Imagen que contiene plato&#10;&#10;Descripción generada automáticamente">
            <a:extLst>
              <a:ext uri="{FF2B5EF4-FFF2-40B4-BE49-F238E27FC236}">
                <a16:creationId xmlns="" xmlns:a16="http://schemas.microsoft.com/office/drawing/2014/main" id="{1400270E-482D-4AAA-9CBF-6DBB210C7414}"/>
              </a:ext>
            </a:extLst>
          </p:cNvPr>
          <p:cNvPicPr>
            <a:picLocks noChangeAspect="1"/>
          </p:cNvPicPr>
          <p:nvPr/>
        </p:nvPicPr>
        <p:blipFill>
          <a:blip r:embed="rId2"/>
          <a:stretch>
            <a:fillRect/>
          </a:stretch>
        </p:blipFill>
        <p:spPr>
          <a:xfrm>
            <a:off x="10657908" y="-49655"/>
            <a:ext cx="1382959" cy="1068089"/>
          </a:xfrm>
          <a:prstGeom prst="rect">
            <a:avLst/>
          </a:prstGeom>
        </p:spPr>
      </p:pic>
      <p:sp>
        <p:nvSpPr>
          <p:cNvPr id="2" name="CuadroTexto 1"/>
          <p:cNvSpPr txBox="1"/>
          <p:nvPr/>
        </p:nvSpPr>
        <p:spPr>
          <a:xfrm flipH="1">
            <a:off x="368130" y="135231"/>
            <a:ext cx="10289777" cy="769441"/>
          </a:xfrm>
          <a:prstGeom prst="rect">
            <a:avLst/>
          </a:prstGeom>
          <a:noFill/>
        </p:spPr>
        <p:txBody>
          <a:bodyPr wrap="square" rtlCol="0">
            <a:spAutoFit/>
          </a:bodyPr>
          <a:lstStyle/>
          <a:p>
            <a:r>
              <a:rPr lang="es-MX" sz="4400" b="1" dirty="0"/>
              <a:t>PROCESOS </a:t>
            </a:r>
            <a:r>
              <a:rPr lang="es-MX" sz="4400" b="1" dirty="0" smtClean="0"/>
              <a:t>ESTOCÁSTICOS ESTACIONARIOS</a:t>
            </a:r>
            <a:endParaRPr lang="es-MX" sz="4400" b="1" dirty="0"/>
          </a:p>
        </p:txBody>
      </p:sp>
      <mc:AlternateContent xmlns:mc="http://schemas.openxmlformats.org/markup-compatibility/2006" xmlns:a14="http://schemas.microsoft.com/office/drawing/2010/main">
        <mc:Choice Requires="a14">
          <p:sp>
            <p:nvSpPr>
              <p:cNvPr id="11" name="CuadroTexto 10"/>
              <p:cNvSpPr txBox="1"/>
              <p:nvPr/>
            </p:nvSpPr>
            <p:spPr>
              <a:xfrm flipH="1">
                <a:off x="249904" y="996509"/>
                <a:ext cx="11672735" cy="1569660"/>
              </a:xfrm>
              <a:prstGeom prst="rect">
                <a:avLst/>
              </a:prstGeom>
              <a:noFill/>
            </p:spPr>
            <p:txBody>
              <a:bodyPr wrap="square" rtlCol="0">
                <a:spAutoFit/>
              </a:bodyPr>
              <a:lstStyle/>
              <a:p>
                <a:pPr algn="just"/>
                <a:r>
                  <a:rPr lang="es-MX" sz="3200" i="1" dirty="0" smtClean="0"/>
                  <a:t>Un proceso estocástico </a:t>
                </a:r>
                <a14:m>
                  <m:oMath xmlns:m="http://schemas.openxmlformats.org/officeDocument/2006/math">
                    <m:d>
                      <m:dPr>
                        <m:ctrlPr>
                          <a:rPr lang="es-MX" sz="3200" b="1" i="1">
                            <a:latin typeface="Cambria Math" panose="02040503050406030204" pitchFamily="18" charset="0"/>
                          </a:rPr>
                        </m:ctrlPr>
                      </m:dPr>
                      <m:e>
                        <m:sSub>
                          <m:sSubPr>
                            <m:ctrlPr>
                              <a:rPr lang="es-MX" sz="3200" b="1" i="1">
                                <a:latin typeface="Cambria Math" panose="02040503050406030204" pitchFamily="18" charset="0"/>
                              </a:rPr>
                            </m:ctrlPr>
                          </m:sSubPr>
                          <m:e>
                            <m:r>
                              <a:rPr lang="es-MX" sz="3200" b="1" i="1">
                                <a:latin typeface="Cambria Math" panose="02040503050406030204" pitchFamily="18" charset="0"/>
                              </a:rPr>
                              <m:t>𝒙</m:t>
                            </m:r>
                          </m:e>
                          <m:sub>
                            <m:r>
                              <a:rPr lang="es-MX" sz="3200" b="1" i="1">
                                <a:latin typeface="Cambria Math" panose="02040503050406030204" pitchFamily="18" charset="0"/>
                              </a:rPr>
                              <m:t>𝒕</m:t>
                            </m:r>
                          </m:sub>
                        </m:sSub>
                      </m:e>
                    </m:d>
                  </m:oMath>
                </a14:m>
                <a:r>
                  <a:rPr lang="es-MX" sz="3200" i="1" dirty="0" smtClean="0"/>
                  <a:t> </a:t>
                </a:r>
                <a:r>
                  <a:rPr lang="es-MX" sz="3200" i="1" dirty="0"/>
                  <a:t>es </a:t>
                </a:r>
                <a:r>
                  <a:rPr lang="es-MX" sz="3200" i="1" dirty="0" smtClean="0"/>
                  <a:t>estacionario </a:t>
                </a:r>
                <a:r>
                  <a:rPr lang="es-MX" sz="3200" i="1" dirty="0"/>
                  <a:t>en sentido </a:t>
                </a:r>
                <a:r>
                  <a:rPr lang="es-MX" sz="3200" i="1" dirty="0" smtClean="0"/>
                  <a:t>débil </a:t>
                </a:r>
                <a:r>
                  <a:rPr lang="es-MX" sz="3200" i="1" dirty="0"/>
                  <a:t>cuando </a:t>
                </a:r>
                <a:r>
                  <a:rPr lang="es-MX" sz="3200" i="1" dirty="0" smtClean="0"/>
                  <a:t>su distribución </a:t>
                </a:r>
                <a:r>
                  <a:rPr lang="es-MX" sz="3200" i="1" dirty="0"/>
                  <a:t>de probabilidad varía de forma más o menos constante a lo largo de cierto periodo de </a:t>
                </a:r>
                <a:r>
                  <a:rPr lang="es-MX" sz="3200" i="1" dirty="0" smtClean="0"/>
                  <a:t>tiempo.</a:t>
                </a:r>
              </a:p>
            </p:txBody>
          </p:sp>
        </mc:Choice>
        <mc:Fallback xmlns="">
          <p:sp>
            <p:nvSpPr>
              <p:cNvPr id="11" name="CuadroTexto 10"/>
              <p:cNvSpPr txBox="1">
                <a:spLocks noRot="1" noChangeAspect="1" noMove="1" noResize="1" noEditPoints="1" noAdjustHandles="1" noChangeArrowheads="1" noChangeShapeType="1" noTextEdit="1"/>
              </p:cNvSpPr>
              <p:nvPr/>
            </p:nvSpPr>
            <p:spPr>
              <a:xfrm flipH="1">
                <a:off x="249904" y="996509"/>
                <a:ext cx="11672735" cy="1569660"/>
              </a:xfrm>
              <a:prstGeom prst="rect">
                <a:avLst/>
              </a:prstGeom>
              <a:blipFill rotWithShape="0">
                <a:blip r:embed="rId3"/>
                <a:stretch>
                  <a:fillRect l="-1358" t="-4651" r="-1305" b="-11628"/>
                </a:stretch>
              </a:blipFill>
            </p:spPr>
            <p:txBody>
              <a:bodyPr/>
              <a:lstStyle/>
              <a:p>
                <a:r>
                  <a:rPr lang="es-MX">
                    <a:noFill/>
                  </a:rPr>
                  <a:t> </a:t>
                </a:r>
              </a:p>
            </p:txBody>
          </p:sp>
        </mc:Fallback>
      </mc:AlternateContent>
      <p:pic>
        <p:nvPicPr>
          <p:cNvPr id="3" name="Imagen 2"/>
          <p:cNvPicPr>
            <a:picLocks noChangeAspect="1"/>
          </p:cNvPicPr>
          <p:nvPr/>
        </p:nvPicPr>
        <p:blipFill rotWithShape="1">
          <a:blip r:embed="rId4">
            <a:extLst>
              <a:ext uri="{28A0092B-C50C-407E-A947-70E740481C1C}">
                <a14:useLocalDpi xmlns:a14="http://schemas.microsoft.com/office/drawing/2010/main" val="0"/>
              </a:ext>
            </a:extLst>
          </a:blip>
          <a:srcRect t="10987" b="1263"/>
          <a:stretch/>
        </p:blipFill>
        <p:spPr>
          <a:xfrm>
            <a:off x="2326941" y="2580185"/>
            <a:ext cx="6939889" cy="3575714"/>
          </a:xfrm>
          <a:prstGeom prst="rect">
            <a:avLst/>
          </a:prstGeom>
        </p:spPr>
      </p:pic>
    </p:spTree>
    <p:extLst>
      <p:ext uri="{BB962C8B-B14F-4D97-AF65-F5344CB8AC3E}">
        <p14:creationId xmlns:p14="http://schemas.microsoft.com/office/powerpoint/2010/main" val="26593034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p:cNvCxnSpPr/>
          <p:nvPr/>
        </p:nvCxnSpPr>
        <p:spPr>
          <a:xfrm flipV="1">
            <a:off x="0" y="982493"/>
            <a:ext cx="10525328" cy="19456"/>
          </a:xfrm>
          <a:prstGeom prst="line">
            <a:avLst/>
          </a:prstGeom>
          <a:ln w="38100">
            <a:solidFill>
              <a:srgbClr val="3A5EA7"/>
            </a:solidFill>
          </a:ln>
        </p:spPr>
        <p:style>
          <a:lnRef idx="3">
            <a:schemeClr val="accent2"/>
          </a:lnRef>
          <a:fillRef idx="0">
            <a:schemeClr val="accent2"/>
          </a:fillRef>
          <a:effectRef idx="2">
            <a:schemeClr val="accent2"/>
          </a:effectRef>
          <a:fontRef idx="minor">
            <a:schemeClr val="tx1"/>
          </a:fontRef>
        </p:style>
      </p:cxnSp>
      <p:sp>
        <p:nvSpPr>
          <p:cNvPr id="5" name="Rectángulo 4"/>
          <p:cNvSpPr/>
          <p:nvPr/>
        </p:nvSpPr>
        <p:spPr>
          <a:xfrm>
            <a:off x="-9728" y="6536994"/>
            <a:ext cx="12192000" cy="155642"/>
          </a:xfrm>
          <a:prstGeom prst="rect">
            <a:avLst/>
          </a:prstGeom>
          <a:solidFill>
            <a:srgbClr val="8B9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6" name="Rectángulo 5"/>
          <p:cNvSpPr/>
          <p:nvPr/>
        </p:nvSpPr>
        <p:spPr>
          <a:xfrm>
            <a:off x="0" y="6692636"/>
            <a:ext cx="12192000" cy="155642"/>
          </a:xfrm>
          <a:prstGeom prst="rect">
            <a:avLst/>
          </a:prstGeom>
          <a:solidFill>
            <a:srgbClr val="3A5EA7"/>
          </a:solidFill>
          <a:ln>
            <a:solidFill>
              <a:srgbClr val="3A5E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pic>
        <p:nvPicPr>
          <p:cNvPr id="7" name="Imagen 6" descr="Imagen que contiene plato&#10;&#10;Descripción generada automáticamente">
            <a:extLst>
              <a:ext uri="{FF2B5EF4-FFF2-40B4-BE49-F238E27FC236}">
                <a16:creationId xmlns="" xmlns:a16="http://schemas.microsoft.com/office/drawing/2014/main" id="{1400270E-482D-4AAA-9CBF-6DBB210C7414}"/>
              </a:ext>
            </a:extLst>
          </p:cNvPr>
          <p:cNvPicPr>
            <a:picLocks noChangeAspect="1"/>
          </p:cNvPicPr>
          <p:nvPr/>
        </p:nvPicPr>
        <p:blipFill>
          <a:blip r:embed="rId2"/>
          <a:stretch>
            <a:fillRect/>
          </a:stretch>
        </p:blipFill>
        <p:spPr>
          <a:xfrm>
            <a:off x="10657908" y="-49655"/>
            <a:ext cx="1382959" cy="1068089"/>
          </a:xfrm>
          <a:prstGeom prst="rect">
            <a:avLst/>
          </a:prstGeom>
        </p:spPr>
      </p:pic>
      <p:sp>
        <p:nvSpPr>
          <p:cNvPr id="2" name="CuadroTexto 1"/>
          <p:cNvSpPr txBox="1"/>
          <p:nvPr/>
        </p:nvSpPr>
        <p:spPr>
          <a:xfrm flipH="1">
            <a:off x="368130" y="135231"/>
            <a:ext cx="10171549" cy="769441"/>
          </a:xfrm>
          <a:prstGeom prst="rect">
            <a:avLst/>
          </a:prstGeom>
          <a:noFill/>
        </p:spPr>
        <p:txBody>
          <a:bodyPr wrap="square" rtlCol="0">
            <a:spAutoFit/>
          </a:bodyPr>
          <a:lstStyle/>
          <a:p>
            <a:r>
              <a:rPr lang="es-MX" sz="4400" b="1" dirty="0"/>
              <a:t>PROCESOS </a:t>
            </a:r>
            <a:r>
              <a:rPr lang="es-MX" sz="4400" b="1" dirty="0" smtClean="0"/>
              <a:t>ESTOCÁSTICOS ESTACIONARIOS</a:t>
            </a:r>
            <a:endParaRPr lang="es-MX" sz="4400" b="1" dirty="0"/>
          </a:p>
        </p:txBody>
      </p:sp>
      <mc:AlternateContent xmlns:mc="http://schemas.openxmlformats.org/markup-compatibility/2006" xmlns:a14="http://schemas.microsoft.com/office/drawing/2010/main">
        <mc:Choice Requires="a14">
          <p:sp>
            <p:nvSpPr>
              <p:cNvPr id="11" name="CuadroTexto 10"/>
              <p:cNvSpPr txBox="1"/>
              <p:nvPr/>
            </p:nvSpPr>
            <p:spPr>
              <a:xfrm flipH="1">
                <a:off x="249904" y="996509"/>
                <a:ext cx="11672735" cy="6012800"/>
              </a:xfrm>
              <a:prstGeom prst="rect">
                <a:avLst/>
              </a:prstGeom>
              <a:noFill/>
            </p:spPr>
            <p:txBody>
              <a:bodyPr wrap="square" rtlCol="0">
                <a:spAutoFit/>
              </a:bodyPr>
              <a:lstStyle/>
              <a:p>
                <a:pPr algn="just"/>
                <a:r>
                  <a:rPr lang="es-MX" sz="3200" i="1" dirty="0" smtClean="0"/>
                  <a:t>En otras palabras:</a:t>
                </a:r>
              </a:p>
              <a:p>
                <a:pPr algn="just"/>
                <a:endParaRPr lang="es-MX" sz="3200" i="1" dirty="0" smtClean="0"/>
              </a:p>
              <a:p>
                <a:pPr marL="571500" indent="-571500" algn="just">
                  <a:buFont typeface="Arial" panose="020B0604020202020204" pitchFamily="34" charset="0"/>
                  <a:buChar char="•"/>
                </a:pPr>
                <a:r>
                  <a:rPr lang="es-MX" sz="3200" i="1" dirty="0" smtClean="0"/>
                  <a:t>su </a:t>
                </a:r>
                <a:r>
                  <a:rPr lang="es-MX" sz="3200" i="1" dirty="0"/>
                  <a:t>media o  primer </a:t>
                </a:r>
                <a:r>
                  <a:rPr lang="es-MX" sz="3200" i="1" dirty="0" smtClean="0"/>
                  <a:t>momento: </a:t>
                </a:r>
              </a:p>
              <a:p>
                <a:pPr algn="just"/>
                <a14:m>
                  <m:oMathPara xmlns:m="http://schemas.openxmlformats.org/officeDocument/2006/math">
                    <m:oMathParaPr>
                      <m:jc m:val="center"/>
                    </m:oMathParaPr>
                    <m:oMath xmlns:m="http://schemas.openxmlformats.org/officeDocument/2006/math">
                      <m:r>
                        <a:rPr lang="es-MX" sz="3200" b="1" i="1" smtClean="0">
                          <a:latin typeface="Cambria Math" panose="02040503050406030204" pitchFamily="18" charset="0"/>
                        </a:rPr>
                        <m:t>𝑬</m:t>
                      </m:r>
                      <m:d>
                        <m:dPr>
                          <m:ctrlPr>
                            <a:rPr lang="es-MX" sz="3200" b="1" i="1" smtClean="0">
                              <a:latin typeface="Cambria Math" panose="02040503050406030204" pitchFamily="18" charset="0"/>
                            </a:rPr>
                          </m:ctrlPr>
                        </m:dPr>
                        <m:e>
                          <m:sSub>
                            <m:sSubPr>
                              <m:ctrlPr>
                                <a:rPr lang="es-MX" sz="3200" b="1" i="1" smtClean="0">
                                  <a:latin typeface="Cambria Math" panose="02040503050406030204" pitchFamily="18" charset="0"/>
                                </a:rPr>
                              </m:ctrlPr>
                            </m:sSubPr>
                            <m:e>
                              <m:r>
                                <a:rPr lang="es-MX" sz="3200" b="1" i="1" smtClean="0">
                                  <a:latin typeface="Cambria Math" panose="02040503050406030204" pitchFamily="18" charset="0"/>
                                </a:rPr>
                                <m:t>𝒙</m:t>
                              </m:r>
                            </m:e>
                            <m:sub>
                              <m:r>
                                <a:rPr lang="es-MX" sz="3200" b="1" i="1" smtClean="0">
                                  <a:latin typeface="Cambria Math" panose="02040503050406030204" pitchFamily="18" charset="0"/>
                                </a:rPr>
                                <m:t>𝒕</m:t>
                              </m:r>
                            </m:sub>
                          </m:sSub>
                        </m:e>
                      </m:d>
                      <m:r>
                        <a:rPr lang="es-MX" sz="3200" b="1" i="1" smtClean="0">
                          <a:latin typeface="Cambria Math" panose="02040503050406030204" pitchFamily="18" charset="0"/>
                        </a:rPr>
                        <m:t>=</m:t>
                      </m:r>
                      <m:r>
                        <a:rPr lang="es-MX" sz="3200" b="1" i="1" smtClean="0">
                          <a:latin typeface="Cambria Math" panose="02040503050406030204" pitchFamily="18" charset="0"/>
                          <a:ea typeface="Cambria Math" panose="02040503050406030204" pitchFamily="18" charset="0"/>
                        </a:rPr>
                        <m:t>𝝁</m:t>
                      </m:r>
                      <m:r>
                        <a:rPr lang="es-MX" sz="3200" b="1" i="1" smtClean="0">
                          <a:latin typeface="Cambria Math" panose="02040503050406030204" pitchFamily="18" charset="0"/>
                          <a:ea typeface="Cambria Math" panose="02040503050406030204" pitchFamily="18" charset="0"/>
                        </a:rPr>
                        <m:t>,  |</m:t>
                      </m:r>
                      <m:r>
                        <a:rPr lang="es-MX" sz="3200" b="1" i="1" smtClean="0">
                          <a:latin typeface="Cambria Math" panose="02040503050406030204" pitchFamily="18" charset="0"/>
                          <a:ea typeface="Cambria Math" panose="02040503050406030204" pitchFamily="18" charset="0"/>
                        </a:rPr>
                        <m:t>𝝁</m:t>
                      </m:r>
                      <m:r>
                        <a:rPr lang="es-MX" sz="3200" b="1" i="1" smtClean="0">
                          <a:latin typeface="Cambria Math" panose="02040503050406030204" pitchFamily="18" charset="0"/>
                          <a:ea typeface="Cambria Math" panose="02040503050406030204" pitchFamily="18" charset="0"/>
                        </a:rPr>
                        <m:t>|&lt;∞</m:t>
                      </m:r>
                    </m:oMath>
                  </m:oMathPara>
                </a14:m>
                <a:endParaRPr lang="es-MX" sz="3200" b="1" i="1" dirty="0"/>
              </a:p>
              <a:p>
                <a:pPr marL="571500" indent="-571500" algn="just">
                  <a:buFont typeface="Arial" panose="020B0604020202020204" pitchFamily="34" charset="0"/>
                  <a:buChar char="•"/>
                </a:pPr>
                <a:r>
                  <a:rPr lang="es-MX" sz="3200" i="1" dirty="0" smtClean="0"/>
                  <a:t>su </a:t>
                </a:r>
                <a:r>
                  <a:rPr lang="es-MX" sz="3200" i="1" dirty="0"/>
                  <a:t>varianza o segundo </a:t>
                </a:r>
                <a:r>
                  <a:rPr lang="es-MX" sz="3200" i="1" dirty="0" smtClean="0"/>
                  <a:t>momento: </a:t>
                </a:r>
              </a:p>
              <a:p>
                <a:pPr algn="just"/>
                <a14:m>
                  <m:oMathPara xmlns:m="http://schemas.openxmlformats.org/officeDocument/2006/math">
                    <m:oMathParaPr>
                      <m:jc m:val="center"/>
                    </m:oMathParaPr>
                    <m:oMath xmlns:m="http://schemas.openxmlformats.org/officeDocument/2006/math">
                      <m:r>
                        <a:rPr lang="es-MX" sz="3200" b="1" i="1" smtClean="0">
                          <a:latin typeface="Cambria Math" panose="02040503050406030204" pitchFamily="18" charset="0"/>
                        </a:rPr>
                        <m:t>𝑬</m:t>
                      </m:r>
                      <m:sSup>
                        <m:sSupPr>
                          <m:ctrlPr>
                            <a:rPr lang="es-MX" sz="3200" b="1" i="1" smtClean="0">
                              <a:latin typeface="Cambria Math" panose="02040503050406030204" pitchFamily="18" charset="0"/>
                            </a:rPr>
                          </m:ctrlPr>
                        </m:sSupPr>
                        <m:e>
                          <m:d>
                            <m:dPr>
                              <m:ctrlPr>
                                <a:rPr lang="es-MX" sz="3200" b="1" i="1">
                                  <a:latin typeface="Cambria Math" panose="02040503050406030204" pitchFamily="18" charset="0"/>
                                </a:rPr>
                              </m:ctrlPr>
                            </m:dPr>
                            <m:e>
                              <m:sSub>
                                <m:sSubPr>
                                  <m:ctrlPr>
                                    <a:rPr lang="es-MX" sz="3200" b="1" i="1">
                                      <a:latin typeface="Cambria Math" panose="02040503050406030204" pitchFamily="18" charset="0"/>
                                    </a:rPr>
                                  </m:ctrlPr>
                                </m:sSubPr>
                                <m:e>
                                  <m:r>
                                    <a:rPr lang="es-MX" sz="3200" b="1" i="1">
                                      <a:latin typeface="Cambria Math" panose="02040503050406030204" pitchFamily="18" charset="0"/>
                                    </a:rPr>
                                    <m:t>𝒙</m:t>
                                  </m:r>
                                </m:e>
                                <m:sub>
                                  <m:r>
                                    <a:rPr lang="es-MX" sz="3200" b="1" i="1">
                                      <a:latin typeface="Cambria Math" panose="02040503050406030204" pitchFamily="18" charset="0"/>
                                    </a:rPr>
                                    <m:t>𝒕</m:t>
                                  </m:r>
                                </m:sub>
                              </m:sSub>
                              <m:r>
                                <a:rPr lang="es-MX" sz="3200" b="1" i="1">
                                  <a:latin typeface="Cambria Math" panose="02040503050406030204" pitchFamily="18" charset="0"/>
                                </a:rPr>
                                <m:t>−</m:t>
                              </m:r>
                              <m:r>
                                <a:rPr lang="es-MX" sz="3200" b="1" i="1">
                                  <a:latin typeface="Cambria Math" panose="02040503050406030204" pitchFamily="18" charset="0"/>
                                  <a:ea typeface="Cambria Math" panose="02040503050406030204" pitchFamily="18" charset="0"/>
                                </a:rPr>
                                <m:t>𝝁</m:t>
                              </m:r>
                            </m:e>
                          </m:d>
                        </m:e>
                        <m:sup>
                          <m:r>
                            <a:rPr lang="es-MX" sz="3200" b="1" i="1" smtClean="0">
                              <a:latin typeface="Cambria Math" panose="02040503050406030204" pitchFamily="18" charset="0"/>
                            </a:rPr>
                            <m:t>𝟐</m:t>
                          </m:r>
                        </m:sup>
                      </m:sSup>
                      <m:r>
                        <a:rPr lang="es-MX" sz="3200" b="1" i="1" smtClean="0">
                          <a:latin typeface="Cambria Math" panose="02040503050406030204" pitchFamily="18" charset="0"/>
                        </a:rPr>
                        <m:t>=</m:t>
                      </m:r>
                      <m:sSup>
                        <m:sSupPr>
                          <m:ctrlPr>
                            <a:rPr lang="es-MX" sz="3200" b="1" i="1" smtClean="0">
                              <a:latin typeface="Cambria Math" panose="02040503050406030204" pitchFamily="18" charset="0"/>
                            </a:rPr>
                          </m:ctrlPr>
                        </m:sSupPr>
                        <m:e>
                          <m:r>
                            <a:rPr lang="es-MX" sz="3200" b="1" i="1" smtClean="0">
                              <a:latin typeface="Cambria Math" panose="02040503050406030204" pitchFamily="18" charset="0"/>
                              <a:ea typeface="Cambria Math" panose="02040503050406030204" pitchFamily="18" charset="0"/>
                            </a:rPr>
                            <m:t>𝝈</m:t>
                          </m:r>
                        </m:e>
                        <m:sup>
                          <m:r>
                            <a:rPr lang="es-MX" sz="3200" b="1" i="1" smtClean="0">
                              <a:latin typeface="Cambria Math" panose="02040503050406030204" pitchFamily="18" charset="0"/>
                            </a:rPr>
                            <m:t>𝟐</m:t>
                          </m:r>
                        </m:sup>
                      </m:sSup>
                      <m:r>
                        <a:rPr lang="es-MX" sz="3200" b="1" i="1" smtClean="0">
                          <a:latin typeface="Cambria Math" panose="02040503050406030204" pitchFamily="18" charset="0"/>
                          <a:ea typeface="Cambria Math" panose="02040503050406030204" pitchFamily="18" charset="0"/>
                        </a:rPr>
                        <m:t>&lt;∞</m:t>
                      </m:r>
                    </m:oMath>
                  </m:oMathPara>
                </a14:m>
                <a:endParaRPr lang="es-MX" sz="3200" b="1" i="1" dirty="0" smtClean="0"/>
              </a:p>
              <a:p>
                <a:pPr marL="457200" indent="-457200" algn="just">
                  <a:buFont typeface="Arial" panose="020B0604020202020204" pitchFamily="34" charset="0"/>
                  <a:buChar char="•"/>
                </a:pPr>
                <a:r>
                  <a:rPr lang="es-MX" sz="3200" i="1" dirty="0"/>
                  <a:t>su </a:t>
                </a:r>
                <a:r>
                  <a:rPr lang="es-MX" sz="3200" i="1" dirty="0" smtClean="0"/>
                  <a:t>covarianza</a:t>
                </a:r>
              </a:p>
              <a:p>
                <a:pPr algn="just"/>
                <a14:m>
                  <m:oMathPara xmlns:m="http://schemas.openxmlformats.org/officeDocument/2006/math">
                    <m:oMathParaPr>
                      <m:jc m:val="center"/>
                    </m:oMathParaPr>
                    <m:oMath xmlns:m="http://schemas.openxmlformats.org/officeDocument/2006/math">
                      <m:r>
                        <a:rPr lang="es-MX" sz="3200" b="1" i="1">
                          <a:latin typeface="Cambria Math" panose="02040503050406030204" pitchFamily="18" charset="0"/>
                        </a:rPr>
                        <m:t>𝑬</m:t>
                      </m:r>
                      <m:d>
                        <m:dPr>
                          <m:ctrlPr>
                            <a:rPr lang="es-MX" sz="3200" b="1" i="1">
                              <a:latin typeface="Cambria Math" panose="02040503050406030204" pitchFamily="18" charset="0"/>
                            </a:rPr>
                          </m:ctrlPr>
                        </m:dPr>
                        <m:e>
                          <m:sSub>
                            <m:sSubPr>
                              <m:ctrlPr>
                                <a:rPr lang="es-MX" sz="3200" b="1" i="1">
                                  <a:latin typeface="Cambria Math" panose="02040503050406030204" pitchFamily="18" charset="0"/>
                                </a:rPr>
                              </m:ctrlPr>
                            </m:sSubPr>
                            <m:e>
                              <m:r>
                                <a:rPr lang="es-MX" sz="3200" b="1" i="1">
                                  <a:latin typeface="Cambria Math" panose="02040503050406030204" pitchFamily="18" charset="0"/>
                                </a:rPr>
                                <m:t>𝒙</m:t>
                              </m:r>
                            </m:e>
                            <m:sub>
                              <m:r>
                                <a:rPr lang="es-MX" sz="3200" b="1" i="1">
                                  <a:latin typeface="Cambria Math" panose="02040503050406030204" pitchFamily="18" charset="0"/>
                                </a:rPr>
                                <m:t>𝒕</m:t>
                              </m:r>
                            </m:sub>
                          </m:sSub>
                          <m:r>
                            <a:rPr lang="es-MX" sz="3200" b="1" i="1">
                              <a:latin typeface="Cambria Math" panose="02040503050406030204" pitchFamily="18" charset="0"/>
                            </a:rPr>
                            <m:t>−</m:t>
                          </m:r>
                          <m:r>
                            <a:rPr lang="es-MX" sz="3200" b="1" i="1">
                              <a:latin typeface="Cambria Math" panose="02040503050406030204" pitchFamily="18" charset="0"/>
                              <a:ea typeface="Cambria Math" panose="02040503050406030204" pitchFamily="18" charset="0"/>
                            </a:rPr>
                            <m:t>𝝁</m:t>
                          </m:r>
                        </m:e>
                      </m:d>
                      <m:d>
                        <m:dPr>
                          <m:ctrlPr>
                            <a:rPr lang="es-MX" sz="3200" b="1" i="1">
                              <a:latin typeface="Cambria Math" panose="02040503050406030204" pitchFamily="18" charset="0"/>
                            </a:rPr>
                          </m:ctrlPr>
                        </m:dPr>
                        <m:e>
                          <m:sSub>
                            <m:sSubPr>
                              <m:ctrlPr>
                                <a:rPr lang="es-MX" sz="3200" b="1" i="1">
                                  <a:latin typeface="Cambria Math" panose="02040503050406030204" pitchFamily="18" charset="0"/>
                                </a:rPr>
                              </m:ctrlPr>
                            </m:sSubPr>
                            <m:e>
                              <m:r>
                                <a:rPr lang="es-MX" sz="3200" b="1" i="1">
                                  <a:latin typeface="Cambria Math" panose="02040503050406030204" pitchFamily="18" charset="0"/>
                                </a:rPr>
                                <m:t>𝒙</m:t>
                              </m:r>
                            </m:e>
                            <m:sub>
                              <m:r>
                                <a:rPr lang="es-MX" sz="3200" b="1" i="1">
                                  <a:latin typeface="Cambria Math" panose="02040503050406030204" pitchFamily="18" charset="0"/>
                                </a:rPr>
                                <m:t>𝒕</m:t>
                              </m:r>
                              <m:r>
                                <a:rPr lang="es-MX" sz="3200" b="1" i="1" smtClean="0">
                                  <a:latin typeface="Cambria Math" panose="02040503050406030204" pitchFamily="18" charset="0"/>
                                </a:rPr>
                                <m:t>+</m:t>
                              </m:r>
                              <m:r>
                                <a:rPr lang="es-MX" sz="3200" b="1" i="1" smtClean="0">
                                  <a:latin typeface="Cambria Math" panose="02040503050406030204" pitchFamily="18" charset="0"/>
                                  <a:ea typeface="Cambria Math" panose="02040503050406030204" pitchFamily="18" charset="0"/>
                                </a:rPr>
                                <m:t>𝝉</m:t>
                              </m:r>
                            </m:sub>
                          </m:sSub>
                          <m:r>
                            <a:rPr lang="es-MX" sz="3200" b="1" i="1">
                              <a:latin typeface="Cambria Math" panose="02040503050406030204" pitchFamily="18" charset="0"/>
                            </a:rPr>
                            <m:t>−</m:t>
                          </m:r>
                          <m:sSub>
                            <m:sSubPr>
                              <m:ctrlPr>
                                <a:rPr lang="es-MX" sz="3200" b="1" i="1" smtClean="0">
                                  <a:latin typeface="Cambria Math" panose="02040503050406030204" pitchFamily="18" charset="0"/>
                                </a:rPr>
                              </m:ctrlPr>
                            </m:sSubPr>
                            <m:e>
                              <m:r>
                                <a:rPr lang="es-MX" sz="3200" b="1" i="1" smtClean="0">
                                  <a:latin typeface="Cambria Math" panose="02040503050406030204" pitchFamily="18" charset="0"/>
                                  <a:ea typeface="Cambria Math" panose="02040503050406030204" pitchFamily="18" charset="0"/>
                                </a:rPr>
                                <m:t>𝝁</m:t>
                              </m:r>
                            </m:e>
                            <m:sub>
                              <m:r>
                                <a:rPr lang="es-MX" sz="3200" b="1" i="1" smtClean="0">
                                  <a:latin typeface="Cambria Math" panose="02040503050406030204" pitchFamily="18" charset="0"/>
                                </a:rPr>
                                <m:t>𝒕</m:t>
                              </m:r>
                              <m:r>
                                <a:rPr lang="es-MX" sz="3200" b="1" i="1" smtClean="0">
                                  <a:latin typeface="Cambria Math" panose="02040503050406030204" pitchFamily="18" charset="0"/>
                                </a:rPr>
                                <m:t>+</m:t>
                              </m:r>
                              <m:r>
                                <a:rPr lang="es-MX" sz="3200" b="1" i="1" smtClean="0">
                                  <a:latin typeface="Cambria Math" panose="02040503050406030204" pitchFamily="18" charset="0"/>
                                  <a:ea typeface="Cambria Math" panose="02040503050406030204" pitchFamily="18" charset="0"/>
                                </a:rPr>
                                <m:t>𝝉</m:t>
                              </m:r>
                            </m:sub>
                          </m:sSub>
                        </m:e>
                      </m:d>
                      <m:r>
                        <a:rPr lang="es-MX" sz="3200" b="1" i="1">
                          <a:latin typeface="Cambria Math" panose="02040503050406030204" pitchFamily="18" charset="0"/>
                        </a:rPr>
                        <m:t>=</m:t>
                      </m:r>
                      <m:sSub>
                        <m:sSubPr>
                          <m:ctrlPr>
                            <a:rPr lang="es-MX" sz="3200" b="1" i="1" smtClean="0">
                              <a:latin typeface="Cambria Math" panose="02040503050406030204" pitchFamily="18" charset="0"/>
                            </a:rPr>
                          </m:ctrlPr>
                        </m:sSubPr>
                        <m:e>
                          <m:r>
                            <a:rPr lang="es-MX" sz="3200" b="1" i="1" smtClean="0">
                              <a:latin typeface="Cambria Math" panose="02040503050406030204" pitchFamily="18" charset="0"/>
                              <a:ea typeface="Cambria Math" panose="02040503050406030204" pitchFamily="18" charset="0"/>
                            </a:rPr>
                            <m:t>𝜸</m:t>
                          </m:r>
                        </m:e>
                        <m:sub>
                          <m:r>
                            <a:rPr lang="es-MX" sz="3200" b="1" i="1" smtClean="0">
                              <a:latin typeface="Cambria Math" panose="02040503050406030204" pitchFamily="18" charset="0"/>
                              <a:ea typeface="Cambria Math" panose="02040503050406030204" pitchFamily="18" charset="0"/>
                            </a:rPr>
                            <m:t>𝝉</m:t>
                          </m:r>
                        </m:sub>
                      </m:sSub>
                      <m:r>
                        <a:rPr lang="es-MX" sz="3200" b="1" i="1" smtClean="0">
                          <a:latin typeface="Cambria Math" panose="02040503050406030204" pitchFamily="18" charset="0"/>
                        </a:rPr>
                        <m:t>,  |</m:t>
                      </m:r>
                      <m:sSub>
                        <m:sSubPr>
                          <m:ctrlPr>
                            <a:rPr lang="es-MX" sz="3200" b="1" i="1" smtClean="0">
                              <a:latin typeface="Cambria Math" panose="02040503050406030204" pitchFamily="18" charset="0"/>
                            </a:rPr>
                          </m:ctrlPr>
                        </m:sSubPr>
                        <m:e>
                          <m:r>
                            <a:rPr lang="es-MX" sz="3200" b="1" i="1" smtClean="0">
                              <a:latin typeface="Cambria Math" panose="02040503050406030204" pitchFamily="18" charset="0"/>
                              <a:ea typeface="Cambria Math" panose="02040503050406030204" pitchFamily="18" charset="0"/>
                            </a:rPr>
                            <m:t>𝜸</m:t>
                          </m:r>
                        </m:e>
                        <m:sub>
                          <m:r>
                            <a:rPr lang="es-MX" sz="3200" b="1" i="1" smtClean="0">
                              <a:latin typeface="Cambria Math" panose="02040503050406030204" pitchFamily="18" charset="0"/>
                              <a:ea typeface="Cambria Math" panose="02040503050406030204" pitchFamily="18" charset="0"/>
                            </a:rPr>
                            <m:t>𝝉</m:t>
                          </m:r>
                        </m:sub>
                      </m:sSub>
                      <m:r>
                        <a:rPr lang="es-MX" sz="3200" b="1" i="1" smtClean="0">
                          <a:latin typeface="Cambria Math" panose="02040503050406030204" pitchFamily="18" charset="0"/>
                        </a:rPr>
                        <m:t>|</m:t>
                      </m:r>
                      <m:r>
                        <a:rPr lang="es-MX" sz="3200" b="1" i="1">
                          <a:latin typeface="Cambria Math" panose="02040503050406030204" pitchFamily="18" charset="0"/>
                          <a:ea typeface="Cambria Math" panose="02040503050406030204" pitchFamily="18" charset="0"/>
                        </a:rPr>
                        <m:t>&lt;∞</m:t>
                      </m:r>
                    </m:oMath>
                  </m:oMathPara>
                </a14:m>
                <a:endParaRPr lang="es-MX" sz="3200" b="1" i="1" dirty="0"/>
              </a:p>
              <a:p>
                <a:pPr algn="just"/>
                <a:endParaRPr lang="es-MX" sz="3200" i="1" dirty="0" smtClean="0"/>
              </a:p>
              <a:p>
                <a:pPr algn="just"/>
                <a:r>
                  <a:rPr lang="es-MX" sz="3200" i="1" dirty="0" smtClean="0"/>
                  <a:t>Se  </a:t>
                </a:r>
                <a:r>
                  <a:rPr lang="es-MX" sz="3200" i="1" dirty="0"/>
                  <a:t>mantienen (mas o menos) constante o invariante a través del tiempo.</a:t>
                </a:r>
              </a:p>
              <a:p>
                <a:pPr marL="571500" indent="-571500" algn="just">
                  <a:buFont typeface="Arial" panose="020B0604020202020204" pitchFamily="34" charset="0"/>
                  <a:buChar char="•"/>
                </a:pPr>
                <a:endParaRPr lang="es-MX" sz="3200" i="1" dirty="0"/>
              </a:p>
            </p:txBody>
          </p:sp>
        </mc:Choice>
        <mc:Fallback xmlns="">
          <p:sp>
            <p:nvSpPr>
              <p:cNvPr id="11" name="CuadroTexto 10"/>
              <p:cNvSpPr txBox="1">
                <a:spLocks noRot="1" noChangeAspect="1" noMove="1" noResize="1" noEditPoints="1" noAdjustHandles="1" noChangeArrowheads="1" noChangeShapeType="1" noTextEdit="1"/>
              </p:cNvSpPr>
              <p:nvPr/>
            </p:nvSpPr>
            <p:spPr>
              <a:xfrm flipH="1">
                <a:off x="249904" y="996509"/>
                <a:ext cx="11672735" cy="6012800"/>
              </a:xfrm>
              <a:prstGeom prst="rect">
                <a:avLst/>
              </a:prstGeom>
              <a:blipFill rotWithShape="0">
                <a:blip r:embed="rId3"/>
                <a:stretch>
                  <a:fillRect l="-1358" t="-1317" r="-1305"/>
                </a:stretch>
              </a:blipFill>
            </p:spPr>
            <p:txBody>
              <a:bodyPr/>
              <a:lstStyle/>
              <a:p>
                <a:r>
                  <a:rPr lang="es-MX">
                    <a:noFill/>
                  </a:rPr>
                  <a:t> </a:t>
                </a:r>
              </a:p>
            </p:txBody>
          </p:sp>
        </mc:Fallback>
      </mc:AlternateContent>
    </p:spTree>
    <p:extLst>
      <p:ext uri="{BB962C8B-B14F-4D97-AF65-F5344CB8AC3E}">
        <p14:creationId xmlns:p14="http://schemas.microsoft.com/office/powerpoint/2010/main" val="2914155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p:cNvCxnSpPr/>
          <p:nvPr/>
        </p:nvCxnSpPr>
        <p:spPr>
          <a:xfrm flipV="1">
            <a:off x="0" y="982493"/>
            <a:ext cx="10525328" cy="19456"/>
          </a:xfrm>
          <a:prstGeom prst="line">
            <a:avLst/>
          </a:prstGeom>
          <a:ln w="38100">
            <a:solidFill>
              <a:srgbClr val="3A5EA7"/>
            </a:solidFill>
          </a:ln>
        </p:spPr>
        <p:style>
          <a:lnRef idx="3">
            <a:schemeClr val="accent2"/>
          </a:lnRef>
          <a:fillRef idx="0">
            <a:schemeClr val="accent2"/>
          </a:fillRef>
          <a:effectRef idx="2">
            <a:schemeClr val="accent2"/>
          </a:effectRef>
          <a:fontRef idx="minor">
            <a:schemeClr val="tx1"/>
          </a:fontRef>
        </p:style>
      </p:cxnSp>
      <p:sp>
        <p:nvSpPr>
          <p:cNvPr id="5" name="Rectángulo 4"/>
          <p:cNvSpPr/>
          <p:nvPr/>
        </p:nvSpPr>
        <p:spPr>
          <a:xfrm>
            <a:off x="-9728" y="6536994"/>
            <a:ext cx="12192000" cy="155642"/>
          </a:xfrm>
          <a:prstGeom prst="rect">
            <a:avLst/>
          </a:prstGeom>
          <a:solidFill>
            <a:srgbClr val="8B9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6" name="Rectángulo 5"/>
          <p:cNvSpPr/>
          <p:nvPr/>
        </p:nvSpPr>
        <p:spPr>
          <a:xfrm>
            <a:off x="0" y="6692636"/>
            <a:ext cx="12192000" cy="155642"/>
          </a:xfrm>
          <a:prstGeom prst="rect">
            <a:avLst/>
          </a:prstGeom>
          <a:solidFill>
            <a:srgbClr val="3A5EA7"/>
          </a:solidFill>
          <a:ln>
            <a:solidFill>
              <a:srgbClr val="3A5E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pic>
        <p:nvPicPr>
          <p:cNvPr id="7" name="Imagen 6" descr="Imagen que contiene plato&#10;&#10;Descripción generada automáticamente">
            <a:extLst>
              <a:ext uri="{FF2B5EF4-FFF2-40B4-BE49-F238E27FC236}">
                <a16:creationId xmlns="" xmlns:a16="http://schemas.microsoft.com/office/drawing/2014/main" id="{1400270E-482D-4AAA-9CBF-6DBB210C7414}"/>
              </a:ext>
            </a:extLst>
          </p:cNvPr>
          <p:cNvPicPr>
            <a:picLocks noChangeAspect="1"/>
          </p:cNvPicPr>
          <p:nvPr/>
        </p:nvPicPr>
        <p:blipFill>
          <a:blip r:embed="rId2"/>
          <a:stretch>
            <a:fillRect/>
          </a:stretch>
        </p:blipFill>
        <p:spPr>
          <a:xfrm>
            <a:off x="10657908" y="-49655"/>
            <a:ext cx="1382959" cy="1068089"/>
          </a:xfrm>
          <a:prstGeom prst="rect">
            <a:avLst/>
          </a:prstGeom>
        </p:spPr>
      </p:pic>
      <p:sp>
        <p:nvSpPr>
          <p:cNvPr id="2" name="CuadroTexto 1"/>
          <p:cNvSpPr txBox="1"/>
          <p:nvPr/>
        </p:nvSpPr>
        <p:spPr>
          <a:xfrm flipH="1">
            <a:off x="368130" y="135231"/>
            <a:ext cx="10171549" cy="769441"/>
          </a:xfrm>
          <a:prstGeom prst="rect">
            <a:avLst/>
          </a:prstGeom>
          <a:noFill/>
        </p:spPr>
        <p:txBody>
          <a:bodyPr wrap="square" rtlCol="0">
            <a:spAutoFit/>
          </a:bodyPr>
          <a:lstStyle/>
          <a:p>
            <a:r>
              <a:rPr lang="es-MX" sz="4400" b="1" dirty="0"/>
              <a:t>PROCESOS </a:t>
            </a:r>
            <a:r>
              <a:rPr lang="es-MX" sz="4400" b="1" dirty="0" smtClean="0"/>
              <a:t>ESTOCÁSTICOS ESTACIONARIOS</a:t>
            </a:r>
            <a:endParaRPr lang="es-MX" sz="4400" b="1" dirty="0"/>
          </a:p>
        </p:txBody>
      </p:sp>
      <mc:AlternateContent xmlns:mc="http://schemas.openxmlformats.org/markup-compatibility/2006" xmlns:a14="http://schemas.microsoft.com/office/drawing/2010/main">
        <mc:Choice Requires="a14">
          <p:sp>
            <p:nvSpPr>
              <p:cNvPr id="11" name="CuadroTexto 10"/>
              <p:cNvSpPr txBox="1"/>
              <p:nvPr/>
            </p:nvSpPr>
            <p:spPr>
              <a:xfrm flipH="1">
                <a:off x="249904" y="1894494"/>
                <a:ext cx="11672735" cy="3539430"/>
              </a:xfrm>
              <a:prstGeom prst="rect">
                <a:avLst/>
              </a:prstGeom>
              <a:noFill/>
            </p:spPr>
            <p:txBody>
              <a:bodyPr wrap="square" rtlCol="0">
                <a:spAutoFit/>
              </a:bodyPr>
              <a:lstStyle/>
              <a:p>
                <a:pPr algn="just"/>
                <a:endParaRPr lang="es-MX" sz="3200" i="1" dirty="0" smtClean="0"/>
              </a:p>
              <a:p>
                <a:pPr marL="457200" indent="-457200" algn="just">
                  <a:buFont typeface="Arial" panose="020B0604020202020204" pitchFamily="34" charset="0"/>
                  <a:buChar char="•"/>
                </a:pPr>
                <a:r>
                  <a:rPr lang="es-MX" sz="3200" i="1" dirty="0"/>
                  <a:t>Si el proceso es estacionario, estos momentos son finitos y no dependen de “t”. </a:t>
                </a:r>
              </a:p>
              <a:p>
                <a:pPr algn="just"/>
                <a:endParaRPr lang="es-MX" sz="3200" i="1" dirty="0" smtClean="0"/>
              </a:p>
              <a:p>
                <a:pPr marL="457200" indent="-457200" algn="just">
                  <a:buFont typeface="Arial" panose="020B0604020202020204" pitchFamily="34" charset="0"/>
                  <a:buChar char="•"/>
                </a:pPr>
                <a:r>
                  <a:rPr lang="es-MX" sz="3200" i="1" dirty="0"/>
                  <a:t>Si un proceso no es estacionario, tanto </a:t>
                </a:r>
                <a14:m>
                  <m:oMath xmlns:m="http://schemas.openxmlformats.org/officeDocument/2006/math">
                    <m:r>
                      <a:rPr lang="es-MX" sz="3200" b="1" i="1">
                        <a:latin typeface="Cambria Math" panose="02040503050406030204" pitchFamily="18" charset="0"/>
                      </a:rPr>
                      <m:t>𝑬</m:t>
                    </m:r>
                    <m:d>
                      <m:dPr>
                        <m:ctrlPr>
                          <a:rPr lang="es-MX" sz="3200" b="1" i="1">
                            <a:latin typeface="Cambria Math" panose="02040503050406030204" pitchFamily="18" charset="0"/>
                          </a:rPr>
                        </m:ctrlPr>
                      </m:dPr>
                      <m:e>
                        <m:sSub>
                          <m:sSubPr>
                            <m:ctrlPr>
                              <a:rPr lang="es-MX" sz="3200" b="1" i="1">
                                <a:latin typeface="Cambria Math" panose="02040503050406030204" pitchFamily="18" charset="0"/>
                              </a:rPr>
                            </m:ctrlPr>
                          </m:sSubPr>
                          <m:e>
                            <m:r>
                              <a:rPr lang="es-MX" sz="3200" b="1" i="1">
                                <a:latin typeface="Cambria Math" panose="02040503050406030204" pitchFamily="18" charset="0"/>
                              </a:rPr>
                              <m:t>𝒙</m:t>
                            </m:r>
                          </m:e>
                          <m:sub>
                            <m:r>
                              <a:rPr lang="es-MX" sz="3200" b="1" i="1">
                                <a:latin typeface="Cambria Math" panose="02040503050406030204" pitchFamily="18" charset="0"/>
                              </a:rPr>
                              <m:t>𝒕</m:t>
                            </m:r>
                          </m:sub>
                        </m:sSub>
                      </m:e>
                    </m:d>
                    <m:r>
                      <a:rPr lang="es-MX" sz="3200" b="1" i="1">
                        <a:latin typeface="Cambria Math" panose="02040503050406030204" pitchFamily="18" charset="0"/>
                        <a:ea typeface="Cambria Math" panose="02040503050406030204" pitchFamily="18" charset="0"/>
                      </a:rPr>
                      <m:t> </m:t>
                    </m:r>
                  </m:oMath>
                </a14:m>
                <a:r>
                  <a:rPr lang="es-MX" sz="3200" i="1" dirty="0" smtClean="0"/>
                  <a:t>como </a:t>
                </a:r>
                <a14:m>
                  <m:oMath xmlns:m="http://schemas.openxmlformats.org/officeDocument/2006/math">
                    <m:r>
                      <a:rPr lang="es-MX" sz="3200" b="1" i="1" smtClean="0">
                        <a:latin typeface="Cambria Math" panose="02040503050406030204" pitchFamily="18" charset="0"/>
                      </a:rPr>
                      <m:t>𝑽𝒂𝒓</m:t>
                    </m:r>
                    <m:d>
                      <m:dPr>
                        <m:ctrlPr>
                          <a:rPr lang="es-MX" sz="3200" b="1" i="1">
                            <a:latin typeface="Cambria Math" panose="02040503050406030204" pitchFamily="18" charset="0"/>
                          </a:rPr>
                        </m:ctrlPr>
                      </m:dPr>
                      <m:e>
                        <m:sSub>
                          <m:sSubPr>
                            <m:ctrlPr>
                              <a:rPr lang="es-MX" sz="3200" b="1" i="1">
                                <a:latin typeface="Cambria Math" panose="02040503050406030204" pitchFamily="18" charset="0"/>
                              </a:rPr>
                            </m:ctrlPr>
                          </m:sSubPr>
                          <m:e>
                            <m:r>
                              <a:rPr lang="es-MX" sz="3200" b="1" i="1">
                                <a:latin typeface="Cambria Math" panose="02040503050406030204" pitchFamily="18" charset="0"/>
                              </a:rPr>
                              <m:t>𝒙</m:t>
                            </m:r>
                          </m:e>
                          <m:sub>
                            <m:r>
                              <a:rPr lang="es-MX" sz="3200" b="1" i="1">
                                <a:latin typeface="Cambria Math" panose="02040503050406030204" pitchFamily="18" charset="0"/>
                              </a:rPr>
                              <m:t>𝒕</m:t>
                            </m:r>
                          </m:sub>
                        </m:sSub>
                      </m:e>
                    </m:d>
                  </m:oMath>
                </a14:m>
                <a:r>
                  <a:rPr lang="es-MX" sz="3200" i="1" dirty="0" smtClean="0"/>
                  <a:t> </a:t>
                </a:r>
                <a:r>
                  <a:rPr lang="es-MX" sz="3200" i="1" dirty="0"/>
                  <a:t>pueden depender </a:t>
                </a:r>
                <a:r>
                  <a:rPr lang="es-MX" sz="3200" i="1" dirty="0" smtClean="0"/>
                  <a:t>de “t</a:t>
                </a:r>
                <a:r>
                  <a:rPr lang="es-MX" sz="3200" i="1" dirty="0"/>
                  <a:t>”. </a:t>
                </a:r>
                <a:endParaRPr lang="es-MX" sz="3200" i="1" dirty="0" smtClean="0"/>
              </a:p>
              <a:p>
                <a:pPr algn="just"/>
                <a:endParaRPr lang="es-MX" sz="3200" i="1" dirty="0"/>
              </a:p>
            </p:txBody>
          </p:sp>
        </mc:Choice>
        <mc:Fallback xmlns="">
          <p:sp>
            <p:nvSpPr>
              <p:cNvPr id="11" name="CuadroTexto 10"/>
              <p:cNvSpPr txBox="1">
                <a:spLocks noRot="1" noChangeAspect="1" noMove="1" noResize="1" noEditPoints="1" noAdjustHandles="1" noChangeArrowheads="1" noChangeShapeType="1" noTextEdit="1"/>
              </p:cNvSpPr>
              <p:nvPr/>
            </p:nvSpPr>
            <p:spPr>
              <a:xfrm flipH="1">
                <a:off x="249904" y="1894494"/>
                <a:ext cx="11672735" cy="3539430"/>
              </a:xfrm>
              <a:prstGeom prst="rect">
                <a:avLst/>
              </a:prstGeom>
              <a:blipFill rotWithShape="0">
                <a:blip r:embed="rId3"/>
                <a:stretch>
                  <a:fillRect l="-1201" r="-1305"/>
                </a:stretch>
              </a:blipFill>
            </p:spPr>
            <p:txBody>
              <a:bodyPr/>
              <a:lstStyle/>
              <a:p>
                <a:r>
                  <a:rPr lang="es-MX">
                    <a:noFill/>
                  </a:rPr>
                  <a:t> </a:t>
                </a:r>
              </a:p>
            </p:txBody>
          </p:sp>
        </mc:Fallback>
      </mc:AlternateContent>
    </p:spTree>
    <p:extLst>
      <p:ext uri="{BB962C8B-B14F-4D97-AF65-F5344CB8AC3E}">
        <p14:creationId xmlns:p14="http://schemas.microsoft.com/office/powerpoint/2010/main" val="16427477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p:cNvCxnSpPr/>
          <p:nvPr/>
        </p:nvCxnSpPr>
        <p:spPr>
          <a:xfrm flipV="1">
            <a:off x="0" y="982493"/>
            <a:ext cx="10525328" cy="19456"/>
          </a:xfrm>
          <a:prstGeom prst="line">
            <a:avLst/>
          </a:prstGeom>
          <a:ln w="38100">
            <a:solidFill>
              <a:srgbClr val="3A5EA7"/>
            </a:solidFill>
          </a:ln>
        </p:spPr>
        <p:style>
          <a:lnRef idx="3">
            <a:schemeClr val="accent2"/>
          </a:lnRef>
          <a:fillRef idx="0">
            <a:schemeClr val="accent2"/>
          </a:fillRef>
          <a:effectRef idx="2">
            <a:schemeClr val="accent2"/>
          </a:effectRef>
          <a:fontRef idx="minor">
            <a:schemeClr val="tx1"/>
          </a:fontRef>
        </p:style>
      </p:cxnSp>
      <p:sp>
        <p:nvSpPr>
          <p:cNvPr id="5" name="Rectángulo 4"/>
          <p:cNvSpPr/>
          <p:nvPr/>
        </p:nvSpPr>
        <p:spPr>
          <a:xfrm>
            <a:off x="-9728" y="6536994"/>
            <a:ext cx="12192000" cy="155642"/>
          </a:xfrm>
          <a:prstGeom prst="rect">
            <a:avLst/>
          </a:prstGeom>
          <a:solidFill>
            <a:srgbClr val="8B9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6" name="Rectángulo 5"/>
          <p:cNvSpPr/>
          <p:nvPr/>
        </p:nvSpPr>
        <p:spPr>
          <a:xfrm>
            <a:off x="0" y="6692636"/>
            <a:ext cx="12192000" cy="155642"/>
          </a:xfrm>
          <a:prstGeom prst="rect">
            <a:avLst/>
          </a:prstGeom>
          <a:solidFill>
            <a:srgbClr val="3A5EA7"/>
          </a:solidFill>
          <a:ln>
            <a:solidFill>
              <a:srgbClr val="3A5E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pic>
        <p:nvPicPr>
          <p:cNvPr id="7" name="Imagen 6" descr="Imagen que contiene plato&#10;&#10;Descripción generada automáticamente">
            <a:extLst>
              <a:ext uri="{FF2B5EF4-FFF2-40B4-BE49-F238E27FC236}">
                <a16:creationId xmlns="" xmlns:a16="http://schemas.microsoft.com/office/drawing/2014/main" id="{1400270E-482D-4AAA-9CBF-6DBB210C7414}"/>
              </a:ext>
            </a:extLst>
          </p:cNvPr>
          <p:cNvPicPr>
            <a:picLocks noChangeAspect="1"/>
          </p:cNvPicPr>
          <p:nvPr/>
        </p:nvPicPr>
        <p:blipFill>
          <a:blip r:embed="rId2"/>
          <a:stretch>
            <a:fillRect/>
          </a:stretch>
        </p:blipFill>
        <p:spPr>
          <a:xfrm>
            <a:off x="10657908" y="-49655"/>
            <a:ext cx="1382959" cy="1068089"/>
          </a:xfrm>
          <a:prstGeom prst="rect">
            <a:avLst/>
          </a:prstGeom>
        </p:spPr>
      </p:pic>
      <p:sp>
        <p:nvSpPr>
          <p:cNvPr id="2" name="CuadroTexto 1"/>
          <p:cNvSpPr txBox="1"/>
          <p:nvPr/>
        </p:nvSpPr>
        <p:spPr>
          <a:xfrm flipH="1">
            <a:off x="-9728" y="135231"/>
            <a:ext cx="11922639" cy="707886"/>
          </a:xfrm>
          <a:prstGeom prst="rect">
            <a:avLst/>
          </a:prstGeom>
          <a:noFill/>
        </p:spPr>
        <p:txBody>
          <a:bodyPr wrap="square" rtlCol="0">
            <a:spAutoFit/>
          </a:bodyPr>
          <a:lstStyle/>
          <a:p>
            <a:r>
              <a:rPr lang="es-MX" sz="4000" b="1" dirty="0" smtClean="0"/>
              <a:t>EVALUACIÓN LA ESTACIONARIEDAD DE UNA SERIE</a:t>
            </a:r>
            <a:endParaRPr lang="es-MX" sz="4000" b="1" dirty="0"/>
          </a:p>
        </p:txBody>
      </p:sp>
      <p:sp>
        <p:nvSpPr>
          <p:cNvPr id="11" name="CuadroTexto 10"/>
          <p:cNvSpPr txBox="1"/>
          <p:nvPr/>
        </p:nvSpPr>
        <p:spPr>
          <a:xfrm flipH="1">
            <a:off x="115223" y="1044279"/>
            <a:ext cx="11672735" cy="6001643"/>
          </a:xfrm>
          <a:prstGeom prst="rect">
            <a:avLst/>
          </a:prstGeom>
          <a:noFill/>
        </p:spPr>
        <p:txBody>
          <a:bodyPr wrap="square" rtlCol="0">
            <a:spAutoFit/>
          </a:bodyPr>
          <a:lstStyle/>
          <a:p>
            <a:pPr marL="514350" indent="-514350" algn="just">
              <a:buFont typeface="+mj-lt"/>
              <a:buAutoNum type="arabicPeriod"/>
            </a:pPr>
            <a:r>
              <a:rPr lang="es-MX" sz="3200" i="1" dirty="0" smtClean="0"/>
              <a:t>Método gráfico</a:t>
            </a:r>
          </a:p>
          <a:p>
            <a:pPr marL="514350" indent="-514350" algn="just">
              <a:buFont typeface="+mj-lt"/>
              <a:buAutoNum type="arabicPeriod"/>
            </a:pPr>
            <a:endParaRPr lang="es-MX" sz="3200" i="1" dirty="0" smtClean="0"/>
          </a:p>
          <a:p>
            <a:pPr marL="514350" indent="-514350" algn="just">
              <a:buFont typeface="+mj-lt"/>
              <a:buAutoNum type="arabicPeriod"/>
            </a:pPr>
            <a:r>
              <a:rPr lang="es-MX" sz="3200" i="1" dirty="0" smtClean="0"/>
              <a:t>Test </a:t>
            </a:r>
            <a:r>
              <a:rPr lang="es-MX" sz="3200" i="1" dirty="0"/>
              <a:t>de estacionariedad / </a:t>
            </a:r>
            <a:r>
              <a:rPr lang="es-MX" sz="3200" i="1" dirty="0" smtClean="0"/>
              <a:t>Raíz Unitaria</a:t>
            </a:r>
          </a:p>
          <a:p>
            <a:pPr marL="914400" lvl="1" indent="-457200" algn="just">
              <a:buFont typeface="Arial" panose="020B0604020202020204" pitchFamily="34" charset="0"/>
              <a:buChar char="•"/>
            </a:pPr>
            <a:r>
              <a:rPr lang="es-MX" sz="3200" i="1" dirty="0" smtClean="0"/>
              <a:t>Dickey </a:t>
            </a:r>
            <a:r>
              <a:rPr lang="es-MX" sz="3200" i="1" dirty="0"/>
              <a:t>Fuller</a:t>
            </a:r>
          </a:p>
          <a:p>
            <a:pPr marL="914400" lvl="1" indent="-457200" algn="just">
              <a:buFont typeface="Arial" panose="020B0604020202020204" pitchFamily="34" charset="0"/>
              <a:buChar char="•"/>
            </a:pPr>
            <a:r>
              <a:rPr lang="es-MX" sz="3200" i="1" dirty="0"/>
              <a:t>Aumented Dickey Fuller</a:t>
            </a:r>
          </a:p>
          <a:p>
            <a:pPr marL="914400" lvl="1" indent="-457200" algn="just">
              <a:buFont typeface="Arial" panose="020B0604020202020204" pitchFamily="34" charset="0"/>
              <a:buChar char="•"/>
            </a:pPr>
            <a:r>
              <a:rPr lang="es-MX" sz="3200" i="1" dirty="0"/>
              <a:t>KPSS</a:t>
            </a:r>
          </a:p>
          <a:p>
            <a:pPr marL="914400" lvl="1" indent="-457200" algn="just">
              <a:buFont typeface="Arial" panose="020B0604020202020204" pitchFamily="34" charset="0"/>
              <a:buChar char="•"/>
            </a:pPr>
            <a:r>
              <a:rPr lang="es-MX" sz="3200" i="1" dirty="0"/>
              <a:t>Phillips Perron</a:t>
            </a:r>
          </a:p>
          <a:p>
            <a:pPr marL="914400" lvl="1" indent="-457200" algn="just">
              <a:buFont typeface="Arial" panose="020B0604020202020204" pitchFamily="34" charset="0"/>
              <a:buChar char="•"/>
            </a:pPr>
            <a:r>
              <a:rPr lang="es-MX" sz="3200" i="1" dirty="0" smtClean="0"/>
              <a:t>Hegy</a:t>
            </a:r>
          </a:p>
          <a:p>
            <a:pPr marL="914400" lvl="1" indent="-457200" algn="just">
              <a:buFont typeface="Arial" panose="020B0604020202020204" pitchFamily="34" charset="0"/>
              <a:buChar char="•"/>
            </a:pPr>
            <a:endParaRPr lang="es-MX" sz="3200" i="1" dirty="0"/>
          </a:p>
          <a:p>
            <a:pPr marL="514350" indent="-514350" algn="just">
              <a:buFont typeface="+mj-lt"/>
              <a:buAutoNum type="arabicPeriod"/>
            </a:pPr>
            <a:r>
              <a:rPr lang="es-MX" sz="3200" i="1" dirty="0" smtClean="0"/>
              <a:t>Análisis</a:t>
            </a:r>
            <a:r>
              <a:rPr lang="es-MX" sz="3200" i="1" dirty="0"/>
              <a:t>	de la Función de Autocorrelación y la Función Autocorrelación Parcial</a:t>
            </a:r>
          </a:p>
          <a:p>
            <a:pPr marL="914400" lvl="1" indent="-457200" algn="just">
              <a:buFont typeface="Arial" panose="020B0604020202020204" pitchFamily="34" charset="0"/>
              <a:buChar char="•"/>
            </a:pPr>
            <a:endParaRPr lang="es-MX" sz="3200" i="1" dirty="0"/>
          </a:p>
        </p:txBody>
      </p:sp>
    </p:spTree>
    <p:extLst>
      <p:ext uri="{BB962C8B-B14F-4D97-AF65-F5344CB8AC3E}">
        <p14:creationId xmlns:p14="http://schemas.microsoft.com/office/powerpoint/2010/main" val="25705015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p:cNvCxnSpPr/>
          <p:nvPr/>
        </p:nvCxnSpPr>
        <p:spPr>
          <a:xfrm flipV="1">
            <a:off x="0" y="982493"/>
            <a:ext cx="10525328" cy="19456"/>
          </a:xfrm>
          <a:prstGeom prst="line">
            <a:avLst/>
          </a:prstGeom>
          <a:ln w="38100">
            <a:solidFill>
              <a:srgbClr val="3A5EA7"/>
            </a:solidFill>
          </a:ln>
        </p:spPr>
        <p:style>
          <a:lnRef idx="3">
            <a:schemeClr val="accent2"/>
          </a:lnRef>
          <a:fillRef idx="0">
            <a:schemeClr val="accent2"/>
          </a:fillRef>
          <a:effectRef idx="2">
            <a:schemeClr val="accent2"/>
          </a:effectRef>
          <a:fontRef idx="minor">
            <a:schemeClr val="tx1"/>
          </a:fontRef>
        </p:style>
      </p:cxnSp>
      <p:sp>
        <p:nvSpPr>
          <p:cNvPr id="5" name="Rectángulo 4"/>
          <p:cNvSpPr/>
          <p:nvPr/>
        </p:nvSpPr>
        <p:spPr>
          <a:xfrm>
            <a:off x="-9728" y="6536994"/>
            <a:ext cx="12192000" cy="155642"/>
          </a:xfrm>
          <a:prstGeom prst="rect">
            <a:avLst/>
          </a:prstGeom>
          <a:solidFill>
            <a:srgbClr val="8B9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6" name="Rectángulo 5"/>
          <p:cNvSpPr/>
          <p:nvPr/>
        </p:nvSpPr>
        <p:spPr>
          <a:xfrm>
            <a:off x="0" y="6692636"/>
            <a:ext cx="12192000" cy="155642"/>
          </a:xfrm>
          <a:prstGeom prst="rect">
            <a:avLst/>
          </a:prstGeom>
          <a:solidFill>
            <a:srgbClr val="3A5EA7"/>
          </a:solidFill>
          <a:ln>
            <a:solidFill>
              <a:srgbClr val="3A5E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pic>
        <p:nvPicPr>
          <p:cNvPr id="7" name="Imagen 6" descr="Imagen que contiene plato&#10;&#10;Descripción generada automáticamente">
            <a:extLst>
              <a:ext uri="{FF2B5EF4-FFF2-40B4-BE49-F238E27FC236}">
                <a16:creationId xmlns="" xmlns:a16="http://schemas.microsoft.com/office/drawing/2014/main" id="{1400270E-482D-4AAA-9CBF-6DBB210C7414}"/>
              </a:ext>
            </a:extLst>
          </p:cNvPr>
          <p:cNvPicPr>
            <a:picLocks noChangeAspect="1"/>
          </p:cNvPicPr>
          <p:nvPr/>
        </p:nvPicPr>
        <p:blipFill>
          <a:blip r:embed="rId2"/>
          <a:stretch>
            <a:fillRect/>
          </a:stretch>
        </p:blipFill>
        <p:spPr>
          <a:xfrm>
            <a:off x="10657908" y="-49655"/>
            <a:ext cx="1382959" cy="1068089"/>
          </a:xfrm>
          <a:prstGeom prst="rect">
            <a:avLst/>
          </a:prstGeom>
        </p:spPr>
      </p:pic>
      <p:sp>
        <p:nvSpPr>
          <p:cNvPr id="2" name="CuadroTexto 1"/>
          <p:cNvSpPr txBox="1"/>
          <p:nvPr/>
        </p:nvSpPr>
        <p:spPr>
          <a:xfrm flipH="1">
            <a:off x="368130" y="121583"/>
            <a:ext cx="10171549" cy="769441"/>
          </a:xfrm>
          <a:prstGeom prst="rect">
            <a:avLst/>
          </a:prstGeom>
          <a:noFill/>
        </p:spPr>
        <p:txBody>
          <a:bodyPr wrap="square" rtlCol="0">
            <a:spAutoFit/>
          </a:bodyPr>
          <a:lstStyle/>
          <a:p>
            <a:r>
              <a:rPr lang="es-MX" sz="4400" b="1" dirty="0" smtClean="0"/>
              <a:t>MÉTODO GRÁFICO</a:t>
            </a:r>
            <a:endParaRPr lang="es-MX" sz="4400" b="1" dirty="0"/>
          </a:p>
        </p:txBody>
      </p:sp>
      <p:sp>
        <p:nvSpPr>
          <p:cNvPr id="11" name="CuadroTexto 10"/>
          <p:cNvSpPr txBox="1"/>
          <p:nvPr/>
        </p:nvSpPr>
        <p:spPr>
          <a:xfrm flipH="1">
            <a:off x="140722" y="907055"/>
            <a:ext cx="11672735" cy="5509200"/>
          </a:xfrm>
          <a:prstGeom prst="rect">
            <a:avLst/>
          </a:prstGeom>
          <a:noFill/>
        </p:spPr>
        <p:txBody>
          <a:bodyPr wrap="square" rtlCol="0">
            <a:spAutoFit/>
          </a:bodyPr>
          <a:lstStyle/>
          <a:p>
            <a:pPr marL="457200" indent="-457200" algn="just">
              <a:buFont typeface="Arial" panose="020B0604020202020204" pitchFamily="34" charset="0"/>
              <a:buChar char="•"/>
            </a:pPr>
            <a:r>
              <a:rPr lang="es-MX" sz="3200" i="1" dirty="0" smtClean="0"/>
              <a:t>Se </a:t>
            </a:r>
            <a:r>
              <a:rPr lang="es-MX" sz="3200" i="1" dirty="0"/>
              <a:t>grafica la serie y se analiza su </a:t>
            </a:r>
            <a:r>
              <a:rPr lang="es-MX" sz="3200" i="1" dirty="0" smtClean="0"/>
              <a:t>comportamiento</a:t>
            </a:r>
          </a:p>
          <a:p>
            <a:pPr algn="just"/>
            <a:endParaRPr lang="es-MX" sz="3200" i="1" dirty="0"/>
          </a:p>
          <a:p>
            <a:pPr marL="457200" indent="-457200" algn="just">
              <a:buFont typeface="Arial" panose="020B0604020202020204" pitchFamily="34" charset="0"/>
              <a:buChar char="•"/>
            </a:pPr>
            <a:r>
              <a:rPr lang="es-MX" sz="3200" i="1" dirty="0"/>
              <a:t>Si su comportamiento presenta </a:t>
            </a:r>
            <a:r>
              <a:rPr lang="es-MX" sz="3200" i="1" dirty="0" smtClean="0"/>
              <a:t>una </a:t>
            </a:r>
          </a:p>
          <a:p>
            <a:pPr algn="just"/>
            <a:r>
              <a:rPr lang="es-MX" sz="3200" i="1" dirty="0" smtClean="0"/>
              <a:t>tendencia</a:t>
            </a:r>
            <a:r>
              <a:rPr lang="es-MX" sz="3200" i="1" dirty="0"/>
              <a:t>, entonces la serie </a:t>
            </a:r>
            <a:endParaRPr lang="es-MX" sz="3200" i="1" dirty="0" smtClean="0"/>
          </a:p>
          <a:p>
            <a:pPr algn="just"/>
            <a:r>
              <a:rPr lang="es-MX" sz="3200" i="1" dirty="0" smtClean="0"/>
              <a:t>no  </a:t>
            </a:r>
            <a:r>
              <a:rPr lang="es-MX" sz="3200" i="1" dirty="0"/>
              <a:t>es </a:t>
            </a:r>
            <a:r>
              <a:rPr lang="es-MX" sz="3200" i="1" dirty="0" smtClean="0"/>
              <a:t>estacionaria</a:t>
            </a:r>
          </a:p>
          <a:p>
            <a:pPr algn="just"/>
            <a:endParaRPr lang="es-MX" sz="3200" i="1" dirty="0"/>
          </a:p>
          <a:p>
            <a:pPr marL="457200" indent="-457200" algn="just">
              <a:buFont typeface="Arial" panose="020B0604020202020204" pitchFamily="34" charset="0"/>
              <a:buChar char="•"/>
            </a:pPr>
            <a:r>
              <a:rPr lang="es-MX" sz="3200" i="1" dirty="0"/>
              <a:t>Si su comportamiento es muy volátil </a:t>
            </a:r>
            <a:endParaRPr lang="es-MX" sz="3200" i="1" dirty="0" smtClean="0"/>
          </a:p>
          <a:p>
            <a:pPr algn="just"/>
            <a:r>
              <a:rPr lang="es-MX" sz="3200" i="1" dirty="0" smtClean="0"/>
              <a:t>a </a:t>
            </a:r>
            <a:r>
              <a:rPr lang="es-MX" sz="3200" i="1" dirty="0"/>
              <a:t>través del tiempo, entonces  </a:t>
            </a:r>
            <a:endParaRPr lang="es-MX" sz="3200" i="1" dirty="0" smtClean="0"/>
          </a:p>
          <a:p>
            <a:pPr algn="just"/>
            <a:r>
              <a:rPr lang="es-MX" sz="3200" i="1" dirty="0" smtClean="0"/>
              <a:t>no </a:t>
            </a:r>
            <a:r>
              <a:rPr lang="es-MX" sz="3200" i="1" dirty="0"/>
              <a:t>es </a:t>
            </a:r>
            <a:r>
              <a:rPr lang="es-MX" sz="3200" i="1" dirty="0" smtClean="0"/>
              <a:t>estacionaria</a:t>
            </a:r>
          </a:p>
          <a:p>
            <a:pPr marL="457200" indent="-457200" algn="just">
              <a:buFont typeface="Arial" panose="020B0604020202020204" pitchFamily="34" charset="0"/>
              <a:buChar char="•"/>
            </a:pPr>
            <a:endParaRPr lang="es-MX" sz="3200" i="1" dirty="0"/>
          </a:p>
          <a:p>
            <a:pPr algn="just"/>
            <a:endParaRPr lang="es-MX" sz="3200" i="1" dirty="0"/>
          </a:p>
        </p:txBody>
      </p:sp>
      <p:pic>
        <p:nvPicPr>
          <p:cNvPr id="3" name="Imagen 2"/>
          <p:cNvPicPr>
            <a:picLocks noChangeAspect="1"/>
          </p:cNvPicPr>
          <p:nvPr/>
        </p:nvPicPr>
        <p:blipFill rotWithShape="1">
          <a:blip r:embed="rId3">
            <a:extLst>
              <a:ext uri="{28A0092B-C50C-407E-A947-70E740481C1C}">
                <a14:useLocalDpi xmlns:a14="http://schemas.microsoft.com/office/drawing/2010/main" val="0"/>
              </a:ext>
            </a:extLst>
          </a:blip>
          <a:srcRect l="2973" t="9552" r="3417" b="3659"/>
          <a:stretch/>
        </p:blipFill>
        <p:spPr>
          <a:xfrm>
            <a:off x="6759562" y="1511812"/>
            <a:ext cx="5422710" cy="4394580"/>
          </a:xfrm>
          <a:prstGeom prst="rect">
            <a:avLst/>
          </a:prstGeom>
        </p:spPr>
      </p:pic>
    </p:spTree>
    <p:extLst>
      <p:ext uri="{BB962C8B-B14F-4D97-AF65-F5344CB8AC3E}">
        <p14:creationId xmlns:p14="http://schemas.microsoft.com/office/powerpoint/2010/main" val="17166373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p:cNvCxnSpPr/>
          <p:nvPr/>
        </p:nvCxnSpPr>
        <p:spPr>
          <a:xfrm flipV="1">
            <a:off x="0" y="982493"/>
            <a:ext cx="10525328" cy="19456"/>
          </a:xfrm>
          <a:prstGeom prst="line">
            <a:avLst/>
          </a:prstGeom>
          <a:ln w="38100">
            <a:solidFill>
              <a:srgbClr val="3A5EA7"/>
            </a:solidFill>
          </a:ln>
        </p:spPr>
        <p:style>
          <a:lnRef idx="3">
            <a:schemeClr val="accent2"/>
          </a:lnRef>
          <a:fillRef idx="0">
            <a:schemeClr val="accent2"/>
          </a:fillRef>
          <a:effectRef idx="2">
            <a:schemeClr val="accent2"/>
          </a:effectRef>
          <a:fontRef idx="minor">
            <a:schemeClr val="tx1"/>
          </a:fontRef>
        </p:style>
      </p:cxnSp>
      <p:sp>
        <p:nvSpPr>
          <p:cNvPr id="5" name="Rectángulo 4"/>
          <p:cNvSpPr/>
          <p:nvPr/>
        </p:nvSpPr>
        <p:spPr>
          <a:xfrm>
            <a:off x="-9728" y="6536994"/>
            <a:ext cx="12192000" cy="155642"/>
          </a:xfrm>
          <a:prstGeom prst="rect">
            <a:avLst/>
          </a:prstGeom>
          <a:solidFill>
            <a:srgbClr val="8B9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6" name="Rectángulo 5"/>
          <p:cNvSpPr/>
          <p:nvPr/>
        </p:nvSpPr>
        <p:spPr>
          <a:xfrm>
            <a:off x="0" y="6692636"/>
            <a:ext cx="12192000" cy="155642"/>
          </a:xfrm>
          <a:prstGeom prst="rect">
            <a:avLst/>
          </a:prstGeom>
          <a:solidFill>
            <a:srgbClr val="3A5EA7"/>
          </a:solidFill>
          <a:ln>
            <a:solidFill>
              <a:srgbClr val="3A5E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pic>
        <p:nvPicPr>
          <p:cNvPr id="7" name="Imagen 6" descr="Imagen que contiene plato&#10;&#10;Descripción generada automáticamente">
            <a:extLst>
              <a:ext uri="{FF2B5EF4-FFF2-40B4-BE49-F238E27FC236}">
                <a16:creationId xmlns="" xmlns:a16="http://schemas.microsoft.com/office/drawing/2014/main" id="{1400270E-482D-4AAA-9CBF-6DBB210C7414}"/>
              </a:ext>
            </a:extLst>
          </p:cNvPr>
          <p:cNvPicPr>
            <a:picLocks noChangeAspect="1"/>
          </p:cNvPicPr>
          <p:nvPr/>
        </p:nvPicPr>
        <p:blipFill>
          <a:blip r:embed="rId2"/>
          <a:stretch>
            <a:fillRect/>
          </a:stretch>
        </p:blipFill>
        <p:spPr>
          <a:xfrm>
            <a:off x="10657908" y="-49655"/>
            <a:ext cx="1382959" cy="1068089"/>
          </a:xfrm>
          <a:prstGeom prst="rect">
            <a:avLst/>
          </a:prstGeom>
        </p:spPr>
      </p:pic>
      <p:sp>
        <p:nvSpPr>
          <p:cNvPr id="2" name="CuadroTexto 1"/>
          <p:cNvSpPr txBox="1"/>
          <p:nvPr/>
        </p:nvSpPr>
        <p:spPr>
          <a:xfrm flipH="1">
            <a:off x="368130" y="135231"/>
            <a:ext cx="10171549" cy="769441"/>
          </a:xfrm>
          <a:prstGeom prst="rect">
            <a:avLst/>
          </a:prstGeom>
          <a:noFill/>
        </p:spPr>
        <p:txBody>
          <a:bodyPr wrap="square" rtlCol="0">
            <a:spAutoFit/>
          </a:bodyPr>
          <a:lstStyle/>
          <a:p>
            <a:r>
              <a:rPr lang="es-MX" sz="4400" b="1" dirty="0" smtClean="0"/>
              <a:t>MÉTODO GRÁFICO</a:t>
            </a:r>
            <a:endParaRPr lang="es-MX" sz="4400" b="1" dirty="0"/>
          </a:p>
        </p:txBody>
      </p:sp>
      <p:sp>
        <p:nvSpPr>
          <p:cNvPr id="11" name="CuadroTexto 10"/>
          <p:cNvSpPr txBox="1"/>
          <p:nvPr/>
        </p:nvSpPr>
        <p:spPr>
          <a:xfrm flipH="1">
            <a:off x="140722" y="907055"/>
            <a:ext cx="11672735" cy="2062103"/>
          </a:xfrm>
          <a:prstGeom prst="rect">
            <a:avLst/>
          </a:prstGeom>
          <a:noFill/>
        </p:spPr>
        <p:txBody>
          <a:bodyPr wrap="square" rtlCol="0">
            <a:spAutoFit/>
          </a:bodyPr>
          <a:lstStyle/>
          <a:p>
            <a:pPr marL="457200" indent="-457200" algn="just">
              <a:buFont typeface="Arial" panose="020B0604020202020204" pitchFamily="34" charset="0"/>
              <a:buChar char="•"/>
            </a:pPr>
            <a:r>
              <a:rPr lang="es-MX" sz="3200" i="1" dirty="0" smtClean="0"/>
              <a:t>Si</a:t>
            </a:r>
            <a:r>
              <a:rPr lang="es-MX" sz="3200" i="1" dirty="0"/>
              <a:t>	su	comportamiento	se	mantiene	alrededor	de	la  media	con	un  comportamiento estable, entonces es estacionaria</a:t>
            </a:r>
            <a:r>
              <a:rPr lang="es-MX" sz="3200" i="1" dirty="0" smtClean="0"/>
              <a:t>.</a:t>
            </a:r>
          </a:p>
          <a:p>
            <a:pPr algn="just"/>
            <a:endParaRPr lang="es-MX" sz="3200" i="1" dirty="0"/>
          </a:p>
        </p:txBody>
      </p:sp>
      <p:pic>
        <p:nvPicPr>
          <p:cNvPr id="8" name="Imagen 7"/>
          <p:cNvPicPr>
            <a:picLocks noChangeAspect="1"/>
          </p:cNvPicPr>
          <p:nvPr/>
        </p:nvPicPr>
        <p:blipFill rotWithShape="1">
          <a:blip r:embed="rId3">
            <a:extLst>
              <a:ext uri="{28A0092B-C50C-407E-A947-70E740481C1C}">
                <a14:useLocalDpi xmlns:a14="http://schemas.microsoft.com/office/drawing/2010/main" val="0"/>
              </a:ext>
            </a:extLst>
          </a:blip>
          <a:srcRect t="10987" b="1263"/>
          <a:stretch/>
        </p:blipFill>
        <p:spPr>
          <a:xfrm>
            <a:off x="2326941" y="2580185"/>
            <a:ext cx="6939889" cy="3575714"/>
          </a:xfrm>
          <a:prstGeom prst="rect">
            <a:avLst/>
          </a:prstGeom>
        </p:spPr>
      </p:pic>
    </p:spTree>
    <p:extLst>
      <p:ext uri="{BB962C8B-B14F-4D97-AF65-F5344CB8AC3E}">
        <p14:creationId xmlns:p14="http://schemas.microsoft.com/office/powerpoint/2010/main" val="118059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p:cNvCxnSpPr/>
          <p:nvPr/>
        </p:nvCxnSpPr>
        <p:spPr>
          <a:xfrm flipV="1">
            <a:off x="0" y="982493"/>
            <a:ext cx="10525328" cy="19456"/>
          </a:xfrm>
          <a:prstGeom prst="line">
            <a:avLst/>
          </a:prstGeom>
          <a:ln w="38100">
            <a:solidFill>
              <a:srgbClr val="3A5EA7"/>
            </a:solidFill>
          </a:ln>
        </p:spPr>
        <p:style>
          <a:lnRef idx="3">
            <a:schemeClr val="accent2"/>
          </a:lnRef>
          <a:fillRef idx="0">
            <a:schemeClr val="accent2"/>
          </a:fillRef>
          <a:effectRef idx="2">
            <a:schemeClr val="accent2"/>
          </a:effectRef>
          <a:fontRef idx="minor">
            <a:schemeClr val="tx1"/>
          </a:fontRef>
        </p:style>
      </p:cxnSp>
      <p:sp>
        <p:nvSpPr>
          <p:cNvPr id="5" name="Rectángulo 4"/>
          <p:cNvSpPr/>
          <p:nvPr/>
        </p:nvSpPr>
        <p:spPr>
          <a:xfrm>
            <a:off x="-9728" y="6536994"/>
            <a:ext cx="12192000" cy="155642"/>
          </a:xfrm>
          <a:prstGeom prst="rect">
            <a:avLst/>
          </a:prstGeom>
          <a:solidFill>
            <a:srgbClr val="8B9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6" name="Rectángulo 5"/>
          <p:cNvSpPr/>
          <p:nvPr/>
        </p:nvSpPr>
        <p:spPr>
          <a:xfrm>
            <a:off x="0" y="6692636"/>
            <a:ext cx="12192000" cy="155642"/>
          </a:xfrm>
          <a:prstGeom prst="rect">
            <a:avLst/>
          </a:prstGeom>
          <a:solidFill>
            <a:srgbClr val="3A5EA7"/>
          </a:solidFill>
          <a:ln>
            <a:solidFill>
              <a:srgbClr val="3A5E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pic>
        <p:nvPicPr>
          <p:cNvPr id="7" name="Imagen 6" descr="Imagen que contiene plato&#10;&#10;Descripción generada automáticamente">
            <a:extLst>
              <a:ext uri="{FF2B5EF4-FFF2-40B4-BE49-F238E27FC236}">
                <a16:creationId xmlns="" xmlns:a16="http://schemas.microsoft.com/office/drawing/2014/main" id="{1400270E-482D-4AAA-9CBF-6DBB210C7414}"/>
              </a:ext>
            </a:extLst>
          </p:cNvPr>
          <p:cNvPicPr>
            <a:picLocks noChangeAspect="1"/>
          </p:cNvPicPr>
          <p:nvPr/>
        </p:nvPicPr>
        <p:blipFill>
          <a:blip r:embed="rId2"/>
          <a:stretch>
            <a:fillRect/>
          </a:stretch>
        </p:blipFill>
        <p:spPr>
          <a:xfrm>
            <a:off x="10657908" y="-49655"/>
            <a:ext cx="1382959" cy="1068089"/>
          </a:xfrm>
          <a:prstGeom prst="rect">
            <a:avLst/>
          </a:prstGeom>
        </p:spPr>
      </p:pic>
      <p:sp>
        <p:nvSpPr>
          <p:cNvPr id="2" name="CuadroTexto 1"/>
          <p:cNvSpPr txBox="1"/>
          <p:nvPr/>
        </p:nvSpPr>
        <p:spPr>
          <a:xfrm flipH="1">
            <a:off x="368130" y="135231"/>
            <a:ext cx="10171549" cy="769441"/>
          </a:xfrm>
          <a:prstGeom prst="rect">
            <a:avLst/>
          </a:prstGeom>
          <a:noFill/>
        </p:spPr>
        <p:txBody>
          <a:bodyPr wrap="square" rtlCol="0">
            <a:spAutoFit/>
          </a:bodyPr>
          <a:lstStyle/>
          <a:p>
            <a:r>
              <a:rPr lang="es-MX" sz="4400" b="1" dirty="0" smtClean="0"/>
              <a:t>RAÍZ UNITARIA</a:t>
            </a:r>
            <a:endParaRPr lang="es-MX" sz="4400" b="1" dirty="0"/>
          </a:p>
        </p:txBody>
      </p:sp>
      <p:sp>
        <p:nvSpPr>
          <p:cNvPr id="11" name="CuadroTexto 10"/>
          <p:cNvSpPr txBox="1"/>
          <p:nvPr/>
        </p:nvSpPr>
        <p:spPr>
          <a:xfrm flipH="1">
            <a:off x="140722" y="907055"/>
            <a:ext cx="11672735" cy="6001643"/>
          </a:xfrm>
          <a:prstGeom prst="rect">
            <a:avLst/>
          </a:prstGeom>
          <a:noFill/>
        </p:spPr>
        <p:txBody>
          <a:bodyPr wrap="square" rtlCol="0">
            <a:spAutoFit/>
          </a:bodyPr>
          <a:lstStyle/>
          <a:p>
            <a:pPr marL="457200" indent="-457200" algn="just">
              <a:buFont typeface="Arial" panose="020B0604020202020204" pitchFamily="34" charset="0"/>
              <a:buChar char="•"/>
            </a:pPr>
            <a:r>
              <a:rPr lang="es-MX" sz="3200" i="1" dirty="0" smtClean="0"/>
              <a:t>Es </a:t>
            </a:r>
            <a:r>
              <a:rPr lang="es-MX" sz="3200" i="1" dirty="0"/>
              <a:t>una tendencia estocástica en la serie temporal. </a:t>
            </a:r>
            <a:endParaRPr lang="es-MX" sz="3200" i="1" dirty="0" smtClean="0"/>
          </a:p>
          <a:p>
            <a:pPr marL="457200" indent="-457200" algn="just">
              <a:buFont typeface="Arial" panose="020B0604020202020204" pitchFamily="34" charset="0"/>
              <a:buChar char="•"/>
            </a:pPr>
            <a:endParaRPr lang="es-MX" sz="3200" i="1" dirty="0"/>
          </a:p>
          <a:p>
            <a:pPr marL="457200" indent="-457200" algn="just">
              <a:buFont typeface="Arial" panose="020B0604020202020204" pitchFamily="34" charset="0"/>
              <a:buChar char="•"/>
            </a:pPr>
            <a:r>
              <a:rPr lang="es-MX" sz="3200" i="1" dirty="0" smtClean="0"/>
              <a:t>Algunas </a:t>
            </a:r>
            <a:r>
              <a:rPr lang="es-MX" sz="3200" i="1" dirty="0"/>
              <a:t>veces se le llama “paseo aleatorio con </a:t>
            </a:r>
            <a:r>
              <a:rPr lang="es-MX" sz="3200" i="1" dirty="0" smtClean="0"/>
              <a:t>deriva o caminata aleatoria”. </a:t>
            </a:r>
          </a:p>
          <a:p>
            <a:pPr marL="457200" indent="-457200" algn="just">
              <a:buFont typeface="Arial" panose="020B0604020202020204" pitchFamily="34" charset="0"/>
              <a:buChar char="•"/>
            </a:pPr>
            <a:endParaRPr lang="es-MX" sz="3200" i="1" dirty="0"/>
          </a:p>
          <a:p>
            <a:pPr marL="457200" indent="-457200" algn="just">
              <a:buFont typeface="Arial" panose="020B0604020202020204" pitchFamily="34" charset="0"/>
              <a:buChar char="•"/>
            </a:pPr>
            <a:r>
              <a:rPr lang="es-MX" sz="3200" i="1" dirty="0" smtClean="0"/>
              <a:t>Así, la no </a:t>
            </a:r>
            <a:r>
              <a:rPr lang="es-MX" sz="3200" i="1" dirty="0"/>
              <a:t>estacionariedad, caminata aleatoria, raíz unitaria son </a:t>
            </a:r>
            <a:r>
              <a:rPr lang="es-MX" sz="3200" i="1" dirty="0" smtClean="0"/>
              <a:t>sinónimos.</a:t>
            </a:r>
          </a:p>
          <a:p>
            <a:pPr marL="457200" indent="-457200" algn="just">
              <a:buFont typeface="Arial" panose="020B0604020202020204" pitchFamily="34" charset="0"/>
              <a:buChar char="•"/>
            </a:pPr>
            <a:endParaRPr lang="es-MX" sz="3200" i="1" dirty="0"/>
          </a:p>
          <a:p>
            <a:pPr marL="457200" indent="-457200" algn="just">
              <a:buFont typeface="Arial" panose="020B0604020202020204" pitchFamily="34" charset="0"/>
              <a:buChar char="•"/>
            </a:pPr>
            <a:r>
              <a:rPr lang="es-MX" sz="3200" i="1" dirty="0" smtClean="0"/>
              <a:t>Por </a:t>
            </a:r>
            <a:r>
              <a:rPr lang="es-MX" sz="3200" i="1" dirty="0"/>
              <a:t>tanto, si la serie tiene una raíz unitaria, ésta presenta un patrón sistemático </a:t>
            </a:r>
            <a:r>
              <a:rPr lang="es-MX" sz="3200" dirty="0"/>
              <a:t>que es impredecible. </a:t>
            </a:r>
            <a:r>
              <a:rPr lang="es-MX" sz="3200" dirty="0" smtClean="0"/>
              <a:t>D</a:t>
            </a:r>
            <a:r>
              <a:rPr lang="es-MX" sz="3200" i="1" dirty="0" smtClean="0"/>
              <a:t>e manera que </a:t>
            </a:r>
            <a:r>
              <a:rPr lang="es-MX" sz="3200" i="1" dirty="0"/>
              <a:t>no es </a:t>
            </a:r>
            <a:r>
              <a:rPr lang="es-MX" sz="3200" i="1" dirty="0" smtClean="0"/>
              <a:t>estacionaria y </a:t>
            </a:r>
            <a:r>
              <a:rPr lang="es-MX" sz="3200" i="1" dirty="0"/>
              <a:t>los  pronósticos no serán confiables.</a:t>
            </a:r>
            <a:endParaRPr lang="es-MX" sz="3200" i="1" dirty="0" smtClean="0"/>
          </a:p>
          <a:p>
            <a:pPr algn="just"/>
            <a:endParaRPr lang="es-MX" sz="3200" i="1" dirty="0"/>
          </a:p>
        </p:txBody>
      </p:sp>
    </p:spTree>
    <p:extLst>
      <p:ext uri="{BB962C8B-B14F-4D97-AF65-F5344CB8AC3E}">
        <p14:creationId xmlns:p14="http://schemas.microsoft.com/office/powerpoint/2010/main" val="35854264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p:cNvCxnSpPr/>
          <p:nvPr/>
        </p:nvCxnSpPr>
        <p:spPr>
          <a:xfrm flipV="1">
            <a:off x="0" y="982493"/>
            <a:ext cx="10525328" cy="19456"/>
          </a:xfrm>
          <a:prstGeom prst="line">
            <a:avLst/>
          </a:prstGeom>
          <a:ln w="38100">
            <a:solidFill>
              <a:srgbClr val="3A5EA7"/>
            </a:solidFill>
          </a:ln>
        </p:spPr>
        <p:style>
          <a:lnRef idx="3">
            <a:schemeClr val="accent2"/>
          </a:lnRef>
          <a:fillRef idx="0">
            <a:schemeClr val="accent2"/>
          </a:fillRef>
          <a:effectRef idx="2">
            <a:schemeClr val="accent2"/>
          </a:effectRef>
          <a:fontRef idx="minor">
            <a:schemeClr val="tx1"/>
          </a:fontRef>
        </p:style>
      </p:cxnSp>
      <p:sp>
        <p:nvSpPr>
          <p:cNvPr id="5" name="Rectángulo 4"/>
          <p:cNvSpPr/>
          <p:nvPr/>
        </p:nvSpPr>
        <p:spPr>
          <a:xfrm>
            <a:off x="-9728" y="6536994"/>
            <a:ext cx="12192000" cy="155642"/>
          </a:xfrm>
          <a:prstGeom prst="rect">
            <a:avLst/>
          </a:prstGeom>
          <a:solidFill>
            <a:srgbClr val="8B9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6" name="Rectángulo 5"/>
          <p:cNvSpPr/>
          <p:nvPr/>
        </p:nvSpPr>
        <p:spPr>
          <a:xfrm>
            <a:off x="0" y="6692636"/>
            <a:ext cx="12192000" cy="155642"/>
          </a:xfrm>
          <a:prstGeom prst="rect">
            <a:avLst/>
          </a:prstGeom>
          <a:solidFill>
            <a:srgbClr val="3A5EA7"/>
          </a:solidFill>
          <a:ln>
            <a:solidFill>
              <a:srgbClr val="3A5E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pic>
        <p:nvPicPr>
          <p:cNvPr id="7" name="Imagen 6" descr="Imagen que contiene plato&#10;&#10;Descripción generada automáticamente">
            <a:extLst>
              <a:ext uri="{FF2B5EF4-FFF2-40B4-BE49-F238E27FC236}">
                <a16:creationId xmlns="" xmlns:a16="http://schemas.microsoft.com/office/drawing/2014/main" id="{1400270E-482D-4AAA-9CBF-6DBB210C7414}"/>
              </a:ext>
            </a:extLst>
          </p:cNvPr>
          <p:cNvPicPr>
            <a:picLocks noChangeAspect="1"/>
          </p:cNvPicPr>
          <p:nvPr/>
        </p:nvPicPr>
        <p:blipFill>
          <a:blip r:embed="rId2"/>
          <a:stretch>
            <a:fillRect/>
          </a:stretch>
        </p:blipFill>
        <p:spPr>
          <a:xfrm>
            <a:off x="10657908" y="-49655"/>
            <a:ext cx="1382959" cy="1068089"/>
          </a:xfrm>
          <a:prstGeom prst="rect">
            <a:avLst/>
          </a:prstGeom>
        </p:spPr>
      </p:pic>
      <p:sp>
        <p:nvSpPr>
          <p:cNvPr id="2" name="CuadroTexto 1"/>
          <p:cNvSpPr txBox="1"/>
          <p:nvPr/>
        </p:nvSpPr>
        <p:spPr>
          <a:xfrm flipH="1">
            <a:off x="122829" y="259218"/>
            <a:ext cx="10416849" cy="769441"/>
          </a:xfrm>
          <a:prstGeom prst="rect">
            <a:avLst/>
          </a:prstGeom>
          <a:noFill/>
        </p:spPr>
        <p:txBody>
          <a:bodyPr wrap="square" rtlCol="0">
            <a:spAutoFit/>
          </a:bodyPr>
          <a:lstStyle/>
          <a:p>
            <a:r>
              <a:rPr lang="es-MX" sz="4400" b="1" dirty="0" smtClean="0"/>
              <a:t>AUTOCORRELACIÓN</a:t>
            </a:r>
            <a:endParaRPr lang="es-MX" sz="4400" b="1" dirty="0"/>
          </a:p>
        </p:txBody>
      </p:sp>
      <p:sp>
        <p:nvSpPr>
          <p:cNvPr id="11" name="CuadroTexto 10"/>
          <p:cNvSpPr txBox="1"/>
          <p:nvPr/>
        </p:nvSpPr>
        <p:spPr>
          <a:xfrm flipH="1">
            <a:off x="249904" y="1978779"/>
            <a:ext cx="11672735" cy="2554545"/>
          </a:xfrm>
          <a:prstGeom prst="rect">
            <a:avLst/>
          </a:prstGeom>
          <a:noFill/>
        </p:spPr>
        <p:txBody>
          <a:bodyPr wrap="square" rtlCol="0">
            <a:spAutoFit/>
          </a:bodyPr>
          <a:lstStyle/>
          <a:p>
            <a:pPr marL="457200" indent="-457200" algn="just">
              <a:buFont typeface="Arial" panose="020B0604020202020204" pitchFamily="34" charset="0"/>
              <a:buChar char="•"/>
            </a:pPr>
            <a:r>
              <a:rPr lang="es-MX" sz="3200" dirty="0" smtClean="0"/>
              <a:t>En </a:t>
            </a:r>
            <a:r>
              <a:rPr lang="es-MX" sz="3200" dirty="0"/>
              <a:t>una serie de tiempo </a:t>
            </a:r>
            <a:r>
              <a:rPr lang="es-MX" sz="3200" dirty="0" smtClean="0"/>
              <a:t>los </a:t>
            </a:r>
            <a:r>
              <a:rPr lang="es-MX" sz="3200" dirty="0"/>
              <a:t>valores que toma una variable en el tiempo no son independientes entre </a:t>
            </a:r>
            <a:r>
              <a:rPr lang="es-MX" sz="3200" dirty="0" smtClean="0"/>
              <a:t>sí.</a:t>
            </a:r>
          </a:p>
          <a:p>
            <a:pPr marL="457200" indent="-457200" algn="just">
              <a:buFont typeface="Arial" panose="020B0604020202020204" pitchFamily="34" charset="0"/>
              <a:buChar char="•"/>
            </a:pPr>
            <a:endParaRPr lang="es-MX" sz="3200" dirty="0"/>
          </a:p>
          <a:p>
            <a:pPr marL="457200" indent="-457200" algn="just">
              <a:buFont typeface="Arial" panose="020B0604020202020204" pitchFamily="34" charset="0"/>
              <a:buChar char="•"/>
            </a:pPr>
            <a:r>
              <a:rPr lang="es-MX" sz="3200" dirty="0" smtClean="0"/>
              <a:t>Sino </a:t>
            </a:r>
            <a:r>
              <a:rPr lang="es-MX" sz="3200" dirty="0"/>
              <a:t>que un valor determinado depende de los valores anteriores, existen dos formas de medir esta dependencia de las variables</a:t>
            </a:r>
            <a:endParaRPr lang="es-MX" sz="3200" i="1" dirty="0"/>
          </a:p>
        </p:txBody>
      </p:sp>
    </p:spTree>
    <p:extLst>
      <p:ext uri="{BB962C8B-B14F-4D97-AF65-F5344CB8AC3E}">
        <p14:creationId xmlns:p14="http://schemas.microsoft.com/office/powerpoint/2010/main" val="5890143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p:cNvCxnSpPr/>
          <p:nvPr/>
        </p:nvCxnSpPr>
        <p:spPr>
          <a:xfrm flipV="1">
            <a:off x="0" y="982493"/>
            <a:ext cx="10525328" cy="19456"/>
          </a:xfrm>
          <a:prstGeom prst="line">
            <a:avLst/>
          </a:prstGeom>
          <a:ln w="38100">
            <a:solidFill>
              <a:srgbClr val="3A5EA7"/>
            </a:solidFill>
          </a:ln>
        </p:spPr>
        <p:style>
          <a:lnRef idx="3">
            <a:schemeClr val="accent2"/>
          </a:lnRef>
          <a:fillRef idx="0">
            <a:schemeClr val="accent2"/>
          </a:fillRef>
          <a:effectRef idx="2">
            <a:schemeClr val="accent2"/>
          </a:effectRef>
          <a:fontRef idx="minor">
            <a:schemeClr val="tx1"/>
          </a:fontRef>
        </p:style>
      </p:cxnSp>
      <p:sp>
        <p:nvSpPr>
          <p:cNvPr id="5" name="Rectángulo 4"/>
          <p:cNvSpPr/>
          <p:nvPr/>
        </p:nvSpPr>
        <p:spPr>
          <a:xfrm>
            <a:off x="-9728" y="6536994"/>
            <a:ext cx="12192000" cy="155642"/>
          </a:xfrm>
          <a:prstGeom prst="rect">
            <a:avLst/>
          </a:prstGeom>
          <a:solidFill>
            <a:srgbClr val="8B9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6" name="Rectángulo 5"/>
          <p:cNvSpPr/>
          <p:nvPr/>
        </p:nvSpPr>
        <p:spPr>
          <a:xfrm>
            <a:off x="0" y="6692636"/>
            <a:ext cx="12192000" cy="155642"/>
          </a:xfrm>
          <a:prstGeom prst="rect">
            <a:avLst/>
          </a:prstGeom>
          <a:solidFill>
            <a:srgbClr val="3A5EA7"/>
          </a:solidFill>
          <a:ln>
            <a:solidFill>
              <a:srgbClr val="3A5E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pic>
        <p:nvPicPr>
          <p:cNvPr id="7" name="Imagen 6" descr="Imagen que contiene plato&#10;&#10;Descripción generada automáticamente">
            <a:extLst>
              <a:ext uri="{FF2B5EF4-FFF2-40B4-BE49-F238E27FC236}">
                <a16:creationId xmlns="" xmlns:a16="http://schemas.microsoft.com/office/drawing/2014/main" id="{1400270E-482D-4AAA-9CBF-6DBB210C7414}"/>
              </a:ext>
            </a:extLst>
          </p:cNvPr>
          <p:cNvPicPr>
            <a:picLocks noChangeAspect="1"/>
          </p:cNvPicPr>
          <p:nvPr/>
        </p:nvPicPr>
        <p:blipFill>
          <a:blip r:embed="rId2"/>
          <a:stretch>
            <a:fillRect/>
          </a:stretch>
        </p:blipFill>
        <p:spPr>
          <a:xfrm>
            <a:off x="10657908" y="-49655"/>
            <a:ext cx="1382959" cy="1068089"/>
          </a:xfrm>
          <a:prstGeom prst="rect">
            <a:avLst/>
          </a:prstGeom>
        </p:spPr>
      </p:pic>
      <p:sp>
        <p:nvSpPr>
          <p:cNvPr id="2" name="CuadroTexto 1"/>
          <p:cNvSpPr txBox="1"/>
          <p:nvPr/>
        </p:nvSpPr>
        <p:spPr>
          <a:xfrm flipH="1">
            <a:off x="122829" y="259218"/>
            <a:ext cx="10416849" cy="769441"/>
          </a:xfrm>
          <a:prstGeom prst="rect">
            <a:avLst/>
          </a:prstGeom>
          <a:noFill/>
        </p:spPr>
        <p:txBody>
          <a:bodyPr wrap="square" rtlCol="0">
            <a:spAutoFit/>
          </a:bodyPr>
          <a:lstStyle/>
          <a:p>
            <a:r>
              <a:rPr lang="es-MX" sz="4400" b="1" dirty="0" smtClean="0"/>
              <a:t>FUNCIÓN DE AUTOCORRELACIÓN (ACF)</a:t>
            </a:r>
            <a:endParaRPr lang="es-MX" sz="4400" b="1" dirty="0"/>
          </a:p>
        </p:txBody>
      </p:sp>
      <mc:AlternateContent xmlns:mc="http://schemas.openxmlformats.org/markup-compatibility/2006" xmlns:a14="http://schemas.microsoft.com/office/drawing/2010/main">
        <mc:Choice Requires="a14">
          <p:sp>
            <p:nvSpPr>
              <p:cNvPr id="11" name="CuadroTexto 10"/>
              <p:cNvSpPr txBox="1"/>
              <p:nvPr/>
            </p:nvSpPr>
            <p:spPr>
              <a:xfrm flipH="1">
                <a:off x="249904" y="1765436"/>
                <a:ext cx="11672735" cy="3539430"/>
              </a:xfrm>
              <a:prstGeom prst="rect">
                <a:avLst/>
              </a:prstGeom>
              <a:noFill/>
            </p:spPr>
            <p:txBody>
              <a:bodyPr wrap="square" rtlCol="0">
                <a:spAutoFit/>
              </a:bodyPr>
              <a:lstStyle/>
              <a:p>
                <a:pPr algn="just"/>
                <a:endParaRPr lang="es-MX" sz="3200" i="1" dirty="0" smtClean="0"/>
              </a:p>
              <a:p>
                <a:pPr algn="just"/>
                <a:r>
                  <a:rPr lang="es-MX" sz="3200" b="1" i="1" dirty="0" smtClean="0"/>
                  <a:t>ACF: </a:t>
                </a:r>
                <a:r>
                  <a:rPr lang="es-MX" sz="3200" i="1" dirty="0" smtClean="0"/>
                  <a:t>Mide </a:t>
                </a:r>
                <a:r>
                  <a:rPr lang="es-MX" sz="3200" i="1" dirty="0"/>
                  <a:t>la relación estadística entre las observaciones de una serie  de </a:t>
                </a:r>
                <a:r>
                  <a:rPr lang="es-MX" sz="3200" i="1" dirty="0" smtClean="0"/>
                  <a:t>tiempo.</a:t>
                </a:r>
              </a:p>
              <a:p>
                <a:pPr algn="just"/>
                <a:endParaRPr lang="es-MX" sz="3200" i="1" dirty="0" smtClean="0"/>
              </a:p>
              <a:p>
                <a:pPr algn="just"/>
                <a:r>
                  <a:rPr lang="es-MX" sz="3200" i="1" dirty="0" smtClean="0"/>
                  <a:t>Es decir, la </a:t>
                </a:r>
                <a:r>
                  <a:rPr lang="es-MX" sz="3200" i="1" dirty="0"/>
                  <a:t>correlación entre la variable </a:t>
                </a:r>
                <a14:m>
                  <m:oMath xmlns:m="http://schemas.openxmlformats.org/officeDocument/2006/math">
                    <m:d>
                      <m:dPr>
                        <m:ctrlPr>
                          <a:rPr lang="es-MX" sz="3200" b="1" i="1">
                            <a:latin typeface="Cambria Math" panose="02040503050406030204" pitchFamily="18" charset="0"/>
                          </a:rPr>
                        </m:ctrlPr>
                      </m:dPr>
                      <m:e>
                        <m:sSub>
                          <m:sSubPr>
                            <m:ctrlPr>
                              <a:rPr lang="es-MX" sz="3200" b="1" i="1">
                                <a:latin typeface="Cambria Math" panose="02040503050406030204" pitchFamily="18" charset="0"/>
                              </a:rPr>
                            </m:ctrlPr>
                          </m:sSubPr>
                          <m:e>
                            <m:r>
                              <a:rPr lang="es-MX" sz="3200" b="1" i="1">
                                <a:latin typeface="Cambria Math" panose="02040503050406030204" pitchFamily="18" charset="0"/>
                              </a:rPr>
                              <m:t>𝒙</m:t>
                            </m:r>
                          </m:e>
                          <m:sub>
                            <m:r>
                              <a:rPr lang="es-MX" sz="3200" b="1" i="1">
                                <a:latin typeface="Cambria Math" panose="02040503050406030204" pitchFamily="18" charset="0"/>
                              </a:rPr>
                              <m:t>𝒕</m:t>
                            </m:r>
                          </m:sub>
                        </m:sSub>
                      </m:e>
                    </m:d>
                  </m:oMath>
                </a14:m>
                <a:r>
                  <a:rPr lang="es-MX" sz="3200" i="1" dirty="0" smtClean="0"/>
                  <a:t> vs </a:t>
                </a:r>
                <a14:m>
                  <m:oMath xmlns:m="http://schemas.openxmlformats.org/officeDocument/2006/math">
                    <m:d>
                      <m:dPr>
                        <m:ctrlPr>
                          <a:rPr lang="es-MX" sz="3200" b="1" i="1">
                            <a:latin typeface="Cambria Math" panose="02040503050406030204" pitchFamily="18" charset="0"/>
                          </a:rPr>
                        </m:ctrlPr>
                      </m:dPr>
                      <m:e>
                        <m:sSub>
                          <m:sSubPr>
                            <m:ctrlPr>
                              <a:rPr lang="es-MX" sz="3200" b="1" i="1">
                                <a:latin typeface="Cambria Math" panose="02040503050406030204" pitchFamily="18" charset="0"/>
                              </a:rPr>
                            </m:ctrlPr>
                          </m:sSubPr>
                          <m:e>
                            <m:r>
                              <a:rPr lang="es-MX" sz="3200" b="1" i="1">
                                <a:latin typeface="Cambria Math" panose="02040503050406030204" pitchFamily="18" charset="0"/>
                              </a:rPr>
                              <m:t>𝒙</m:t>
                            </m:r>
                          </m:e>
                          <m:sub>
                            <m:r>
                              <a:rPr lang="es-MX" sz="3200" b="1" i="1">
                                <a:latin typeface="Cambria Math" panose="02040503050406030204" pitchFamily="18" charset="0"/>
                              </a:rPr>
                              <m:t>𝒕</m:t>
                            </m:r>
                            <m:r>
                              <a:rPr lang="es-MX" sz="3200" b="1" i="1" smtClean="0">
                                <a:latin typeface="Cambria Math" panose="02040503050406030204" pitchFamily="18" charset="0"/>
                              </a:rPr>
                              <m:t>−</m:t>
                            </m:r>
                            <m:r>
                              <a:rPr lang="es-MX" sz="3200" b="1" i="1" smtClean="0">
                                <a:latin typeface="Cambria Math" panose="02040503050406030204" pitchFamily="18" charset="0"/>
                              </a:rPr>
                              <m:t>𝟏</m:t>
                            </m:r>
                          </m:sub>
                        </m:sSub>
                      </m:e>
                    </m:d>
                  </m:oMath>
                </a14:m>
                <a:r>
                  <a:rPr lang="es-MX" sz="3200" i="1" dirty="0"/>
                  <a:t>, es  decir la variable en </a:t>
                </a:r>
                <a14:m>
                  <m:oMath xmlns:m="http://schemas.openxmlformats.org/officeDocument/2006/math">
                    <m:d>
                      <m:dPr>
                        <m:ctrlPr>
                          <a:rPr lang="es-MX" sz="3200" b="1" i="1">
                            <a:latin typeface="Cambria Math" panose="02040503050406030204" pitchFamily="18" charset="0"/>
                          </a:rPr>
                        </m:ctrlPr>
                      </m:dPr>
                      <m:e>
                        <m:sSub>
                          <m:sSubPr>
                            <m:ctrlPr>
                              <a:rPr lang="es-MX" sz="3200" b="1" i="1">
                                <a:latin typeface="Cambria Math" panose="02040503050406030204" pitchFamily="18" charset="0"/>
                              </a:rPr>
                            </m:ctrlPr>
                          </m:sSubPr>
                          <m:e>
                            <m:r>
                              <a:rPr lang="es-MX" sz="3200" b="1" i="1">
                                <a:latin typeface="Cambria Math" panose="02040503050406030204" pitchFamily="18" charset="0"/>
                              </a:rPr>
                              <m:t>𝒙</m:t>
                            </m:r>
                          </m:e>
                          <m:sub>
                            <m:r>
                              <a:rPr lang="es-MX" sz="3200" b="1" i="1">
                                <a:latin typeface="Cambria Math" panose="02040503050406030204" pitchFamily="18" charset="0"/>
                              </a:rPr>
                              <m:t>𝒕</m:t>
                            </m:r>
                          </m:sub>
                        </m:sSub>
                      </m:e>
                    </m:d>
                  </m:oMath>
                </a14:m>
                <a:r>
                  <a:rPr lang="es-MX" sz="3200" i="1" dirty="0"/>
                  <a:t> contra la variable </a:t>
                </a:r>
                <a14:m>
                  <m:oMath xmlns:m="http://schemas.openxmlformats.org/officeDocument/2006/math">
                    <m:d>
                      <m:dPr>
                        <m:ctrlPr>
                          <a:rPr lang="es-MX" sz="3200" b="1" i="1">
                            <a:latin typeface="Cambria Math" panose="02040503050406030204" pitchFamily="18" charset="0"/>
                          </a:rPr>
                        </m:ctrlPr>
                      </m:dPr>
                      <m:e>
                        <m:sSub>
                          <m:sSubPr>
                            <m:ctrlPr>
                              <a:rPr lang="es-MX" sz="3200" b="1" i="1">
                                <a:latin typeface="Cambria Math" panose="02040503050406030204" pitchFamily="18" charset="0"/>
                              </a:rPr>
                            </m:ctrlPr>
                          </m:sSubPr>
                          <m:e>
                            <m:r>
                              <a:rPr lang="es-MX" sz="3200" b="1" i="1">
                                <a:latin typeface="Cambria Math" panose="02040503050406030204" pitchFamily="18" charset="0"/>
                              </a:rPr>
                              <m:t>𝒙</m:t>
                            </m:r>
                          </m:e>
                          <m:sub>
                            <m:r>
                              <a:rPr lang="es-MX" sz="3200" b="1" i="1">
                                <a:latin typeface="Cambria Math" panose="02040503050406030204" pitchFamily="18" charset="0"/>
                              </a:rPr>
                              <m:t>𝒕</m:t>
                            </m:r>
                          </m:sub>
                        </m:sSub>
                      </m:e>
                    </m:d>
                  </m:oMath>
                </a14:m>
                <a:r>
                  <a:rPr lang="es-MX" sz="3200" i="1" dirty="0"/>
                  <a:t> rezagada un período.</a:t>
                </a:r>
              </a:p>
              <a:p>
                <a:pPr algn="just"/>
                <a:endParaRPr lang="es-MX" sz="3200" i="1" dirty="0"/>
              </a:p>
            </p:txBody>
          </p:sp>
        </mc:Choice>
        <mc:Fallback xmlns="">
          <p:sp>
            <p:nvSpPr>
              <p:cNvPr id="11" name="CuadroTexto 10"/>
              <p:cNvSpPr txBox="1">
                <a:spLocks noRot="1" noChangeAspect="1" noMove="1" noResize="1" noEditPoints="1" noAdjustHandles="1" noChangeArrowheads="1" noChangeShapeType="1" noTextEdit="1"/>
              </p:cNvSpPr>
              <p:nvPr/>
            </p:nvSpPr>
            <p:spPr>
              <a:xfrm flipH="1">
                <a:off x="249904" y="1765436"/>
                <a:ext cx="11672735" cy="3539430"/>
              </a:xfrm>
              <a:prstGeom prst="rect">
                <a:avLst/>
              </a:prstGeom>
              <a:blipFill rotWithShape="0">
                <a:blip r:embed="rId3"/>
                <a:stretch>
                  <a:fillRect l="-1358" r="-1305"/>
                </a:stretch>
              </a:blipFill>
            </p:spPr>
            <p:txBody>
              <a:bodyPr/>
              <a:lstStyle/>
              <a:p>
                <a:r>
                  <a:rPr lang="es-MX">
                    <a:noFill/>
                  </a:rPr>
                  <a:t> </a:t>
                </a:r>
              </a:p>
            </p:txBody>
          </p:sp>
        </mc:Fallback>
      </mc:AlternateContent>
    </p:spTree>
    <p:extLst>
      <p:ext uri="{BB962C8B-B14F-4D97-AF65-F5344CB8AC3E}">
        <p14:creationId xmlns:p14="http://schemas.microsoft.com/office/powerpoint/2010/main" val="35820661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p:cNvCxnSpPr/>
          <p:nvPr/>
        </p:nvCxnSpPr>
        <p:spPr>
          <a:xfrm flipV="1">
            <a:off x="0" y="982493"/>
            <a:ext cx="10525328" cy="19456"/>
          </a:xfrm>
          <a:prstGeom prst="line">
            <a:avLst/>
          </a:prstGeom>
          <a:ln w="38100">
            <a:solidFill>
              <a:srgbClr val="3A5EA7"/>
            </a:solidFill>
          </a:ln>
        </p:spPr>
        <p:style>
          <a:lnRef idx="3">
            <a:schemeClr val="accent2"/>
          </a:lnRef>
          <a:fillRef idx="0">
            <a:schemeClr val="accent2"/>
          </a:fillRef>
          <a:effectRef idx="2">
            <a:schemeClr val="accent2"/>
          </a:effectRef>
          <a:fontRef idx="minor">
            <a:schemeClr val="tx1"/>
          </a:fontRef>
        </p:style>
      </p:cxnSp>
      <p:sp>
        <p:nvSpPr>
          <p:cNvPr id="5" name="Rectángulo 4"/>
          <p:cNvSpPr/>
          <p:nvPr/>
        </p:nvSpPr>
        <p:spPr>
          <a:xfrm>
            <a:off x="-9728" y="6536994"/>
            <a:ext cx="12192000" cy="155642"/>
          </a:xfrm>
          <a:prstGeom prst="rect">
            <a:avLst/>
          </a:prstGeom>
          <a:solidFill>
            <a:srgbClr val="8B9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6" name="Rectángulo 5"/>
          <p:cNvSpPr/>
          <p:nvPr/>
        </p:nvSpPr>
        <p:spPr>
          <a:xfrm>
            <a:off x="0" y="6692636"/>
            <a:ext cx="12192000" cy="155642"/>
          </a:xfrm>
          <a:prstGeom prst="rect">
            <a:avLst/>
          </a:prstGeom>
          <a:solidFill>
            <a:srgbClr val="3A5EA7"/>
          </a:solidFill>
          <a:ln>
            <a:solidFill>
              <a:srgbClr val="3A5E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pic>
        <p:nvPicPr>
          <p:cNvPr id="7" name="Imagen 6" descr="Imagen que contiene plato&#10;&#10;Descripción generada automáticamente">
            <a:extLst>
              <a:ext uri="{FF2B5EF4-FFF2-40B4-BE49-F238E27FC236}">
                <a16:creationId xmlns="" xmlns:a16="http://schemas.microsoft.com/office/drawing/2014/main" id="{1400270E-482D-4AAA-9CBF-6DBB210C7414}"/>
              </a:ext>
            </a:extLst>
          </p:cNvPr>
          <p:cNvPicPr>
            <a:picLocks noChangeAspect="1"/>
          </p:cNvPicPr>
          <p:nvPr/>
        </p:nvPicPr>
        <p:blipFill>
          <a:blip r:embed="rId2"/>
          <a:stretch>
            <a:fillRect/>
          </a:stretch>
        </p:blipFill>
        <p:spPr>
          <a:xfrm>
            <a:off x="10657908" y="-49655"/>
            <a:ext cx="1382959" cy="1068089"/>
          </a:xfrm>
          <a:prstGeom prst="rect">
            <a:avLst/>
          </a:prstGeom>
        </p:spPr>
      </p:pic>
      <p:sp>
        <p:nvSpPr>
          <p:cNvPr id="2" name="CuadroTexto 1"/>
          <p:cNvSpPr txBox="1"/>
          <p:nvPr/>
        </p:nvSpPr>
        <p:spPr>
          <a:xfrm flipH="1">
            <a:off x="368133" y="135231"/>
            <a:ext cx="3671603" cy="769441"/>
          </a:xfrm>
          <a:prstGeom prst="rect">
            <a:avLst/>
          </a:prstGeom>
          <a:noFill/>
        </p:spPr>
        <p:txBody>
          <a:bodyPr wrap="square" rtlCol="0">
            <a:spAutoFit/>
          </a:bodyPr>
          <a:lstStyle/>
          <a:p>
            <a:r>
              <a:rPr lang="es-MX" sz="4400" b="1" dirty="0" smtClean="0"/>
              <a:t>DEFINICIÓN</a:t>
            </a:r>
            <a:endParaRPr lang="es-MX" sz="4400" b="1" dirty="0"/>
          </a:p>
        </p:txBody>
      </p:sp>
      <p:sp>
        <p:nvSpPr>
          <p:cNvPr id="11" name="CuadroTexto 10"/>
          <p:cNvSpPr txBox="1"/>
          <p:nvPr/>
        </p:nvSpPr>
        <p:spPr>
          <a:xfrm flipH="1">
            <a:off x="136117" y="1060314"/>
            <a:ext cx="11355295" cy="2308324"/>
          </a:xfrm>
          <a:prstGeom prst="rect">
            <a:avLst/>
          </a:prstGeom>
          <a:noFill/>
        </p:spPr>
        <p:txBody>
          <a:bodyPr wrap="square" rtlCol="0">
            <a:spAutoFit/>
          </a:bodyPr>
          <a:lstStyle/>
          <a:p>
            <a:pPr algn="just"/>
            <a:r>
              <a:rPr lang="es-MX" sz="3600" i="1" dirty="0" smtClean="0"/>
              <a:t>Una </a:t>
            </a:r>
            <a:r>
              <a:rPr lang="es-MX" sz="3600" i="1" dirty="0"/>
              <a:t>serie temporal se define como </a:t>
            </a:r>
            <a:r>
              <a:rPr lang="es-MX" sz="3600" i="1" dirty="0" smtClean="0"/>
              <a:t>una colección </a:t>
            </a:r>
            <a:r>
              <a:rPr lang="es-MX" sz="3600" i="1" dirty="0"/>
              <a:t>de </a:t>
            </a:r>
            <a:r>
              <a:rPr lang="es-MX" sz="3600" i="1" dirty="0" smtClean="0"/>
              <a:t>datos </a:t>
            </a:r>
            <a:r>
              <a:rPr lang="es-MX" sz="3600" i="1" dirty="0"/>
              <a:t>sucesivos </a:t>
            </a:r>
            <a:r>
              <a:rPr lang="es-MX" sz="3600" i="1" dirty="0" smtClean="0"/>
              <a:t>que </a:t>
            </a:r>
            <a:r>
              <a:rPr lang="es-MX" sz="3600" i="1" dirty="0"/>
              <a:t>se recopilan, observan o </a:t>
            </a:r>
            <a:r>
              <a:rPr lang="es-MX" sz="3600" i="1" dirty="0" smtClean="0"/>
              <a:t>registran cronológicamente en intervalos </a:t>
            </a:r>
            <a:r>
              <a:rPr lang="es-MX" sz="3600" i="1" dirty="0"/>
              <a:t>de tiempo regulares (diario, semanal, semestral, anual, entre otros</a:t>
            </a:r>
            <a:r>
              <a:rPr lang="es-MX" sz="3600" i="1" dirty="0" smtClean="0"/>
              <a:t>).</a:t>
            </a:r>
            <a:endParaRPr lang="es-MX" sz="3600" i="1" dirty="0"/>
          </a:p>
        </p:txBody>
      </p:sp>
      <p:pic>
        <p:nvPicPr>
          <p:cNvPr id="17" name="Imagen 16"/>
          <p:cNvPicPr>
            <a:picLocks noChangeAspect="1"/>
          </p:cNvPicPr>
          <p:nvPr/>
        </p:nvPicPr>
        <p:blipFill rotWithShape="1">
          <a:blip r:embed="rId3">
            <a:extLst>
              <a:ext uri="{28A0092B-C50C-407E-A947-70E740481C1C}">
                <a14:useLocalDpi xmlns:a14="http://schemas.microsoft.com/office/drawing/2010/main" val="0"/>
              </a:ext>
            </a:extLst>
          </a:blip>
          <a:srcRect l="7604" t="24676" b="15423"/>
          <a:stretch/>
        </p:blipFill>
        <p:spPr>
          <a:xfrm>
            <a:off x="0" y="3458809"/>
            <a:ext cx="5988497" cy="3000364"/>
          </a:xfrm>
          <a:prstGeom prst="rect">
            <a:avLst/>
          </a:prstGeom>
        </p:spPr>
      </p:pic>
      <p:sp>
        <p:nvSpPr>
          <p:cNvPr id="16" name="CuadroTexto 15"/>
          <p:cNvSpPr txBox="1"/>
          <p:nvPr/>
        </p:nvSpPr>
        <p:spPr>
          <a:xfrm flipH="1">
            <a:off x="5671605" y="3861969"/>
            <a:ext cx="6520395" cy="1938992"/>
          </a:xfrm>
          <a:prstGeom prst="rect">
            <a:avLst/>
          </a:prstGeom>
          <a:noFill/>
        </p:spPr>
        <p:txBody>
          <a:bodyPr wrap="square" rtlCol="0">
            <a:spAutoFit/>
          </a:bodyPr>
          <a:lstStyle/>
          <a:p>
            <a:pPr marL="571500" indent="-571500" algn="just">
              <a:buFont typeface="Arial" panose="020B0604020202020204" pitchFamily="34" charset="0"/>
              <a:buChar char="•"/>
            </a:pPr>
            <a:r>
              <a:rPr lang="es-MX" sz="2400" i="1" dirty="0" smtClean="0"/>
              <a:t>Exportaciones por trimestres.</a:t>
            </a:r>
          </a:p>
          <a:p>
            <a:pPr algn="just"/>
            <a:endParaRPr lang="es-MX" sz="2400" i="1" dirty="0" smtClean="0"/>
          </a:p>
          <a:p>
            <a:pPr marL="571500" indent="-571500" algn="just">
              <a:buFont typeface="Arial" panose="020B0604020202020204" pitchFamily="34" charset="0"/>
              <a:buChar char="•"/>
            </a:pPr>
            <a:r>
              <a:rPr lang="es-MX" sz="2400" i="1" dirty="0" smtClean="0"/>
              <a:t>Evolución del PIB entre los años 2000 y 2020.</a:t>
            </a:r>
          </a:p>
          <a:p>
            <a:pPr algn="just"/>
            <a:endParaRPr lang="es-MX" sz="2400" i="1" dirty="0" smtClean="0"/>
          </a:p>
          <a:p>
            <a:pPr marL="571500" indent="-571500" algn="just">
              <a:buFont typeface="Arial" panose="020B0604020202020204" pitchFamily="34" charset="0"/>
              <a:buChar char="•"/>
            </a:pPr>
            <a:r>
              <a:rPr lang="es-MX" sz="2400" i="1" dirty="0" smtClean="0"/>
              <a:t>Venta mensual de teléfonos móviles.</a:t>
            </a:r>
            <a:endParaRPr lang="es-MX" sz="2400" i="1" dirty="0"/>
          </a:p>
        </p:txBody>
      </p:sp>
    </p:spTree>
    <p:extLst>
      <p:ext uri="{BB962C8B-B14F-4D97-AF65-F5344CB8AC3E}">
        <p14:creationId xmlns:p14="http://schemas.microsoft.com/office/powerpoint/2010/main" val="30606194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p:cNvCxnSpPr/>
          <p:nvPr/>
        </p:nvCxnSpPr>
        <p:spPr>
          <a:xfrm flipV="1">
            <a:off x="0" y="982493"/>
            <a:ext cx="10525328" cy="19456"/>
          </a:xfrm>
          <a:prstGeom prst="line">
            <a:avLst/>
          </a:prstGeom>
          <a:ln w="38100">
            <a:solidFill>
              <a:srgbClr val="3A5EA7"/>
            </a:solidFill>
          </a:ln>
        </p:spPr>
        <p:style>
          <a:lnRef idx="3">
            <a:schemeClr val="accent2"/>
          </a:lnRef>
          <a:fillRef idx="0">
            <a:schemeClr val="accent2"/>
          </a:fillRef>
          <a:effectRef idx="2">
            <a:schemeClr val="accent2"/>
          </a:effectRef>
          <a:fontRef idx="minor">
            <a:schemeClr val="tx1"/>
          </a:fontRef>
        </p:style>
      </p:cxnSp>
      <p:sp>
        <p:nvSpPr>
          <p:cNvPr id="5" name="Rectángulo 4"/>
          <p:cNvSpPr/>
          <p:nvPr/>
        </p:nvSpPr>
        <p:spPr>
          <a:xfrm>
            <a:off x="-9728" y="6536994"/>
            <a:ext cx="12192000" cy="155642"/>
          </a:xfrm>
          <a:prstGeom prst="rect">
            <a:avLst/>
          </a:prstGeom>
          <a:solidFill>
            <a:srgbClr val="8B9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6" name="Rectángulo 5"/>
          <p:cNvSpPr/>
          <p:nvPr/>
        </p:nvSpPr>
        <p:spPr>
          <a:xfrm>
            <a:off x="0" y="6692636"/>
            <a:ext cx="12192000" cy="155642"/>
          </a:xfrm>
          <a:prstGeom prst="rect">
            <a:avLst/>
          </a:prstGeom>
          <a:solidFill>
            <a:srgbClr val="3A5EA7"/>
          </a:solidFill>
          <a:ln>
            <a:solidFill>
              <a:srgbClr val="3A5E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pic>
        <p:nvPicPr>
          <p:cNvPr id="7" name="Imagen 6" descr="Imagen que contiene plato&#10;&#10;Descripción generada automáticamente">
            <a:extLst>
              <a:ext uri="{FF2B5EF4-FFF2-40B4-BE49-F238E27FC236}">
                <a16:creationId xmlns="" xmlns:a16="http://schemas.microsoft.com/office/drawing/2014/main" id="{1400270E-482D-4AAA-9CBF-6DBB210C7414}"/>
              </a:ext>
            </a:extLst>
          </p:cNvPr>
          <p:cNvPicPr>
            <a:picLocks noChangeAspect="1"/>
          </p:cNvPicPr>
          <p:nvPr/>
        </p:nvPicPr>
        <p:blipFill>
          <a:blip r:embed="rId2"/>
          <a:stretch>
            <a:fillRect/>
          </a:stretch>
        </p:blipFill>
        <p:spPr>
          <a:xfrm>
            <a:off x="10657908" y="-49655"/>
            <a:ext cx="1382959" cy="1068089"/>
          </a:xfrm>
          <a:prstGeom prst="rect">
            <a:avLst/>
          </a:prstGeom>
        </p:spPr>
      </p:pic>
      <p:sp>
        <p:nvSpPr>
          <p:cNvPr id="2" name="CuadroTexto 1"/>
          <p:cNvSpPr txBox="1"/>
          <p:nvPr/>
        </p:nvSpPr>
        <p:spPr>
          <a:xfrm flipH="1">
            <a:off x="122829" y="259218"/>
            <a:ext cx="10416849" cy="769441"/>
          </a:xfrm>
          <a:prstGeom prst="rect">
            <a:avLst/>
          </a:prstGeom>
          <a:noFill/>
        </p:spPr>
        <p:txBody>
          <a:bodyPr wrap="square" rtlCol="0">
            <a:spAutoFit/>
          </a:bodyPr>
          <a:lstStyle/>
          <a:p>
            <a:r>
              <a:rPr lang="es-MX" sz="4400" b="1" dirty="0" smtClean="0"/>
              <a:t>FUNCIÓN DE AUTOCORRELACIÓN (ACF)</a:t>
            </a:r>
            <a:endParaRPr lang="es-MX" sz="4400" b="1" dirty="0"/>
          </a:p>
        </p:txBody>
      </p:sp>
      <mc:AlternateContent xmlns:mc="http://schemas.openxmlformats.org/markup-compatibility/2006" xmlns:a14="http://schemas.microsoft.com/office/drawing/2010/main">
        <mc:Choice Requires="a14">
          <p:sp>
            <p:nvSpPr>
              <p:cNvPr id="11" name="CuadroTexto 10"/>
              <p:cNvSpPr txBox="1"/>
              <p:nvPr/>
            </p:nvSpPr>
            <p:spPr>
              <a:xfrm flipH="1">
                <a:off x="249904" y="982493"/>
                <a:ext cx="11672735" cy="6264792"/>
              </a:xfrm>
              <a:prstGeom prst="rect">
                <a:avLst/>
              </a:prstGeom>
              <a:noFill/>
            </p:spPr>
            <p:txBody>
              <a:bodyPr wrap="square" rtlCol="0">
                <a:spAutoFit/>
              </a:bodyPr>
              <a:lstStyle/>
              <a:p>
                <a:pPr algn="just"/>
                <a:r>
                  <a:rPr lang="es-MX" sz="3200" i="1" dirty="0" smtClean="0"/>
                  <a:t>En otras palabras</a:t>
                </a:r>
                <a:r>
                  <a:rPr lang="es-MX" sz="3200" i="1" dirty="0"/>
                  <a:t>, </a:t>
                </a:r>
                <a:r>
                  <a:rPr lang="es-MX" sz="3200" i="1" dirty="0" smtClean="0"/>
                  <a:t>la Autocorrelación </a:t>
                </a:r>
                <a:r>
                  <a:rPr lang="es-MX" sz="3200" i="1" dirty="0"/>
                  <a:t>mide la correlación entre dos variables separadas por k </a:t>
                </a:r>
                <a:r>
                  <a:rPr lang="es-MX" sz="3200" i="1" dirty="0" smtClean="0"/>
                  <a:t>periodos:</a:t>
                </a:r>
              </a:p>
              <a:p>
                <a:pPr algn="just"/>
                <a14:m>
                  <m:oMathPara xmlns:m="http://schemas.openxmlformats.org/officeDocument/2006/math">
                    <m:oMathParaPr>
                      <m:jc m:val="centerGroup"/>
                    </m:oMathParaPr>
                    <m:oMath xmlns:m="http://schemas.openxmlformats.org/officeDocument/2006/math">
                      <m:sSub>
                        <m:sSubPr>
                          <m:ctrlPr>
                            <a:rPr lang="es-MX" sz="3200" b="1" i="1" smtClean="0">
                              <a:latin typeface="Cambria Math" panose="02040503050406030204" pitchFamily="18" charset="0"/>
                            </a:rPr>
                          </m:ctrlPr>
                        </m:sSubPr>
                        <m:e>
                          <m:r>
                            <a:rPr lang="es-MX" sz="3200" b="1" i="1" smtClean="0">
                              <a:latin typeface="Cambria Math" panose="02040503050406030204" pitchFamily="18" charset="0"/>
                              <a:ea typeface="Cambria Math" panose="02040503050406030204" pitchFamily="18" charset="0"/>
                            </a:rPr>
                            <m:t>𝝆</m:t>
                          </m:r>
                        </m:e>
                        <m:sub>
                          <m:r>
                            <a:rPr lang="es-MX" sz="3200" b="1" i="1" smtClean="0">
                              <a:latin typeface="Cambria Math" panose="02040503050406030204" pitchFamily="18" charset="0"/>
                            </a:rPr>
                            <m:t>𝒋</m:t>
                          </m:r>
                        </m:sub>
                      </m:sSub>
                      <m:r>
                        <a:rPr lang="es-MX" sz="3200" b="1" i="1" smtClean="0">
                          <a:latin typeface="Cambria Math" panose="02040503050406030204" pitchFamily="18" charset="0"/>
                        </a:rPr>
                        <m:t>=</m:t>
                      </m:r>
                      <m:r>
                        <a:rPr lang="es-MX" sz="3200" b="1" i="1" smtClean="0">
                          <a:latin typeface="Cambria Math" panose="02040503050406030204" pitchFamily="18" charset="0"/>
                        </a:rPr>
                        <m:t>𝒄𝒐𝒓𝒓</m:t>
                      </m:r>
                      <m:d>
                        <m:dPr>
                          <m:ctrlPr>
                            <a:rPr lang="es-MX" sz="3200" b="1" i="1" smtClean="0">
                              <a:latin typeface="Cambria Math" panose="02040503050406030204" pitchFamily="18" charset="0"/>
                            </a:rPr>
                          </m:ctrlPr>
                        </m:dPr>
                        <m:e>
                          <m:sSub>
                            <m:sSubPr>
                              <m:ctrlPr>
                                <a:rPr lang="es-MX" sz="3200" b="1" i="1" smtClean="0">
                                  <a:latin typeface="Cambria Math" panose="02040503050406030204" pitchFamily="18" charset="0"/>
                                </a:rPr>
                              </m:ctrlPr>
                            </m:sSubPr>
                            <m:e>
                              <m:r>
                                <a:rPr lang="es-MX" sz="3200" b="1" i="1" smtClean="0">
                                  <a:latin typeface="Cambria Math" panose="02040503050406030204" pitchFamily="18" charset="0"/>
                                </a:rPr>
                                <m:t>𝒙</m:t>
                              </m:r>
                            </m:e>
                            <m:sub>
                              <m:r>
                                <a:rPr lang="es-MX" sz="3200" b="1" i="1" smtClean="0">
                                  <a:latin typeface="Cambria Math" panose="02040503050406030204" pitchFamily="18" charset="0"/>
                                </a:rPr>
                                <m:t>𝒋</m:t>
                              </m:r>
                            </m:sub>
                          </m:sSub>
                          <m:r>
                            <a:rPr lang="es-MX" sz="3200" b="1" i="1" smtClean="0">
                              <a:latin typeface="Cambria Math" panose="02040503050406030204" pitchFamily="18" charset="0"/>
                            </a:rPr>
                            <m:t>,</m:t>
                          </m:r>
                          <m:sSub>
                            <m:sSubPr>
                              <m:ctrlPr>
                                <a:rPr lang="es-MX" sz="3200" b="1" i="1">
                                  <a:latin typeface="Cambria Math" panose="02040503050406030204" pitchFamily="18" charset="0"/>
                                </a:rPr>
                              </m:ctrlPr>
                            </m:sSubPr>
                            <m:e>
                              <m:r>
                                <a:rPr lang="es-MX" sz="3200" b="1" i="1">
                                  <a:latin typeface="Cambria Math" panose="02040503050406030204" pitchFamily="18" charset="0"/>
                                </a:rPr>
                                <m:t>𝒙</m:t>
                              </m:r>
                            </m:e>
                            <m:sub>
                              <m:r>
                                <a:rPr lang="es-MX" sz="3200" b="1" i="1">
                                  <a:latin typeface="Cambria Math" panose="02040503050406030204" pitchFamily="18" charset="0"/>
                                </a:rPr>
                                <m:t>𝒋</m:t>
                              </m:r>
                              <m:r>
                                <a:rPr lang="es-MX" sz="3200" b="1" i="1" smtClean="0">
                                  <a:latin typeface="Cambria Math" panose="02040503050406030204" pitchFamily="18" charset="0"/>
                                </a:rPr>
                                <m:t>−</m:t>
                              </m:r>
                              <m:r>
                                <a:rPr lang="es-MX" sz="3200" b="1" i="1" smtClean="0">
                                  <a:latin typeface="Cambria Math" panose="02040503050406030204" pitchFamily="18" charset="0"/>
                                </a:rPr>
                                <m:t>𝒌</m:t>
                              </m:r>
                            </m:sub>
                          </m:sSub>
                        </m:e>
                      </m:d>
                      <m:r>
                        <a:rPr lang="es-MX" sz="3200" b="1" i="1" smtClean="0">
                          <a:latin typeface="Cambria Math" panose="02040503050406030204" pitchFamily="18" charset="0"/>
                        </a:rPr>
                        <m:t>=</m:t>
                      </m:r>
                      <m:f>
                        <m:fPr>
                          <m:ctrlPr>
                            <a:rPr lang="es-MX" sz="3200" b="1" i="1" smtClean="0">
                              <a:latin typeface="Cambria Math" panose="02040503050406030204" pitchFamily="18" charset="0"/>
                            </a:rPr>
                          </m:ctrlPr>
                        </m:fPr>
                        <m:num>
                          <m:r>
                            <a:rPr lang="es-MX" sz="3200" b="1" i="1" smtClean="0">
                              <a:latin typeface="Cambria Math" panose="02040503050406030204" pitchFamily="18" charset="0"/>
                            </a:rPr>
                            <m:t>𝒄𝒐𝒗</m:t>
                          </m:r>
                          <m:d>
                            <m:dPr>
                              <m:ctrlPr>
                                <a:rPr lang="es-MX" sz="3200" b="1" i="1">
                                  <a:latin typeface="Cambria Math" panose="02040503050406030204" pitchFamily="18" charset="0"/>
                                </a:rPr>
                              </m:ctrlPr>
                            </m:dPr>
                            <m:e>
                              <m:sSub>
                                <m:sSubPr>
                                  <m:ctrlPr>
                                    <a:rPr lang="es-MX" sz="3200" b="1" i="1">
                                      <a:latin typeface="Cambria Math" panose="02040503050406030204" pitchFamily="18" charset="0"/>
                                    </a:rPr>
                                  </m:ctrlPr>
                                </m:sSubPr>
                                <m:e>
                                  <m:r>
                                    <a:rPr lang="es-MX" sz="3200" b="1" i="1">
                                      <a:latin typeface="Cambria Math" panose="02040503050406030204" pitchFamily="18" charset="0"/>
                                    </a:rPr>
                                    <m:t>𝒙</m:t>
                                  </m:r>
                                </m:e>
                                <m:sub>
                                  <m:r>
                                    <a:rPr lang="es-MX" sz="3200" b="1" i="1">
                                      <a:latin typeface="Cambria Math" panose="02040503050406030204" pitchFamily="18" charset="0"/>
                                    </a:rPr>
                                    <m:t>𝒋</m:t>
                                  </m:r>
                                </m:sub>
                              </m:sSub>
                              <m:r>
                                <a:rPr lang="es-MX" sz="3200" b="1" i="1">
                                  <a:latin typeface="Cambria Math" panose="02040503050406030204" pitchFamily="18" charset="0"/>
                                </a:rPr>
                                <m:t>,</m:t>
                              </m:r>
                              <m:sSub>
                                <m:sSubPr>
                                  <m:ctrlPr>
                                    <a:rPr lang="es-MX" sz="3200" b="1" i="1">
                                      <a:latin typeface="Cambria Math" panose="02040503050406030204" pitchFamily="18" charset="0"/>
                                    </a:rPr>
                                  </m:ctrlPr>
                                </m:sSubPr>
                                <m:e>
                                  <m:r>
                                    <a:rPr lang="es-MX" sz="3200" b="1" i="1">
                                      <a:latin typeface="Cambria Math" panose="02040503050406030204" pitchFamily="18" charset="0"/>
                                    </a:rPr>
                                    <m:t>𝒙</m:t>
                                  </m:r>
                                </m:e>
                                <m:sub>
                                  <m:r>
                                    <a:rPr lang="es-MX" sz="3200" b="1" i="1">
                                      <a:latin typeface="Cambria Math" panose="02040503050406030204" pitchFamily="18" charset="0"/>
                                    </a:rPr>
                                    <m:t>𝒋</m:t>
                                  </m:r>
                                  <m:r>
                                    <a:rPr lang="es-MX" sz="3200" b="1" i="1">
                                      <a:latin typeface="Cambria Math" panose="02040503050406030204" pitchFamily="18" charset="0"/>
                                    </a:rPr>
                                    <m:t>−</m:t>
                                  </m:r>
                                  <m:r>
                                    <a:rPr lang="es-MX" sz="3200" b="1" i="1">
                                      <a:latin typeface="Cambria Math" panose="02040503050406030204" pitchFamily="18" charset="0"/>
                                    </a:rPr>
                                    <m:t>𝒌</m:t>
                                  </m:r>
                                </m:sub>
                              </m:sSub>
                            </m:e>
                          </m:d>
                        </m:num>
                        <m:den>
                          <m:rad>
                            <m:radPr>
                              <m:degHide m:val="on"/>
                              <m:ctrlPr>
                                <a:rPr lang="es-MX" sz="3200" b="1" i="1" smtClean="0">
                                  <a:latin typeface="Cambria Math" panose="02040503050406030204" pitchFamily="18" charset="0"/>
                                </a:rPr>
                              </m:ctrlPr>
                            </m:radPr>
                            <m:deg/>
                            <m:e>
                              <m:r>
                                <a:rPr lang="es-MX" sz="3200" b="1" i="1" smtClean="0">
                                  <a:latin typeface="Cambria Math" panose="02040503050406030204" pitchFamily="18" charset="0"/>
                                </a:rPr>
                                <m:t>𝑽𝒂𝒓</m:t>
                              </m:r>
                              <m:d>
                                <m:dPr>
                                  <m:ctrlPr>
                                    <a:rPr lang="es-MX" sz="3200" b="1" i="1">
                                      <a:latin typeface="Cambria Math" panose="02040503050406030204" pitchFamily="18" charset="0"/>
                                    </a:rPr>
                                  </m:ctrlPr>
                                </m:dPr>
                                <m:e>
                                  <m:sSub>
                                    <m:sSubPr>
                                      <m:ctrlPr>
                                        <a:rPr lang="es-MX" sz="3200" b="1" i="1">
                                          <a:latin typeface="Cambria Math" panose="02040503050406030204" pitchFamily="18" charset="0"/>
                                        </a:rPr>
                                      </m:ctrlPr>
                                    </m:sSubPr>
                                    <m:e>
                                      <m:r>
                                        <a:rPr lang="es-MX" sz="3200" b="1" i="1">
                                          <a:latin typeface="Cambria Math" panose="02040503050406030204" pitchFamily="18" charset="0"/>
                                        </a:rPr>
                                        <m:t>𝒙</m:t>
                                      </m:r>
                                    </m:e>
                                    <m:sub>
                                      <m:r>
                                        <a:rPr lang="es-MX" sz="3200" b="1" i="1">
                                          <a:latin typeface="Cambria Math" panose="02040503050406030204" pitchFamily="18" charset="0"/>
                                        </a:rPr>
                                        <m:t>𝒋</m:t>
                                      </m:r>
                                    </m:sub>
                                  </m:sSub>
                                </m:e>
                              </m:d>
                            </m:e>
                          </m:rad>
                          <m:rad>
                            <m:radPr>
                              <m:degHide m:val="on"/>
                              <m:ctrlPr>
                                <a:rPr lang="es-MX" sz="3200" b="1" i="1">
                                  <a:latin typeface="Cambria Math" panose="02040503050406030204" pitchFamily="18" charset="0"/>
                                </a:rPr>
                              </m:ctrlPr>
                            </m:radPr>
                            <m:deg/>
                            <m:e>
                              <m:r>
                                <a:rPr lang="es-MX" sz="3200" b="1" i="1">
                                  <a:latin typeface="Cambria Math" panose="02040503050406030204" pitchFamily="18" charset="0"/>
                                </a:rPr>
                                <m:t>𝑽𝒂𝒓</m:t>
                              </m:r>
                              <m:d>
                                <m:dPr>
                                  <m:ctrlPr>
                                    <a:rPr lang="es-MX" sz="3200" b="1" i="1">
                                      <a:latin typeface="Cambria Math" panose="02040503050406030204" pitchFamily="18" charset="0"/>
                                    </a:rPr>
                                  </m:ctrlPr>
                                </m:dPr>
                                <m:e>
                                  <m:sSub>
                                    <m:sSubPr>
                                      <m:ctrlPr>
                                        <a:rPr lang="es-MX" sz="3200" b="1" i="1">
                                          <a:latin typeface="Cambria Math" panose="02040503050406030204" pitchFamily="18" charset="0"/>
                                        </a:rPr>
                                      </m:ctrlPr>
                                    </m:sSubPr>
                                    <m:e>
                                      <m:r>
                                        <a:rPr lang="es-MX" sz="3200" b="1" i="1">
                                          <a:latin typeface="Cambria Math" panose="02040503050406030204" pitchFamily="18" charset="0"/>
                                        </a:rPr>
                                        <m:t>𝒙</m:t>
                                      </m:r>
                                    </m:e>
                                    <m:sub>
                                      <m:r>
                                        <a:rPr lang="es-MX" sz="3200" b="1" i="1">
                                          <a:latin typeface="Cambria Math" panose="02040503050406030204" pitchFamily="18" charset="0"/>
                                        </a:rPr>
                                        <m:t>𝒋</m:t>
                                      </m:r>
                                      <m:r>
                                        <a:rPr lang="es-MX" sz="3200" b="1" i="1" smtClean="0">
                                          <a:latin typeface="Cambria Math" panose="02040503050406030204" pitchFamily="18" charset="0"/>
                                        </a:rPr>
                                        <m:t>−</m:t>
                                      </m:r>
                                      <m:r>
                                        <a:rPr lang="es-MX" sz="3200" b="1" i="1" smtClean="0">
                                          <a:latin typeface="Cambria Math" panose="02040503050406030204" pitchFamily="18" charset="0"/>
                                        </a:rPr>
                                        <m:t>𝒌</m:t>
                                      </m:r>
                                    </m:sub>
                                  </m:sSub>
                                </m:e>
                              </m:d>
                            </m:e>
                          </m:rad>
                        </m:den>
                      </m:f>
                    </m:oMath>
                  </m:oMathPara>
                </a14:m>
                <a:endParaRPr lang="es-MX" sz="3200" b="1" i="1" dirty="0" smtClean="0"/>
              </a:p>
              <a:p>
                <a:pPr algn="just"/>
                <a:r>
                  <a:rPr lang="es-MX" sz="3200" i="1" dirty="0" smtClean="0"/>
                  <a:t>La </a:t>
                </a:r>
                <a:r>
                  <a:rPr lang="es-MX" sz="3200" i="1" dirty="0"/>
                  <a:t>función de </a:t>
                </a:r>
                <a:r>
                  <a:rPr lang="es-MX" sz="3200" i="1" dirty="0" smtClean="0"/>
                  <a:t>Autocorrelación </a:t>
                </a:r>
                <a:r>
                  <a:rPr lang="es-MX" sz="3200" i="1" dirty="0"/>
                  <a:t>simple tiene las siguientes propiedades</a:t>
                </a:r>
                <a:r>
                  <a:rPr lang="es-MX" sz="3200" i="1" dirty="0" smtClean="0"/>
                  <a:t>:</a:t>
                </a:r>
              </a:p>
              <a:p>
                <a:pPr algn="just"/>
                <a14:m>
                  <m:oMathPara xmlns:m="http://schemas.openxmlformats.org/officeDocument/2006/math">
                    <m:oMathParaPr>
                      <m:jc m:val="centerGroup"/>
                    </m:oMathParaPr>
                    <m:oMath xmlns:m="http://schemas.openxmlformats.org/officeDocument/2006/math">
                      <m:sSub>
                        <m:sSubPr>
                          <m:ctrlPr>
                            <a:rPr lang="es-MX" sz="3200" b="1" i="1">
                              <a:latin typeface="Cambria Math" panose="02040503050406030204" pitchFamily="18" charset="0"/>
                            </a:rPr>
                          </m:ctrlPr>
                        </m:sSubPr>
                        <m:e>
                          <m:r>
                            <a:rPr lang="es-MX" sz="3200" b="1" i="1">
                              <a:latin typeface="Cambria Math" panose="02040503050406030204" pitchFamily="18" charset="0"/>
                              <a:ea typeface="Cambria Math" panose="02040503050406030204" pitchFamily="18" charset="0"/>
                            </a:rPr>
                            <m:t>𝝆</m:t>
                          </m:r>
                        </m:e>
                        <m:sub>
                          <m:r>
                            <a:rPr lang="es-MX" sz="3200" b="1" i="1" smtClean="0">
                              <a:latin typeface="Cambria Math" panose="02040503050406030204" pitchFamily="18" charset="0"/>
                              <a:ea typeface="Cambria Math" panose="02040503050406030204" pitchFamily="18" charset="0"/>
                            </a:rPr>
                            <m:t>𝟎</m:t>
                          </m:r>
                        </m:sub>
                      </m:sSub>
                      <m:r>
                        <a:rPr lang="es-MX" sz="3200" b="1" i="1" smtClean="0">
                          <a:latin typeface="Cambria Math" panose="02040503050406030204" pitchFamily="18" charset="0"/>
                        </a:rPr>
                        <m:t>=</m:t>
                      </m:r>
                      <m:r>
                        <a:rPr lang="es-MX" sz="3200" b="1" i="1" smtClean="0">
                          <a:latin typeface="Cambria Math" panose="02040503050406030204" pitchFamily="18" charset="0"/>
                        </a:rPr>
                        <m:t>𝟏</m:t>
                      </m:r>
                    </m:oMath>
                  </m:oMathPara>
                </a14:m>
                <a:endParaRPr lang="es-MX" sz="3200" b="1" i="1" dirty="0" smtClean="0">
                  <a:latin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r>
                        <a:rPr lang="es-MX" sz="3200" b="1" i="1" smtClean="0">
                          <a:latin typeface="Cambria Math" panose="02040503050406030204" pitchFamily="18" charset="0"/>
                          <a:ea typeface="Cambria Math" panose="02040503050406030204" pitchFamily="18" charset="0"/>
                        </a:rPr>
                        <m:t>−</m:t>
                      </m:r>
                      <m:r>
                        <a:rPr lang="es-MX" sz="3200" b="1" i="1" smtClean="0">
                          <a:latin typeface="Cambria Math" panose="02040503050406030204" pitchFamily="18" charset="0"/>
                          <a:ea typeface="Cambria Math" panose="02040503050406030204" pitchFamily="18" charset="0"/>
                        </a:rPr>
                        <m:t>𝟏</m:t>
                      </m:r>
                      <m:r>
                        <a:rPr lang="es-MX" sz="3200" b="1" i="1" smtClean="0">
                          <a:latin typeface="Cambria Math" panose="02040503050406030204" pitchFamily="18" charset="0"/>
                          <a:ea typeface="Cambria Math" panose="02040503050406030204" pitchFamily="18" charset="0"/>
                        </a:rPr>
                        <m:t>&lt;</m:t>
                      </m:r>
                      <m:sSub>
                        <m:sSubPr>
                          <m:ctrlPr>
                            <a:rPr lang="es-MX" sz="3200" b="1" i="1">
                              <a:latin typeface="Cambria Math" panose="02040503050406030204" pitchFamily="18" charset="0"/>
                            </a:rPr>
                          </m:ctrlPr>
                        </m:sSubPr>
                        <m:e>
                          <m:r>
                            <a:rPr lang="es-MX" sz="3200" b="1" i="1">
                              <a:latin typeface="Cambria Math" panose="02040503050406030204" pitchFamily="18" charset="0"/>
                              <a:ea typeface="Cambria Math" panose="02040503050406030204" pitchFamily="18" charset="0"/>
                            </a:rPr>
                            <m:t>𝝆</m:t>
                          </m:r>
                        </m:e>
                        <m:sub>
                          <m:r>
                            <a:rPr lang="es-MX" sz="3200" b="1" i="1" smtClean="0">
                              <a:latin typeface="Cambria Math" panose="02040503050406030204" pitchFamily="18" charset="0"/>
                              <a:ea typeface="Cambria Math" panose="02040503050406030204" pitchFamily="18" charset="0"/>
                            </a:rPr>
                            <m:t>𝒋</m:t>
                          </m:r>
                        </m:sub>
                      </m:sSub>
                      <m:r>
                        <a:rPr lang="es-MX" sz="3200" b="1" i="1">
                          <a:latin typeface="Cambria Math" panose="02040503050406030204" pitchFamily="18" charset="0"/>
                          <a:ea typeface="Cambria Math" panose="02040503050406030204" pitchFamily="18" charset="0"/>
                        </a:rPr>
                        <m:t>&lt;</m:t>
                      </m:r>
                      <m:r>
                        <a:rPr lang="es-MX" sz="3200" b="1" i="1" smtClean="0">
                          <a:latin typeface="Cambria Math" panose="02040503050406030204" pitchFamily="18" charset="0"/>
                          <a:ea typeface="Cambria Math" panose="02040503050406030204" pitchFamily="18" charset="0"/>
                        </a:rPr>
                        <m:t>𝟏</m:t>
                      </m:r>
                    </m:oMath>
                  </m:oMathPara>
                </a14:m>
                <a:endParaRPr lang="es-MX" sz="3200" i="1" dirty="0" smtClean="0"/>
              </a:p>
              <a:p>
                <a:pPr algn="just"/>
                <a14:m>
                  <m:oMathPara xmlns:m="http://schemas.openxmlformats.org/officeDocument/2006/math">
                    <m:oMathParaPr>
                      <m:jc m:val="centerGroup"/>
                    </m:oMathParaPr>
                    <m:oMath xmlns:m="http://schemas.openxmlformats.org/officeDocument/2006/math">
                      <m:sSub>
                        <m:sSubPr>
                          <m:ctrlPr>
                            <a:rPr lang="es-MX" sz="3200" b="1" i="1">
                              <a:latin typeface="Cambria Math" panose="02040503050406030204" pitchFamily="18" charset="0"/>
                            </a:rPr>
                          </m:ctrlPr>
                        </m:sSubPr>
                        <m:e>
                          <m:r>
                            <a:rPr lang="es-MX" sz="3200" b="1" i="1">
                              <a:latin typeface="Cambria Math" panose="02040503050406030204" pitchFamily="18" charset="0"/>
                              <a:ea typeface="Cambria Math" panose="02040503050406030204" pitchFamily="18" charset="0"/>
                            </a:rPr>
                            <m:t>𝝆</m:t>
                          </m:r>
                        </m:e>
                        <m:sub>
                          <m:r>
                            <a:rPr lang="es-MX" sz="3200" b="1" i="1">
                              <a:latin typeface="Cambria Math" panose="02040503050406030204" pitchFamily="18" charset="0"/>
                              <a:ea typeface="Cambria Math" panose="02040503050406030204" pitchFamily="18" charset="0"/>
                            </a:rPr>
                            <m:t>𝒋</m:t>
                          </m:r>
                        </m:sub>
                      </m:sSub>
                      <m:r>
                        <a:rPr lang="es-MX" sz="3200" b="1" i="1" smtClean="0">
                          <a:latin typeface="Cambria Math" panose="02040503050406030204" pitchFamily="18" charset="0"/>
                          <a:ea typeface="Cambria Math" panose="02040503050406030204" pitchFamily="18" charset="0"/>
                        </a:rPr>
                        <m:t>=</m:t>
                      </m:r>
                      <m:sSub>
                        <m:sSubPr>
                          <m:ctrlPr>
                            <a:rPr lang="es-MX" sz="3200" b="1" i="1">
                              <a:latin typeface="Cambria Math" panose="02040503050406030204" pitchFamily="18" charset="0"/>
                            </a:rPr>
                          </m:ctrlPr>
                        </m:sSubPr>
                        <m:e>
                          <m:r>
                            <a:rPr lang="es-MX" sz="3200" b="1" i="1">
                              <a:latin typeface="Cambria Math" panose="02040503050406030204" pitchFamily="18" charset="0"/>
                              <a:ea typeface="Cambria Math" panose="02040503050406030204" pitchFamily="18" charset="0"/>
                            </a:rPr>
                            <m:t>𝝆</m:t>
                          </m:r>
                        </m:e>
                        <m:sub>
                          <m:r>
                            <a:rPr lang="es-MX" sz="3200" b="1" i="1" smtClean="0">
                              <a:latin typeface="Cambria Math" panose="02040503050406030204" pitchFamily="18" charset="0"/>
                              <a:ea typeface="Cambria Math" panose="02040503050406030204" pitchFamily="18" charset="0"/>
                            </a:rPr>
                            <m:t>−</m:t>
                          </m:r>
                          <m:r>
                            <a:rPr lang="es-MX" sz="3200" b="1" i="1">
                              <a:latin typeface="Cambria Math" panose="02040503050406030204" pitchFamily="18" charset="0"/>
                              <a:ea typeface="Cambria Math" panose="02040503050406030204" pitchFamily="18" charset="0"/>
                            </a:rPr>
                            <m:t>𝒋</m:t>
                          </m:r>
                        </m:sub>
                      </m:sSub>
                    </m:oMath>
                  </m:oMathPara>
                </a14:m>
                <a:endParaRPr lang="es-MX" sz="3200" i="1" dirty="0" smtClean="0"/>
              </a:p>
              <a:p>
                <a:pPr algn="just"/>
                <a:endParaRPr lang="es-MX" sz="3200" i="1" dirty="0"/>
              </a:p>
              <a:p>
                <a:pPr algn="just"/>
                <a:endParaRPr lang="es-MX" sz="3200" i="1" dirty="0" smtClean="0"/>
              </a:p>
            </p:txBody>
          </p:sp>
        </mc:Choice>
        <mc:Fallback xmlns="">
          <p:sp>
            <p:nvSpPr>
              <p:cNvPr id="11" name="CuadroTexto 10"/>
              <p:cNvSpPr txBox="1">
                <a:spLocks noRot="1" noChangeAspect="1" noMove="1" noResize="1" noEditPoints="1" noAdjustHandles="1" noChangeArrowheads="1" noChangeShapeType="1" noTextEdit="1"/>
              </p:cNvSpPr>
              <p:nvPr/>
            </p:nvSpPr>
            <p:spPr>
              <a:xfrm flipH="1">
                <a:off x="249904" y="982493"/>
                <a:ext cx="11672735" cy="6264792"/>
              </a:xfrm>
              <a:prstGeom prst="rect">
                <a:avLst/>
              </a:prstGeom>
              <a:blipFill rotWithShape="0">
                <a:blip r:embed="rId3"/>
                <a:stretch>
                  <a:fillRect l="-1358" t="-1265" r="-1305"/>
                </a:stretch>
              </a:blipFill>
            </p:spPr>
            <p:txBody>
              <a:bodyPr/>
              <a:lstStyle/>
              <a:p>
                <a:r>
                  <a:rPr lang="es-MX">
                    <a:noFill/>
                  </a:rPr>
                  <a:t> </a:t>
                </a:r>
              </a:p>
            </p:txBody>
          </p:sp>
        </mc:Fallback>
      </mc:AlternateContent>
    </p:spTree>
    <p:extLst>
      <p:ext uri="{BB962C8B-B14F-4D97-AF65-F5344CB8AC3E}">
        <p14:creationId xmlns:p14="http://schemas.microsoft.com/office/powerpoint/2010/main" val="1065087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p:cNvCxnSpPr/>
          <p:nvPr/>
        </p:nvCxnSpPr>
        <p:spPr>
          <a:xfrm flipV="1">
            <a:off x="0" y="982493"/>
            <a:ext cx="10525328" cy="19456"/>
          </a:xfrm>
          <a:prstGeom prst="line">
            <a:avLst/>
          </a:prstGeom>
          <a:ln w="38100">
            <a:solidFill>
              <a:srgbClr val="3A5EA7"/>
            </a:solidFill>
          </a:ln>
        </p:spPr>
        <p:style>
          <a:lnRef idx="3">
            <a:schemeClr val="accent2"/>
          </a:lnRef>
          <a:fillRef idx="0">
            <a:schemeClr val="accent2"/>
          </a:fillRef>
          <a:effectRef idx="2">
            <a:schemeClr val="accent2"/>
          </a:effectRef>
          <a:fontRef idx="minor">
            <a:schemeClr val="tx1"/>
          </a:fontRef>
        </p:style>
      </p:cxnSp>
      <p:sp>
        <p:nvSpPr>
          <p:cNvPr id="5" name="Rectángulo 4"/>
          <p:cNvSpPr/>
          <p:nvPr/>
        </p:nvSpPr>
        <p:spPr>
          <a:xfrm>
            <a:off x="-9728" y="6536994"/>
            <a:ext cx="12192000" cy="155642"/>
          </a:xfrm>
          <a:prstGeom prst="rect">
            <a:avLst/>
          </a:prstGeom>
          <a:solidFill>
            <a:srgbClr val="8B9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6" name="Rectángulo 5"/>
          <p:cNvSpPr/>
          <p:nvPr/>
        </p:nvSpPr>
        <p:spPr>
          <a:xfrm>
            <a:off x="0" y="6692636"/>
            <a:ext cx="12192000" cy="155642"/>
          </a:xfrm>
          <a:prstGeom prst="rect">
            <a:avLst/>
          </a:prstGeom>
          <a:solidFill>
            <a:srgbClr val="3A5EA7"/>
          </a:solidFill>
          <a:ln>
            <a:solidFill>
              <a:srgbClr val="3A5E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pic>
        <p:nvPicPr>
          <p:cNvPr id="7" name="Imagen 6" descr="Imagen que contiene plato&#10;&#10;Descripción generada automáticamente">
            <a:extLst>
              <a:ext uri="{FF2B5EF4-FFF2-40B4-BE49-F238E27FC236}">
                <a16:creationId xmlns="" xmlns:a16="http://schemas.microsoft.com/office/drawing/2014/main" id="{1400270E-482D-4AAA-9CBF-6DBB210C7414}"/>
              </a:ext>
            </a:extLst>
          </p:cNvPr>
          <p:cNvPicPr>
            <a:picLocks noChangeAspect="1"/>
          </p:cNvPicPr>
          <p:nvPr/>
        </p:nvPicPr>
        <p:blipFill>
          <a:blip r:embed="rId2"/>
          <a:stretch>
            <a:fillRect/>
          </a:stretch>
        </p:blipFill>
        <p:spPr>
          <a:xfrm>
            <a:off x="10657908" y="-49655"/>
            <a:ext cx="1382959" cy="1068089"/>
          </a:xfrm>
          <a:prstGeom prst="rect">
            <a:avLst/>
          </a:prstGeom>
        </p:spPr>
      </p:pic>
      <p:sp>
        <p:nvSpPr>
          <p:cNvPr id="2" name="CuadroTexto 1"/>
          <p:cNvSpPr txBox="1"/>
          <p:nvPr/>
        </p:nvSpPr>
        <p:spPr>
          <a:xfrm flipH="1">
            <a:off x="0" y="181423"/>
            <a:ext cx="10968880" cy="707886"/>
          </a:xfrm>
          <a:prstGeom prst="rect">
            <a:avLst/>
          </a:prstGeom>
          <a:noFill/>
        </p:spPr>
        <p:txBody>
          <a:bodyPr wrap="square" rtlCol="0">
            <a:spAutoFit/>
          </a:bodyPr>
          <a:lstStyle/>
          <a:p>
            <a:r>
              <a:rPr lang="es-MX" sz="4000" b="1" dirty="0" smtClean="0"/>
              <a:t>FUNCIÓN </a:t>
            </a:r>
            <a:r>
              <a:rPr lang="es-MX" sz="4000" b="1" dirty="0"/>
              <a:t>AUTOCORRELACIÓN PARCIAL  (PACF)</a:t>
            </a:r>
          </a:p>
        </p:txBody>
      </p:sp>
      <p:sp>
        <p:nvSpPr>
          <p:cNvPr id="11" name="CuadroTexto 10"/>
          <p:cNvSpPr txBox="1"/>
          <p:nvPr/>
        </p:nvSpPr>
        <p:spPr>
          <a:xfrm flipH="1">
            <a:off x="368132" y="2078710"/>
            <a:ext cx="11672735" cy="3539430"/>
          </a:xfrm>
          <a:prstGeom prst="rect">
            <a:avLst/>
          </a:prstGeom>
          <a:noFill/>
        </p:spPr>
        <p:txBody>
          <a:bodyPr wrap="square" rtlCol="0">
            <a:spAutoFit/>
          </a:bodyPr>
          <a:lstStyle/>
          <a:p>
            <a:pPr algn="just"/>
            <a:endParaRPr lang="es-MX" sz="3200" i="1" dirty="0" smtClean="0"/>
          </a:p>
          <a:p>
            <a:pPr algn="just"/>
            <a:r>
              <a:rPr lang="es-MX" sz="3200" b="1" i="1" dirty="0" smtClean="0"/>
              <a:t>PACF:</a:t>
            </a:r>
            <a:r>
              <a:rPr lang="es-MX" sz="3200" i="1" dirty="0"/>
              <a:t> Se define como la correlación de las observaciones de la serie de   tiempo, libre de influencias de otras observaciones retardadas de la  misma serie de </a:t>
            </a:r>
            <a:r>
              <a:rPr lang="es-MX" sz="3200" i="1" dirty="0" smtClean="0"/>
              <a:t>tiempo.</a:t>
            </a:r>
          </a:p>
          <a:p>
            <a:pPr algn="just"/>
            <a:endParaRPr lang="es-MX" sz="3200" i="1" dirty="0"/>
          </a:p>
          <a:p>
            <a:pPr algn="just"/>
            <a:endParaRPr lang="es-MX" sz="3200" i="1" dirty="0"/>
          </a:p>
          <a:p>
            <a:pPr algn="just"/>
            <a:endParaRPr lang="es-MX" sz="3200" b="1" i="1" dirty="0" smtClean="0"/>
          </a:p>
        </p:txBody>
      </p:sp>
    </p:spTree>
    <p:extLst>
      <p:ext uri="{BB962C8B-B14F-4D97-AF65-F5344CB8AC3E}">
        <p14:creationId xmlns:p14="http://schemas.microsoft.com/office/powerpoint/2010/main" val="12684537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p:cNvCxnSpPr/>
          <p:nvPr/>
        </p:nvCxnSpPr>
        <p:spPr>
          <a:xfrm flipV="1">
            <a:off x="0" y="982493"/>
            <a:ext cx="10525328" cy="19456"/>
          </a:xfrm>
          <a:prstGeom prst="line">
            <a:avLst/>
          </a:prstGeom>
          <a:ln w="38100">
            <a:solidFill>
              <a:srgbClr val="3A5EA7"/>
            </a:solidFill>
          </a:ln>
        </p:spPr>
        <p:style>
          <a:lnRef idx="3">
            <a:schemeClr val="accent2"/>
          </a:lnRef>
          <a:fillRef idx="0">
            <a:schemeClr val="accent2"/>
          </a:fillRef>
          <a:effectRef idx="2">
            <a:schemeClr val="accent2"/>
          </a:effectRef>
          <a:fontRef idx="minor">
            <a:schemeClr val="tx1"/>
          </a:fontRef>
        </p:style>
      </p:cxnSp>
      <p:sp>
        <p:nvSpPr>
          <p:cNvPr id="5" name="Rectángulo 4"/>
          <p:cNvSpPr/>
          <p:nvPr/>
        </p:nvSpPr>
        <p:spPr>
          <a:xfrm>
            <a:off x="-9728" y="6536994"/>
            <a:ext cx="12192000" cy="155642"/>
          </a:xfrm>
          <a:prstGeom prst="rect">
            <a:avLst/>
          </a:prstGeom>
          <a:solidFill>
            <a:srgbClr val="8B9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6" name="Rectángulo 5"/>
          <p:cNvSpPr/>
          <p:nvPr/>
        </p:nvSpPr>
        <p:spPr>
          <a:xfrm>
            <a:off x="0" y="6692636"/>
            <a:ext cx="12192000" cy="155642"/>
          </a:xfrm>
          <a:prstGeom prst="rect">
            <a:avLst/>
          </a:prstGeom>
          <a:solidFill>
            <a:srgbClr val="3A5EA7"/>
          </a:solidFill>
          <a:ln>
            <a:solidFill>
              <a:srgbClr val="3A5E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pic>
        <p:nvPicPr>
          <p:cNvPr id="7" name="Imagen 6" descr="Imagen que contiene plato&#10;&#10;Descripción generada automáticamente">
            <a:extLst>
              <a:ext uri="{FF2B5EF4-FFF2-40B4-BE49-F238E27FC236}">
                <a16:creationId xmlns="" xmlns:a16="http://schemas.microsoft.com/office/drawing/2014/main" id="{1400270E-482D-4AAA-9CBF-6DBB210C7414}"/>
              </a:ext>
            </a:extLst>
          </p:cNvPr>
          <p:cNvPicPr>
            <a:picLocks noChangeAspect="1"/>
          </p:cNvPicPr>
          <p:nvPr/>
        </p:nvPicPr>
        <p:blipFill>
          <a:blip r:embed="rId2"/>
          <a:stretch>
            <a:fillRect/>
          </a:stretch>
        </p:blipFill>
        <p:spPr>
          <a:xfrm>
            <a:off x="10657908" y="-49655"/>
            <a:ext cx="1382959" cy="1068089"/>
          </a:xfrm>
          <a:prstGeom prst="rect">
            <a:avLst/>
          </a:prstGeom>
        </p:spPr>
      </p:pic>
      <mc:AlternateContent xmlns:mc="http://schemas.openxmlformats.org/markup-compatibility/2006" xmlns:a14="http://schemas.microsoft.com/office/drawing/2010/main">
        <mc:Choice Requires="a14">
          <p:sp>
            <p:nvSpPr>
              <p:cNvPr id="11" name="CuadroTexto 10"/>
              <p:cNvSpPr txBox="1"/>
              <p:nvPr/>
            </p:nvSpPr>
            <p:spPr>
              <a:xfrm flipH="1">
                <a:off x="140722" y="1120387"/>
                <a:ext cx="11672735" cy="5268558"/>
              </a:xfrm>
              <a:prstGeom prst="rect">
                <a:avLst/>
              </a:prstGeom>
              <a:noFill/>
            </p:spPr>
            <p:txBody>
              <a:bodyPr wrap="square" rtlCol="0">
                <a:spAutoFit/>
              </a:bodyPr>
              <a:lstStyle/>
              <a:p>
                <a:pPr algn="just"/>
                <a:r>
                  <a:rPr lang="es-MX" sz="3200" i="1" dirty="0"/>
                  <a:t>En otras palabras, </a:t>
                </a:r>
                <a:r>
                  <a:rPr lang="es-MX" sz="3200" dirty="0"/>
                  <a:t>La Autocorrelación Parcial mide la correlación entre dos variables separadas por k periodos cuando no se considera la dependencia creada por los retardos intermedios existentes entre ambas. </a:t>
                </a:r>
              </a:p>
              <a:p>
                <a:pPr algn="just"/>
                <a:endParaRPr lang="es-MX" sz="3200" b="1" i="1" dirty="0" smtClean="0">
                  <a:latin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sSub>
                        <m:sSubPr>
                          <m:ctrlPr>
                            <a:rPr lang="es-MX" sz="3200" b="1" i="1" smtClean="0">
                              <a:latin typeface="Cambria Math" panose="02040503050406030204" pitchFamily="18" charset="0"/>
                            </a:rPr>
                          </m:ctrlPr>
                        </m:sSubPr>
                        <m:e>
                          <m:r>
                            <a:rPr lang="es-MX" sz="3200" b="1" i="1" smtClean="0">
                              <a:latin typeface="Cambria Math" panose="02040503050406030204" pitchFamily="18" charset="0"/>
                              <a:ea typeface="Cambria Math" panose="02040503050406030204" pitchFamily="18" charset="0"/>
                            </a:rPr>
                            <m:t>𝝅</m:t>
                          </m:r>
                        </m:e>
                        <m:sub>
                          <m:r>
                            <a:rPr lang="es-MX" sz="3200" b="1" i="1" smtClean="0">
                              <a:latin typeface="Cambria Math" panose="02040503050406030204" pitchFamily="18" charset="0"/>
                            </a:rPr>
                            <m:t>𝒋</m:t>
                          </m:r>
                        </m:sub>
                      </m:sSub>
                      <m:r>
                        <a:rPr lang="es-MX" sz="3200" b="1" i="1" smtClean="0">
                          <a:latin typeface="Cambria Math" panose="02040503050406030204" pitchFamily="18" charset="0"/>
                        </a:rPr>
                        <m:t>=</m:t>
                      </m:r>
                      <m:r>
                        <a:rPr lang="es-MX" sz="3200" b="1" i="1" smtClean="0">
                          <a:latin typeface="Cambria Math" panose="02040503050406030204" pitchFamily="18" charset="0"/>
                        </a:rPr>
                        <m:t>𝒄𝒐𝒓𝒓</m:t>
                      </m:r>
                      <m:d>
                        <m:dPr>
                          <m:ctrlPr>
                            <a:rPr lang="es-MX" sz="3200" b="1" i="1" smtClean="0">
                              <a:latin typeface="Cambria Math" panose="02040503050406030204" pitchFamily="18" charset="0"/>
                            </a:rPr>
                          </m:ctrlPr>
                        </m:dPr>
                        <m:e>
                          <m:sSub>
                            <m:sSubPr>
                              <m:ctrlPr>
                                <a:rPr lang="es-MX" sz="3200" b="1" i="1" smtClean="0">
                                  <a:latin typeface="Cambria Math" panose="02040503050406030204" pitchFamily="18" charset="0"/>
                                </a:rPr>
                              </m:ctrlPr>
                            </m:sSubPr>
                            <m:e>
                              <m:r>
                                <a:rPr lang="es-MX" sz="3200" b="1" i="1" smtClean="0">
                                  <a:latin typeface="Cambria Math" panose="02040503050406030204" pitchFamily="18" charset="0"/>
                                </a:rPr>
                                <m:t>𝒙</m:t>
                              </m:r>
                            </m:e>
                            <m:sub>
                              <m:r>
                                <a:rPr lang="es-MX" sz="3200" b="1" i="1" smtClean="0">
                                  <a:latin typeface="Cambria Math" panose="02040503050406030204" pitchFamily="18" charset="0"/>
                                </a:rPr>
                                <m:t>𝒋</m:t>
                              </m:r>
                            </m:sub>
                          </m:sSub>
                          <m:r>
                            <a:rPr lang="es-MX" sz="3200" b="1" i="1" smtClean="0">
                              <a:latin typeface="Cambria Math" panose="02040503050406030204" pitchFamily="18" charset="0"/>
                            </a:rPr>
                            <m:t>,</m:t>
                          </m:r>
                          <m:sSub>
                            <m:sSubPr>
                              <m:ctrlPr>
                                <a:rPr lang="es-MX" sz="3200" b="1" i="1">
                                  <a:latin typeface="Cambria Math" panose="02040503050406030204" pitchFamily="18" charset="0"/>
                                </a:rPr>
                              </m:ctrlPr>
                            </m:sSubPr>
                            <m:e>
                              <m:r>
                                <a:rPr lang="es-MX" sz="3200" b="1" i="1">
                                  <a:latin typeface="Cambria Math" panose="02040503050406030204" pitchFamily="18" charset="0"/>
                                </a:rPr>
                                <m:t>𝒙</m:t>
                              </m:r>
                            </m:e>
                            <m:sub>
                              <m:r>
                                <a:rPr lang="es-MX" sz="3200" b="1" i="1">
                                  <a:latin typeface="Cambria Math" panose="02040503050406030204" pitchFamily="18" charset="0"/>
                                </a:rPr>
                                <m:t>𝒋</m:t>
                              </m:r>
                              <m:r>
                                <a:rPr lang="es-MX" sz="3200" b="1" i="1" smtClean="0">
                                  <a:latin typeface="Cambria Math" panose="02040503050406030204" pitchFamily="18" charset="0"/>
                                </a:rPr>
                                <m:t>−</m:t>
                              </m:r>
                              <m:r>
                                <a:rPr lang="es-MX" sz="3200" b="1" i="1" smtClean="0">
                                  <a:latin typeface="Cambria Math" panose="02040503050406030204" pitchFamily="18" charset="0"/>
                                </a:rPr>
                                <m:t>𝒌</m:t>
                              </m:r>
                            </m:sub>
                          </m:sSub>
                          <m:r>
                            <a:rPr lang="es-MX" sz="3200" b="1" i="1" smtClean="0">
                              <a:latin typeface="Cambria Math" panose="02040503050406030204" pitchFamily="18" charset="0"/>
                            </a:rPr>
                            <m:t>|</m:t>
                          </m:r>
                          <m:sSub>
                            <m:sSubPr>
                              <m:ctrlPr>
                                <a:rPr lang="es-MX" sz="3200" b="1" i="1">
                                  <a:latin typeface="Cambria Math" panose="02040503050406030204" pitchFamily="18" charset="0"/>
                                </a:rPr>
                              </m:ctrlPr>
                            </m:sSubPr>
                            <m:e>
                              <m:r>
                                <a:rPr lang="es-MX" sz="3200" b="1" i="1">
                                  <a:latin typeface="Cambria Math" panose="02040503050406030204" pitchFamily="18" charset="0"/>
                                </a:rPr>
                                <m:t>𝒙</m:t>
                              </m:r>
                            </m:e>
                            <m:sub>
                              <m:r>
                                <a:rPr lang="es-MX" sz="3200" b="1" i="1">
                                  <a:latin typeface="Cambria Math" panose="02040503050406030204" pitchFamily="18" charset="0"/>
                                </a:rPr>
                                <m:t>𝒋</m:t>
                              </m:r>
                              <m:r>
                                <a:rPr lang="es-MX" sz="3200" b="1" i="1" smtClean="0">
                                  <a:latin typeface="Cambria Math" panose="02040503050406030204" pitchFamily="18" charset="0"/>
                                </a:rPr>
                                <m:t>−</m:t>
                              </m:r>
                              <m:r>
                                <a:rPr lang="es-MX" sz="3200" b="1" i="1" smtClean="0">
                                  <a:latin typeface="Cambria Math" panose="02040503050406030204" pitchFamily="18" charset="0"/>
                                </a:rPr>
                                <m:t>𝟏</m:t>
                              </m:r>
                            </m:sub>
                          </m:sSub>
                          <m:r>
                            <a:rPr lang="es-MX" sz="3200" b="1" i="1">
                              <a:latin typeface="Cambria Math" panose="02040503050406030204" pitchFamily="18" charset="0"/>
                            </a:rPr>
                            <m:t>,</m:t>
                          </m:r>
                          <m:r>
                            <a:rPr lang="es-MX" sz="3200" b="1" i="1" smtClean="0">
                              <a:latin typeface="Cambria Math" panose="02040503050406030204" pitchFamily="18" charset="0"/>
                            </a:rPr>
                            <m:t>…,</m:t>
                          </m:r>
                          <m:sSub>
                            <m:sSubPr>
                              <m:ctrlPr>
                                <a:rPr lang="es-MX" sz="3200" b="1" i="1">
                                  <a:latin typeface="Cambria Math" panose="02040503050406030204" pitchFamily="18" charset="0"/>
                                </a:rPr>
                              </m:ctrlPr>
                            </m:sSubPr>
                            <m:e>
                              <m:r>
                                <a:rPr lang="es-MX" sz="3200" b="1" i="1">
                                  <a:latin typeface="Cambria Math" panose="02040503050406030204" pitchFamily="18" charset="0"/>
                                </a:rPr>
                                <m:t>𝒙</m:t>
                              </m:r>
                            </m:e>
                            <m:sub>
                              <m:r>
                                <a:rPr lang="es-MX" sz="3200" b="1" i="1">
                                  <a:latin typeface="Cambria Math" panose="02040503050406030204" pitchFamily="18" charset="0"/>
                                </a:rPr>
                                <m:t>𝒋</m:t>
                              </m:r>
                              <m:r>
                                <a:rPr lang="es-MX" sz="3200" b="1" i="1">
                                  <a:latin typeface="Cambria Math" panose="02040503050406030204" pitchFamily="18" charset="0"/>
                                </a:rPr>
                                <m:t>−</m:t>
                              </m:r>
                              <m:r>
                                <a:rPr lang="es-MX" sz="3200" b="1" i="1">
                                  <a:latin typeface="Cambria Math" panose="02040503050406030204" pitchFamily="18" charset="0"/>
                                </a:rPr>
                                <m:t>𝒌</m:t>
                              </m:r>
                              <m:r>
                                <a:rPr lang="es-MX" sz="3200" b="1" i="1" smtClean="0">
                                  <a:latin typeface="Cambria Math" panose="02040503050406030204" pitchFamily="18" charset="0"/>
                                </a:rPr>
                                <m:t>+</m:t>
                              </m:r>
                              <m:r>
                                <a:rPr lang="es-MX" sz="3200" b="1" i="1" smtClean="0">
                                  <a:latin typeface="Cambria Math" panose="02040503050406030204" pitchFamily="18" charset="0"/>
                                </a:rPr>
                                <m:t>𝟏</m:t>
                              </m:r>
                            </m:sub>
                          </m:sSub>
                        </m:e>
                      </m:d>
                    </m:oMath>
                  </m:oMathPara>
                </a14:m>
                <a:endParaRPr lang="es-MX" sz="3200" b="1" i="1" dirty="0" smtClean="0">
                  <a:latin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r>
                        <a:rPr lang="es-MX" sz="3200" b="1" i="1" smtClean="0">
                          <a:latin typeface="Cambria Math" panose="02040503050406030204" pitchFamily="18" charset="0"/>
                        </a:rPr>
                        <m:t>=</m:t>
                      </m:r>
                      <m:f>
                        <m:fPr>
                          <m:ctrlPr>
                            <a:rPr lang="es-MX" sz="3200" b="1" i="1" smtClean="0">
                              <a:latin typeface="Cambria Math" panose="02040503050406030204" pitchFamily="18" charset="0"/>
                            </a:rPr>
                          </m:ctrlPr>
                        </m:fPr>
                        <m:num>
                          <m:r>
                            <a:rPr lang="es-MX" sz="3200" b="1" i="1" smtClean="0">
                              <a:latin typeface="Cambria Math" panose="02040503050406030204" pitchFamily="18" charset="0"/>
                            </a:rPr>
                            <m:t>𝒄𝒐𝒗</m:t>
                          </m:r>
                          <m:d>
                            <m:dPr>
                              <m:ctrlPr>
                                <a:rPr lang="es-MX" sz="3200" b="1" i="1">
                                  <a:latin typeface="Cambria Math" panose="02040503050406030204" pitchFamily="18" charset="0"/>
                                </a:rPr>
                              </m:ctrlPr>
                            </m:dPr>
                            <m:e>
                              <m:sSub>
                                <m:sSubPr>
                                  <m:ctrlPr>
                                    <a:rPr lang="es-MX" sz="3200" b="1" i="1">
                                      <a:latin typeface="Cambria Math" panose="02040503050406030204" pitchFamily="18" charset="0"/>
                                    </a:rPr>
                                  </m:ctrlPr>
                                </m:sSubPr>
                                <m:e>
                                  <m:r>
                                    <a:rPr lang="es-MX" sz="3200" b="1" i="1">
                                      <a:latin typeface="Cambria Math" panose="02040503050406030204" pitchFamily="18" charset="0"/>
                                    </a:rPr>
                                    <m:t>𝒙</m:t>
                                  </m:r>
                                </m:e>
                                <m:sub>
                                  <m:r>
                                    <a:rPr lang="es-MX" sz="3200" b="1" i="1">
                                      <a:latin typeface="Cambria Math" panose="02040503050406030204" pitchFamily="18" charset="0"/>
                                    </a:rPr>
                                    <m:t>𝒋</m:t>
                                  </m:r>
                                </m:sub>
                              </m:sSub>
                              <m:r>
                                <a:rPr lang="es-MX" sz="3200" b="1" i="1" smtClean="0">
                                  <a:latin typeface="Cambria Math" panose="02040503050406030204" pitchFamily="18" charset="0"/>
                                </a:rPr>
                                <m:t>−</m:t>
                              </m:r>
                              <m:sSub>
                                <m:sSubPr>
                                  <m:ctrlPr>
                                    <a:rPr lang="es-MX" sz="3200" b="1" i="1">
                                      <a:latin typeface="Cambria Math" panose="02040503050406030204" pitchFamily="18" charset="0"/>
                                    </a:rPr>
                                  </m:ctrlPr>
                                </m:sSubPr>
                                <m:e>
                                  <m:acc>
                                    <m:accPr>
                                      <m:chr m:val="̂"/>
                                      <m:ctrlPr>
                                        <a:rPr lang="es-MX" sz="3200" b="1" i="1" smtClean="0">
                                          <a:latin typeface="Cambria Math" panose="02040503050406030204" pitchFamily="18" charset="0"/>
                                        </a:rPr>
                                      </m:ctrlPr>
                                    </m:accPr>
                                    <m:e>
                                      <m:r>
                                        <a:rPr lang="es-MX" sz="3200" b="1" i="1" smtClean="0">
                                          <a:latin typeface="Cambria Math" panose="02040503050406030204" pitchFamily="18" charset="0"/>
                                        </a:rPr>
                                        <m:t>𝒙</m:t>
                                      </m:r>
                                    </m:e>
                                  </m:acc>
                                </m:e>
                                <m:sub>
                                  <m:r>
                                    <a:rPr lang="es-MX" sz="3200" b="1" i="1">
                                      <a:latin typeface="Cambria Math" panose="02040503050406030204" pitchFamily="18" charset="0"/>
                                    </a:rPr>
                                    <m:t>𝒋</m:t>
                                  </m:r>
                                </m:sub>
                              </m:sSub>
                              <m:r>
                                <a:rPr lang="es-MX" sz="3200" b="1" i="1">
                                  <a:latin typeface="Cambria Math" panose="02040503050406030204" pitchFamily="18" charset="0"/>
                                </a:rPr>
                                <m:t>,</m:t>
                              </m:r>
                              <m:sSub>
                                <m:sSubPr>
                                  <m:ctrlPr>
                                    <a:rPr lang="es-MX" sz="3200" b="1" i="1">
                                      <a:latin typeface="Cambria Math" panose="02040503050406030204" pitchFamily="18" charset="0"/>
                                    </a:rPr>
                                  </m:ctrlPr>
                                </m:sSubPr>
                                <m:e>
                                  <m:r>
                                    <a:rPr lang="es-MX" sz="3200" b="1" i="1">
                                      <a:latin typeface="Cambria Math" panose="02040503050406030204" pitchFamily="18" charset="0"/>
                                    </a:rPr>
                                    <m:t>𝒙</m:t>
                                  </m:r>
                                </m:e>
                                <m:sub>
                                  <m:r>
                                    <a:rPr lang="es-MX" sz="3200" b="1" i="1">
                                      <a:latin typeface="Cambria Math" panose="02040503050406030204" pitchFamily="18" charset="0"/>
                                    </a:rPr>
                                    <m:t>𝒋</m:t>
                                  </m:r>
                                  <m:r>
                                    <a:rPr lang="es-MX" sz="3200" b="1" i="1">
                                      <a:latin typeface="Cambria Math" panose="02040503050406030204" pitchFamily="18" charset="0"/>
                                    </a:rPr>
                                    <m:t>−</m:t>
                                  </m:r>
                                  <m:r>
                                    <a:rPr lang="es-MX" sz="3200" b="1" i="1">
                                      <a:latin typeface="Cambria Math" panose="02040503050406030204" pitchFamily="18" charset="0"/>
                                    </a:rPr>
                                    <m:t>𝒌</m:t>
                                  </m:r>
                                </m:sub>
                              </m:sSub>
                              <m:r>
                                <a:rPr lang="es-MX" sz="3200" b="1" i="1">
                                  <a:latin typeface="Cambria Math" panose="02040503050406030204" pitchFamily="18" charset="0"/>
                                </a:rPr>
                                <m:t>−</m:t>
                              </m:r>
                              <m:sSub>
                                <m:sSubPr>
                                  <m:ctrlPr>
                                    <a:rPr lang="es-MX" sz="3200" b="1" i="1">
                                      <a:latin typeface="Cambria Math" panose="02040503050406030204" pitchFamily="18" charset="0"/>
                                    </a:rPr>
                                  </m:ctrlPr>
                                </m:sSubPr>
                                <m:e>
                                  <m:acc>
                                    <m:accPr>
                                      <m:chr m:val="̂"/>
                                      <m:ctrlPr>
                                        <a:rPr lang="es-MX" sz="3200" b="1" i="1">
                                          <a:latin typeface="Cambria Math" panose="02040503050406030204" pitchFamily="18" charset="0"/>
                                        </a:rPr>
                                      </m:ctrlPr>
                                    </m:accPr>
                                    <m:e>
                                      <m:r>
                                        <a:rPr lang="es-MX" sz="3200" b="1" i="1">
                                          <a:latin typeface="Cambria Math" panose="02040503050406030204" pitchFamily="18" charset="0"/>
                                        </a:rPr>
                                        <m:t>𝒙</m:t>
                                      </m:r>
                                    </m:e>
                                  </m:acc>
                                </m:e>
                                <m:sub>
                                  <m:r>
                                    <a:rPr lang="es-MX" sz="3200" b="1" i="1">
                                      <a:latin typeface="Cambria Math" panose="02040503050406030204" pitchFamily="18" charset="0"/>
                                    </a:rPr>
                                    <m:t>𝒋</m:t>
                                  </m:r>
                                  <m:r>
                                    <a:rPr lang="es-MX" sz="3200" b="1" i="1" smtClean="0">
                                      <a:latin typeface="Cambria Math" panose="02040503050406030204" pitchFamily="18" charset="0"/>
                                    </a:rPr>
                                    <m:t>−</m:t>
                                  </m:r>
                                  <m:r>
                                    <a:rPr lang="es-MX" sz="3200" b="1" i="1" smtClean="0">
                                      <a:latin typeface="Cambria Math" panose="02040503050406030204" pitchFamily="18" charset="0"/>
                                    </a:rPr>
                                    <m:t>𝒌</m:t>
                                  </m:r>
                                </m:sub>
                              </m:sSub>
                            </m:e>
                          </m:d>
                        </m:num>
                        <m:den>
                          <m:rad>
                            <m:radPr>
                              <m:degHide m:val="on"/>
                              <m:ctrlPr>
                                <a:rPr lang="es-MX" sz="3200" b="1" i="1" smtClean="0">
                                  <a:latin typeface="Cambria Math" panose="02040503050406030204" pitchFamily="18" charset="0"/>
                                </a:rPr>
                              </m:ctrlPr>
                            </m:radPr>
                            <m:deg/>
                            <m:e>
                              <m:r>
                                <a:rPr lang="es-MX" sz="3200" b="1" i="1" smtClean="0">
                                  <a:latin typeface="Cambria Math" panose="02040503050406030204" pitchFamily="18" charset="0"/>
                                </a:rPr>
                                <m:t>𝑽𝒂𝒓</m:t>
                              </m:r>
                              <m:d>
                                <m:dPr>
                                  <m:ctrlPr>
                                    <a:rPr lang="es-MX" sz="3200" b="1" i="1">
                                      <a:latin typeface="Cambria Math" panose="02040503050406030204" pitchFamily="18" charset="0"/>
                                    </a:rPr>
                                  </m:ctrlPr>
                                </m:dPr>
                                <m:e>
                                  <m:sSub>
                                    <m:sSubPr>
                                      <m:ctrlPr>
                                        <a:rPr lang="es-MX" sz="3200" b="1" i="1">
                                          <a:latin typeface="Cambria Math" panose="02040503050406030204" pitchFamily="18" charset="0"/>
                                        </a:rPr>
                                      </m:ctrlPr>
                                    </m:sSubPr>
                                    <m:e>
                                      <m:r>
                                        <a:rPr lang="es-MX" sz="3200" b="1" i="1">
                                          <a:latin typeface="Cambria Math" panose="02040503050406030204" pitchFamily="18" charset="0"/>
                                        </a:rPr>
                                        <m:t>𝒙</m:t>
                                      </m:r>
                                    </m:e>
                                    <m:sub>
                                      <m:r>
                                        <a:rPr lang="es-MX" sz="3200" b="1" i="1">
                                          <a:latin typeface="Cambria Math" panose="02040503050406030204" pitchFamily="18" charset="0"/>
                                        </a:rPr>
                                        <m:t>𝒋</m:t>
                                      </m:r>
                                    </m:sub>
                                  </m:sSub>
                                  <m:r>
                                    <a:rPr lang="es-MX" sz="3200" b="1" i="1">
                                      <a:latin typeface="Cambria Math" panose="02040503050406030204" pitchFamily="18" charset="0"/>
                                    </a:rPr>
                                    <m:t>−</m:t>
                                  </m:r>
                                  <m:sSub>
                                    <m:sSubPr>
                                      <m:ctrlPr>
                                        <a:rPr lang="es-MX" sz="3200" b="1" i="1">
                                          <a:latin typeface="Cambria Math" panose="02040503050406030204" pitchFamily="18" charset="0"/>
                                        </a:rPr>
                                      </m:ctrlPr>
                                    </m:sSubPr>
                                    <m:e>
                                      <m:acc>
                                        <m:accPr>
                                          <m:chr m:val="̂"/>
                                          <m:ctrlPr>
                                            <a:rPr lang="es-MX" sz="3200" b="1" i="1">
                                              <a:latin typeface="Cambria Math" panose="02040503050406030204" pitchFamily="18" charset="0"/>
                                            </a:rPr>
                                          </m:ctrlPr>
                                        </m:accPr>
                                        <m:e>
                                          <m:r>
                                            <a:rPr lang="es-MX" sz="3200" b="1" i="1">
                                              <a:latin typeface="Cambria Math" panose="02040503050406030204" pitchFamily="18" charset="0"/>
                                            </a:rPr>
                                            <m:t>𝒙</m:t>
                                          </m:r>
                                        </m:e>
                                      </m:acc>
                                    </m:e>
                                    <m:sub>
                                      <m:r>
                                        <a:rPr lang="es-MX" sz="3200" b="1" i="1">
                                          <a:latin typeface="Cambria Math" panose="02040503050406030204" pitchFamily="18" charset="0"/>
                                        </a:rPr>
                                        <m:t>𝒋</m:t>
                                      </m:r>
                                    </m:sub>
                                  </m:sSub>
                                </m:e>
                              </m:d>
                            </m:e>
                          </m:rad>
                          <m:rad>
                            <m:radPr>
                              <m:degHide m:val="on"/>
                              <m:ctrlPr>
                                <a:rPr lang="es-MX" sz="3200" b="1" i="1">
                                  <a:latin typeface="Cambria Math" panose="02040503050406030204" pitchFamily="18" charset="0"/>
                                </a:rPr>
                              </m:ctrlPr>
                            </m:radPr>
                            <m:deg/>
                            <m:e>
                              <m:r>
                                <a:rPr lang="es-MX" sz="3200" b="1" i="1">
                                  <a:latin typeface="Cambria Math" panose="02040503050406030204" pitchFamily="18" charset="0"/>
                                </a:rPr>
                                <m:t>𝑽𝒂𝒓</m:t>
                              </m:r>
                              <m:d>
                                <m:dPr>
                                  <m:ctrlPr>
                                    <a:rPr lang="es-MX" sz="3200" b="1" i="1">
                                      <a:latin typeface="Cambria Math" panose="02040503050406030204" pitchFamily="18" charset="0"/>
                                    </a:rPr>
                                  </m:ctrlPr>
                                </m:dPr>
                                <m:e>
                                  <m:sSub>
                                    <m:sSubPr>
                                      <m:ctrlPr>
                                        <a:rPr lang="es-MX" sz="3200" b="1" i="1">
                                          <a:latin typeface="Cambria Math" panose="02040503050406030204" pitchFamily="18" charset="0"/>
                                        </a:rPr>
                                      </m:ctrlPr>
                                    </m:sSubPr>
                                    <m:e>
                                      <m:r>
                                        <a:rPr lang="es-MX" sz="3200" b="1" i="1">
                                          <a:latin typeface="Cambria Math" panose="02040503050406030204" pitchFamily="18" charset="0"/>
                                        </a:rPr>
                                        <m:t>𝒙</m:t>
                                      </m:r>
                                    </m:e>
                                    <m:sub>
                                      <m:r>
                                        <a:rPr lang="es-MX" sz="3200" b="1" i="1">
                                          <a:latin typeface="Cambria Math" panose="02040503050406030204" pitchFamily="18" charset="0"/>
                                        </a:rPr>
                                        <m:t>𝒋</m:t>
                                      </m:r>
                                      <m:r>
                                        <a:rPr lang="es-MX" sz="3200" b="1" i="1">
                                          <a:latin typeface="Cambria Math" panose="02040503050406030204" pitchFamily="18" charset="0"/>
                                        </a:rPr>
                                        <m:t>−</m:t>
                                      </m:r>
                                      <m:r>
                                        <a:rPr lang="es-MX" sz="3200" b="1" i="1">
                                          <a:latin typeface="Cambria Math" panose="02040503050406030204" pitchFamily="18" charset="0"/>
                                        </a:rPr>
                                        <m:t>𝒌</m:t>
                                      </m:r>
                                    </m:sub>
                                  </m:sSub>
                                  <m:r>
                                    <a:rPr lang="es-MX" sz="3200" b="1" i="1">
                                      <a:latin typeface="Cambria Math" panose="02040503050406030204" pitchFamily="18" charset="0"/>
                                    </a:rPr>
                                    <m:t>−</m:t>
                                  </m:r>
                                  <m:sSub>
                                    <m:sSubPr>
                                      <m:ctrlPr>
                                        <a:rPr lang="es-MX" sz="3200" b="1" i="1">
                                          <a:latin typeface="Cambria Math" panose="02040503050406030204" pitchFamily="18" charset="0"/>
                                        </a:rPr>
                                      </m:ctrlPr>
                                    </m:sSubPr>
                                    <m:e>
                                      <m:acc>
                                        <m:accPr>
                                          <m:chr m:val="̂"/>
                                          <m:ctrlPr>
                                            <a:rPr lang="es-MX" sz="3200" b="1" i="1">
                                              <a:latin typeface="Cambria Math" panose="02040503050406030204" pitchFamily="18" charset="0"/>
                                            </a:rPr>
                                          </m:ctrlPr>
                                        </m:accPr>
                                        <m:e>
                                          <m:r>
                                            <a:rPr lang="es-MX" sz="3200" b="1" i="1">
                                              <a:latin typeface="Cambria Math" panose="02040503050406030204" pitchFamily="18" charset="0"/>
                                            </a:rPr>
                                            <m:t>𝒙</m:t>
                                          </m:r>
                                        </m:e>
                                      </m:acc>
                                    </m:e>
                                    <m:sub>
                                      <m:r>
                                        <a:rPr lang="es-MX" sz="3200" b="1" i="1">
                                          <a:latin typeface="Cambria Math" panose="02040503050406030204" pitchFamily="18" charset="0"/>
                                        </a:rPr>
                                        <m:t>𝒋</m:t>
                                      </m:r>
                                      <m:r>
                                        <a:rPr lang="es-MX" sz="3200" b="1" i="1">
                                          <a:latin typeface="Cambria Math" panose="02040503050406030204" pitchFamily="18" charset="0"/>
                                        </a:rPr>
                                        <m:t>−</m:t>
                                      </m:r>
                                      <m:r>
                                        <a:rPr lang="es-MX" sz="3200" b="1" i="1">
                                          <a:latin typeface="Cambria Math" panose="02040503050406030204" pitchFamily="18" charset="0"/>
                                        </a:rPr>
                                        <m:t>𝒌</m:t>
                                      </m:r>
                                    </m:sub>
                                  </m:sSub>
                                </m:e>
                              </m:d>
                            </m:e>
                          </m:rad>
                        </m:den>
                      </m:f>
                    </m:oMath>
                  </m:oMathPara>
                </a14:m>
                <a:endParaRPr lang="es-MX" sz="3200" b="1" i="1" dirty="0" smtClean="0"/>
              </a:p>
              <a:p>
                <a:pPr algn="just"/>
                <a:endParaRPr lang="es-MX" sz="3200" i="1" dirty="0" smtClean="0"/>
              </a:p>
            </p:txBody>
          </p:sp>
        </mc:Choice>
        <mc:Fallback xmlns="">
          <p:sp>
            <p:nvSpPr>
              <p:cNvPr id="11" name="CuadroTexto 10"/>
              <p:cNvSpPr txBox="1">
                <a:spLocks noRot="1" noChangeAspect="1" noMove="1" noResize="1" noEditPoints="1" noAdjustHandles="1" noChangeArrowheads="1" noChangeShapeType="1" noTextEdit="1"/>
              </p:cNvSpPr>
              <p:nvPr/>
            </p:nvSpPr>
            <p:spPr>
              <a:xfrm flipH="1">
                <a:off x="140722" y="1120387"/>
                <a:ext cx="11672735" cy="5268558"/>
              </a:xfrm>
              <a:prstGeom prst="rect">
                <a:avLst/>
              </a:prstGeom>
              <a:blipFill rotWithShape="0">
                <a:blip r:embed="rId3"/>
                <a:stretch>
                  <a:fillRect l="-1305" t="-1505" r="-1358"/>
                </a:stretch>
              </a:blipFill>
            </p:spPr>
            <p:txBody>
              <a:bodyPr/>
              <a:lstStyle/>
              <a:p>
                <a:r>
                  <a:rPr lang="es-MX">
                    <a:noFill/>
                  </a:rPr>
                  <a:t> </a:t>
                </a:r>
              </a:p>
            </p:txBody>
          </p:sp>
        </mc:Fallback>
      </mc:AlternateContent>
      <p:sp>
        <p:nvSpPr>
          <p:cNvPr id="8" name="CuadroTexto 7"/>
          <p:cNvSpPr txBox="1"/>
          <p:nvPr/>
        </p:nvSpPr>
        <p:spPr>
          <a:xfrm flipH="1">
            <a:off x="0" y="181423"/>
            <a:ext cx="10968880" cy="707886"/>
          </a:xfrm>
          <a:prstGeom prst="rect">
            <a:avLst/>
          </a:prstGeom>
          <a:noFill/>
        </p:spPr>
        <p:txBody>
          <a:bodyPr wrap="square" rtlCol="0">
            <a:spAutoFit/>
          </a:bodyPr>
          <a:lstStyle/>
          <a:p>
            <a:r>
              <a:rPr lang="es-MX" sz="4000" b="1" dirty="0" smtClean="0"/>
              <a:t>FUNCIÓN </a:t>
            </a:r>
            <a:r>
              <a:rPr lang="es-MX" sz="4000" b="1" dirty="0"/>
              <a:t>AUTOCORRELACIÓN PARCIAL  (PACF)</a:t>
            </a:r>
          </a:p>
        </p:txBody>
      </p:sp>
    </p:spTree>
    <p:extLst>
      <p:ext uri="{BB962C8B-B14F-4D97-AF65-F5344CB8AC3E}">
        <p14:creationId xmlns:p14="http://schemas.microsoft.com/office/powerpoint/2010/main" val="6502042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p:cNvCxnSpPr/>
          <p:nvPr/>
        </p:nvCxnSpPr>
        <p:spPr>
          <a:xfrm flipV="1">
            <a:off x="0" y="982493"/>
            <a:ext cx="10525328" cy="19456"/>
          </a:xfrm>
          <a:prstGeom prst="line">
            <a:avLst/>
          </a:prstGeom>
          <a:ln w="38100">
            <a:solidFill>
              <a:srgbClr val="3A5EA7"/>
            </a:solidFill>
          </a:ln>
        </p:spPr>
        <p:style>
          <a:lnRef idx="3">
            <a:schemeClr val="accent2"/>
          </a:lnRef>
          <a:fillRef idx="0">
            <a:schemeClr val="accent2"/>
          </a:fillRef>
          <a:effectRef idx="2">
            <a:schemeClr val="accent2"/>
          </a:effectRef>
          <a:fontRef idx="minor">
            <a:schemeClr val="tx1"/>
          </a:fontRef>
        </p:style>
      </p:cxnSp>
      <p:sp>
        <p:nvSpPr>
          <p:cNvPr id="5" name="Rectángulo 4"/>
          <p:cNvSpPr/>
          <p:nvPr/>
        </p:nvSpPr>
        <p:spPr>
          <a:xfrm>
            <a:off x="-9728" y="6536994"/>
            <a:ext cx="12192000" cy="155642"/>
          </a:xfrm>
          <a:prstGeom prst="rect">
            <a:avLst/>
          </a:prstGeom>
          <a:solidFill>
            <a:srgbClr val="8B9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6" name="Rectángulo 5"/>
          <p:cNvSpPr/>
          <p:nvPr/>
        </p:nvSpPr>
        <p:spPr>
          <a:xfrm>
            <a:off x="0" y="6692636"/>
            <a:ext cx="12192000" cy="155642"/>
          </a:xfrm>
          <a:prstGeom prst="rect">
            <a:avLst/>
          </a:prstGeom>
          <a:solidFill>
            <a:srgbClr val="3A5EA7"/>
          </a:solidFill>
          <a:ln>
            <a:solidFill>
              <a:srgbClr val="3A5E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pic>
        <p:nvPicPr>
          <p:cNvPr id="7" name="Imagen 6" descr="Imagen que contiene plato&#10;&#10;Descripción generada automáticamente">
            <a:extLst>
              <a:ext uri="{FF2B5EF4-FFF2-40B4-BE49-F238E27FC236}">
                <a16:creationId xmlns="" xmlns:a16="http://schemas.microsoft.com/office/drawing/2014/main" id="{1400270E-482D-4AAA-9CBF-6DBB210C7414}"/>
              </a:ext>
            </a:extLst>
          </p:cNvPr>
          <p:cNvPicPr>
            <a:picLocks noChangeAspect="1"/>
          </p:cNvPicPr>
          <p:nvPr/>
        </p:nvPicPr>
        <p:blipFill>
          <a:blip r:embed="rId2"/>
          <a:stretch>
            <a:fillRect/>
          </a:stretch>
        </p:blipFill>
        <p:spPr>
          <a:xfrm>
            <a:off x="10657908" y="-49655"/>
            <a:ext cx="1382959" cy="1068089"/>
          </a:xfrm>
          <a:prstGeom prst="rect">
            <a:avLst/>
          </a:prstGeom>
        </p:spPr>
      </p:pic>
      <p:sp>
        <p:nvSpPr>
          <p:cNvPr id="2" name="CuadroTexto 1"/>
          <p:cNvSpPr txBox="1"/>
          <p:nvPr/>
        </p:nvSpPr>
        <p:spPr>
          <a:xfrm flipH="1">
            <a:off x="-9728" y="181423"/>
            <a:ext cx="10968880" cy="769441"/>
          </a:xfrm>
          <a:prstGeom prst="rect">
            <a:avLst/>
          </a:prstGeom>
          <a:noFill/>
        </p:spPr>
        <p:txBody>
          <a:bodyPr wrap="square" rtlCol="0">
            <a:spAutoFit/>
          </a:bodyPr>
          <a:lstStyle/>
          <a:p>
            <a:r>
              <a:rPr lang="es-MX" sz="4400" b="1" dirty="0" smtClean="0"/>
              <a:t>PROCESOS LINEALES ESTACIONARIOS</a:t>
            </a:r>
            <a:endParaRPr lang="es-MX" sz="4400" b="1" dirty="0"/>
          </a:p>
        </p:txBody>
      </p:sp>
      <mc:AlternateContent xmlns:mc="http://schemas.openxmlformats.org/markup-compatibility/2006" xmlns:a14="http://schemas.microsoft.com/office/drawing/2010/main">
        <mc:Choice Requires="a14">
          <p:sp>
            <p:nvSpPr>
              <p:cNvPr id="11" name="CuadroTexto 10"/>
              <p:cNvSpPr txBox="1"/>
              <p:nvPr/>
            </p:nvSpPr>
            <p:spPr>
              <a:xfrm flipH="1">
                <a:off x="249904" y="986743"/>
                <a:ext cx="11672735" cy="5545942"/>
              </a:xfrm>
              <a:prstGeom prst="rect">
                <a:avLst/>
              </a:prstGeom>
              <a:noFill/>
            </p:spPr>
            <p:txBody>
              <a:bodyPr wrap="square" rtlCol="0">
                <a:spAutoFit/>
              </a:bodyPr>
              <a:lstStyle/>
              <a:p>
                <a:pPr algn="just"/>
                <a:endParaRPr lang="es-MX" sz="3200" i="1" dirty="0" smtClean="0"/>
              </a:p>
              <a:p>
                <a:pPr algn="just"/>
                <a:r>
                  <a:rPr lang="es-MX" sz="3200" b="1" i="1" dirty="0" smtClean="0"/>
                  <a:t>DEF:</a:t>
                </a:r>
                <a:r>
                  <a:rPr lang="es-MX" sz="3200" i="1" dirty="0" smtClean="0"/>
                  <a:t> Sea </a:t>
                </a:r>
                <a14:m>
                  <m:oMath xmlns:m="http://schemas.openxmlformats.org/officeDocument/2006/math">
                    <m:d>
                      <m:dPr>
                        <m:ctrlPr>
                          <a:rPr lang="es-MX" sz="3200" b="1" i="1">
                            <a:latin typeface="Cambria Math" panose="02040503050406030204" pitchFamily="18" charset="0"/>
                          </a:rPr>
                        </m:ctrlPr>
                      </m:dPr>
                      <m:e>
                        <m:sSub>
                          <m:sSubPr>
                            <m:ctrlPr>
                              <a:rPr lang="es-MX" sz="3200" b="1" i="1">
                                <a:latin typeface="Cambria Math" panose="02040503050406030204" pitchFamily="18" charset="0"/>
                              </a:rPr>
                            </m:ctrlPr>
                          </m:sSubPr>
                          <m:e>
                            <m:r>
                              <a:rPr lang="es-MX" sz="3200" b="1" i="1">
                                <a:latin typeface="Cambria Math" panose="02040503050406030204" pitchFamily="18" charset="0"/>
                              </a:rPr>
                              <m:t>𝒙</m:t>
                            </m:r>
                          </m:e>
                          <m:sub>
                            <m:r>
                              <a:rPr lang="es-MX" sz="3200" b="1" i="1">
                                <a:latin typeface="Cambria Math" panose="02040503050406030204" pitchFamily="18" charset="0"/>
                              </a:rPr>
                              <m:t>𝒕</m:t>
                            </m:r>
                          </m:sub>
                        </m:sSub>
                      </m:e>
                    </m:d>
                  </m:oMath>
                </a14:m>
                <a:r>
                  <a:rPr lang="es-MX" sz="3200" i="1" dirty="0" smtClean="0"/>
                  <a:t> centrado, de segundo orden. Se dice que el proceso es lineal si se puede expresar como:</a:t>
                </a:r>
              </a:p>
              <a:p>
                <a:pPr algn="just"/>
                <a14:m>
                  <m:oMathPara xmlns:m="http://schemas.openxmlformats.org/officeDocument/2006/math">
                    <m:oMathParaPr>
                      <m:jc m:val="centerGroup"/>
                    </m:oMathParaPr>
                    <m:oMath xmlns:m="http://schemas.openxmlformats.org/officeDocument/2006/math">
                      <m:sSub>
                        <m:sSubPr>
                          <m:ctrlPr>
                            <a:rPr lang="es-MX" sz="3200" i="1" smtClean="0">
                              <a:latin typeface="Cambria Math" panose="02040503050406030204" pitchFamily="18" charset="0"/>
                            </a:rPr>
                          </m:ctrlPr>
                        </m:sSubPr>
                        <m:e>
                          <m:r>
                            <a:rPr lang="es-MX" sz="3200" b="0" i="1" smtClean="0">
                              <a:latin typeface="Cambria Math" panose="02040503050406030204" pitchFamily="18" charset="0"/>
                            </a:rPr>
                            <m:t>𝑥</m:t>
                          </m:r>
                        </m:e>
                        <m:sub>
                          <m:r>
                            <a:rPr lang="es-MX" sz="3200" b="0" i="1" smtClean="0">
                              <a:latin typeface="Cambria Math" panose="02040503050406030204" pitchFamily="18" charset="0"/>
                            </a:rPr>
                            <m:t>𝑡</m:t>
                          </m:r>
                        </m:sub>
                      </m:sSub>
                      <m:r>
                        <a:rPr lang="es-MX" sz="3200" b="0" i="1" smtClean="0">
                          <a:latin typeface="Cambria Math" panose="02040503050406030204" pitchFamily="18" charset="0"/>
                        </a:rPr>
                        <m:t>=</m:t>
                      </m:r>
                      <m:nary>
                        <m:naryPr>
                          <m:chr m:val="∑"/>
                          <m:ctrlPr>
                            <a:rPr lang="es-MX" sz="3200" b="0" i="1" smtClean="0">
                              <a:latin typeface="Cambria Math" panose="02040503050406030204" pitchFamily="18" charset="0"/>
                            </a:rPr>
                          </m:ctrlPr>
                        </m:naryPr>
                        <m:sub>
                          <m:r>
                            <m:rPr>
                              <m:brk m:alnAt="23"/>
                            </m:rPr>
                            <a:rPr lang="es-MX" sz="3200" b="0" i="1" smtClean="0">
                              <a:latin typeface="Cambria Math" panose="02040503050406030204" pitchFamily="18" charset="0"/>
                            </a:rPr>
                            <m:t>𝑗</m:t>
                          </m:r>
                          <m:r>
                            <a:rPr lang="es-MX" sz="3200" b="0" i="1" smtClean="0">
                              <a:latin typeface="Cambria Math" panose="02040503050406030204" pitchFamily="18" charset="0"/>
                            </a:rPr>
                            <m:t>=0</m:t>
                          </m:r>
                        </m:sub>
                        <m:sup>
                          <m:r>
                            <a:rPr lang="es-MX" sz="3200" b="0" i="1" smtClean="0">
                              <a:latin typeface="Cambria Math" panose="02040503050406030204" pitchFamily="18" charset="0"/>
                              <a:ea typeface="Cambria Math" panose="02040503050406030204" pitchFamily="18" charset="0"/>
                            </a:rPr>
                            <m:t>∞</m:t>
                          </m:r>
                        </m:sup>
                        <m:e>
                          <m:sSub>
                            <m:sSubPr>
                              <m:ctrlPr>
                                <a:rPr lang="es-MX" sz="3200" b="0" i="1" smtClean="0">
                                  <a:latin typeface="Cambria Math" panose="02040503050406030204" pitchFamily="18" charset="0"/>
                                </a:rPr>
                              </m:ctrlPr>
                            </m:sSubPr>
                            <m:e>
                              <m:r>
                                <a:rPr lang="es-MX" sz="3200" b="0" i="1" smtClean="0">
                                  <a:latin typeface="Cambria Math" panose="02040503050406030204" pitchFamily="18" charset="0"/>
                                  <a:ea typeface="Cambria Math" panose="02040503050406030204" pitchFamily="18" charset="0"/>
                                </a:rPr>
                                <m:t>𝜑</m:t>
                              </m:r>
                            </m:e>
                            <m:sub>
                              <m:r>
                                <a:rPr lang="es-MX" sz="3200" b="0" i="1" smtClean="0">
                                  <a:latin typeface="Cambria Math" panose="02040503050406030204" pitchFamily="18" charset="0"/>
                                </a:rPr>
                                <m:t>𝑗</m:t>
                              </m:r>
                            </m:sub>
                          </m:sSub>
                          <m:sSub>
                            <m:sSubPr>
                              <m:ctrlPr>
                                <a:rPr lang="es-MX" sz="3200" i="1">
                                  <a:latin typeface="Cambria Math" panose="02040503050406030204" pitchFamily="18" charset="0"/>
                                </a:rPr>
                              </m:ctrlPr>
                            </m:sSubPr>
                            <m:e>
                              <m:r>
                                <a:rPr lang="es-MX" sz="3200" b="0" i="1" smtClean="0">
                                  <a:latin typeface="Cambria Math" panose="02040503050406030204" pitchFamily="18" charset="0"/>
                                </a:rPr>
                                <m:t>𝑢</m:t>
                              </m:r>
                            </m:e>
                            <m:sub>
                              <m:r>
                                <a:rPr lang="es-MX" sz="3200" b="0" i="1" smtClean="0">
                                  <a:latin typeface="Cambria Math" panose="02040503050406030204" pitchFamily="18" charset="0"/>
                                  <a:ea typeface="Cambria Math" panose="02040503050406030204" pitchFamily="18" charset="0"/>
                                </a:rPr>
                                <m:t>𝑡</m:t>
                              </m:r>
                              <m:r>
                                <a:rPr lang="es-MX" sz="3200" b="0" i="1" smtClean="0">
                                  <a:latin typeface="Cambria Math" panose="02040503050406030204" pitchFamily="18" charset="0"/>
                                  <a:ea typeface="Cambria Math" panose="02040503050406030204" pitchFamily="18" charset="0"/>
                                </a:rPr>
                                <m:t>−</m:t>
                              </m:r>
                              <m:r>
                                <a:rPr lang="es-MX" sz="3200" i="1">
                                  <a:latin typeface="Cambria Math" panose="02040503050406030204" pitchFamily="18" charset="0"/>
                                </a:rPr>
                                <m:t>𝑗</m:t>
                              </m:r>
                            </m:sub>
                          </m:sSub>
                        </m:e>
                      </m:nary>
                    </m:oMath>
                  </m:oMathPara>
                </a14:m>
                <a:endParaRPr lang="es-MX" sz="3200" i="1" dirty="0" smtClean="0"/>
              </a:p>
              <a:p>
                <a:pPr algn="just"/>
                <a:r>
                  <a:rPr lang="es-MX" sz="3200" i="1" dirty="0" smtClean="0"/>
                  <a:t>Donde </a:t>
                </a:r>
                <a:endParaRPr lang="es-MX" sz="3200" i="1" dirty="0"/>
              </a:p>
              <a:p>
                <a:pPr algn="just"/>
                <a14:m>
                  <m:oMathPara xmlns:m="http://schemas.openxmlformats.org/officeDocument/2006/math">
                    <m:oMathParaPr>
                      <m:jc m:val="centerGroup"/>
                    </m:oMathParaPr>
                    <m:oMath xmlns:m="http://schemas.openxmlformats.org/officeDocument/2006/math">
                      <m:sSub>
                        <m:sSubPr>
                          <m:ctrlPr>
                            <a:rPr lang="es-MX" sz="2800" i="1">
                              <a:latin typeface="Cambria Math" panose="02040503050406030204" pitchFamily="18" charset="0"/>
                            </a:rPr>
                          </m:ctrlPr>
                        </m:sSubPr>
                        <m:e>
                          <m:r>
                            <a:rPr lang="es-MX" sz="2800" i="1">
                              <a:latin typeface="Cambria Math" panose="02040503050406030204" pitchFamily="18" charset="0"/>
                              <a:ea typeface="Cambria Math" panose="02040503050406030204" pitchFamily="18" charset="0"/>
                            </a:rPr>
                            <m:t>𝜑</m:t>
                          </m:r>
                        </m:e>
                        <m:sub>
                          <m:r>
                            <a:rPr lang="es-MX" sz="2800" b="0" i="1" smtClean="0">
                              <a:latin typeface="Cambria Math" panose="02040503050406030204" pitchFamily="18" charset="0"/>
                              <a:ea typeface="Cambria Math" panose="02040503050406030204" pitchFamily="18" charset="0"/>
                            </a:rPr>
                            <m:t>0</m:t>
                          </m:r>
                        </m:sub>
                      </m:sSub>
                      <m:r>
                        <a:rPr lang="es-MX" sz="2800" b="0" i="1" smtClean="0">
                          <a:latin typeface="Cambria Math" panose="02040503050406030204" pitchFamily="18" charset="0"/>
                        </a:rPr>
                        <m:t>=1</m:t>
                      </m:r>
                    </m:oMath>
                  </m:oMathPara>
                </a14:m>
                <a:endParaRPr lang="es-MX" sz="2800" b="0" i="1" dirty="0" smtClean="0"/>
              </a:p>
              <a:p>
                <a:pPr algn="just"/>
                <a14:m>
                  <m:oMathPara xmlns:m="http://schemas.openxmlformats.org/officeDocument/2006/math">
                    <m:oMathParaPr>
                      <m:jc m:val="centerGroup"/>
                    </m:oMathParaPr>
                    <m:oMath xmlns:m="http://schemas.openxmlformats.org/officeDocument/2006/math">
                      <m:nary>
                        <m:naryPr>
                          <m:chr m:val="∑"/>
                          <m:ctrlPr>
                            <a:rPr lang="es-MX" sz="2800" i="1">
                              <a:latin typeface="Cambria Math" panose="02040503050406030204" pitchFamily="18" charset="0"/>
                            </a:rPr>
                          </m:ctrlPr>
                        </m:naryPr>
                        <m:sub>
                          <m:r>
                            <m:rPr>
                              <m:brk m:alnAt="23"/>
                            </m:rPr>
                            <a:rPr lang="es-MX" sz="2800" i="1">
                              <a:latin typeface="Cambria Math" panose="02040503050406030204" pitchFamily="18" charset="0"/>
                            </a:rPr>
                            <m:t>𝑗</m:t>
                          </m:r>
                          <m:r>
                            <a:rPr lang="es-MX" sz="2800" i="1">
                              <a:latin typeface="Cambria Math" panose="02040503050406030204" pitchFamily="18" charset="0"/>
                            </a:rPr>
                            <m:t>=0</m:t>
                          </m:r>
                        </m:sub>
                        <m:sup>
                          <m:r>
                            <a:rPr lang="es-MX" sz="2800" i="1">
                              <a:latin typeface="Cambria Math" panose="02040503050406030204" pitchFamily="18" charset="0"/>
                              <a:ea typeface="Cambria Math" panose="02040503050406030204" pitchFamily="18" charset="0"/>
                            </a:rPr>
                            <m:t>∞</m:t>
                          </m:r>
                        </m:sup>
                        <m:e>
                          <m:sSup>
                            <m:sSupPr>
                              <m:ctrlPr>
                                <a:rPr lang="es-MX" sz="2800" i="1" smtClean="0">
                                  <a:latin typeface="Cambria Math" panose="02040503050406030204" pitchFamily="18" charset="0"/>
                                  <a:ea typeface="Cambria Math" panose="02040503050406030204" pitchFamily="18" charset="0"/>
                                </a:rPr>
                              </m:ctrlPr>
                            </m:sSupPr>
                            <m:e>
                              <m:sSub>
                                <m:sSubPr>
                                  <m:ctrlPr>
                                    <a:rPr lang="es-MX" sz="2800" i="1">
                                      <a:latin typeface="Cambria Math" panose="02040503050406030204" pitchFamily="18" charset="0"/>
                                    </a:rPr>
                                  </m:ctrlPr>
                                </m:sSubPr>
                                <m:e>
                                  <m:r>
                                    <a:rPr lang="es-MX" sz="2800" i="1">
                                      <a:latin typeface="Cambria Math" panose="02040503050406030204" pitchFamily="18" charset="0"/>
                                    </a:rPr>
                                    <m:t>|</m:t>
                                  </m:r>
                                  <m:r>
                                    <a:rPr lang="es-MX" sz="2800" i="1">
                                      <a:latin typeface="Cambria Math" panose="02040503050406030204" pitchFamily="18" charset="0"/>
                                      <a:ea typeface="Cambria Math" panose="02040503050406030204" pitchFamily="18" charset="0"/>
                                    </a:rPr>
                                    <m:t>𝜑</m:t>
                                  </m:r>
                                </m:e>
                                <m:sub>
                                  <m:r>
                                    <a:rPr lang="es-MX" sz="2800" i="1">
                                      <a:latin typeface="Cambria Math" panose="02040503050406030204" pitchFamily="18" charset="0"/>
                                    </a:rPr>
                                    <m:t>𝑗</m:t>
                                  </m:r>
                                </m:sub>
                              </m:sSub>
                              <m:r>
                                <a:rPr lang="es-MX" sz="2800" i="1">
                                  <a:latin typeface="Cambria Math" panose="02040503050406030204" pitchFamily="18" charset="0"/>
                                </a:rPr>
                                <m:t>|</m:t>
                              </m:r>
                            </m:e>
                            <m:sup>
                              <m:r>
                                <a:rPr lang="es-MX" sz="2800" b="0" i="1" smtClean="0">
                                  <a:latin typeface="Cambria Math" panose="02040503050406030204" pitchFamily="18" charset="0"/>
                                  <a:ea typeface="Cambria Math" panose="02040503050406030204" pitchFamily="18" charset="0"/>
                                </a:rPr>
                                <m:t>2</m:t>
                              </m:r>
                            </m:sup>
                          </m:sSup>
                          <m:r>
                            <a:rPr lang="es-MX" sz="2800" i="1" smtClean="0">
                              <a:latin typeface="Cambria Math" panose="02040503050406030204" pitchFamily="18" charset="0"/>
                              <a:ea typeface="Cambria Math" panose="02040503050406030204" pitchFamily="18" charset="0"/>
                            </a:rPr>
                            <m:t>&lt;∞</m:t>
                          </m:r>
                        </m:e>
                      </m:nary>
                    </m:oMath>
                  </m:oMathPara>
                </a14:m>
                <a:endParaRPr lang="es-MX" sz="2800" b="1" i="1" dirty="0" smtClean="0"/>
              </a:p>
              <a:p>
                <a:pPr algn="ctr"/>
                <a14:m>
                  <m:oMath xmlns:m="http://schemas.openxmlformats.org/officeDocument/2006/math">
                    <m:d>
                      <m:dPr>
                        <m:ctrlPr>
                          <a:rPr lang="es-MX" sz="2800" b="0" i="1" smtClean="0">
                            <a:latin typeface="Cambria Math" panose="02040503050406030204" pitchFamily="18" charset="0"/>
                          </a:rPr>
                        </m:ctrlPr>
                      </m:dPr>
                      <m:e>
                        <m:sSub>
                          <m:sSubPr>
                            <m:ctrlPr>
                              <a:rPr lang="es-MX" sz="2800" i="1">
                                <a:latin typeface="Cambria Math" panose="02040503050406030204" pitchFamily="18" charset="0"/>
                              </a:rPr>
                            </m:ctrlPr>
                          </m:sSubPr>
                          <m:e>
                            <m:r>
                              <a:rPr lang="es-MX" sz="2800" i="1">
                                <a:latin typeface="Cambria Math" panose="02040503050406030204" pitchFamily="18" charset="0"/>
                              </a:rPr>
                              <m:t>𝑢</m:t>
                            </m:r>
                          </m:e>
                          <m:sub>
                            <m:r>
                              <a:rPr lang="es-MX" sz="2800" i="1">
                                <a:latin typeface="Cambria Math" panose="02040503050406030204" pitchFamily="18" charset="0"/>
                                <a:ea typeface="Cambria Math" panose="02040503050406030204" pitchFamily="18" charset="0"/>
                              </a:rPr>
                              <m:t>𝑡</m:t>
                            </m:r>
                          </m:sub>
                        </m:sSub>
                      </m:e>
                    </m:d>
                    <m:r>
                      <a:rPr lang="es-MX" sz="2800" b="0" i="1" smtClean="0">
                        <a:latin typeface="Cambria Math" panose="02040503050406030204" pitchFamily="18" charset="0"/>
                      </a:rPr>
                      <m:t>: </m:t>
                    </m:r>
                    <m:r>
                      <a:rPr lang="es-MX" sz="2800" b="0" i="1" smtClean="0">
                        <a:latin typeface="Cambria Math" panose="02040503050406030204" pitchFamily="18" charset="0"/>
                      </a:rPr>
                      <m:t>𝑟𝑢𝑖𝑑𝑜</m:t>
                    </m:r>
                    <m:r>
                      <a:rPr lang="es-MX" sz="2800" b="0" i="1" smtClean="0">
                        <a:latin typeface="Cambria Math" panose="02040503050406030204" pitchFamily="18" charset="0"/>
                      </a:rPr>
                      <m:t> </m:t>
                    </m:r>
                    <m:r>
                      <a:rPr lang="es-MX" sz="2800" b="0" i="1" smtClean="0">
                        <a:latin typeface="Cambria Math" panose="02040503050406030204" pitchFamily="18" charset="0"/>
                      </a:rPr>
                      <m:t>𝑏𝑙𝑎𝑛𝑐𝑜</m:t>
                    </m:r>
                  </m:oMath>
                </a14:m>
                <a:r>
                  <a:rPr lang="es-MX" sz="2800" b="1" i="1" dirty="0" smtClean="0"/>
                  <a:t> </a:t>
                </a:r>
              </a:p>
            </p:txBody>
          </p:sp>
        </mc:Choice>
        <mc:Fallback xmlns="">
          <p:sp>
            <p:nvSpPr>
              <p:cNvPr id="11" name="CuadroTexto 10"/>
              <p:cNvSpPr txBox="1">
                <a:spLocks noRot="1" noChangeAspect="1" noMove="1" noResize="1" noEditPoints="1" noAdjustHandles="1" noChangeArrowheads="1" noChangeShapeType="1" noTextEdit="1"/>
              </p:cNvSpPr>
              <p:nvPr/>
            </p:nvSpPr>
            <p:spPr>
              <a:xfrm flipH="1">
                <a:off x="249904" y="986743"/>
                <a:ext cx="11672735" cy="5545942"/>
              </a:xfrm>
              <a:prstGeom prst="rect">
                <a:avLst/>
              </a:prstGeom>
              <a:blipFill rotWithShape="0">
                <a:blip r:embed="rId3"/>
                <a:stretch>
                  <a:fillRect l="-1358" r="-1305"/>
                </a:stretch>
              </a:blipFill>
            </p:spPr>
            <p:txBody>
              <a:bodyPr/>
              <a:lstStyle/>
              <a:p>
                <a:r>
                  <a:rPr lang="es-MX">
                    <a:noFill/>
                  </a:rPr>
                  <a:t> </a:t>
                </a:r>
              </a:p>
            </p:txBody>
          </p:sp>
        </mc:Fallback>
      </mc:AlternateContent>
    </p:spTree>
    <p:extLst>
      <p:ext uri="{BB962C8B-B14F-4D97-AF65-F5344CB8AC3E}">
        <p14:creationId xmlns:p14="http://schemas.microsoft.com/office/powerpoint/2010/main" val="4692754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p:cNvCxnSpPr/>
          <p:nvPr/>
        </p:nvCxnSpPr>
        <p:spPr>
          <a:xfrm flipV="1">
            <a:off x="0" y="982493"/>
            <a:ext cx="10525328" cy="19456"/>
          </a:xfrm>
          <a:prstGeom prst="line">
            <a:avLst/>
          </a:prstGeom>
          <a:ln w="38100">
            <a:solidFill>
              <a:srgbClr val="3A5EA7"/>
            </a:solidFill>
          </a:ln>
        </p:spPr>
        <p:style>
          <a:lnRef idx="3">
            <a:schemeClr val="accent2"/>
          </a:lnRef>
          <a:fillRef idx="0">
            <a:schemeClr val="accent2"/>
          </a:fillRef>
          <a:effectRef idx="2">
            <a:schemeClr val="accent2"/>
          </a:effectRef>
          <a:fontRef idx="minor">
            <a:schemeClr val="tx1"/>
          </a:fontRef>
        </p:style>
      </p:cxnSp>
      <p:sp>
        <p:nvSpPr>
          <p:cNvPr id="5" name="Rectángulo 4"/>
          <p:cNvSpPr/>
          <p:nvPr/>
        </p:nvSpPr>
        <p:spPr>
          <a:xfrm>
            <a:off x="-9728" y="6536994"/>
            <a:ext cx="12192000" cy="155642"/>
          </a:xfrm>
          <a:prstGeom prst="rect">
            <a:avLst/>
          </a:prstGeom>
          <a:solidFill>
            <a:srgbClr val="8B9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6" name="Rectángulo 5"/>
          <p:cNvSpPr/>
          <p:nvPr/>
        </p:nvSpPr>
        <p:spPr>
          <a:xfrm>
            <a:off x="0" y="6692636"/>
            <a:ext cx="12192000" cy="155642"/>
          </a:xfrm>
          <a:prstGeom prst="rect">
            <a:avLst/>
          </a:prstGeom>
          <a:solidFill>
            <a:srgbClr val="3A5EA7"/>
          </a:solidFill>
          <a:ln>
            <a:solidFill>
              <a:srgbClr val="3A5E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pic>
        <p:nvPicPr>
          <p:cNvPr id="7" name="Imagen 6" descr="Imagen que contiene plato&#10;&#10;Descripción generada automáticamente">
            <a:extLst>
              <a:ext uri="{FF2B5EF4-FFF2-40B4-BE49-F238E27FC236}">
                <a16:creationId xmlns="" xmlns:a16="http://schemas.microsoft.com/office/drawing/2014/main" id="{1400270E-482D-4AAA-9CBF-6DBB210C7414}"/>
              </a:ext>
            </a:extLst>
          </p:cNvPr>
          <p:cNvPicPr>
            <a:picLocks noChangeAspect="1"/>
          </p:cNvPicPr>
          <p:nvPr/>
        </p:nvPicPr>
        <p:blipFill>
          <a:blip r:embed="rId2"/>
          <a:stretch>
            <a:fillRect/>
          </a:stretch>
        </p:blipFill>
        <p:spPr>
          <a:xfrm>
            <a:off x="10657908" y="-49655"/>
            <a:ext cx="1382959" cy="1068089"/>
          </a:xfrm>
          <a:prstGeom prst="rect">
            <a:avLst/>
          </a:prstGeom>
        </p:spPr>
      </p:pic>
      <p:sp>
        <p:nvSpPr>
          <p:cNvPr id="2" name="CuadroTexto 1"/>
          <p:cNvSpPr txBox="1"/>
          <p:nvPr/>
        </p:nvSpPr>
        <p:spPr>
          <a:xfrm flipH="1">
            <a:off x="-9728" y="181423"/>
            <a:ext cx="10968880" cy="769441"/>
          </a:xfrm>
          <a:prstGeom prst="rect">
            <a:avLst/>
          </a:prstGeom>
          <a:noFill/>
        </p:spPr>
        <p:txBody>
          <a:bodyPr wrap="square" rtlCol="0">
            <a:spAutoFit/>
          </a:bodyPr>
          <a:lstStyle/>
          <a:p>
            <a:r>
              <a:rPr lang="es-MX" sz="4400" b="1" dirty="0" smtClean="0"/>
              <a:t>RUIDO BLANCO</a:t>
            </a:r>
            <a:endParaRPr lang="es-MX" sz="4400" b="1" dirty="0"/>
          </a:p>
        </p:txBody>
      </p:sp>
      <mc:AlternateContent xmlns:mc="http://schemas.openxmlformats.org/markup-compatibility/2006" xmlns:a14="http://schemas.microsoft.com/office/drawing/2010/main">
        <mc:Choice Requires="a14">
          <p:sp>
            <p:nvSpPr>
              <p:cNvPr id="11" name="CuadroTexto 10"/>
              <p:cNvSpPr txBox="1"/>
              <p:nvPr/>
            </p:nvSpPr>
            <p:spPr>
              <a:xfrm flipH="1">
                <a:off x="249904" y="986743"/>
                <a:ext cx="11672735" cy="7061100"/>
              </a:xfrm>
              <a:prstGeom prst="rect">
                <a:avLst/>
              </a:prstGeom>
              <a:noFill/>
            </p:spPr>
            <p:txBody>
              <a:bodyPr wrap="square" rtlCol="0">
                <a:spAutoFit/>
              </a:bodyPr>
              <a:lstStyle/>
              <a:p>
                <a:pPr algn="just"/>
                <a:endParaRPr lang="es-MX" sz="3200" i="1" dirty="0" smtClean="0"/>
              </a:p>
              <a:p>
                <a:pPr algn="just"/>
                <a:r>
                  <a:rPr lang="es-MX" sz="3200" i="1" dirty="0" smtClean="0"/>
                  <a:t>Sea </a:t>
                </a:r>
                <a14:m>
                  <m:oMath xmlns:m="http://schemas.openxmlformats.org/officeDocument/2006/math">
                    <m:d>
                      <m:dPr>
                        <m:ctrlPr>
                          <a:rPr lang="es-MX" sz="3200" b="1" i="1">
                            <a:latin typeface="Cambria Math" panose="02040503050406030204" pitchFamily="18" charset="0"/>
                          </a:rPr>
                        </m:ctrlPr>
                      </m:dPr>
                      <m:e>
                        <m:sSub>
                          <m:sSubPr>
                            <m:ctrlPr>
                              <a:rPr lang="es-MX" sz="3200" b="1" i="1">
                                <a:latin typeface="Cambria Math" panose="02040503050406030204" pitchFamily="18" charset="0"/>
                              </a:rPr>
                            </m:ctrlPr>
                          </m:sSubPr>
                          <m:e>
                            <m:r>
                              <a:rPr lang="es-MX" sz="3200" b="1" i="1" smtClean="0">
                                <a:latin typeface="Cambria Math" panose="02040503050406030204" pitchFamily="18" charset="0"/>
                              </a:rPr>
                              <m:t>𝒖</m:t>
                            </m:r>
                          </m:e>
                          <m:sub>
                            <m:r>
                              <a:rPr lang="es-MX" sz="3200" b="1" i="1">
                                <a:latin typeface="Cambria Math" panose="02040503050406030204" pitchFamily="18" charset="0"/>
                              </a:rPr>
                              <m:t>𝒕</m:t>
                            </m:r>
                          </m:sub>
                        </m:sSub>
                      </m:e>
                    </m:d>
                  </m:oMath>
                </a14:m>
                <a:r>
                  <a:rPr lang="es-MX" sz="3200" i="1" dirty="0" smtClean="0"/>
                  <a:t> un proceso aleatorio real de segundo orden </a:t>
                </a:r>
                <a14:m>
                  <m:oMath xmlns:m="http://schemas.openxmlformats.org/officeDocument/2006/math">
                    <m:d>
                      <m:dPr>
                        <m:ctrlPr>
                          <a:rPr lang="es-MX" sz="3200" b="1" i="1">
                            <a:latin typeface="Cambria Math" panose="02040503050406030204" pitchFamily="18" charset="0"/>
                          </a:rPr>
                        </m:ctrlPr>
                      </m:dPr>
                      <m:e>
                        <m:sSubSup>
                          <m:sSubSupPr>
                            <m:ctrlPr>
                              <a:rPr lang="es-MX" sz="3200" b="1" i="1" smtClean="0">
                                <a:latin typeface="Cambria Math" panose="02040503050406030204" pitchFamily="18" charset="0"/>
                              </a:rPr>
                            </m:ctrlPr>
                          </m:sSubSupPr>
                          <m:e>
                            <m:r>
                              <a:rPr lang="es-MX" sz="3200" b="1" i="1" smtClean="0">
                                <a:latin typeface="Cambria Math" panose="02040503050406030204" pitchFamily="18" charset="0"/>
                              </a:rPr>
                              <m:t>𝑬𝒖</m:t>
                            </m:r>
                          </m:e>
                          <m:sub>
                            <m:r>
                              <a:rPr lang="es-MX" sz="3200" b="1" i="1" smtClean="0">
                                <a:latin typeface="Cambria Math" panose="02040503050406030204" pitchFamily="18" charset="0"/>
                              </a:rPr>
                              <m:t>𝒕</m:t>
                            </m:r>
                          </m:sub>
                          <m:sup>
                            <m:r>
                              <a:rPr lang="es-MX" sz="3200" b="1" i="1" smtClean="0">
                                <a:latin typeface="Cambria Math" panose="02040503050406030204" pitchFamily="18" charset="0"/>
                              </a:rPr>
                              <m:t>𝟐</m:t>
                            </m:r>
                          </m:sup>
                        </m:sSubSup>
                        <m:r>
                          <a:rPr lang="es-MX" sz="3200" b="1" i="1" smtClean="0">
                            <a:latin typeface="Cambria Math" panose="02040503050406030204" pitchFamily="18" charset="0"/>
                            <a:ea typeface="Cambria Math" panose="02040503050406030204" pitchFamily="18" charset="0"/>
                          </a:rPr>
                          <m:t>&lt;∞</m:t>
                        </m:r>
                      </m:e>
                    </m:d>
                  </m:oMath>
                </a14:m>
                <a:r>
                  <a:rPr lang="es-MX" sz="3200" i="1" dirty="0" smtClean="0"/>
                  <a:t> tal que </a:t>
                </a:r>
              </a:p>
              <a:p>
                <a:pPr algn="just"/>
                <a14:m>
                  <m:oMathPara xmlns:m="http://schemas.openxmlformats.org/officeDocument/2006/math">
                    <m:oMathParaPr>
                      <m:jc m:val="centerGroup"/>
                    </m:oMathParaPr>
                    <m:oMath xmlns:m="http://schemas.openxmlformats.org/officeDocument/2006/math">
                      <m:r>
                        <a:rPr lang="es-MX" sz="3200" b="1" i="1" smtClean="0">
                          <a:latin typeface="Cambria Math" panose="02040503050406030204" pitchFamily="18" charset="0"/>
                        </a:rPr>
                        <m:t>𝑬</m:t>
                      </m:r>
                      <m:d>
                        <m:dPr>
                          <m:begChr m:val="["/>
                          <m:endChr m:val="]"/>
                          <m:ctrlPr>
                            <a:rPr lang="es-MX" sz="3200" b="1" i="1" smtClean="0">
                              <a:latin typeface="Cambria Math" panose="02040503050406030204" pitchFamily="18" charset="0"/>
                            </a:rPr>
                          </m:ctrlPr>
                        </m:dPr>
                        <m:e>
                          <m:sSub>
                            <m:sSubPr>
                              <m:ctrlPr>
                                <a:rPr lang="es-MX" sz="3200" b="1" i="1" smtClean="0">
                                  <a:latin typeface="Cambria Math" panose="02040503050406030204" pitchFamily="18" charset="0"/>
                                </a:rPr>
                              </m:ctrlPr>
                            </m:sSubPr>
                            <m:e>
                              <m:r>
                                <a:rPr lang="es-MX" sz="3200" b="1" i="1" smtClean="0">
                                  <a:latin typeface="Cambria Math" panose="02040503050406030204" pitchFamily="18" charset="0"/>
                                </a:rPr>
                                <m:t>𝒖</m:t>
                              </m:r>
                            </m:e>
                            <m:sub>
                              <m:r>
                                <a:rPr lang="es-MX" sz="3200" b="1" i="1" smtClean="0">
                                  <a:latin typeface="Cambria Math" panose="02040503050406030204" pitchFamily="18" charset="0"/>
                                </a:rPr>
                                <m:t>𝒕</m:t>
                              </m:r>
                            </m:sub>
                          </m:sSub>
                        </m:e>
                      </m:d>
                      <m:r>
                        <a:rPr lang="es-MX" sz="3200" b="1" i="1" smtClean="0">
                          <a:latin typeface="Cambria Math" panose="02040503050406030204" pitchFamily="18" charset="0"/>
                        </a:rPr>
                        <m:t>=</m:t>
                      </m:r>
                      <m:r>
                        <a:rPr lang="es-MX" sz="3200" b="1" i="1" smtClean="0">
                          <a:latin typeface="Cambria Math" panose="02040503050406030204" pitchFamily="18" charset="0"/>
                        </a:rPr>
                        <m:t>𝟎</m:t>
                      </m:r>
                    </m:oMath>
                  </m:oMathPara>
                </a14:m>
                <a:endParaRPr lang="es-MX" sz="3200" b="1" i="1" dirty="0" smtClean="0"/>
              </a:p>
              <a:p>
                <a:pPr algn="ctr"/>
                <a14:m>
                  <m:oMathPara xmlns:m="http://schemas.openxmlformats.org/officeDocument/2006/math">
                    <m:oMathParaPr>
                      <m:jc m:val="centerGroup"/>
                    </m:oMathParaPr>
                    <m:oMath xmlns:m="http://schemas.openxmlformats.org/officeDocument/2006/math">
                      <m:r>
                        <a:rPr lang="es-MX" sz="3200" b="1" i="1" smtClean="0">
                          <a:latin typeface="Cambria Math" panose="02040503050406030204" pitchFamily="18" charset="0"/>
                        </a:rPr>
                        <m:t>𝑽𝒂𝒓</m:t>
                      </m:r>
                      <m:d>
                        <m:dPr>
                          <m:begChr m:val="["/>
                          <m:endChr m:val="]"/>
                          <m:ctrlPr>
                            <a:rPr lang="es-MX" sz="3200" b="1" i="1">
                              <a:latin typeface="Cambria Math" panose="02040503050406030204" pitchFamily="18" charset="0"/>
                            </a:rPr>
                          </m:ctrlPr>
                        </m:dPr>
                        <m:e>
                          <m:sSub>
                            <m:sSubPr>
                              <m:ctrlPr>
                                <a:rPr lang="es-MX" sz="3200" b="1" i="1">
                                  <a:latin typeface="Cambria Math" panose="02040503050406030204" pitchFamily="18" charset="0"/>
                                </a:rPr>
                              </m:ctrlPr>
                            </m:sSubPr>
                            <m:e>
                              <m:r>
                                <a:rPr lang="es-MX" sz="3200" b="1" i="1" smtClean="0">
                                  <a:latin typeface="Cambria Math" panose="02040503050406030204" pitchFamily="18" charset="0"/>
                                </a:rPr>
                                <m:t>𝒖</m:t>
                              </m:r>
                            </m:e>
                            <m:sub>
                              <m:r>
                                <a:rPr lang="es-MX" sz="3200" b="1" i="1">
                                  <a:latin typeface="Cambria Math" panose="02040503050406030204" pitchFamily="18" charset="0"/>
                                </a:rPr>
                                <m:t>𝒕</m:t>
                              </m:r>
                            </m:sub>
                          </m:sSub>
                        </m:e>
                      </m:d>
                      <m:r>
                        <a:rPr lang="es-MX" sz="3200" b="1" i="1">
                          <a:latin typeface="Cambria Math" panose="02040503050406030204" pitchFamily="18" charset="0"/>
                        </a:rPr>
                        <m:t>=</m:t>
                      </m:r>
                      <m:sSup>
                        <m:sSupPr>
                          <m:ctrlPr>
                            <a:rPr lang="es-MX" sz="3200" b="1" i="1" smtClean="0">
                              <a:latin typeface="Cambria Math" panose="02040503050406030204" pitchFamily="18" charset="0"/>
                            </a:rPr>
                          </m:ctrlPr>
                        </m:sSupPr>
                        <m:e>
                          <m:r>
                            <a:rPr lang="es-MX" sz="3200" b="1" i="1" smtClean="0">
                              <a:latin typeface="Cambria Math" panose="02040503050406030204" pitchFamily="18" charset="0"/>
                              <a:ea typeface="Cambria Math" panose="02040503050406030204" pitchFamily="18" charset="0"/>
                            </a:rPr>
                            <m:t>𝝈</m:t>
                          </m:r>
                        </m:e>
                        <m:sup>
                          <m:r>
                            <a:rPr lang="es-MX" sz="3200" b="1" i="1" smtClean="0">
                              <a:latin typeface="Cambria Math" panose="02040503050406030204" pitchFamily="18" charset="0"/>
                            </a:rPr>
                            <m:t>𝟐</m:t>
                          </m:r>
                        </m:sup>
                      </m:sSup>
                      <m:r>
                        <a:rPr lang="es-MX" sz="3200" b="1" i="1" smtClean="0">
                          <a:latin typeface="Cambria Math" panose="02040503050406030204" pitchFamily="18" charset="0"/>
                          <a:ea typeface="Cambria Math" panose="02040503050406030204" pitchFamily="18" charset="0"/>
                        </a:rPr>
                        <m:t>&gt;</m:t>
                      </m:r>
                      <m:r>
                        <a:rPr lang="es-MX" sz="3200" b="1" i="1" smtClean="0">
                          <a:latin typeface="Cambria Math" panose="02040503050406030204" pitchFamily="18" charset="0"/>
                          <a:ea typeface="Cambria Math" panose="02040503050406030204" pitchFamily="18" charset="0"/>
                        </a:rPr>
                        <m:t>𝟎</m:t>
                      </m:r>
                    </m:oMath>
                  </m:oMathPara>
                </a14:m>
                <a:endParaRPr lang="es-MX" sz="3200" b="1" i="1" dirty="0"/>
              </a:p>
              <a:p>
                <a:pPr algn="ctr"/>
                <a:r>
                  <a:rPr lang="es-MX" sz="3200" b="1" dirty="0" smtClean="0"/>
                  <a:t>C</a:t>
                </a:r>
                <a14:m>
                  <m:oMath xmlns:m="http://schemas.openxmlformats.org/officeDocument/2006/math">
                    <m:r>
                      <a:rPr lang="es-MX" sz="3200" b="1" i="1">
                        <a:latin typeface="Cambria Math" panose="02040503050406030204" pitchFamily="18" charset="0"/>
                      </a:rPr>
                      <m:t>𝒐𝒗</m:t>
                    </m:r>
                    <m:d>
                      <m:dPr>
                        <m:begChr m:val="["/>
                        <m:endChr m:val="]"/>
                        <m:ctrlPr>
                          <a:rPr lang="es-MX" sz="3200" b="1" i="1">
                            <a:latin typeface="Cambria Math" panose="02040503050406030204" pitchFamily="18" charset="0"/>
                          </a:rPr>
                        </m:ctrlPr>
                      </m:dPr>
                      <m:e>
                        <m:sSub>
                          <m:sSubPr>
                            <m:ctrlPr>
                              <a:rPr lang="es-MX" sz="3200" b="1" i="1" smtClean="0">
                                <a:latin typeface="Cambria Math" panose="02040503050406030204" pitchFamily="18" charset="0"/>
                              </a:rPr>
                            </m:ctrlPr>
                          </m:sSubPr>
                          <m:e>
                            <m:r>
                              <a:rPr lang="es-MX" sz="3200" b="1" i="1">
                                <a:latin typeface="Cambria Math" panose="02040503050406030204" pitchFamily="18" charset="0"/>
                              </a:rPr>
                              <m:t>𝒖</m:t>
                            </m:r>
                          </m:e>
                          <m:sub>
                            <m:r>
                              <a:rPr lang="es-MX" sz="3200" b="1" i="1">
                                <a:latin typeface="Cambria Math" panose="02040503050406030204" pitchFamily="18" charset="0"/>
                              </a:rPr>
                              <m:t>𝒕</m:t>
                            </m:r>
                          </m:sub>
                        </m:sSub>
                        <m:r>
                          <a:rPr lang="es-MX" sz="3200" b="1" i="1" smtClean="0">
                            <a:latin typeface="Cambria Math" panose="02040503050406030204" pitchFamily="18" charset="0"/>
                          </a:rPr>
                          <m:t>,</m:t>
                        </m:r>
                        <m:sSub>
                          <m:sSubPr>
                            <m:ctrlPr>
                              <a:rPr lang="es-MX" sz="3200" b="1" i="1">
                                <a:latin typeface="Cambria Math" panose="02040503050406030204" pitchFamily="18" charset="0"/>
                              </a:rPr>
                            </m:ctrlPr>
                          </m:sSubPr>
                          <m:e>
                            <m:r>
                              <a:rPr lang="es-MX" sz="3200" b="1" i="1">
                                <a:latin typeface="Cambria Math" panose="02040503050406030204" pitchFamily="18" charset="0"/>
                              </a:rPr>
                              <m:t>𝒖</m:t>
                            </m:r>
                          </m:e>
                          <m:sub>
                            <m:r>
                              <a:rPr lang="es-MX" sz="3200" b="1" i="1" smtClean="0">
                                <a:latin typeface="Cambria Math" panose="02040503050406030204" pitchFamily="18" charset="0"/>
                              </a:rPr>
                              <m:t>𝒔</m:t>
                            </m:r>
                          </m:sub>
                        </m:sSub>
                      </m:e>
                    </m:d>
                    <m:r>
                      <a:rPr lang="es-MX" sz="3200" b="1" i="1">
                        <a:latin typeface="Cambria Math" panose="02040503050406030204" pitchFamily="18" charset="0"/>
                      </a:rPr>
                      <m:t>=</m:t>
                    </m:r>
                    <m:r>
                      <a:rPr lang="es-MX" sz="3200" b="1" i="1">
                        <a:latin typeface="Cambria Math" panose="02040503050406030204" pitchFamily="18" charset="0"/>
                        <a:ea typeface="Cambria Math" panose="02040503050406030204" pitchFamily="18" charset="0"/>
                      </a:rPr>
                      <m:t>𝟎</m:t>
                    </m:r>
                    <m:r>
                      <a:rPr lang="es-MX" sz="3200" b="1" i="1" smtClean="0">
                        <a:latin typeface="Cambria Math" panose="02040503050406030204" pitchFamily="18" charset="0"/>
                        <a:ea typeface="Cambria Math" panose="02040503050406030204" pitchFamily="18" charset="0"/>
                      </a:rPr>
                      <m:t>, </m:t>
                    </m:r>
                    <m:r>
                      <a:rPr lang="es-MX" sz="3200" b="1" i="1" smtClean="0">
                        <a:latin typeface="Cambria Math" panose="02040503050406030204" pitchFamily="18" charset="0"/>
                        <a:ea typeface="Cambria Math" panose="02040503050406030204" pitchFamily="18" charset="0"/>
                      </a:rPr>
                      <m:t>𝒕</m:t>
                    </m:r>
                    <m:r>
                      <a:rPr lang="es-MX" sz="3200" b="1" i="1" smtClean="0">
                        <a:latin typeface="Cambria Math" panose="02040503050406030204" pitchFamily="18" charset="0"/>
                        <a:ea typeface="Cambria Math" panose="02040503050406030204" pitchFamily="18" charset="0"/>
                      </a:rPr>
                      <m:t>≠</m:t>
                    </m:r>
                    <m:r>
                      <a:rPr lang="es-MX" sz="3200" b="1" i="1" smtClean="0">
                        <a:latin typeface="Cambria Math" panose="02040503050406030204" pitchFamily="18" charset="0"/>
                        <a:ea typeface="Cambria Math" panose="02040503050406030204" pitchFamily="18" charset="0"/>
                      </a:rPr>
                      <m:t>𝒔</m:t>
                    </m:r>
                  </m:oMath>
                </a14:m>
                <a:endParaRPr lang="es-MX" sz="3200" b="1" i="1" dirty="0"/>
              </a:p>
              <a:p>
                <a:pPr algn="just"/>
                <a:endParaRPr lang="es-MX" sz="3200" i="1" dirty="0" smtClean="0"/>
              </a:p>
              <a:p>
                <a:pPr algn="just"/>
                <a:r>
                  <a:rPr lang="es-MX" sz="3200" i="1" dirty="0" smtClean="0"/>
                  <a:t>Este proceso se conoce como Ruido Blanco. </a:t>
                </a:r>
              </a:p>
              <a:p>
                <a:pPr algn="just"/>
                <a:endParaRPr lang="es-MX" sz="3200" i="1" dirty="0"/>
              </a:p>
              <a:p>
                <a:pPr algn="just"/>
                <a:r>
                  <a:rPr lang="es-MX" sz="3200" i="1" dirty="0" smtClean="0"/>
                  <a:t>Es decir, un proceso estrictamente estacionario es un Ruido Blanco.</a:t>
                </a:r>
              </a:p>
              <a:p>
                <a:pPr algn="just"/>
                <a:endParaRPr lang="es-MX" sz="3200" i="1" dirty="0"/>
              </a:p>
              <a:p>
                <a:pPr algn="just"/>
                <a:endParaRPr lang="es-MX" sz="3200" i="1" dirty="0" smtClean="0"/>
              </a:p>
              <a:p>
                <a:pPr algn="just"/>
                <a:endParaRPr lang="es-MX" sz="3200" i="1" dirty="0" smtClean="0"/>
              </a:p>
              <a:p>
                <a:pPr algn="just"/>
                <a:endParaRPr lang="es-MX" sz="3200" i="1" dirty="0"/>
              </a:p>
            </p:txBody>
          </p:sp>
        </mc:Choice>
        <mc:Fallback xmlns="">
          <p:sp>
            <p:nvSpPr>
              <p:cNvPr id="11" name="CuadroTexto 10"/>
              <p:cNvSpPr txBox="1">
                <a:spLocks noRot="1" noChangeAspect="1" noMove="1" noResize="1" noEditPoints="1" noAdjustHandles="1" noChangeArrowheads="1" noChangeShapeType="1" noTextEdit="1"/>
              </p:cNvSpPr>
              <p:nvPr/>
            </p:nvSpPr>
            <p:spPr>
              <a:xfrm flipH="1">
                <a:off x="249904" y="986743"/>
                <a:ext cx="11672735" cy="7061100"/>
              </a:xfrm>
              <a:prstGeom prst="rect">
                <a:avLst/>
              </a:prstGeom>
              <a:blipFill rotWithShape="0">
                <a:blip r:embed="rId3"/>
                <a:stretch>
                  <a:fillRect l="-1358" r="-1305"/>
                </a:stretch>
              </a:blipFill>
            </p:spPr>
            <p:txBody>
              <a:bodyPr/>
              <a:lstStyle/>
              <a:p>
                <a:r>
                  <a:rPr lang="es-MX">
                    <a:noFill/>
                  </a:rPr>
                  <a:t> </a:t>
                </a:r>
              </a:p>
            </p:txBody>
          </p:sp>
        </mc:Fallback>
      </mc:AlternateContent>
    </p:spTree>
    <p:extLst>
      <p:ext uri="{BB962C8B-B14F-4D97-AF65-F5344CB8AC3E}">
        <p14:creationId xmlns:p14="http://schemas.microsoft.com/office/powerpoint/2010/main" val="21244285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p:cNvCxnSpPr/>
          <p:nvPr/>
        </p:nvCxnSpPr>
        <p:spPr>
          <a:xfrm flipV="1">
            <a:off x="0" y="982493"/>
            <a:ext cx="10525328" cy="19456"/>
          </a:xfrm>
          <a:prstGeom prst="line">
            <a:avLst/>
          </a:prstGeom>
          <a:ln w="38100">
            <a:solidFill>
              <a:srgbClr val="3A5EA7"/>
            </a:solidFill>
          </a:ln>
        </p:spPr>
        <p:style>
          <a:lnRef idx="3">
            <a:schemeClr val="accent2"/>
          </a:lnRef>
          <a:fillRef idx="0">
            <a:schemeClr val="accent2"/>
          </a:fillRef>
          <a:effectRef idx="2">
            <a:schemeClr val="accent2"/>
          </a:effectRef>
          <a:fontRef idx="minor">
            <a:schemeClr val="tx1"/>
          </a:fontRef>
        </p:style>
      </p:cxnSp>
      <p:sp>
        <p:nvSpPr>
          <p:cNvPr id="5" name="Rectángulo 4"/>
          <p:cNvSpPr/>
          <p:nvPr/>
        </p:nvSpPr>
        <p:spPr>
          <a:xfrm>
            <a:off x="-9728" y="6536994"/>
            <a:ext cx="12192000" cy="155642"/>
          </a:xfrm>
          <a:prstGeom prst="rect">
            <a:avLst/>
          </a:prstGeom>
          <a:solidFill>
            <a:srgbClr val="8B9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6" name="Rectángulo 5"/>
          <p:cNvSpPr/>
          <p:nvPr/>
        </p:nvSpPr>
        <p:spPr>
          <a:xfrm>
            <a:off x="0" y="6692636"/>
            <a:ext cx="12192000" cy="155642"/>
          </a:xfrm>
          <a:prstGeom prst="rect">
            <a:avLst/>
          </a:prstGeom>
          <a:solidFill>
            <a:srgbClr val="3A5EA7"/>
          </a:solidFill>
          <a:ln>
            <a:solidFill>
              <a:srgbClr val="3A5E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pic>
        <p:nvPicPr>
          <p:cNvPr id="7" name="Imagen 6" descr="Imagen que contiene plato&#10;&#10;Descripción generada automáticamente">
            <a:extLst>
              <a:ext uri="{FF2B5EF4-FFF2-40B4-BE49-F238E27FC236}">
                <a16:creationId xmlns="" xmlns:a16="http://schemas.microsoft.com/office/drawing/2014/main" id="{1400270E-482D-4AAA-9CBF-6DBB210C7414}"/>
              </a:ext>
            </a:extLst>
          </p:cNvPr>
          <p:cNvPicPr>
            <a:picLocks noChangeAspect="1"/>
          </p:cNvPicPr>
          <p:nvPr/>
        </p:nvPicPr>
        <p:blipFill>
          <a:blip r:embed="rId2"/>
          <a:stretch>
            <a:fillRect/>
          </a:stretch>
        </p:blipFill>
        <p:spPr>
          <a:xfrm>
            <a:off x="10657908" y="-49655"/>
            <a:ext cx="1382959" cy="1068089"/>
          </a:xfrm>
          <a:prstGeom prst="rect">
            <a:avLst/>
          </a:prstGeom>
        </p:spPr>
      </p:pic>
      <p:sp>
        <p:nvSpPr>
          <p:cNvPr id="2" name="CuadroTexto 1"/>
          <p:cNvSpPr txBox="1"/>
          <p:nvPr/>
        </p:nvSpPr>
        <p:spPr>
          <a:xfrm flipH="1">
            <a:off x="-9728" y="181423"/>
            <a:ext cx="10968880" cy="769441"/>
          </a:xfrm>
          <a:prstGeom prst="rect">
            <a:avLst/>
          </a:prstGeom>
          <a:noFill/>
        </p:spPr>
        <p:txBody>
          <a:bodyPr wrap="square" rtlCol="0">
            <a:spAutoFit/>
          </a:bodyPr>
          <a:lstStyle/>
          <a:p>
            <a:r>
              <a:rPr lang="es-MX" sz="4400" b="1" dirty="0" smtClean="0"/>
              <a:t>PROCESO AUTOREGRESIVO AR(p)</a:t>
            </a:r>
            <a:endParaRPr lang="es-MX" sz="4400" b="1" dirty="0"/>
          </a:p>
        </p:txBody>
      </p:sp>
      <mc:AlternateContent xmlns:mc="http://schemas.openxmlformats.org/markup-compatibility/2006" xmlns:a14="http://schemas.microsoft.com/office/drawing/2010/main">
        <mc:Choice Requires="a14">
          <p:sp>
            <p:nvSpPr>
              <p:cNvPr id="11" name="CuadroTexto 10"/>
              <p:cNvSpPr txBox="1"/>
              <p:nvPr/>
            </p:nvSpPr>
            <p:spPr>
              <a:xfrm flipH="1">
                <a:off x="249904" y="986743"/>
                <a:ext cx="11672735" cy="7450950"/>
              </a:xfrm>
              <a:prstGeom prst="rect">
                <a:avLst/>
              </a:prstGeom>
              <a:noFill/>
            </p:spPr>
            <p:txBody>
              <a:bodyPr wrap="square" rtlCol="0">
                <a:spAutoFit/>
              </a:bodyPr>
              <a:lstStyle/>
              <a:p>
                <a:pPr algn="just"/>
                <a:endParaRPr lang="es-MX" sz="3200" i="1" dirty="0" smtClean="0"/>
              </a:p>
              <a:p>
                <a:pPr algn="just"/>
                <a:r>
                  <a:rPr lang="es-MX" sz="3200" b="1" i="1" dirty="0"/>
                  <a:t>AR(p</a:t>
                </a:r>
                <a:r>
                  <a:rPr lang="es-MX" sz="3200" b="1" i="1" dirty="0" smtClean="0"/>
                  <a:t>):</a:t>
                </a:r>
                <a:r>
                  <a:rPr lang="es-MX" sz="3200" i="1" dirty="0" smtClean="0"/>
                  <a:t> Sea </a:t>
                </a:r>
                <a14:m>
                  <m:oMath xmlns:m="http://schemas.openxmlformats.org/officeDocument/2006/math">
                    <m:d>
                      <m:dPr>
                        <m:ctrlPr>
                          <a:rPr lang="es-MX" sz="3200" b="1" i="1">
                            <a:latin typeface="Cambria Math" panose="02040503050406030204" pitchFamily="18" charset="0"/>
                          </a:rPr>
                        </m:ctrlPr>
                      </m:dPr>
                      <m:e>
                        <m:sSub>
                          <m:sSubPr>
                            <m:ctrlPr>
                              <a:rPr lang="es-MX" sz="3200" b="1" i="1">
                                <a:latin typeface="Cambria Math" panose="02040503050406030204" pitchFamily="18" charset="0"/>
                              </a:rPr>
                            </m:ctrlPr>
                          </m:sSubPr>
                          <m:e>
                            <m:r>
                              <a:rPr lang="es-MX" sz="3200" b="1" i="1" smtClean="0">
                                <a:latin typeface="Cambria Math" panose="02040503050406030204" pitchFamily="18" charset="0"/>
                              </a:rPr>
                              <m:t>𝒙</m:t>
                            </m:r>
                          </m:e>
                          <m:sub>
                            <m:r>
                              <a:rPr lang="es-MX" sz="3200" b="1" i="1">
                                <a:latin typeface="Cambria Math" panose="02040503050406030204" pitchFamily="18" charset="0"/>
                              </a:rPr>
                              <m:t>𝒕</m:t>
                            </m:r>
                          </m:sub>
                        </m:sSub>
                      </m:e>
                    </m:d>
                  </m:oMath>
                </a14:m>
                <a:r>
                  <a:rPr lang="es-MX" sz="3200" i="1" dirty="0" smtClean="0"/>
                  <a:t> un proceso estacionario se define un autoregresivo como:</a:t>
                </a:r>
              </a:p>
              <a:p>
                <a:pPr algn="just"/>
                <a14:m>
                  <m:oMathPara xmlns:m="http://schemas.openxmlformats.org/officeDocument/2006/math">
                    <m:oMathParaPr>
                      <m:jc m:val="centerGroup"/>
                    </m:oMathParaPr>
                    <m:oMath xmlns:m="http://schemas.openxmlformats.org/officeDocument/2006/math">
                      <m:sSub>
                        <m:sSubPr>
                          <m:ctrlPr>
                            <a:rPr lang="es-MX" sz="3200" b="1" i="1">
                              <a:latin typeface="Cambria Math" panose="02040503050406030204" pitchFamily="18" charset="0"/>
                            </a:rPr>
                          </m:ctrlPr>
                        </m:sSubPr>
                        <m:e>
                          <m:r>
                            <a:rPr lang="es-MX" sz="3200" b="1" i="1">
                              <a:latin typeface="Cambria Math" panose="02040503050406030204" pitchFamily="18" charset="0"/>
                            </a:rPr>
                            <m:t>𝒙</m:t>
                          </m:r>
                        </m:e>
                        <m:sub>
                          <m:r>
                            <a:rPr lang="es-MX" sz="3200" b="1" i="1">
                              <a:latin typeface="Cambria Math" panose="02040503050406030204" pitchFamily="18" charset="0"/>
                            </a:rPr>
                            <m:t>𝒕</m:t>
                          </m:r>
                        </m:sub>
                      </m:sSub>
                      <m:r>
                        <a:rPr lang="es-MX" sz="3200" b="1" i="1">
                          <a:latin typeface="Cambria Math" panose="02040503050406030204" pitchFamily="18" charset="0"/>
                        </a:rPr>
                        <m:t>=</m:t>
                      </m:r>
                      <m:nary>
                        <m:naryPr>
                          <m:chr m:val="∑"/>
                          <m:ctrlPr>
                            <a:rPr lang="es-MX" sz="3200" b="1" i="1">
                              <a:latin typeface="Cambria Math" panose="02040503050406030204" pitchFamily="18" charset="0"/>
                            </a:rPr>
                          </m:ctrlPr>
                        </m:naryPr>
                        <m:sub>
                          <m:r>
                            <m:rPr>
                              <m:brk m:alnAt="23"/>
                            </m:rPr>
                            <a:rPr lang="es-MX" sz="3200" b="1" i="1">
                              <a:latin typeface="Cambria Math" panose="02040503050406030204" pitchFamily="18" charset="0"/>
                            </a:rPr>
                            <m:t>𝒋</m:t>
                          </m:r>
                          <m:r>
                            <a:rPr lang="es-MX" sz="3200" b="1" i="1">
                              <a:latin typeface="Cambria Math" panose="02040503050406030204" pitchFamily="18" charset="0"/>
                            </a:rPr>
                            <m:t>=</m:t>
                          </m:r>
                          <m:r>
                            <a:rPr lang="es-MX" sz="3200" b="1" i="1">
                              <a:latin typeface="Cambria Math" panose="02040503050406030204" pitchFamily="18" charset="0"/>
                            </a:rPr>
                            <m:t>𝟎</m:t>
                          </m:r>
                        </m:sub>
                        <m:sup>
                          <m:r>
                            <a:rPr lang="es-MX" sz="3200" b="1" i="1" smtClean="0">
                              <a:latin typeface="Cambria Math" panose="02040503050406030204" pitchFamily="18" charset="0"/>
                            </a:rPr>
                            <m:t>𝒑</m:t>
                          </m:r>
                        </m:sup>
                        <m:e>
                          <m:sSub>
                            <m:sSubPr>
                              <m:ctrlPr>
                                <a:rPr lang="es-MX" sz="3200" b="1" i="1">
                                  <a:latin typeface="Cambria Math" panose="02040503050406030204" pitchFamily="18" charset="0"/>
                                </a:rPr>
                              </m:ctrlPr>
                            </m:sSubPr>
                            <m:e>
                              <m:r>
                                <a:rPr lang="es-MX" sz="3200" b="1" i="1" smtClean="0">
                                  <a:latin typeface="Cambria Math" panose="02040503050406030204" pitchFamily="18" charset="0"/>
                                  <a:ea typeface="Cambria Math" panose="02040503050406030204" pitchFamily="18" charset="0"/>
                                </a:rPr>
                                <m:t>𝜶</m:t>
                              </m:r>
                            </m:e>
                            <m:sub>
                              <m:r>
                                <a:rPr lang="es-MX" sz="3200" b="1" i="1">
                                  <a:latin typeface="Cambria Math" panose="02040503050406030204" pitchFamily="18" charset="0"/>
                                </a:rPr>
                                <m:t>𝒋</m:t>
                              </m:r>
                            </m:sub>
                          </m:sSub>
                          <m:sSub>
                            <m:sSubPr>
                              <m:ctrlPr>
                                <a:rPr lang="es-MX" sz="3200" b="1" i="1" smtClean="0">
                                  <a:latin typeface="Cambria Math" panose="02040503050406030204" pitchFamily="18" charset="0"/>
                                </a:rPr>
                              </m:ctrlPr>
                            </m:sSubPr>
                            <m:e>
                              <m:r>
                                <a:rPr lang="es-MX" sz="3200" b="1" i="1" smtClean="0">
                                  <a:latin typeface="Cambria Math" panose="02040503050406030204" pitchFamily="18" charset="0"/>
                                </a:rPr>
                                <m:t>𝒙</m:t>
                              </m:r>
                            </m:e>
                            <m:sub>
                              <m:r>
                                <a:rPr lang="es-MX" sz="3200" b="1" i="1">
                                  <a:latin typeface="Cambria Math" panose="02040503050406030204" pitchFamily="18" charset="0"/>
                                  <a:ea typeface="Cambria Math" panose="02040503050406030204" pitchFamily="18" charset="0"/>
                                </a:rPr>
                                <m:t>𝒕</m:t>
                              </m:r>
                              <m:r>
                                <a:rPr lang="es-MX" sz="3200" b="1" i="1">
                                  <a:latin typeface="Cambria Math" panose="02040503050406030204" pitchFamily="18" charset="0"/>
                                  <a:ea typeface="Cambria Math" panose="02040503050406030204" pitchFamily="18" charset="0"/>
                                </a:rPr>
                                <m:t>−</m:t>
                              </m:r>
                              <m:r>
                                <a:rPr lang="es-MX" sz="3200" b="1" i="1">
                                  <a:latin typeface="Cambria Math" panose="02040503050406030204" pitchFamily="18" charset="0"/>
                                </a:rPr>
                                <m:t>𝒋</m:t>
                              </m:r>
                            </m:sub>
                          </m:sSub>
                          <m:r>
                            <a:rPr lang="es-MX" sz="3200" b="1" i="1" smtClean="0">
                              <a:latin typeface="Cambria Math" panose="02040503050406030204" pitchFamily="18" charset="0"/>
                            </a:rPr>
                            <m:t>+</m:t>
                          </m:r>
                          <m:sSub>
                            <m:sSubPr>
                              <m:ctrlPr>
                                <a:rPr lang="es-MX" sz="3200" b="1" i="1">
                                  <a:latin typeface="Cambria Math" panose="02040503050406030204" pitchFamily="18" charset="0"/>
                                </a:rPr>
                              </m:ctrlPr>
                            </m:sSubPr>
                            <m:e>
                              <m:r>
                                <a:rPr lang="es-MX" sz="3200" b="1" i="1" smtClean="0">
                                  <a:latin typeface="Cambria Math" panose="02040503050406030204" pitchFamily="18" charset="0"/>
                                </a:rPr>
                                <m:t>𝒖</m:t>
                              </m:r>
                            </m:e>
                            <m:sub>
                              <m:r>
                                <a:rPr lang="es-MX" sz="3200" b="1" i="1">
                                  <a:latin typeface="Cambria Math" panose="02040503050406030204" pitchFamily="18" charset="0"/>
                                  <a:ea typeface="Cambria Math" panose="02040503050406030204" pitchFamily="18" charset="0"/>
                                </a:rPr>
                                <m:t>𝒕</m:t>
                              </m:r>
                            </m:sub>
                          </m:sSub>
                        </m:e>
                      </m:nary>
                    </m:oMath>
                  </m:oMathPara>
                </a14:m>
                <a:endParaRPr lang="es-MX" sz="3200" b="1" i="1" dirty="0" smtClean="0"/>
              </a:p>
              <a:p>
                <a:pPr algn="just"/>
                <a:r>
                  <a:rPr lang="es-MX" sz="3200" i="1" dirty="0" smtClean="0"/>
                  <a:t>donde </a:t>
                </a:r>
                <a14:m>
                  <m:oMath xmlns:m="http://schemas.openxmlformats.org/officeDocument/2006/math">
                    <m:d>
                      <m:dPr>
                        <m:ctrlPr>
                          <a:rPr lang="es-MX" sz="3200" b="1" i="1">
                            <a:latin typeface="Cambria Math" panose="02040503050406030204" pitchFamily="18" charset="0"/>
                          </a:rPr>
                        </m:ctrlPr>
                      </m:dPr>
                      <m:e>
                        <m:sSub>
                          <m:sSubPr>
                            <m:ctrlPr>
                              <a:rPr lang="es-MX" sz="3200" b="1" i="1">
                                <a:latin typeface="Cambria Math" panose="02040503050406030204" pitchFamily="18" charset="0"/>
                              </a:rPr>
                            </m:ctrlPr>
                          </m:sSubPr>
                          <m:e>
                            <m:r>
                              <a:rPr lang="es-MX" sz="3200" b="1" i="1">
                                <a:latin typeface="Cambria Math" panose="02040503050406030204" pitchFamily="18" charset="0"/>
                              </a:rPr>
                              <m:t>𝒖</m:t>
                            </m:r>
                          </m:e>
                          <m:sub>
                            <m:r>
                              <a:rPr lang="es-MX" sz="3200" b="1" i="1">
                                <a:latin typeface="Cambria Math" panose="02040503050406030204" pitchFamily="18" charset="0"/>
                              </a:rPr>
                              <m:t>𝒕</m:t>
                            </m:r>
                          </m:sub>
                        </m:sSub>
                      </m:e>
                    </m:d>
                  </m:oMath>
                </a14:m>
                <a:r>
                  <a:rPr lang="es-MX" sz="3200" i="1" dirty="0" smtClean="0"/>
                  <a:t> es un ruido blanco.</a:t>
                </a:r>
              </a:p>
              <a:p>
                <a:pPr algn="just"/>
                <a:r>
                  <a:rPr lang="es-MX" sz="3200" i="1" dirty="0"/>
                  <a:t>Condición para Estacionariedad es que</a:t>
                </a:r>
              </a:p>
              <a:p>
                <a:pPr algn="just"/>
                <a14:m>
                  <m:oMathPara xmlns:m="http://schemas.openxmlformats.org/officeDocument/2006/math">
                    <m:oMathParaPr>
                      <m:jc m:val="centerGroup"/>
                    </m:oMathParaPr>
                    <m:oMath xmlns:m="http://schemas.openxmlformats.org/officeDocument/2006/math">
                      <m:r>
                        <a:rPr lang="es-MX" sz="3200" b="1" i="1">
                          <a:latin typeface="Cambria Math" panose="02040503050406030204" pitchFamily="18" charset="0"/>
                        </a:rPr>
                        <m:t>|</m:t>
                      </m:r>
                      <m:sSub>
                        <m:sSubPr>
                          <m:ctrlPr>
                            <a:rPr lang="es-MX" sz="3200" b="1" i="1">
                              <a:latin typeface="Cambria Math" panose="02040503050406030204" pitchFamily="18" charset="0"/>
                            </a:rPr>
                          </m:ctrlPr>
                        </m:sSubPr>
                        <m:e>
                          <m:r>
                            <a:rPr lang="es-MX" sz="3200" b="1" i="1">
                              <a:latin typeface="Cambria Math" panose="02040503050406030204" pitchFamily="18" charset="0"/>
                              <a:ea typeface="Cambria Math" panose="02040503050406030204" pitchFamily="18" charset="0"/>
                            </a:rPr>
                            <m:t>𝜶</m:t>
                          </m:r>
                        </m:e>
                        <m:sub>
                          <m:r>
                            <a:rPr lang="es-MX" sz="3200" b="1" i="1">
                              <a:latin typeface="Cambria Math" panose="02040503050406030204" pitchFamily="18" charset="0"/>
                              <a:ea typeface="Cambria Math" panose="02040503050406030204" pitchFamily="18" charset="0"/>
                            </a:rPr>
                            <m:t>𝟎</m:t>
                          </m:r>
                        </m:sub>
                      </m:sSub>
                      <m:r>
                        <a:rPr lang="es-MX" sz="3200" b="1" i="1">
                          <a:latin typeface="Cambria Math" panose="02040503050406030204" pitchFamily="18" charset="0"/>
                        </a:rPr>
                        <m:t>+</m:t>
                      </m:r>
                      <m:sSub>
                        <m:sSubPr>
                          <m:ctrlPr>
                            <a:rPr lang="es-MX" sz="3200" b="1" i="1">
                              <a:latin typeface="Cambria Math" panose="02040503050406030204" pitchFamily="18" charset="0"/>
                            </a:rPr>
                          </m:ctrlPr>
                        </m:sSubPr>
                        <m:e>
                          <m:r>
                            <a:rPr lang="es-MX" sz="3200" b="1" i="1">
                              <a:latin typeface="Cambria Math" panose="02040503050406030204" pitchFamily="18" charset="0"/>
                              <a:ea typeface="Cambria Math" panose="02040503050406030204" pitchFamily="18" charset="0"/>
                            </a:rPr>
                            <m:t>𝜶</m:t>
                          </m:r>
                        </m:e>
                        <m:sub>
                          <m:r>
                            <a:rPr lang="es-MX" sz="3200" b="1" i="1">
                              <a:latin typeface="Cambria Math" panose="02040503050406030204" pitchFamily="18" charset="0"/>
                              <a:ea typeface="Cambria Math" panose="02040503050406030204" pitchFamily="18" charset="0"/>
                            </a:rPr>
                            <m:t>𝟏</m:t>
                          </m:r>
                        </m:sub>
                      </m:sSub>
                      <m:r>
                        <a:rPr lang="es-MX" sz="3200" b="1" i="1">
                          <a:latin typeface="Cambria Math" panose="02040503050406030204" pitchFamily="18" charset="0"/>
                        </a:rPr>
                        <m:t>+…+</m:t>
                      </m:r>
                      <m:sSub>
                        <m:sSubPr>
                          <m:ctrlPr>
                            <a:rPr lang="es-MX" sz="3200" b="1" i="1">
                              <a:latin typeface="Cambria Math" panose="02040503050406030204" pitchFamily="18" charset="0"/>
                            </a:rPr>
                          </m:ctrlPr>
                        </m:sSubPr>
                        <m:e>
                          <m:r>
                            <a:rPr lang="es-MX" sz="3200" b="1" i="1">
                              <a:latin typeface="Cambria Math" panose="02040503050406030204" pitchFamily="18" charset="0"/>
                              <a:ea typeface="Cambria Math" panose="02040503050406030204" pitchFamily="18" charset="0"/>
                            </a:rPr>
                            <m:t>𝜶</m:t>
                          </m:r>
                        </m:e>
                        <m:sub>
                          <m:r>
                            <a:rPr lang="es-MX" sz="3200" b="1" i="1">
                              <a:latin typeface="Cambria Math" panose="02040503050406030204" pitchFamily="18" charset="0"/>
                              <a:ea typeface="Cambria Math" panose="02040503050406030204" pitchFamily="18" charset="0"/>
                            </a:rPr>
                            <m:t>𝒑</m:t>
                          </m:r>
                        </m:sub>
                      </m:sSub>
                      <m:r>
                        <a:rPr lang="es-MX" sz="3200" b="1" i="1">
                          <a:latin typeface="Cambria Math" panose="02040503050406030204" pitchFamily="18" charset="0"/>
                          <a:ea typeface="Cambria Math" panose="02040503050406030204" pitchFamily="18" charset="0"/>
                        </a:rPr>
                        <m:t>|&lt;</m:t>
                      </m:r>
                      <m:r>
                        <a:rPr lang="es-MX" sz="3200" b="1" i="1">
                          <a:latin typeface="Cambria Math" panose="02040503050406030204" pitchFamily="18" charset="0"/>
                          <a:ea typeface="Cambria Math" panose="02040503050406030204" pitchFamily="18" charset="0"/>
                        </a:rPr>
                        <m:t>𝟏</m:t>
                      </m:r>
                    </m:oMath>
                  </m:oMathPara>
                </a14:m>
                <a:endParaRPr lang="es-MX" sz="3200" i="1" dirty="0"/>
              </a:p>
              <a:p>
                <a:pPr algn="just"/>
                <a:endParaRPr lang="es-MX" sz="3200" i="1" dirty="0"/>
              </a:p>
              <a:p>
                <a:pPr algn="just"/>
                <a:endParaRPr lang="es-MX" sz="3200" i="1" dirty="0" smtClean="0"/>
              </a:p>
              <a:p>
                <a:pPr algn="just"/>
                <a:endParaRPr lang="es-MX" sz="3200" i="1" dirty="0"/>
              </a:p>
              <a:p>
                <a:pPr algn="just"/>
                <a:endParaRPr lang="es-MX" sz="3200" i="1" dirty="0" smtClean="0"/>
              </a:p>
              <a:p>
                <a:pPr algn="just"/>
                <a:endParaRPr lang="es-MX" sz="3200" i="1" dirty="0" smtClean="0"/>
              </a:p>
              <a:p>
                <a:pPr algn="just"/>
                <a:endParaRPr lang="es-MX" sz="3200" i="1" dirty="0"/>
              </a:p>
            </p:txBody>
          </p:sp>
        </mc:Choice>
        <mc:Fallback xmlns="">
          <p:sp>
            <p:nvSpPr>
              <p:cNvPr id="11" name="CuadroTexto 10"/>
              <p:cNvSpPr txBox="1">
                <a:spLocks noRot="1" noChangeAspect="1" noMove="1" noResize="1" noEditPoints="1" noAdjustHandles="1" noChangeArrowheads="1" noChangeShapeType="1" noTextEdit="1"/>
              </p:cNvSpPr>
              <p:nvPr/>
            </p:nvSpPr>
            <p:spPr>
              <a:xfrm flipH="1">
                <a:off x="249904" y="986743"/>
                <a:ext cx="11672735" cy="7450950"/>
              </a:xfrm>
              <a:prstGeom prst="rect">
                <a:avLst/>
              </a:prstGeom>
              <a:blipFill rotWithShape="0">
                <a:blip r:embed="rId3"/>
                <a:stretch>
                  <a:fillRect l="-1358" r="-1305"/>
                </a:stretch>
              </a:blipFill>
            </p:spPr>
            <p:txBody>
              <a:bodyPr/>
              <a:lstStyle/>
              <a:p>
                <a:r>
                  <a:rPr lang="es-MX">
                    <a:noFill/>
                  </a:rPr>
                  <a:t> </a:t>
                </a:r>
              </a:p>
            </p:txBody>
          </p:sp>
        </mc:Fallback>
      </mc:AlternateContent>
    </p:spTree>
    <p:extLst>
      <p:ext uri="{BB962C8B-B14F-4D97-AF65-F5344CB8AC3E}">
        <p14:creationId xmlns:p14="http://schemas.microsoft.com/office/powerpoint/2010/main" val="20519905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p:cNvCxnSpPr/>
          <p:nvPr/>
        </p:nvCxnSpPr>
        <p:spPr>
          <a:xfrm flipV="1">
            <a:off x="0" y="982493"/>
            <a:ext cx="10525328" cy="19456"/>
          </a:xfrm>
          <a:prstGeom prst="line">
            <a:avLst/>
          </a:prstGeom>
          <a:ln w="38100">
            <a:solidFill>
              <a:srgbClr val="3A5EA7"/>
            </a:solidFill>
          </a:ln>
        </p:spPr>
        <p:style>
          <a:lnRef idx="3">
            <a:schemeClr val="accent2"/>
          </a:lnRef>
          <a:fillRef idx="0">
            <a:schemeClr val="accent2"/>
          </a:fillRef>
          <a:effectRef idx="2">
            <a:schemeClr val="accent2"/>
          </a:effectRef>
          <a:fontRef idx="minor">
            <a:schemeClr val="tx1"/>
          </a:fontRef>
        </p:style>
      </p:cxnSp>
      <p:sp>
        <p:nvSpPr>
          <p:cNvPr id="5" name="Rectángulo 4"/>
          <p:cNvSpPr/>
          <p:nvPr/>
        </p:nvSpPr>
        <p:spPr>
          <a:xfrm>
            <a:off x="-9728" y="6536994"/>
            <a:ext cx="12192000" cy="155642"/>
          </a:xfrm>
          <a:prstGeom prst="rect">
            <a:avLst/>
          </a:prstGeom>
          <a:solidFill>
            <a:srgbClr val="8B9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6" name="Rectángulo 5"/>
          <p:cNvSpPr/>
          <p:nvPr/>
        </p:nvSpPr>
        <p:spPr>
          <a:xfrm>
            <a:off x="0" y="6692636"/>
            <a:ext cx="12192000" cy="155642"/>
          </a:xfrm>
          <a:prstGeom prst="rect">
            <a:avLst/>
          </a:prstGeom>
          <a:solidFill>
            <a:srgbClr val="3A5EA7"/>
          </a:solidFill>
          <a:ln>
            <a:solidFill>
              <a:srgbClr val="3A5E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pic>
        <p:nvPicPr>
          <p:cNvPr id="7" name="Imagen 6" descr="Imagen que contiene plato&#10;&#10;Descripción generada automáticamente">
            <a:extLst>
              <a:ext uri="{FF2B5EF4-FFF2-40B4-BE49-F238E27FC236}">
                <a16:creationId xmlns="" xmlns:a16="http://schemas.microsoft.com/office/drawing/2014/main" id="{1400270E-482D-4AAA-9CBF-6DBB210C7414}"/>
              </a:ext>
            </a:extLst>
          </p:cNvPr>
          <p:cNvPicPr>
            <a:picLocks noChangeAspect="1"/>
          </p:cNvPicPr>
          <p:nvPr/>
        </p:nvPicPr>
        <p:blipFill>
          <a:blip r:embed="rId2"/>
          <a:stretch>
            <a:fillRect/>
          </a:stretch>
        </p:blipFill>
        <p:spPr>
          <a:xfrm>
            <a:off x="10657908" y="-49655"/>
            <a:ext cx="1382959" cy="1068089"/>
          </a:xfrm>
          <a:prstGeom prst="rect">
            <a:avLst/>
          </a:prstGeom>
        </p:spPr>
      </p:pic>
      <p:sp>
        <p:nvSpPr>
          <p:cNvPr id="2" name="CuadroTexto 1"/>
          <p:cNvSpPr txBox="1"/>
          <p:nvPr/>
        </p:nvSpPr>
        <p:spPr>
          <a:xfrm flipH="1">
            <a:off x="-9728" y="181423"/>
            <a:ext cx="10968880" cy="769441"/>
          </a:xfrm>
          <a:prstGeom prst="rect">
            <a:avLst/>
          </a:prstGeom>
          <a:noFill/>
        </p:spPr>
        <p:txBody>
          <a:bodyPr wrap="square" rtlCol="0">
            <a:spAutoFit/>
          </a:bodyPr>
          <a:lstStyle/>
          <a:p>
            <a:r>
              <a:rPr lang="es-MX" sz="4400" b="1" dirty="0" smtClean="0"/>
              <a:t>PROCESO AUTOREGRESIVO AR(p)</a:t>
            </a:r>
            <a:endParaRPr lang="es-MX" sz="4400" b="1" dirty="0"/>
          </a:p>
        </p:txBody>
      </p:sp>
      <mc:AlternateContent xmlns:mc="http://schemas.openxmlformats.org/markup-compatibility/2006" xmlns:a14="http://schemas.microsoft.com/office/drawing/2010/main">
        <mc:Choice Requires="a14">
          <p:sp>
            <p:nvSpPr>
              <p:cNvPr id="11" name="CuadroTexto 10"/>
              <p:cNvSpPr txBox="1"/>
              <p:nvPr/>
            </p:nvSpPr>
            <p:spPr>
              <a:xfrm flipH="1">
                <a:off x="249904" y="1573597"/>
                <a:ext cx="11672735" cy="5104859"/>
              </a:xfrm>
              <a:prstGeom prst="rect">
                <a:avLst/>
              </a:prstGeom>
              <a:noFill/>
            </p:spPr>
            <p:txBody>
              <a:bodyPr wrap="square" rtlCol="0">
                <a:spAutoFit/>
              </a:bodyPr>
              <a:lstStyle/>
              <a:p>
                <a:pPr algn="just"/>
                <a:r>
                  <a:rPr lang="es-MX" sz="3200" dirty="0" smtClean="0"/>
                  <a:t>La </a:t>
                </a:r>
                <a:r>
                  <a:rPr lang="es-MX" sz="3200" dirty="0"/>
                  <a:t>idea </a:t>
                </a:r>
                <a:r>
                  <a:rPr lang="es-MX" sz="3200" dirty="0" smtClean="0"/>
                  <a:t>es que </a:t>
                </a:r>
                <a:r>
                  <a:rPr lang="es-MX" sz="3200" dirty="0"/>
                  <a:t>el valor actual de la serie, </a:t>
                </a:r>
                <a14:m>
                  <m:oMath xmlns:m="http://schemas.openxmlformats.org/officeDocument/2006/math">
                    <m:d>
                      <m:dPr>
                        <m:ctrlPr>
                          <a:rPr lang="es-MX" sz="3200" b="1" i="1">
                            <a:latin typeface="Cambria Math" panose="02040503050406030204" pitchFamily="18" charset="0"/>
                          </a:rPr>
                        </m:ctrlPr>
                      </m:dPr>
                      <m:e>
                        <m:sSub>
                          <m:sSubPr>
                            <m:ctrlPr>
                              <a:rPr lang="es-MX" sz="3200" b="1" i="1">
                                <a:latin typeface="Cambria Math" panose="02040503050406030204" pitchFamily="18" charset="0"/>
                              </a:rPr>
                            </m:ctrlPr>
                          </m:sSubPr>
                          <m:e>
                            <m:r>
                              <a:rPr lang="es-MX" sz="3200" b="1" i="1">
                                <a:latin typeface="Cambria Math" panose="02040503050406030204" pitchFamily="18" charset="0"/>
                              </a:rPr>
                              <m:t>𝒙</m:t>
                            </m:r>
                          </m:e>
                          <m:sub>
                            <m:r>
                              <a:rPr lang="es-MX" sz="3200" b="1" i="1">
                                <a:latin typeface="Cambria Math" panose="02040503050406030204" pitchFamily="18" charset="0"/>
                              </a:rPr>
                              <m:t>𝒕</m:t>
                            </m:r>
                          </m:sub>
                        </m:sSub>
                      </m:e>
                    </m:d>
                  </m:oMath>
                </a14:m>
                <a:r>
                  <a:rPr lang="es-MX" sz="3200" dirty="0"/>
                  <a:t> puede explicarse en función de valores </a:t>
                </a:r>
                <a:r>
                  <a:rPr lang="es-MX" sz="3200" dirty="0" smtClean="0"/>
                  <a:t>pasados </a:t>
                </a:r>
                <a14:m>
                  <m:oMath xmlns:m="http://schemas.openxmlformats.org/officeDocument/2006/math">
                    <m:sSub>
                      <m:sSubPr>
                        <m:ctrlPr>
                          <a:rPr lang="es-MX" sz="3200" b="1" i="1">
                            <a:latin typeface="Cambria Math" panose="02040503050406030204" pitchFamily="18" charset="0"/>
                          </a:rPr>
                        </m:ctrlPr>
                      </m:sSubPr>
                      <m:e>
                        <m:r>
                          <a:rPr lang="es-MX" sz="3200" b="1" i="1">
                            <a:latin typeface="Cambria Math" panose="02040503050406030204" pitchFamily="18" charset="0"/>
                          </a:rPr>
                          <m:t>𝒙</m:t>
                        </m:r>
                      </m:e>
                      <m:sub>
                        <m:r>
                          <a:rPr lang="es-MX" sz="3200" b="1" i="1">
                            <a:latin typeface="Cambria Math" panose="02040503050406030204" pitchFamily="18" charset="0"/>
                          </a:rPr>
                          <m:t>𝒕</m:t>
                        </m:r>
                        <m:r>
                          <a:rPr lang="es-MX" sz="3200" b="1" i="1" smtClean="0">
                            <a:latin typeface="Cambria Math" panose="02040503050406030204" pitchFamily="18" charset="0"/>
                          </a:rPr>
                          <m:t>−</m:t>
                        </m:r>
                        <m:r>
                          <a:rPr lang="es-MX" sz="3200" b="1" i="1" smtClean="0">
                            <a:latin typeface="Cambria Math" panose="02040503050406030204" pitchFamily="18" charset="0"/>
                          </a:rPr>
                          <m:t>𝟏</m:t>
                        </m:r>
                      </m:sub>
                    </m:sSub>
                  </m:oMath>
                </a14:m>
                <a:r>
                  <a:rPr lang="es-MX" sz="3200" dirty="0" smtClean="0"/>
                  <a:t>,</a:t>
                </a:r>
                <a:r>
                  <a:rPr lang="es-MX" sz="3200" b="1" dirty="0"/>
                  <a:t> </a:t>
                </a:r>
                <a14:m>
                  <m:oMath xmlns:m="http://schemas.openxmlformats.org/officeDocument/2006/math">
                    <m:sSub>
                      <m:sSubPr>
                        <m:ctrlPr>
                          <a:rPr lang="es-MX" sz="3200" b="1" i="1">
                            <a:latin typeface="Cambria Math" panose="02040503050406030204" pitchFamily="18" charset="0"/>
                          </a:rPr>
                        </m:ctrlPr>
                      </m:sSubPr>
                      <m:e>
                        <m:r>
                          <a:rPr lang="es-MX" sz="3200" b="1" i="1">
                            <a:latin typeface="Cambria Math" panose="02040503050406030204" pitchFamily="18" charset="0"/>
                          </a:rPr>
                          <m:t>𝒙</m:t>
                        </m:r>
                      </m:e>
                      <m:sub>
                        <m:r>
                          <a:rPr lang="es-MX" sz="3200" b="1" i="1">
                            <a:latin typeface="Cambria Math" panose="02040503050406030204" pitchFamily="18" charset="0"/>
                          </a:rPr>
                          <m:t>𝒕</m:t>
                        </m:r>
                        <m:r>
                          <a:rPr lang="es-MX" sz="3200" b="1" i="1">
                            <a:latin typeface="Cambria Math" panose="02040503050406030204" pitchFamily="18" charset="0"/>
                          </a:rPr>
                          <m:t>−</m:t>
                        </m:r>
                        <m:r>
                          <a:rPr lang="es-MX" sz="3200" b="1" i="1" smtClean="0">
                            <a:latin typeface="Cambria Math" panose="02040503050406030204" pitchFamily="18" charset="0"/>
                          </a:rPr>
                          <m:t>𝟐</m:t>
                        </m:r>
                      </m:sub>
                    </m:sSub>
                  </m:oMath>
                </a14:m>
                <a:r>
                  <a:rPr lang="es-MX" sz="3200" dirty="0" smtClean="0"/>
                  <a:t>,…,</a:t>
                </a:r>
                <a:r>
                  <a:rPr lang="es-MX" sz="3200" b="1" dirty="0"/>
                  <a:t> </a:t>
                </a:r>
                <a14:m>
                  <m:oMath xmlns:m="http://schemas.openxmlformats.org/officeDocument/2006/math">
                    <m:sSub>
                      <m:sSubPr>
                        <m:ctrlPr>
                          <a:rPr lang="es-MX" sz="3200" b="1" i="1">
                            <a:latin typeface="Cambria Math" panose="02040503050406030204" pitchFamily="18" charset="0"/>
                          </a:rPr>
                        </m:ctrlPr>
                      </m:sSubPr>
                      <m:e>
                        <m:r>
                          <a:rPr lang="es-MX" sz="3200" b="1" i="1">
                            <a:latin typeface="Cambria Math" panose="02040503050406030204" pitchFamily="18" charset="0"/>
                          </a:rPr>
                          <m:t>𝒙</m:t>
                        </m:r>
                      </m:e>
                      <m:sub>
                        <m:r>
                          <a:rPr lang="es-MX" sz="3200" b="1" i="1">
                            <a:latin typeface="Cambria Math" panose="02040503050406030204" pitchFamily="18" charset="0"/>
                          </a:rPr>
                          <m:t>𝒕</m:t>
                        </m:r>
                        <m:r>
                          <a:rPr lang="es-MX" sz="3200" b="1" i="1">
                            <a:latin typeface="Cambria Math" panose="02040503050406030204" pitchFamily="18" charset="0"/>
                          </a:rPr>
                          <m:t>−</m:t>
                        </m:r>
                        <m:r>
                          <a:rPr lang="es-MX" sz="3200" b="1" i="1" smtClean="0">
                            <a:latin typeface="Cambria Math" panose="02040503050406030204" pitchFamily="18" charset="0"/>
                          </a:rPr>
                          <m:t>𝒑</m:t>
                        </m:r>
                      </m:sub>
                    </m:sSub>
                  </m:oMath>
                </a14:m>
                <a:r>
                  <a:rPr lang="es-MX" sz="3200" b="1" dirty="0"/>
                  <a:t> </a:t>
                </a:r>
                <a:r>
                  <a:rPr lang="es-MX" sz="3200" dirty="0" smtClean="0"/>
                  <a:t>donde </a:t>
                </a:r>
                <a:r>
                  <a:rPr lang="es-MX" sz="3200" dirty="0"/>
                  <a:t>determina el número de rezagos necesarios para pronosticar un valor actual</a:t>
                </a:r>
                <a:r>
                  <a:rPr lang="es-MX" sz="3200" dirty="0" smtClean="0"/>
                  <a:t>.</a:t>
                </a:r>
              </a:p>
              <a:p>
                <a:pPr algn="just"/>
                <a:endParaRPr lang="es-MX" sz="3200" i="1" dirty="0" smtClean="0">
                  <a:latin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sSub>
                        <m:sSubPr>
                          <m:ctrlPr>
                            <a:rPr lang="es-MX" sz="3200" b="1" i="1">
                              <a:latin typeface="Cambria Math" panose="02040503050406030204" pitchFamily="18" charset="0"/>
                            </a:rPr>
                          </m:ctrlPr>
                        </m:sSubPr>
                        <m:e>
                          <m:r>
                            <a:rPr lang="es-MX" sz="3200" b="1" i="1">
                              <a:latin typeface="Cambria Math" panose="02040503050406030204" pitchFamily="18" charset="0"/>
                            </a:rPr>
                            <m:t>𝒙</m:t>
                          </m:r>
                        </m:e>
                        <m:sub>
                          <m:r>
                            <a:rPr lang="es-MX" sz="3200" b="1" i="1">
                              <a:latin typeface="Cambria Math" panose="02040503050406030204" pitchFamily="18" charset="0"/>
                            </a:rPr>
                            <m:t>𝒕</m:t>
                          </m:r>
                        </m:sub>
                      </m:sSub>
                      <m:r>
                        <a:rPr lang="es-MX" sz="3200" b="1" i="1">
                          <a:latin typeface="Cambria Math" panose="02040503050406030204" pitchFamily="18" charset="0"/>
                        </a:rPr>
                        <m:t>=</m:t>
                      </m:r>
                      <m:sSub>
                        <m:sSubPr>
                          <m:ctrlPr>
                            <a:rPr lang="es-MX" sz="3200" b="1" i="1">
                              <a:latin typeface="Cambria Math" panose="02040503050406030204" pitchFamily="18" charset="0"/>
                            </a:rPr>
                          </m:ctrlPr>
                        </m:sSubPr>
                        <m:e>
                          <m:r>
                            <a:rPr lang="es-MX" sz="3200" b="1" i="1">
                              <a:latin typeface="Cambria Math" panose="02040503050406030204" pitchFamily="18" charset="0"/>
                              <a:ea typeface="Cambria Math" panose="02040503050406030204" pitchFamily="18" charset="0"/>
                            </a:rPr>
                            <m:t>𝜶</m:t>
                          </m:r>
                        </m:e>
                        <m:sub>
                          <m:r>
                            <a:rPr lang="es-MX" sz="3200" b="1" i="1" smtClean="0">
                              <a:latin typeface="Cambria Math" panose="02040503050406030204" pitchFamily="18" charset="0"/>
                              <a:ea typeface="Cambria Math" panose="02040503050406030204" pitchFamily="18" charset="0"/>
                            </a:rPr>
                            <m:t>𝟎</m:t>
                          </m:r>
                        </m:sub>
                      </m:sSub>
                      <m:r>
                        <a:rPr lang="es-MX" sz="3200" b="1" i="1">
                          <a:latin typeface="Cambria Math" panose="02040503050406030204" pitchFamily="18" charset="0"/>
                        </a:rPr>
                        <m:t>+</m:t>
                      </m:r>
                      <m:sSub>
                        <m:sSubPr>
                          <m:ctrlPr>
                            <a:rPr lang="es-MX" sz="3200" b="1" i="1">
                              <a:latin typeface="Cambria Math" panose="02040503050406030204" pitchFamily="18" charset="0"/>
                            </a:rPr>
                          </m:ctrlPr>
                        </m:sSubPr>
                        <m:e>
                          <m:r>
                            <a:rPr lang="es-MX" sz="3200" b="1" i="1">
                              <a:latin typeface="Cambria Math" panose="02040503050406030204" pitchFamily="18" charset="0"/>
                              <a:ea typeface="Cambria Math" panose="02040503050406030204" pitchFamily="18" charset="0"/>
                            </a:rPr>
                            <m:t>𝜶</m:t>
                          </m:r>
                        </m:e>
                        <m:sub>
                          <m:r>
                            <a:rPr lang="es-MX" sz="3200" b="1" i="1" smtClean="0">
                              <a:latin typeface="Cambria Math" panose="02040503050406030204" pitchFamily="18" charset="0"/>
                              <a:ea typeface="Cambria Math" panose="02040503050406030204" pitchFamily="18" charset="0"/>
                            </a:rPr>
                            <m:t>𝟏</m:t>
                          </m:r>
                        </m:sub>
                      </m:sSub>
                      <m:sSub>
                        <m:sSubPr>
                          <m:ctrlPr>
                            <a:rPr lang="es-MX" sz="3200" b="1" i="1">
                              <a:latin typeface="Cambria Math" panose="02040503050406030204" pitchFamily="18" charset="0"/>
                            </a:rPr>
                          </m:ctrlPr>
                        </m:sSubPr>
                        <m:e>
                          <m:r>
                            <a:rPr lang="es-MX" sz="3200" b="1" i="1">
                              <a:latin typeface="Cambria Math" panose="02040503050406030204" pitchFamily="18" charset="0"/>
                            </a:rPr>
                            <m:t>𝒙</m:t>
                          </m:r>
                        </m:e>
                        <m:sub>
                          <m:r>
                            <a:rPr lang="es-MX" sz="3200" b="1" i="1">
                              <a:latin typeface="Cambria Math" panose="02040503050406030204" pitchFamily="18" charset="0"/>
                              <a:ea typeface="Cambria Math" panose="02040503050406030204" pitchFamily="18" charset="0"/>
                            </a:rPr>
                            <m:t>𝒕</m:t>
                          </m:r>
                          <m:r>
                            <a:rPr lang="es-MX" sz="3200" b="1" i="1">
                              <a:latin typeface="Cambria Math" panose="02040503050406030204" pitchFamily="18" charset="0"/>
                              <a:ea typeface="Cambria Math" panose="02040503050406030204" pitchFamily="18" charset="0"/>
                            </a:rPr>
                            <m:t>−</m:t>
                          </m:r>
                          <m:r>
                            <a:rPr lang="es-MX" sz="3200" b="1" i="1" smtClean="0">
                              <a:latin typeface="Cambria Math" panose="02040503050406030204" pitchFamily="18" charset="0"/>
                              <a:ea typeface="Cambria Math" panose="02040503050406030204" pitchFamily="18" charset="0"/>
                            </a:rPr>
                            <m:t>𝟏</m:t>
                          </m:r>
                        </m:sub>
                      </m:sSub>
                      <m:r>
                        <a:rPr lang="es-MX" sz="3200" b="1" i="1" smtClean="0">
                          <a:latin typeface="Cambria Math" panose="02040503050406030204" pitchFamily="18" charset="0"/>
                        </a:rPr>
                        <m:t>+…+</m:t>
                      </m:r>
                      <m:sSub>
                        <m:sSubPr>
                          <m:ctrlPr>
                            <a:rPr lang="es-MX" sz="3200" b="1" i="1">
                              <a:latin typeface="Cambria Math" panose="02040503050406030204" pitchFamily="18" charset="0"/>
                            </a:rPr>
                          </m:ctrlPr>
                        </m:sSubPr>
                        <m:e>
                          <m:r>
                            <a:rPr lang="es-MX" sz="3200" b="1" i="1">
                              <a:latin typeface="Cambria Math" panose="02040503050406030204" pitchFamily="18" charset="0"/>
                              <a:ea typeface="Cambria Math" panose="02040503050406030204" pitchFamily="18" charset="0"/>
                            </a:rPr>
                            <m:t>𝜶</m:t>
                          </m:r>
                        </m:e>
                        <m:sub>
                          <m:r>
                            <a:rPr lang="es-MX" sz="3200" b="1" i="1" smtClean="0">
                              <a:latin typeface="Cambria Math" panose="02040503050406030204" pitchFamily="18" charset="0"/>
                              <a:ea typeface="Cambria Math" panose="02040503050406030204" pitchFamily="18" charset="0"/>
                            </a:rPr>
                            <m:t>𝒑</m:t>
                          </m:r>
                        </m:sub>
                      </m:sSub>
                      <m:sSub>
                        <m:sSubPr>
                          <m:ctrlPr>
                            <a:rPr lang="es-MX" sz="3200" b="1" i="1">
                              <a:latin typeface="Cambria Math" panose="02040503050406030204" pitchFamily="18" charset="0"/>
                            </a:rPr>
                          </m:ctrlPr>
                        </m:sSubPr>
                        <m:e>
                          <m:r>
                            <a:rPr lang="es-MX" sz="3200" b="1" i="1">
                              <a:latin typeface="Cambria Math" panose="02040503050406030204" pitchFamily="18" charset="0"/>
                            </a:rPr>
                            <m:t>𝒙</m:t>
                          </m:r>
                        </m:e>
                        <m:sub>
                          <m:r>
                            <a:rPr lang="es-MX" sz="3200" b="1" i="1">
                              <a:latin typeface="Cambria Math" panose="02040503050406030204" pitchFamily="18" charset="0"/>
                              <a:ea typeface="Cambria Math" panose="02040503050406030204" pitchFamily="18" charset="0"/>
                            </a:rPr>
                            <m:t>𝒕</m:t>
                          </m:r>
                          <m:r>
                            <a:rPr lang="es-MX" sz="3200" b="1" i="1">
                              <a:latin typeface="Cambria Math" panose="02040503050406030204" pitchFamily="18" charset="0"/>
                              <a:ea typeface="Cambria Math" panose="02040503050406030204" pitchFamily="18" charset="0"/>
                            </a:rPr>
                            <m:t>−</m:t>
                          </m:r>
                          <m:r>
                            <a:rPr lang="es-MX" sz="3200" b="1" i="1" smtClean="0">
                              <a:latin typeface="Cambria Math" panose="02040503050406030204" pitchFamily="18" charset="0"/>
                              <a:ea typeface="Cambria Math" panose="02040503050406030204" pitchFamily="18" charset="0"/>
                            </a:rPr>
                            <m:t>𝒑</m:t>
                          </m:r>
                        </m:sub>
                      </m:sSub>
                      <m:r>
                        <a:rPr lang="es-MX" sz="3200" b="1" i="1" smtClean="0">
                          <a:latin typeface="Cambria Math" panose="02040503050406030204" pitchFamily="18" charset="0"/>
                        </a:rPr>
                        <m:t>+</m:t>
                      </m:r>
                      <m:sSub>
                        <m:sSubPr>
                          <m:ctrlPr>
                            <a:rPr lang="es-MX" sz="3200" b="1" i="1">
                              <a:latin typeface="Cambria Math" panose="02040503050406030204" pitchFamily="18" charset="0"/>
                            </a:rPr>
                          </m:ctrlPr>
                        </m:sSubPr>
                        <m:e>
                          <m:r>
                            <a:rPr lang="es-MX" sz="3200" b="1" i="1">
                              <a:latin typeface="Cambria Math" panose="02040503050406030204" pitchFamily="18" charset="0"/>
                            </a:rPr>
                            <m:t>𝒖</m:t>
                          </m:r>
                        </m:e>
                        <m:sub>
                          <m:r>
                            <a:rPr lang="es-MX" sz="3200" b="1" i="1">
                              <a:latin typeface="Cambria Math" panose="02040503050406030204" pitchFamily="18" charset="0"/>
                              <a:ea typeface="Cambria Math" panose="02040503050406030204" pitchFamily="18" charset="0"/>
                            </a:rPr>
                            <m:t>𝒕</m:t>
                          </m:r>
                        </m:sub>
                      </m:sSub>
                    </m:oMath>
                  </m:oMathPara>
                </a14:m>
                <a:endParaRPr lang="es-MX" sz="3200" b="1" i="1" dirty="0" smtClean="0"/>
              </a:p>
              <a:p>
                <a:pPr algn="just"/>
                <a:endParaRPr lang="es-MX" sz="3200" i="1" dirty="0" smtClean="0"/>
              </a:p>
              <a:p>
                <a:pPr algn="just"/>
                <a:r>
                  <a:rPr lang="es-MX" sz="3200" i="1" dirty="0" smtClean="0"/>
                  <a:t>donde </a:t>
                </a:r>
                <a14:m>
                  <m:oMath xmlns:m="http://schemas.openxmlformats.org/officeDocument/2006/math">
                    <m:d>
                      <m:dPr>
                        <m:ctrlPr>
                          <a:rPr lang="es-MX" sz="3200" b="1" i="1">
                            <a:latin typeface="Cambria Math" panose="02040503050406030204" pitchFamily="18" charset="0"/>
                          </a:rPr>
                        </m:ctrlPr>
                      </m:dPr>
                      <m:e>
                        <m:sSub>
                          <m:sSubPr>
                            <m:ctrlPr>
                              <a:rPr lang="es-MX" sz="3200" b="1" i="1">
                                <a:latin typeface="Cambria Math" panose="02040503050406030204" pitchFamily="18" charset="0"/>
                              </a:rPr>
                            </m:ctrlPr>
                          </m:sSubPr>
                          <m:e>
                            <m:r>
                              <a:rPr lang="es-MX" sz="3200" b="1" i="1">
                                <a:latin typeface="Cambria Math" panose="02040503050406030204" pitchFamily="18" charset="0"/>
                              </a:rPr>
                              <m:t>𝒖</m:t>
                            </m:r>
                          </m:e>
                          <m:sub>
                            <m:r>
                              <a:rPr lang="es-MX" sz="3200" b="1" i="1">
                                <a:latin typeface="Cambria Math" panose="02040503050406030204" pitchFamily="18" charset="0"/>
                              </a:rPr>
                              <m:t>𝒕</m:t>
                            </m:r>
                          </m:sub>
                        </m:sSub>
                      </m:e>
                    </m:d>
                  </m:oMath>
                </a14:m>
                <a:r>
                  <a:rPr lang="es-MX" sz="3200" i="1" dirty="0" smtClean="0"/>
                  <a:t> es un ruido blanco.</a:t>
                </a:r>
              </a:p>
              <a:p>
                <a:pPr algn="just"/>
                <a:endParaRPr lang="es-MX" sz="3200" i="1" dirty="0" smtClean="0"/>
              </a:p>
              <a:p>
                <a:pPr algn="just"/>
                <a:r>
                  <a:rPr lang="es-MX" sz="3200" i="1" dirty="0" smtClean="0"/>
                  <a:t>Se observa mediante </a:t>
                </a:r>
                <a:r>
                  <a:rPr lang="es-MX" sz="3200" b="1" i="1" dirty="0" smtClean="0"/>
                  <a:t>ACFP</a:t>
                </a:r>
              </a:p>
              <a:p>
                <a:pPr algn="just"/>
                <a:endParaRPr lang="es-MX" sz="3200" i="1" dirty="0"/>
              </a:p>
            </p:txBody>
          </p:sp>
        </mc:Choice>
        <mc:Fallback xmlns="">
          <p:sp>
            <p:nvSpPr>
              <p:cNvPr id="11" name="CuadroTexto 10"/>
              <p:cNvSpPr txBox="1">
                <a:spLocks noRot="1" noChangeAspect="1" noMove="1" noResize="1" noEditPoints="1" noAdjustHandles="1" noChangeArrowheads="1" noChangeShapeType="1" noTextEdit="1"/>
              </p:cNvSpPr>
              <p:nvPr/>
            </p:nvSpPr>
            <p:spPr>
              <a:xfrm flipH="1">
                <a:off x="249904" y="1573597"/>
                <a:ext cx="11672735" cy="5104859"/>
              </a:xfrm>
              <a:prstGeom prst="rect">
                <a:avLst/>
              </a:prstGeom>
              <a:blipFill rotWithShape="0">
                <a:blip r:embed="rId3"/>
                <a:stretch>
                  <a:fillRect l="-1358" t="-1432" r="-1305"/>
                </a:stretch>
              </a:blipFill>
            </p:spPr>
            <p:txBody>
              <a:bodyPr/>
              <a:lstStyle/>
              <a:p>
                <a:r>
                  <a:rPr lang="es-MX">
                    <a:noFill/>
                  </a:rPr>
                  <a:t> </a:t>
                </a:r>
              </a:p>
            </p:txBody>
          </p:sp>
        </mc:Fallback>
      </mc:AlternateContent>
    </p:spTree>
    <p:extLst>
      <p:ext uri="{BB962C8B-B14F-4D97-AF65-F5344CB8AC3E}">
        <p14:creationId xmlns:p14="http://schemas.microsoft.com/office/powerpoint/2010/main" val="35788849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p:cNvCxnSpPr/>
          <p:nvPr/>
        </p:nvCxnSpPr>
        <p:spPr>
          <a:xfrm flipV="1">
            <a:off x="0" y="982493"/>
            <a:ext cx="10525328" cy="19456"/>
          </a:xfrm>
          <a:prstGeom prst="line">
            <a:avLst/>
          </a:prstGeom>
          <a:ln w="38100">
            <a:solidFill>
              <a:srgbClr val="3A5EA7"/>
            </a:solidFill>
          </a:ln>
        </p:spPr>
        <p:style>
          <a:lnRef idx="3">
            <a:schemeClr val="accent2"/>
          </a:lnRef>
          <a:fillRef idx="0">
            <a:schemeClr val="accent2"/>
          </a:fillRef>
          <a:effectRef idx="2">
            <a:schemeClr val="accent2"/>
          </a:effectRef>
          <a:fontRef idx="minor">
            <a:schemeClr val="tx1"/>
          </a:fontRef>
        </p:style>
      </p:cxnSp>
      <p:sp>
        <p:nvSpPr>
          <p:cNvPr id="5" name="Rectángulo 4"/>
          <p:cNvSpPr/>
          <p:nvPr/>
        </p:nvSpPr>
        <p:spPr>
          <a:xfrm>
            <a:off x="-9728" y="6536994"/>
            <a:ext cx="12192000" cy="155642"/>
          </a:xfrm>
          <a:prstGeom prst="rect">
            <a:avLst/>
          </a:prstGeom>
          <a:solidFill>
            <a:srgbClr val="8B9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6" name="Rectángulo 5"/>
          <p:cNvSpPr/>
          <p:nvPr/>
        </p:nvSpPr>
        <p:spPr>
          <a:xfrm>
            <a:off x="0" y="6692636"/>
            <a:ext cx="12192000" cy="155642"/>
          </a:xfrm>
          <a:prstGeom prst="rect">
            <a:avLst/>
          </a:prstGeom>
          <a:solidFill>
            <a:srgbClr val="3A5EA7"/>
          </a:solidFill>
          <a:ln>
            <a:solidFill>
              <a:srgbClr val="3A5E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pic>
        <p:nvPicPr>
          <p:cNvPr id="7" name="Imagen 6" descr="Imagen que contiene plato&#10;&#10;Descripción generada automáticamente">
            <a:extLst>
              <a:ext uri="{FF2B5EF4-FFF2-40B4-BE49-F238E27FC236}">
                <a16:creationId xmlns="" xmlns:a16="http://schemas.microsoft.com/office/drawing/2014/main" id="{1400270E-482D-4AAA-9CBF-6DBB210C7414}"/>
              </a:ext>
            </a:extLst>
          </p:cNvPr>
          <p:cNvPicPr>
            <a:picLocks noChangeAspect="1"/>
          </p:cNvPicPr>
          <p:nvPr/>
        </p:nvPicPr>
        <p:blipFill>
          <a:blip r:embed="rId2"/>
          <a:stretch>
            <a:fillRect/>
          </a:stretch>
        </p:blipFill>
        <p:spPr>
          <a:xfrm>
            <a:off x="10657908" y="-49655"/>
            <a:ext cx="1382959" cy="1068089"/>
          </a:xfrm>
          <a:prstGeom prst="rect">
            <a:avLst/>
          </a:prstGeom>
        </p:spPr>
      </p:pic>
      <p:sp>
        <p:nvSpPr>
          <p:cNvPr id="2" name="CuadroTexto 1"/>
          <p:cNvSpPr txBox="1"/>
          <p:nvPr/>
        </p:nvSpPr>
        <p:spPr>
          <a:xfrm flipH="1">
            <a:off x="-9728" y="181423"/>
            <a:ext cx="10968880" cy="769441"/>
          </a:xfrm>
          <a:prstGeom prst="rect">
            <a:avLst/>
          </a:prstGeom>
          <a:noFill/>
        </p:spPr>
        <p:txBody>
          <a:bodyPr wrap="square" rtlCol="0">
            <a:spAutoFit/>
          </a:bodyPr>
          <a:lstStyle/>
          <a:p>
            <a:r>
              <a:rPr lang="es-MX" sz="4400" b="1" dirty="0" smtClean="0"/>
              <a:t>PROCESO MEDIA MOVIL MA(q)</a:t>
            </a:r>
            <a:endParaRPr lang="es-MX" sz="4400" b="1" dirty="0"/>
          </a:p>
        </p:txBody>
      </p:sp>
      <mc:AlternateContent xmlns:mc="http://schemas.openxmlformats.org/markup-compatibility/2006">
        <mc:Choice xmlns:a14="http://schemas.microsoft.com/office/drawing/2010/main" Requires="a14">
          <p:sp>
            <p:nvSpPr>
              <p:cNvPr id="11" name="CuadroTexto 10"/>
              <p:cNvSpPr txBox="1"/>
              <p:nvPr/>
            </p:nvSpPr>
            <p:spPr>
              <a:xfrm flipH="1">
                <a:off x="249904" y="986743"/>
                <a:ext cx="11672735" cy="5976188"/>
              </a:xfrm>
              <a:prstGeom prst="rect">
                <a:avLst/>
              </a:prstGeom>
              <a:noFill/>
            </p:spPr>
            <p:txBody>
              <a:bodyPr wrap="square" rtlCol="0">
                <a:spAutoFit/>
              </a:bodyPr>
              <a:lstStyle/>
              <a:p>
                <a:pPr algn="just"/>
                <a:endParaRPr lang="es-MX" sz="3200" i="1" dirty="0" smtClean="0"/>
              </a:p>
              <a:p>
                <a:pPr algn="just"/>
                <a:r>
                  <a:rPr lang="es-MX" sz="3200" b="1" i="1" dirty="0" smtClean="0"/>
                  <a:t>MA(q</a:t>
                </a:r>
                <a:r>
                  <a:rPr lang="es-MX" sz="3200" b="1" i="1" dirty="0" smtClean="0"/>
                  <a:t>):</a:t>
                </a:r>
                <a:r>
                  <a:rPr lang="es-MX" sz="3200" i="1" dirty="0" smtClean="0"/>
                  <a:t> Sea </a:t>
                </a:r>
                <a14:m>
                  <m:oMath xmlns:m="http://schemas.openxmlformats.org/officeDocument/2006/math">
                    <m:d>
                      <m:dPr>
                        <m:ctrlPr>
                          <a:rPr lang="es-MX" sz="3200" b="1" i="1">
                            <a:latin typeface="Cambria Math" panose="02040503050406030204" pitchFamily="18" charset="0"/>
                          </a:rPr>
                        </m:ctrlPr>
                      </m:dPr>
                      <m:e>
                        <m:sSub>
                          <m:sSubPr>
                            <m:ctrlPr>
                              <a:rPr lang="es-MX" sz="3200" b="1" i="1">
                                <a:latin typeface="Cambria Math" panose="02040503050406030204" pitchFamily="18" charset="0"/>
                              </a:rPr>
                            </m:ctrlPr>
                          </m:sSubPr>
                          <m:e>
                            <m:r>
                              <a:rPr lang="es-MX" sz="3200" b="1" i="1" smtClean="0">
                                <a:latin typeface="Cambria Math" panose="02040503050406030204" pitchFamily="18" charset="0"/>
                              </a:rPr>
                              <m:t>𝒙</m:t>
                            </m:r>
                          </m:e>
                          <m:sub>
                            <m:r>
                              <a:rPr lang="es-MX" sz="3200" b="1" i="1">
                                <a:latin typeface="Cambria Math" panose="02040503050406030204" pitchFamily="18" charset="0"/>
                              </a:rPr>
                              <m:t>𝒕</m:t>
                            </m:r>
                          </m:sub>
                        </m:sSub>
                      </m:e>
                    </m:d>
                  </m:oMath>
                </a14:m>
                <a:r>
                  <a:rPr lang="es-MX" sz="3200" i="1" dirty="0" smtClean="0"/>
                  <a:t> un proceso estacionario se define una media móvil como:</a:t>
                </a:r>
              </a:p>
              <a:p>
                <a:pPr algn="just"/>
                <a14:m>
                  <m:oMathPara xmlns:m="http://schemas.openxmlformats.org/officeDocument/2006/math">
                    <m:oMathParaPr>
                      <m:jc m:val="centerGroup"/>
                    </m:oMathParaPr>
                    <m:oMath xmlns:m="http://schemas.openxmlformats.org/officeDocument/2006/math">
                      <m:sSub>
                        <m:sSubPr>
                          <m:ctrlPr>
                            <a:rPr lang="es-MX" sz="3200" b="1" i="1">
                              <a:latin typeface="Cambria Math" panose="02040503050406030204" pitchFamily="18" charset="0"/>
                            </a:rPr>
                          </m:ctrlPr>
                        </m:sSubPr>
                        <m:e>
                          <m:r>
                            <a:rPr lang="es-MX" sz="3200" b="1" i="1">
                              <a:latin typeface="Cambria Math" panose="02040503050406030204" pitchFamily="18" charset="0"/>
                            </a:rPr>
                            <m:t>𝒙</m:t>
                          </m:r>
                        </m:e>
                        <m:sub>
                          <m:r>
                            <a:rPr lang="es-MX" sz="3200" b="1" i="1">
                              <a:latin typeface="Cambria Math" panose="02040503050406030204" pitchFamily="18" charset="0"/>
                            </a:rPr>
                            <m:t>𝒕</m:t>
                          </m:r>
                        </m:sub>
                      </m:sSub>
                      <m:r>
                        <a:rPr lang="es-MX" sz="3200" b="1" i="1">
                          <a:latin typeface="Cambria Math" panose="02040503050406030204" pitchFamily="18" charset="0"/>
                        </a:rPr>
                        <m:t>=</m:t>
                      </m:r>
                      <m:sSub>
                        <m:sSubPr>
                          <m:ctrlPr>
                            <a:rPr lang="es-MX" sz="3200" b="1" i="1">
                              <a:latin typeface="Cambria Math" panose="02040503050406030204" pitchFamily="18" charset="0"/>
                            </a:rPr>
                          </m:ctrlPr>
                        </m:sSubPr>
                        <m:e>
                          <m:r>
                            <a:rPr lang="es-MX" sz="3200" b="1" i="1">
                              <a:latin typeface="Cambria Math" panose="02040503050406030204" pitchFamily="18" charset="0"/>
                            </a:rPr>
                            <m:t>𝒖</m:t>
                          </m:r>
                        </m:e>
                        <m:sub>
                          <m:r>
                            <a:rPr lang="es-MX" sz="3200" b="1" i="1">
                              <a:latin typeface="Cambria Math" panose="02040503050406030204" pitchFamily="18" charset="0"/>
                              <a:ea typeface="Cambria Math" panose="02040503050406030204" pitchFamily="18" charset="0"/>
                            </a:rPr>
                            <m:t>𝒕</m:t>
                          </m:r>
                        </m:sub>
                      </m:sSub>
                      <m:r>
                        <a:rPr lang="es-MX" sz="3200" b="1" i="1" smtClean="0">
                          <a:latin typeface="Cambria Math" panose="02040503050406030204" pitchFamily="18" charset="0"/>
                          <a:ea typeface="Cambria Math" panose="02040503050406030204" pitchFamily="18" charset="0"/>
                        </a:rPr>
                        <m:t>−</m:t>
                      </m:r>
                      <m:nary>
                        <m:naryPr>
                          <m:chr m:val="∑"/>
                          <m:ctrlPr>
                            <a:rPr lang="es-MX" sz="3200" b="1" i="1">
                              <a:latin typeface="Cambria Math" panose="02040503050406030204" pitchFamily="18" charset="0"/>
                            </a:rPr>
                          </m:ctrlPr>
                        </m:naryPr>
                        <m:sub>
                          <m:r>
                            <m:rPr>
                              <m:brk m:alnAt="23"/>
                            </m:rPr>
                            <a:rPr lang="es-MX" sz="3200" b="1" i="1">
                              <a:latin typeface="Cambria Math" panose="02040503050406030204" pitchFamily="18" charset="0"/>
                            </a:rPr>
                            <m:t>𝒋</m:t>
                          </m:r>
                          <m:r>
                            <a:rPr lang="es-MX" sz="3200" b="1" i="1">
                              <a:latin typeface="Cambria Math" panose="02040503050406030204" pitchFamily="18" charset="0"/>
                            </a:rPr>
                            <m:t>=</m:t>
                          </m:r>
                          <m:r>
                            <a:rPr lang="es-MX" sz="3200" b="1" i="1">
                              <a:latin typeface="Cambria Math" panose="02040503050406030204" pitchFamily="18" charset="0"/>
                            </a:rPr>
                            <m:t>𝟎</m:t>
                          </m:r>
                        </m:sub>
                        <m:sup>
                          <m:r>
                            <a:rPr lang="es-MX" sz="3200" b="1" i="1" smtClean="0">
                              <a:latin typeface="Cambria Math" panose="02040503050406030204" pitchFamily="18" charset="0"/>
                            </a:rPr>
                            <m:t>𝒒</m:t>
                          </m:r>
                        </m:sup>
                        <m:e>
                          <m:sSub>
                            <m:sSubPr>
                              <m:ctrlPr>
                                <a:rPr lang="es-MX" sz="3200" b="1" i="1">
                                  <a:latin typeface="Cambria Math" panose="02040503050406030204" pitchFamily="18" charset="0"/>
                                </a:rPr>
                              </m:ctrlPr>
                            </m:sSubPr>
                            <m:e>
                              <m:r>
                                <a:rPr lang="es-MX" sz="3200" b="1" i="1" smtClean="0">
                                  <a:latin typeface="Cambria Math" panose="02040503050406030204" pitchFamily="18" charset="0"/>
                                  <a:ea typeface="Cambria Math" panose="02040503050406030204" pitchFamily="18" charset="0"/>
                                </a:rPr>
                                <m:t>𝜽</m:t>
                              </m:r>
                            </m:e>
                            <m:sub>
                              <m:r>
                                <a:rPr lang="es-MX" sz="3200" b="1" i="1">
                                  <a:latin typeface="Cambria Math" panose="02040503050406030204" pitchFamily="18" charset="0"/>
                                </a:rPr>
                                <m:t>𝒋</m:t>
                              </m:r>
                            </m:sub>
                          </m:sSub>
                          <m:sSub>
                            <m:sSubPr>
                              <m:ctrlPr>
                                <a:rPr lang="es-MX" sz="3200" b="1" i="1" smtClean="0">
                                  <a:latin typeface="Cambria Math" panose="02040503050406030204" pitchFamily="18" charset="0"/>
                                </a:rPr>
                              </m:ctrlPr>
                            </m:sSubPr>
                            <m:e>
                              <m:r>
                                <a:rPr lang="es-MX" sz="3200" b="1" i="1" smtClean="0">
                                  <a:latin typeface="Cambria Math" panose="02040503050406030204" pitchFamily="18" charset="0"/>
                                </a:rPr>
                                <m:t>𝒖</m:t>
                              </m:r>
                            </m:e>
                            <m:sub>
                              <m:r>
                                <a:rPr lang="es-MX" sz="3200" b="1" i="1">
                                  <a:latin typeface="Cambria Math" panose="02040503050406030204" pitchFamily="18" charset="0"/>
                                  <a:ea typeface="Cambria Math" panose="02040503050406030204" pitchFamily="18" charset="0"/>
                                </a:rPr>
                                <m:t>𝒕</m:t>
                              </m:r>
                              <m:r>
                                <a:rPr lang="es-MX" sz="3200" b="1" i="1">
                                  <a:latin typeface="Cambria Math" panose="02040503050406030204" pitchFamily="18" charset="0"/>
                                  <a:ea typeface="Cambria Math" panose="02040503050406030204" pitchFamily="18" charset="0"/>
                                </a:rPr>
                                <m:t>−</m:t>
                              </m:r>
                              <m:r>
                                <a:rPr lang="es-MX" sz="3200" b="1" i="1">
                                  <a:latin typeface="Cambria Math" panose="02040503050406030204" pitchFamily="18" charset="0"/>
                                </a:rPr>
                                <m:t>𝒋</m:t>
                              </m:r>
                            </m:sub>
                          </m:sSub>
                        </m:e>
                      </m:nary>
                    </m:oMath>
                  </m:oMathPara>
                </a14:m>
                <a:endParaRPr lang="es-MX" sz="3200" b="1" i="1" dirty="0" smtClean="0"/>
              </a:p>
              <a:p>
                <a:pPr algn="just"/>
                <a:r>
                  <a:rPr lang="es-MX" sz="3200" i="1" dirty="0" smtClean="0"/>
                  <a:t>donde </a:t>
                </a:r>
                <a14:m>
                  <m:oMath xmlns:m="http://schemas.openxmlformats.org/officeDocument/2006/math">
                    <m:d>
                      <m:dPr>
                        <m:ctrlPr>
                          <a:rPr lang="es-MX" sz="3200" b="1" i="1">
                            <a:latin typeface="Cambria Math" panose="02040503050406030204" pitchFamily="18" charset="0"/>
                          </a:rPr>
                        </m:ctrlPr>
                      </m:dPr>
                      <m:e>
                        <m:sSub>
                          <m:sSubPr>
                            <m:ctrlPr>
                              <a:rPr lang="es-MX" sz="3200" b="1" i="1">
                                <a:latin typeface="Cambria Math" panose="02040503050406030204" pitchFamily="18" charset="0"/>
                              </a:rPr>
                            </m:ctrlPr>
                          </m:sSubPr>
                          <m:e>
                            <m:r>
                              <a:rPr lang="es-MX" sz="3200" b="1" i="1">
                                <a:latin typeface="Cambria Math" panose="02040503050406030204" pitchFamily="18" charset="0"/>
                              </a:rPr>
                              <m:t>𝒖</m:t>
                            </m:r>
                          </m:e>
                          <m:sub>
                            <m:r>
                              <a:rPr lang="es-MX" sz="3200" b="1" i="1">
                                <a:latin typeface="Cambria Math" panose="02040503050406030204" pitchFamily="18" charset="0"/>
                              </a:rPr>
                              <m:t>𝒕</m:t>
                            </m:r>
                          </m:sub>
                        </m:sSub>
                      </m:e>
                    </m:d>
                  </m:oMath>
                </a14:m>
                <a:r>
                  <a:rPr lang="es-MX" sz="3200" i="1" dirty="0" smtClean="0"/>
                  <a:t> es un ruido blanco.</a:t>
                </a:r>
              </a:p>
              <a:p>
                <a:pPr algn="just"/>
                <a14:m>
                  <m:oMathPara xmlns:m="http://schemas.openxmlformats.org/officeDocument/2006/math">
                    <m:oMathParaPr>
                      <m:jc m:val="centerGroup"/>
                    </m:oMathParaPr>
                    <m:oMath xmlns:m="http://schemas.openxmlformats.org/officeDocument/2006/math">
                      <m:sSub>
                        <m:sSubPr>
                          <m:ctrlPr>
                            <a:rPr lang="es-MX" sz="3200" b="1" i="1">
                              <a:latin typeface="Cambria Math" panose="02040503050406030204" pitchFamily="18" charset="0"/>
                            </a:rPr>
                          </m:ctrlPr>
                        </m:sSubPr>
                        <m:e>
                          <m:r>
                            <a:rPr lang="es-MX" sz="3200" b="1" i="1">
                              <a:latin typeface="Cambria Math" panose="02040503050406030204" pitchFamily="18" charset="0"/>
                              <a:ea typeface="Cambria Math" panose="02040503050406030204" pitchFamily="18" charset="0"/>
                            </a:rPr>
                            <m:t>𝜽</m:t>
                          </m:r>
                        </m:e>
                        <m:sub>
                          <m:r>
                            <a:rPr lang="es-MX" sz="3200" b="1" i="1">
                              <a:latin typeface="Cambria Math" panose="02040503050406030204" pitchFamily="18" charset="0"/>
                            </a:rPr>
                            <m:t>𝒋</m:t>
                          </m:r>
                        </m:sub>
                      </m:sSub>
                      <m:r>
                        <a:rPr lang="es-MX" sz="3200" b="1" i="1" smtClean="0">
                          <a:latin typeface="Cambria Math" panose="02040503050406030204" pitchFamily="18" charset="0"/>
                          <a:ea typeface="Cambria Math" panose="02040503050406030204" pitchFamily="18" charset="0"/>
                        </a:rPr>
                        <m:t>&lt;∞</m:t>
                      </m:r>
                    </m:oMath>
                  </m:oMathPara>
                </a14:m>
                <a:endParaRPr lang="es-MX" sz="3200" i="1" dirty="0" smtClean="0"/>
              </a:p>
              <a:p>
                <a:pPr algn="just"/>
                <a:r>
                  <a:rPr lang="es-MX" sz="3200" i="1" dirty="0" smtClean="0"/>
                  <a:t>Un proceso MA(q) es centrado, estacionario y tiene una representación única.</a:t>
                </a:r>
              </a:p>
              <a:p>
                <a:pPr algn="just"/>
                <a:endParaRPr lang="es-MX" sz="3200" i="1" dirty="0" smtClean="0"/>
              </a:p>
              <a:p>
                <a:pPr algn="just"/>
                <a:endParaRPr lang="es-MX" sz="3200" i="1" dirty="0"/>
              </a:p>
            </p:txBody>
          </p:sp>
        </mc:Choice>
        <mc:Fallback>
          <p:sp>
            <p:nvSpPr>
              <p:cNvPr id="11" name="CuadroTexto 10"/>
              <p:cNvSpPr txBox="1">
                <a:spLocks noRot="1" noChangeAspect="1" noMove="1" noResize="1" noEditPoints="1" noAdjustHandles="1" noChangeArrowheads="1" noChangeShapeType="1" noTextEdit="1"/>
              </p:cNvSpPr>
              <p:nvPr/>
            </p:nvSpPr>
            <p:spPr>
              <a:xfrm flipH="1">
                <a:off x="249904" y="986743"/>
                <a:ext cx="11672735" cy="5976188"/>
              </a:xfrm>
              <a:prstGeom prst="rect">
                <a:avLst/>
              </a:prstGeom>
              <a:blipFill rotWithShape="0">
                <a:blip r:embed="rId3"/>
                <a:stretch>
                  <a:fillRect l="-1358" r="-1305"/>
                </a:stretch>
              </a:blipFill>
            </p:spPr>
            <p:txBody>
              <a:bodyPr/>
              <a:lstStyle/>
              <a:p>
                <a:r>
                  <a:rPr lang="es-MX">
                    <a:noFill/>
                  </a:rPr>
                  <a:t> </a:t>
                </a:r>
              </a:p>
            </p:txBody>
          </p:sp>
        </mc:Fallback>
      </mc:AlternateContent>
    </p:spTree>
    <p:extLst>
      <p:ext uri="{BB962C8B-B14F-4D97-AF65-F5344CB8AC3E}">
        <p14:creationId xmlns:p14="http://schemas.microsoft.com/office/powerpoint/2010/main" val="5050841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p:cNvCxnSpPr/>
          <p:nvPr/>
        </p:nvCxnSpPr>
        <p:spPr>
          <a:xfrm flipV="1">
            <a:off x="0" y="982493"/>
            <a:ext cx="10525328" cy="19456"/>
          </a:xfrm>
          <a:prstGeom prst="line">
            <a:avLst/>
          </a:prstGeom>
          <a:ln w="38100">
            <a:solidFill>
              <a:srgbClr val="3A5EA7"/>
            </a:solidFill>
          </a:ln>
        </p:spPr>
        <p:style>
          <a:lnRef idx="3">
            <a:schemeClr val="accent2"/>
          </a:lnRef>
          <a:fillRef idx="0">
            <a:schemeClr val="accent2"/>
          </a:fillRef>
          <a:effectRef idx="2">
            <a:schemeClr val="accent2"/>
          </a:effectRef>
          <a:fontRef idx="minor">
            <a:schemeClr val="tx1"/>
          </a:fontRef>
        </p:style>
      </p:cxnSp>
      <p:sp>
        <p:nvSpPr>
          <p:cNvPr id="5" name="Rectángulo 4"/>
          <p:cNvSpPr/>
          <p:nvPr/>
        </p:nvSpPr>
        <p:spPr>
          <a:xfrm>
            <a:off x="-9728" y="6536994"/>
            <a:ext cx="12192000" cy="155642"/>
          </a:xfrm>
          <a:prstGeom prst="rect">
            <a:avLst/>
          </a:prstGeom>
          <a:solidFill>
            <a:srgbClr val="8B9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6" name="Rectángulo 5"/>
          <p:cNvSpPr/>
          <p:nvPr/>
        </p:nvSpPr>
        <p:spPr>
          <a:xfrm>
            <a:off x="0" y="6692636"/>
            <a:ext cx="12192000" cy="155642"/>
          </a:xfrm>
          <a:prstGeom prst="rect">
            <a:avLst/>
          </a:prstGeom>
          <a:solidFill>
            <a:srgbClr val="3A5EA7"/>
          </a:solidFill>
          <a:ln>
            <a:solidFill>
              <a:srgbClr val="3A5E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pic>
        <p:nvPicPr>
          <p:cNvPr id="7" name="Imagen 6" descr="Imagen que contiene plato&#10;&#10;Descripción generada automáticamente">
            <a:extLst>
              <a:ext uri="{FF2B5EF4-FFF2-40B4-BE49-F238E27FC236}">
                <a16:creationId xmlns="" xmlns:a16="http://schemas.microsoft.com/office/drawing/2014/main" id="{1400270E-482D-4AAA-9CBF-6DBB210C7414}"/>
              </a:ext>
            </a:extLst>
          </p:cNvPr>
          <p:cNvPicPr>
            <a:picLocks noChangeAspect="1"/>
          </p:cNvPicPr>
          <p:nvPr/>
        </p:nvPicPr>
        <p:blipFill>
          <a:blip r:embed="rId2"/>
          <a:stretch>
            <a:fillRect/>
          </a:stretch>
        </p:blipFill>
        <p:spPr>
          <a:xfrm>
            <a:off x="10657908" y="-49655"/>
            <a:ext cx="1382959" cy="1068089"/>
          </a:xfrm>
          <a:prstGeom prst="rect">
            <a:avLst/>
          </a:prstGeom>
        </p:spPr>
      </p:pic>
      <p:sp>
        <p:nvSpPr>
          <p:cNvPr id="2" name="CuadroTexto 1"/>
          <p:cNvSpPr txBox="1"/>
          <p:nvPr/>
        </p:nvSpPr>
        <p:spPr>
          <a:xfrm flipH="1">
            <a:off x="-9728" y="181423"/>
            <a:ext cx="10968880" cy="769441"/>
          </a:xfrm>
          <a:prstGeom prst="rect">
            <a:avLst/>
          </a:prstGeom>
          <a:noFill/>
        </p:spPr>
        <p:txBody>
          <a:bodyPr wrap="square" rtlCol="0">
            <a:spAutoFit/>
          </a:bodyPr>
          <a:lstStyle/>
          <a:p>
            <a:r>
              <a:rPr lang="es-MX" sz="4400" b="1" dirty="0" smtClean="0"/>
              <a:t>PROCESO MEDIA MOVIL MA(q)</a:t>
            </a:r>
            <a:endParaRPr lang="es-MX" sz="4400" b="1" dirty="0"/>
          </a:p>
        </p:txBody>
      </p:sp>
      <mc:AlternateContent xmlns:mc="http://schemas.openxmlformats.org/markup-compatibility/2006" xmlns:a14="http://schemas.microsoft.com/office/drawing/2010/main">
        <mc:Choice Requires="a14">
          <p:sp>
            <p:nvSpPr>
              <p:cNvPr id="11" name="CuadroTexto 10"/>
              <p:cNvSpPr txBox="1"/>
              <p:nvPr/>
            </p:nvSpPr>
            <p:spPr>
              <a:xfrm flipH="1">
                <a:off x="249904" y="986743"/>
                <a:ext cx="11672735" cy="5060809"/>
              </a:xfrm>
              <a:prstGeom prst="rect">
                <a:avLst/>
              </a:prstGeom>
              <a:noFill/>
            </p:spPr>
            <p:txBody>
              <a:bodyPr wrap="square" rtlCol="0">
                <a:spAutoFit/>
              </a:bodyPr>
              <a:lstStyle/>
              <a:p>
                <a:pPr algn="just"/>
                <a:endParaRPr lang="es-MX" sz="3200" i="1" dirty="0" smtClean="0"/>
              </a:p>
              <a:p>
                <a:pPr algn="just"/>
                <a:r>
                  <a:rPr lang="es-MX" sz="3200" i="1" dirty="0" smtClean="0"/>
                  <a:t>Estos </a:t>
                </a:r>
                <a:r>
                  <a:rPr lang="es-MX" sz="3200" i="1" dirty="0"/>
                  <a:t>modelos suponen linealidad, el valor actual de </a:t>
                </a:r>
                <a:r>
                  <a:rPr lang="es-MX" sz="3200" i="1" dirty="0" smtClean="0"/>
                  <a:t>la serie,</a:t>
                </a:r>
                <a:r>
                  <a:rPr lang="es-MX" sz="3200" b="1" dirty="0"/>
                  <a:t> </a:t>
                </a:r>
                <a14:m>
                  <m:oMath xmlns:m="http://schemas.openxmlformats.org/officeDocument/2006/math">
                    <m:d>
                      <m:dPr>
                        <m:ctrlPr>
                          <a:rPr lang="es-MX" sz="3200" b="1" i="1">
                            <a:latin typeface="Cambria Math" panose="02040503050406030204" pitchFamily="18" charset="0"/>
                          </a:rPr>
                        </m:ctrlPr>
                      </m:dPr>
                      <m:e>
                        <m:sSub>
                          <m:sSubPr>
                            <m:ctrlPr>
                              <a:rPr lang="es-MX" sz="3200" b="1" i="1">
                                <a:latin typeface="Cambria Math" panose="02040503050406030204" pitchFamily="18" charset="0"/>
                              </a:rPr>
                            </m:ctrlPr>
                          </m:sSubPr>
                          <m:e>
                            <m:r>
                              <a:rPr lang="es-MX" sz="3200" b="1" i="1">
                                <a:latin typeface="Cambria Math" panose="02040503050406030204" pitchFamily="18" charset="0"/>
                              </a:rPr>
                              <m:t>𝒙</m:t>
                            </m:r>
                          </m:e>
                          <m:sub>
                            <m:r>
                              <a:rPr lang="es-MX" sz="3200" b="1" i="1">
                                <a:latin typeface="Cambria Math" panose="02040503050406030204" pitchFamily="18" charset="0"/>
                              </a:rPr>
                              <m:t>𝒕</m:t>
                            </m:r>
                          </m:sub>
                        </m:sSub>
                      </m:e>
                    </m:d>
                  </m:oMath>
                </a14:m>
                <a:r>
                  <a:rPr lang="es-MX" sz="3200" i="1" dirty="0" smtClean="0"/>
                  <a:t> </a:t>
                </a:r>
                <a:r>
                  <a:rPr lang="es-MX" sz="3200" i="1" dirty="0"/>
                  <a:t>está influenciado por los valores de la fuente externa</a:t>
                </a:r>
                <a:r>
                  <a:rPr lang="es-MX" sz="3200" i="1" dirty="0" smtClean="0"/>
                  <a:t>.</a:t>
                </a:r>
              </a:p>
              <a:p>
                <a:pPr algn="just"/>
                <a:endParaRPr lang="es-MX" sz="3200" i="1" dirty="0"/>
              </a:p>
              <a:p>
                <a:pPr algn="just"/>
                <a14:m>
                  <m:oMathPara xmlns:m="http://schemas.openxmlformats.org/officeDocument/2006/math">
                    <m:oMathParaPr>
                      <m:jc m:val="centerGroup"/>
                    </m:oMathParaPr>
                    <m:oMath xmlns:m="http://schemas.openxmlformats.org/officeDocument/2006/math">
                      <m:sSub>
                        <m:sSubPr>
                          <m:ctrlPr>
                            <a:rPr lang="es-MX" sz="3200" b="1" i="1">
                              <a:latin typeface="Cambria Math" panose="02040503050406030204" pitchFamily="18" charset="0"/>
                            </a:rPr>
                          </m:ctrlPr>
                        </m:sSubPr>
                        <m:e>
                          <m:r>
                            <a:rPr lang="es-MX" sz="3200" b="1" i="1">
                              <a:latin typeface="Cambria Math" panose="02040503050406030204" pitchFamily="18" charset="0"/>
                            </a:rPr>
                            <m:t>𝒙</m:t>
                          </m:r>
                        </m:e>
                        <m:sub>
                          <m:r>
                            <a:rPr lang="es-MX" sz="3200" b="1" i="1">
                              <a:latin typeface="Cambria Math" panose="02040503050406030204" pitchFamily="18" charset="0"/>
                            </a:rPr>
                            <m:t>𝒕</m:t>
                          </m:r>
                        </m:sub>
                      </m:sSub>
                      <m:r>
                        <a:rPr lang="es-MX" sz="3200" b="1" i="1">
                          <a:latin typeface="Cambria Math" panose="02040503050406030204" pitchFamily="18" charset="0"/>
                        </a:rPr>
                        <m:t>=</m:t>
                      </m:r>
                      <m:sSub>
                        <m:sSubPr>
                          <m:ctrlPr>
                            <a:rPr lang="es-MX" sz="3200" b="1" i="1">
                              <a:latin typeface="Cambria Math" panose="02040503050406030204" pitchFamily="18" charset="0"/>
                            </a:rPr>
                          </m:ctrlPr>
                        </m:sSubPr>
                        <m:e>
                          <m:r>
                            <a:rPr lang="es-MX" sz="3200" b="1" i="1" smtClean="0">
                              <a:latin typeface="Cambria Math" panose="02040503050406030204" pitchFamily="18" charset="0"/>
                              <a:ea typeface="Cambria Math" panose="02040503050406030204" pitchFamily="18" charset="0"/>
                            </a:rPr>
                            <m:t>𝜽</m:t>
                          </m:r>
                        </m:e>
                        <m:sub>
                          <m:r>
                            <a:rPr lang="es-MX" sz="3200" b="1" i="1">
                              <a:latin typeface="Cambria Math" panose="02040503050406030204" pitchFamily="18" charset="0"/>
                              <a:ea typeface="Cambria Math" panose="02040503050406030204" pitchFamily="18" charset="0"/>
                            </a:rPr>
                            <m:t>𝟎</m:t>
                          </m:r>
                        </m:sub>
                      </m:sSub>
                      <m:r>
                        <a:rPr lang="es-MX" sz="3200" b="1" i="1" smtClean="0">
                          <a:latin typeface="Cambria Math" panose="02040503050406030204" pitchFamily="18" charset="0"/>
                          <a:ea typeface="Cambria Math" panose="02040503050406030204" pitchFamily="18" charset="0"/>
                        </a:rPr>
                        <m:t>−</m:t>
                      </m:r>
                      <m:sSub>
                        <m:sSubPr>
                          <m:ctrlPr>
                            <a:rPr lang="es-MX" sz="3200" b="1" i="1">
                              <a:latin typeface="Cambria Math" panose="02040503050406030204" pitchFamily="18" charset="0"/>
                            </a:rPr>
                          </m:ctrlPr>
                        </m:sSubPr>
                        <m:e>
                          <m:r>
                            <a:rPr lang="es-MX" sz="3200" b="1" i="1" smtClean="0">
                              <a:latin typeface="Cambria Math" panose="02040503050406030204" pitchFamily="18" charset="0"/>
                              <a:ea typeface="Cambria Math" panose="02040503050406030204" pitchFamily="18" charset="0"/>
                            </a:rPr>
                            <m:t>𝜽</m:t>
                          </m:r>
                        </m:e>
                        <m:sub>
                          <m:r>
                            <a:rPr lang="es-MX" sz="3200" b="1" i="1">
                              <a:latin typeface="Cambria Math" panose="02040503050406030204" pitchFamily="18" charset="0"/>
                              <a:ea typeface="Cambria Math" panose="02040503050406030204" pitchFamily="18" charset="0"/>
                            </a:rPr>
                            <m:t>𝟏</m:t>
                          </m:r>
                        </m:sub>
                      </m:sSub>
                      <m:sSub>
                        <m:sSubPr>
                          <m:ctrlPr>
                            <a:rPr lang="es-MX" sz="3200" b="1" i="1">
                              <a:latin typeface="Cambria Math" panose="02040503050406030204" pitchFamily="18" charset="0"/>
                            </a:rPr>
                          </m:ctrlPr>
                        </m:sSubPr>
                        <m:e>
                          <m:r>
                            <a:rPr lang="es-MX" sz="3200" b="1" i="1" smtClean="0">
                              <a:latin typeface="Cambria Math" panose="02040503050406030204" pitchFamily="18" charset="0"/>
                            </a:rPr>
                            <m:t>𝒖</m:t>
                          </m:r>
                        </m:e>
                        <m:sub>
                          <m:r>
                            <a:rPr lang="es-MX" sz="3200" b="1" i="1">
                              <a:latin typeface="Cambria Math" panose="02040503050406030204" pitchFamily="18" charset="0"/>
                              <a:ea typeface="Cambria Math" panose="02040503050406030204" pitchFamily="18" charset="0"/>
                            </a:rPr>
                            <m:t>𝒕</m:t>
                          </m:r>
                          <m:r>
                            <a:rPr lang="es-MX" sz="3200" b="1" i="1">
                              <a:latin typeface="Cambria Math" panose="02040503050406030204" pitchFamily="18" charset="0"/>
                              <a:ea typeface="Cambria Math" panose="02040503050406030204" pitchFamily="18" charset="0"/>
                            </a:rPr>
                            <m:t>−</m:t>
                          </m:r>
                          <m:r>
                            <a:rPr lang="es-MX" sz="3200" b="1" i="1">
                              <a:latin typeface="Cambria Math" panose="02040503050406030204" pitchFamily="18" charset="0"/>
                              <a:ea typeface="Cambria Math" panose="02040503050406030204" pitchFamily="18" charset="0"/>
                            </a:rPr>
                            <m:t>𝟏</m:t>
                          </m:r>
                        </m:sub>
                      </m:sSub>
                      <m:r>
                        <a:rPr lang="es-MX" sz="3200" b="1" i="1" smtClean="0">
                          <a:latin typeface="Cambria Math" panose="02040503050406030204" pitchFamily="18" charset="0"/>
                          <a:ea typeface="Cambria Math" panose="02040503050406030204" pitchFamily="18" charset="0"/>
                        </a:rPr>
                        <m:t>−</m:t>
                      </m:r>
                      <m:r>
                        <a:rPr lang="es-MX" sz="3200" b="1" i="1">
                          <a:latin typeface="Cambria Math" panose="02040503050406030204" pitchFamily="18" charset="0"/>
                        </a:rPr>
                        <m:t>…</m:t>
                      </m:r>
                      <m:r>
                        <a:rPr lang="es-MX" sz="3200" b="1" i="1" smtClean="0">
                          <a:latin typeface="Cambria Math" panose="02040503050406030204" pitchFamily="18" charset="0"/>
                        </a:rPr>
                        <m:t>−</m:t>
                      </m:r>
                      <m:sSub>
                        <m:sSubPr>
                          <m:ctrlPr>
                            <a:rPr lang="es-MX" sz="3200" b="1" i="1">
                              <a:latin typeface="Cambria Math" panose="02040503050406030204" pitchFamily="18" charset="0"/>
                            </a:rPr>
                          </m:ctrlPr>
                        </m:sSubPr>
                        <m:e>
                          <m:r>
                            <a:rPr lang="es-MX" sz="3200" b="1" i="1" smtClean="0">
                              <a:latin typeface="Cambria Math" panose="02040503050406030204" pitchFamily="18" charset="0"/>
                              <a:ea typeface="Cambria Math" panose="02040503050406030204" pitchFamily="18" charset="0"/>
                            </a:rPr>
                            <m:t>𝜽</m:t>
                          </m:r>
                        </m:e>
                        <m:sub>
                          <m:r>
                            <a:rPr lang="es-MX" sz="3200" b="1" i="1" smtClean="0">
                              <a:latin typeface="Cambria Math" panose="02040503050406030204" pitchFamily="18" charset="0"/>
                              <a:ea typeface="Cambria Math" panose="02040503050406030204" pitchFamily="18" charset="0"/>
                            </a:rPr>
                            <m:t>𝒒</m:t>
                          </m:r>
                        </m:sub>
                      </m:sSub>
                      <m:sSub>
                        <m:sSubPr>
                          <m:ctrlPr>
                            <a:rPr lang="es-MX" sz="3200" b="1" i="1">
                              <a:latin typeface="Cambria Math" panose="02040503050406030204" pitchFamily="18" charset="0"/>
                            </a:rPr>
                          </m:ctrlPr>
                        </m:sSubPr>
                        <m:e>
                          <m:r>
                            <a:rPr lang="es-MX" sz="3200" b="1" i="1" smtClean="0">
                              <a:latin typeface="Cambria Math" panose="02040503050406030204" pitchFamily="18" charset="0"/>
                            </a:rPr>
                            <m:t>𝒖</m:t>
                          </m:r>
                        </m:e>
                        <m:sub>
                          <m:r>
                            <a:rPr lang="es-MX" sz="3200" b="1" i="1">
                              <a:latin typeface="Cambria Math" panose="02040503050406030204" pitchFamily="18" charset="0"/>
                              <a:ea typeface="Cambria Math" panose="02040503050406030204" pitchFamily="18" charset="0"/>
                            </a:rPr>
                            <m:t>𝒕</m:t>
                          </m:r>
                          <m:r>
                            <a:rPr lang="es-MX" sz="3200" b="1" i="1">
                              <a:latin typeface="Cambria Math" panose="02040503050406030204" pitchFamily="18" charset="0"/>
                              <a:ea typeface="Cambria Math" panose="02040503050406030204" pitchFamily="18" charset="0"/>
                            </a:rPr>
                            <m:t>−</m:t>
                          </m:r>
                          <m:r>
                            <a:rPr lang="es-MX" sz="3200" b="1" i="1" smtClean="0">
                              <a:latin typeface="Cambria Math" panose="02040503050406030204" pitchFamily="18" charset="0"/>
                              <a:ea typeface="Cambria Math" panose="02040503050406030204" pitchFamily="18" charset="0"/>
                            </a:rPr>
                            <m:t>𝒒</m:t>
                          </m:r>
                        </m:sub>
                      </m:sSub>
                      <m:r>
                        <a:rPr lang="es-MX" sz="3200" b="1" i="1">
                          <a:latin typeface="Cambria Math" panose="02040503050406030204" pitchFamily="18" charset="0"/>
                        </a:rPr>
                        <m:t>+</m:t>
                      </m:r>
                      <m:sSub>
                        <m:sSubPr>
                          <m:ctrlPr>
                            <a:rPr lang="es-MX" sz="3200" b="1" i="1">
                              <a:latin typeface="Cambria Math" panose="02040503050406030204" pitchFamily="18" charset="0"/>
                            </a:rPr>
                          </m:ctrlPr>
                        </m:sSubPr>
                        <m:e>
                          <m:r>
                            <a:rPr lang="es-MX" sz="3200" b="1" i="1">
                              <a:latin typeface="Cambria Math" panose="02040503050406030204" pitchFamily="18" charset="0"/>
                            </a:rPr>
                            <m:t>𝒖</m:t>
                          </m:r>
                        </m:e>
                        <m:sub>
                          <m:r>
                            <a:rPr lang="es-MX" sz="3200" b="1" i="1">
                              <a:latin typeface="Cambria Math" panose="02040503050406030204" pitchFamily="18" charset="0"/>
                              <a:ea typeface="Cambria Math" panose="02040503050406030204" pitchFamily="18" charset="0"/>
                            </a:rPr>
                            <m:t>𝒕</m:t>
                          </m:r>
                        </m:sub>
                      </m:sSub>
                    </m:oMath>
                  </m:oMathPara>
                </a14:m>
                <a:endParaRPr lang="es-MX" sz="3200" b="1" i="1" dirty="0"/>
              </a:p>
              <a:p>
                <a:pPr algn="just"/>
                <a:endParaRPr lang="es-MX" sz="3200" i="1" dirty="0"/>
              </a:p>
              <a:p>
                <a:pPr algn="just"/>
                <a:r>
                  <a:rPr lang="es-MX" sz="3200" i="1" dirty="0"/>
                  <a:t>donde </a:t>
                </a:r>
                <a14:m>
                  <m:oMath xmlns:m="http://schemas.openxmlformats.org/officeDocument/2006/math">
                    <m:d>
                      <m:dPr>
                        <m:ctrlPr>
                          <a:rPr lang="es-MX" sz="3200" b="1" i="1">
                            <a:latin typeface="Cambria Math" panose="02040503050406030204" pitchFamily="18" charset="0"/>
                          </a:rPr>
                        </m:ctrlPr>
                      </m:dPr>
                      <m:e>
                        <m:sSub>
                          <m:sSubPr>
                            <m:ctrlPr>
                              <a:rPr lang="es-MX" sz="3200" b="1" i="1">
                                <a:latin typeface="Cambria Math" panose="02040503050406030204" pitchFamily="18" charset="0"/>
                              </a:rPr>
                            </m:ctrlPr>
                          </m:sSubPr>
                          <m:e>
                            <m:r>
                              <a:rPr lang="es-MX" sz="3200" b="1" i="1">
                                <a:latin typeface="Cambria Math" panose="02040503050406030204" pitchFamily="18" charset="0"/>
                              </a:rPr>
                              <m:t>𝒖</m:t>
                            </m:r>
                          </m:e>
                          <m:sub>
                            <m:r>
                              <a:rPr lang="es-MX" sz="3200" b="1" i="1">
                                <a:latin typeface="Cambria Math" panose="02040503050406030204" pitchFamily="18" charset="0"/>
                              </a:rPr>
                              <m:t>𝒕</m:t>
                            </m:r>
                          </m:sub>
                        </m:sSub>
                      </m:e>
                    </m:d>
                  </m:oMath>
                </a14:m>
                <a:r>
                  <a:rPr lang="es-MX" sz="3200" i="1" dirty="0"/>
                  <a:t> es un ruido blanco.</a:t>
                </a:r>
              </a:p>
              <a:p>
                <a:pPr algn="just"/>
                <a:endParaRPr lang="es-MX" sz="3200" i="1" dirty="0" smtClean="0"/>
              </a:p>
              <a:p>
                <a:pPr algn="just"/>
                <a:r>
                  <a:rPr lang="es-MX" sz="3200" i="1" dirty="0" smtClean="0"/>
                  <a:t>Se observa mediante la </a:t>
                </a:r>
                <a:r>
                  <a:rPr lang="es-MX" sz="3200" b="1" i="1" dirty="0" smtClean="0"/>
                  <a:t>ACF</a:t>
                </a:r>
              </a:p>
              <a:p>
                <a:pPr algn="just"/>
                <a:endParaRPr lang="es-MX" sz="3200" i="1" dirty="0"/>
              </a:p>
            </p:txBody>
          </p:sp>
        </mc:Choice>
        <mc:Fallback xmlns="">
          <p:sp>
            <p:nvSpPr>
              <p:cNvPr id="11" name="CuadroTexto 10"/>
              <p:cNvSpPr txBox="1">
                <a:spLocks noRot="1" noChangeAspect="1" noMove="1" noResize="1" noEditPoints="1" noAdjustHandles="1" noChangeArrowheads="1" noChangeShapeType="1" noTextEdit="1"/>
              </p:cNvSpPr>
              <p:nvPr/>
            </p:nvSpPr>
            <p:spPr>
              <a:xfrm flipH="1">
                <a:off x="249904" y="986743"/>
                <a:ext cx="11672735" cy="5060809"/>
              </a:xfrm>
              <a:prstGeom prst="rect">
                <a:avLst/>
              </a:prstGeom>
              <a:blipFill rotWithShape="0">
                <a:blip r:embed="rId3"/>
                <a:stretch>
                  <a:fillRect l="-1358"/>
                </a:stretch>
              </a:blipFill>
            </p:spPr>
            <p:txBody>
              <a:bodyPr/>
              <a:lstStyle/>
              <a:p>
                <a:r>
                  <a:rPr lang="es-MX">
                    <a:noFill/>
                  </a:rPr>
                  <a:t> </a:t>
                </a:r>
              </a:p>
            </p:txBody>
          </p:sp>
        </mc:Fallback>
      </mc:AlternateContent>
    </p:spTree>
    <p:extLst>
      <p:ext uri="{BB962C8B-B14F-4D97-AF65-F5344CB8AC3E}">
        <p14:creationId xmlns:p14="http://schemas.microsoft.com/office/powerpoint/2010/main" val="7630035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p:cNvCxnSpPr/>
          <p:nvPr/>
        </p:nvCxnSpPr>
        <p:spPr>
          <a:xfrm flipV="1">
            <a:off x="0" y="982493"/>
            <a:ext cx="10525328" cy="19456"/>
          </a:xfrm>
          <a:prstGeom prst="line">
            <a:avLst/>
          </a:prstGeom>
          <a:ln w="38100">
            <a:solidFill>
              <a:srgbClr val="3A5EA7"/>
            </a:solidFill>
          </a:ln>
        </p:spPr>
        <p:style>
          <a:lnRef idx="3">
            <a:schemeClr val="accent2"/>
          </a:lnRef>
          <a:fillRef idx="0">
            <a:schemeClr val="accent2"/>
          </a:fillRef>
          <a:effectRef idx="2">
            <a:schemeClr val="accent2"/>
          </a:effectRef>
          <a:fontRef idx="minor">
            <a:schemeClr val="tx1"/>
          </a:fontRef>
        </p:style>
      </p:cxnSp>
      <p:sp>
        <p:nvSpPr>
          <p:cNvPr id="5" name="Rectángulo 4"/>
          <p:cNvSpPr/>
          <p:nvPr/>
        </p:nvSpPr>
        <p:spPr>
          <a:xfrm>
            <a:off x="-9728" y="6536994"/>
            <a:ext cx="12192000" cy="155642"/>
          </a:xfrm>
          <a:prstGeom prst="rect">
            <a:avLst/>
          </a:prstGeom>
          <a:solidFill>
            <a:srgbClr val="8B9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6" name="Rectángulo 5"/>
          <p:cNvSpPr/>
          <p:nvPr/>
        </p:nvSpPr>
        <p:spPr>
          <a:xfrm>
            <a:off x="0" y="6692636"/>
            <a:ext cx="12192000" cy="155642"/>
          </a:xfrm>
          <a:prstGeom prst="rect">
            <a:avLst/>
          </a:prstGeom>
          <a:solidFill>
            <a:srgbClr val="3A5EA7"/>
          </a:solidFill>
          <a:ln>
            <a:solidFill>
              <a:srgbClr val="3A5E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pic>
        <p:nvPicPr>
          <p:cNvPr id="7" name="Imagen 6" descr="Imagen que contiene plato&#10;&#10;Descripción generada automáticamente">
            <a:extLst>
              <a:ext uri="{FF2B5EF4-FFF2-40B4-BE49-F238E27FC236}">
                <a16:creationId xmlns="" xmlns:a16="http://schemas.microsoft.com/office/drawing/2014/main" id="{1400270E-482D-4AAA-9CBF-6DBB210C7414}"/>
              </a:ext>
            </a:extLst>
          </p:cNvPr>
          <p:cNvPicPr>
            <a:picLocks noChangeAspect="1"/>
          </p:cNvPicPr>
          <p:nvPr/>
        </p:nvPicPr>
        <p:blipFill>
          <a:blip r:embed="rId2"/>
          <a:stretch>
            <a:fillRect/>
          </a:stretch>
        </p:blipFill>
        <p:spPr>
          <a:xfrm>
            <a:off x="10657908" y="-49655"/>
            <a:ext cx="1382959" cy="1068089"/>
          </a:xfrm>
          <a:prstGeom prst="rect">
            <a:avLst/>
          </a:prstGeom>
        </p:spPr>
      </p:pic>
      <p:sp>
        <p:nvSpPr>
          <p:cNvPr id="2" name="CuadroTexto 1"/>
          <p:cNvSpPr txBox="1"/>
          <p:nvPr/>
        </p:nvSpPr>
        <p:spPr>
          <a:xfrm flipH="1">
            <a:off x="-9728" y="181423"/>
            <a:ext cx="10968880" cy="769441"/>
          </a:xfrm>
          <a:prstGeom prst="rect">
            <a:avLst/>
          </a:prstGeom>
          <a:noFill/>
        </p:spPr>
        <p:txBody>
          <a:bodyPr wrap="square" rtlCol="0">
            <a:spAutoFit/>
          </a:bodyPr>
          <a:lstStyle/>
          <a:p>
            <a:r>
              <a:rPr lang="es-MX" sz="4400" b="1" dirty="0" smtClean="0"/>
              <a:t>PROCESO ARMA(p , q)</a:t>
            </a:r>
            <a:endParaRPr lang="es-MX" sz="4400" b="1" dirty="0"/>
          </a:p>
        </p:txBody>
      </p:sp>
      <mc:AlternateContent xmlns:mc="http://schemas.openxmlformats.org/markup-compatibility/2006" xmlns:a14="http://schemas.microsoft.com/office/drawing/2010/main">
        <mc:Choice Requires="a14">
          <p:sp>
            <p:nvSpPr>
              <p:cNvPr id="11" name="CuadroTexto 10"/>
              <p:cNvSpPr txBox="1"/>
              <p:nvPr/>
            </p:nvSpPr>
            <p:spPr>
              <a:xfrm flipH="1">
                <a:off x="249904" y="986743"/>
                <a:ext cx="11672735" cy="5437129"/>
              </a:xfrm>
              <a:prstGeom prst="rect">
                <a:avLst/>
              </a:prstGeom>
              <a:noFill/>
            </p:spPr>
            <p:txBody>
              <a:bodyPr wrap="square" rtlCol="0">
                <a:spAutoFit/>
              </a:bodyPr>
              <a:lstStyle/>
              <a:p>
                <a:pPr algn="just"/>
                <a:endParaRPr lang="es-MX" sz="3200" i="1" dirty="0" smtClean="0"/>
              </a:p>
              <a:p>
                <a:pPr algn="just"/>
                <a:r>
                  <a:rPr lang="es-MX" sz="3200" i="1" dirty="0" smtClean="0"/>
                  <a:t>Se pueden expresar como:</a:t>
                </a:r>
              </a:p>
              <a:p>
                <a:pPr algn="just"/>
                <a:endParaRPr lang="es-MX" sz="3200" i="1" dirty="0"/>
              </a:p>
              <a:p>
                <a:pPr algn="just"/>
                <a14:m>
                  <m:oMathPara xmlns:m="http://schemas.openxmlformats.org/officeDocument/2006/math">
                    <m:oMathParaPr>
                      <m:jc m:val="centerGroup"/>
                    </m:oMathParaPr>
                    <m:oMath xmlns:m="http://schemas.openxmlformats.org/officeDocument/2006/math">
                      <m:sSub>
                        <m:sSubPr>
                          <m:ctrlPr>
                            <a:rPr lang="es-MX" sz="3200" b="1" i="1">
                              <a:latin typeface="Cambria Math" panose="02040503050406030204" pitchFamily="18" charset="0"/>
                            </a:rPr>
                          </m:ctrlPr>
                        </m:sSubPr>
                        <m:e>
                          <m:r>
                            <a:rPr lang="es-MX" sz="3200" b="1" i="1">
                              <a:latin typeface="Cambria Math" panose="02040503050406030204" pitchFamily="18" charset="0"/>
                            </a:rPr>
                            <m:t>𝒙</m:t>
                          </m:r>
                        </m:e>
                        <m:sub>
                          <m:r>
                            <a:rPr lang="es-MX" sz="3200" b="1" i="1">
                              <a:latin typeface="Cambria Math" panose="02040503050406030204" pitchFamily="18" charset="0"/>
                            </a:rPr>
                            <m:t>𝒕</m:t>
                          </m:r>
                        </m:sub>
                      </m:sSub>
                      <m:r>
                        <a:rPr lang="es-MX" sz="3200" b="1" i="1">
                          <a:latin typeface="Cambria Math" panose="02040503050406030204" pitchFamily="18" charset="0"/>
                        </a:rPr>
                        <m:t>=</m:t>
                      </m:r>
                      <m:nary>
                        <m:naryPr>
                          <m:chr m:val="∑"/>
                          <m:ctrlPr>
                            <a:rPr lang="es-MX" sz="3200" b="1" i="1">
                              <a:latin typeface="Cambria Math" panose="02040503050406030204" pitchFamily="18" charset="0"/>
                            </a:rPr>
                          </m:ctrlPr>
                        </m:naryPr>
                        <m:sub>
                          <m:r>
                            <m:rPr>
                              <m:brk m:alnAt="23"/>
                            </m:rPr>
                            <a:rPr lang="es-MX" sz="3200" b="1" i="1">
                              <a:latin typeface="Cambria Math" panose="02040503050406030204" pitchFamily="18" charset="0"/>
                            </a:rPr>
                            <m:t>𝒋</m:t>
                          </m:r>
                          <m:r>
                            <a:rPr lang="es-MX" sz="3200" b="1" i="1">
                              <a:latin typeface="Cambria Math" panose="02040503050406030204" pitchFamily="18" charset="0"/>
                            </a:rPr>
                            <m:t>=</m:t>
                          </m:r>
                          <m:r>
                            <a:rPr lang="es-MX" sz="3200" b="1" i="1">
                              <a:latin typeface="Cambria Math" panose="02040503050406030204" pitchFamily="18" charset="0"/>
                            </a:rPr>
                            <m:t>𝟎</m:t>
                          </m:r>
                        </m:sub>
                        <m:sup>
                          <m:r>
                            <a:rPr lang="es-MX" sz="3200" b="1" i="1">
                              <a:latin typeface="Cambria Math" panose="02040503050406030204" pitchFamily="18" charset="0"/>
                            </a:rPr>
                            <m:t>𝒑</m:t>
                          </m:r>
                        </m:sup>
                        <m:e>
                          <m:sSub>
                            <m:sSubPr>
                              <m:ctrlPr>
                                <a:rPr lang="es-MX" sz="3200" b="1" i="1">
                                  <a:latin typeface="Cambria Math" panose="02040503050406030204" pitchFamily="18" charset="0"/>
                                </a:rPr>
                              </m:ctrlPr>
                            </m:sSubPr>
                            <m:e>
                              <m:r>
                                <a:rPr lang="es-MX" sz="3200" b="1" i="1">
                                  <a:latin typeface="Cambria Math" panose="02040503050406030204" pitchFamily="18" charset="0"/>
                                  <a:ea typeface="Cambria Math" panose="02040503050406030204" pitchFamily="18" charset="0"/>
                                </a:rPr>
                                <m:t>𝜶</m:t>
                              </m:r>
                            </m:e>
                            <m:sub>
                              <m:r>
                                <a:rPr lang="es-MX" sz="3200" b="1" i="1">
                                  <a:latin typeface="Cambria Math" panose="02040503050406030204" pitchFamily="18" charset="0"/>
                                </a:rPr>
                                <m:t>𝒋</m:t>
                              </m:r>
                            </m:sub>
                          </m:sSub>
                          <m:sSub>
                            <m:sSubPr>
                              <m:ctrlPr>
                                <a:rPr lang="es-MX" sz="3200" b="1" i="1">
                                  <a:latin typeface="Cambria Math" panose="02040503050406030204" pitchFamily="18" charset="0"/>
                                </a:rPr>
                              </m:ctrlPr>
                            </m:sSubPr>
                            <m:e>
                              <m:r>
                                <a:rPr lang="es-MX" sz="3200" b="1" i="1">
                                  <a:latin typeface="Cambria Math" panose="02040503050406030204" pitchFamily="18" charset="0"/>
                                </a:rPr>
                                <m:t>𝒙</m:t>
                              </m:r>
                            </m:e>
                            <m:sub>
                              <m:r>
                                <a:rPr lang="es-MX" sz="3200" b="1" i="1">
                                  <a:latin typeface="Cambria Math" panose="02040503050406030204" pitchFamily="18" charset="0"/>
                                  <a:ea typeface="Cambria Math" panose="02040503050406030204" pitchFamily="18" charset="0"/>
                                </a:rPr>
                                <m:t>𝒕</m:t>
                              </m:r>
                              <m:r>
                                <a:rPr lang="es-MX" sz="3200" b="1" i="1">
                                  <a:latin typeface="Cambria Math" panose="02040503050406030204" pitchFamily="18" charset="0"/>
                                  <a:ea typeface="Cambria Math" panose="02040503050406030204" pitchFamily="18" charset="0"/>
                                </a:rPr>
                                <m:t>−</m:t>
                              </m:r>
                              <m:r>
                                <a:rPr lang="es-MX" sz="3200" b="1" i="1">
                                  <a:latin typeface="Cambria Math" panose="02040503050406030204" pitchFamily="18" charset="0"/>
                                </a:rPr>
                                <m:t>𝒋</m:t>
                              </m:r>
                            </m:sub>
                          </m:sSub>
                        </m:e>
                      </m:nary>
                      <m:r>
                        <a:rPr lang="es-MX" sz="3200" b="1" i="1">
                          <a:latin typeface="Cambria Math" panose="02040503050406030204" pitchFamily="18" charset="0"/>
                          <a:ea typeface="Cambria Math" panose="02040503050406030204" pitchFamily="18" charset="0"/>
                        </a:rPr>
                        <m:t>−</m:t>
                      </m:r>
                      <m:nary>
                        <m:naryPr>
                          <m:chr m:val="∑"/>
                          <m:ctrlPr>
                            <a:rPr lang="es-MX" sz="3200" b="1" i="1">
                              <a:latin typeface="Cambria Math" panose="02040503050406030204" pitchFamily="18" charset="0"/>
                            </a:rPr>
                          </m:ctrlPr>
                        </m:naryPr>
                        <m:sub>
                          <m:r>
                            <m:rPr>
                              <m:brk m:alnAt="23"/>
                            </m:rPr>
                            <a:rPr lang="es-MX" sz="3200" b="1" i="1">
                              <a:latin typeface="Cambria Math" panose="02040503050406030204" pitchFamily="18" charset="0"/>
                            </a:rPr>
                            <m:t>𝒋</m:t>
                          </m:r>
                          <m:r>
                            <a:rPr lang="es-MX" sz="3200" b="1" i="1">
                              <a:latin typeface="Cambria Math" panose="02040503050406030204" pitchFamily="18" charset="0"/>
                            </a:rPr>
                            <m:t>=</m:t>
                          </m:r>
                          <m:r>
                            <a:rPr lang="es-MX" sz="3200" b="1" i="1">
                              <a:latin typeface="Cambria Math" panose="02040503050406030204" pitchFamily="18" charset="0"/>
                            </a:rPr>
                            <m:t>𝟎</m:t>
                          </m:r>
                        </m:sub>
                        <m:sup>
                          <m:r>
                            <a:rPr lang="es-MX" sz="3200" b="1" i="1">
                              <a:latin typeface="Cambria Math" panose="02040503050406030204" pitchFamily="18" charset="0"/>
                            </a:rPr>
                            <m:t>𝒒</m:t>
                          </m:r>
                        </m:sup>
                        <m:e>
                          <m:sSub>
                            <m:sSubPr>
                              <m:ctrlPr>
                                <a:rPr lang="es-MX" sz="3200" b="1" i="1">
                                  <a:latin typeface="Cambria Math" panose="02040503050406030204" pitchFamily="18" charset="0"/>
                                </a:rPr>
                              </m:ctrlPr>
                            </m:sSubPr>
                            <m:e>
                              <m:r>
                                <a:rPr lang="es-MX" sz="3200" b="1" i="1">
                                  <a:latin typeface="Cambria Math" panose="02040503050406030204" pitchFamily="18" charset="0"/>
                                  <a:ea typeface="Cambria Math" panose="02040503050406030204" pitchFamily="18" charset="0"/>
                                </a:rPr>
                                <m:t>𝜽</m:t>
                              </m:r>
                            </m:e>
                            <m:sub>
                              <m:r>
                                <a:rPr lang="es-MX" sz="3200" b="1" i="1">
                                  <a:latin typeface="Cambria Math" panose="02040503050406030204" pitchFamily="18" charset="0"/>
                                </a:rPr>
                                <m:t>𝒋</m:t>
                              </m:r>
                            </m:sub>
                          </m:sSub>
                          <m:sSub>
                            <m:sSubPr>
                              <m:ctrlPr>
                                <a:rPr lang="es-MX" sz="3200" b="1" i="1">
                                  <a:latin typeface="Cambria Math" panose="02040503050406030204" pitchFamily="18" charset="0"/>
                                </a:rPr>
                              </m:ctrlPr>
                            </m:sSubPr>
                            <m:e>
                              <m:r>
                                <a:rPr lang="es-MX" sz="3200" b="1" i="1">
                                  <a:latin typeface="Cambria Math" panose="02040503050406030204" pitchFamily="18" charset="0"/>
                                </a:rPr>
                                <m:t>𝒖</m:t>
                              </m:r>
                            </m:e>
                            <m:sub>
                              <m:r>
                                <a:rPr lang="es-MX" sz="3200" b="1" i="1">
                                  <a:latin typeface="Cambria Math" panose="02040503050406030204" pitchFamily="18" charset="0"/>
                                  <a:ea typeface="Cambria Math" panose="02040503050406030204" pitchFamily="18" charset="0"/>
                                </a:rPr>
                                <m:t>𝒕</m:t>
                              </m:r>
                              <m:r>
                                <a:rPr lang="es-MX" sz="3200" b="1" i="1">
                                  <a:latin typeface="Cambria Math" panose="02040503050406030204" pitchFamily="18" charset="0"/>
                                  <a:ea typeface="Cambria Math" panose="02040503050406030204" pitchFamily="18" charset="0"/>
                                </a:rPr>
                                <m:t>−</m:t>
                              </m:r>
                              <m:r>
                                <a:rPr lang="es-MX" sz="3200" b="1" i="1">
                                  <a:latin typeface="Cambria Math" panose="02040503050406030204" pitchFamily="18" charset="0"/>
                                </a:rPr>
                                <m:t>𝒋</m:t>
                              </m:r>
                            </m:sub>
                          </m:sSub>
                        </m:e>
                      </m:nary>
                      <m:r>
                        <a:rPr lang="es-MX" sz="3200" b="1" i="1">
                          <a:latin typeface="Cambria Math" panose="02040503050406030204" pitchFamily="18" charset="0"/>
                        </a:rPr>
                        <m:t>+</m:t>
                      </m:r>
                      <m:sSub>
                        <m:sSubPr>
                          <m:ctrlPr>
                            <a:rPr lang="es-MX" sz="3200" b="1" i="1">
                              <a:latin typeface="Cambria Math" panose="02040503050406030204" pitchFamily="18" charset="0"/>
                            </a:rPr>
                          </m:ctrlPr>
                        </m:sSubPr>
                        <m:e>
                          <m:r>
                            <a:rPr lang="es-MX" sz="3200" b="1" i="1">
                              <a:latin typeface="Cambria Math" panose="02040503050406030204" pitchFamily="18" charset="0"/>
                            </a:rPr>
                            <m:t>𝒖</m:t>
                          </m:r>
                        </m:e>
                        <m:sub>
                          <m:r>
                            <a:rPr lang="es-MX" sz="3200" b="1" i="1">
                              <a:latin typeface="Cambria Math" panose="02040503050406030204" pitchFamily="18" charset="0"/>
                              <a:ea typeface="Cambria Math" panose="02040503050406030204" pitchFamily="18" charset="0"/>
                            </a:rPr>
                            <m:t>𝒕</m:t>
                          </m:r>
                        </m:sub>
                      </m:sSub>
                    </m:oMath>
                  </m:oMathPara>
                </a14:m>
                <a:endParaRPr lang="es-MX" sz="3200" b="1" i="1" dirty="0"/>
              </a:p>
              <a:p>
                <a:pPr algn="just"/>
                <a:endParaRPr lang="es-MX" sz="3200" i="1" dirty="0"/>
              </a:p>
              <a:p>
                <a:pPr algn="just"/>
                <a:r>
                  <a:rPr lang="es-MX" sz="3200" i="1" dirty="0"/>
                  <a:t>donde </a:t>
                </a:r>
                <a14:m>
                  <m:oMath xmlns:m="http://schemas.openxmlformats.org/officeDocument/2006/math">
                    <m:d>
                      <m:dPr>
                        <m:ctrlPr>
                          <a:rPr lang="es-MX" sz="3200" b="1" i="1">
                            <a:latin typeface="Cambria Math" panose="02040503050406030204" pitchFamily="18" charset="0"/>
                          </a:rPr>
                        </m:ctrlPr>
                      </m:dPr>
                      <m:e>
                        <m:sSub>
                          <m:sSubPr>
                            <m:ctrlPr>
                              <a:rPr lang="es-MX" sz="3200" b="1" i="1">
                                <a:latin typeface="Cambria Math" panose="02040503050406030204" pitchFamily="18" charset="0"/>
                              </a:rPr>
                            </m:ctrlPr>
                          </m:sSubPr>
                          <m:e>
                            <m:r>
                              <a:rPr lang="es-MX" sz="3200" b="1" i="1">
                                <a:latin typeface="Cambria Math" panose="02040503050406030204" pitchFamily="18" charset="0"/>
                              </a:rPr>
                              <m:t>𝒖</m:t>
                            </m:r>
                          </m:e>
                          <m:sub>
                            <m:r>
                              <a:rPr lang="es-MX" sz="3200" b="1" i="1">
                                <a:latin typeface="Cambria Math" panose="02040503050406030204" pitchFamily="18" charset="0"/>
                              </a:rPr>
                              <m:t>𝒕</m:t>
                            </m:r>
                          </m:sub>
                        </m:sSub>
                      </m:e>
                    </m:d>
                  </m:oMath>
                </a14:m>
                <a:r>
                  <a:rPr lang="es-MX" sz="3200" i="1" dirty="0"/>
                  <a:t> es un ruido blanco.</a:t>
                </a:r>
              </a:p>
              <a:p>
                <a:pPr algn="just"/>
                <a:endParaRPr lang="es-MX" sz="3200" i="1" dirty="0" smtClean="0"/>
              </a:p>
              <a:p>
                <a:pPr algn="just"/>
                <a:endParaRPr lang="es-MX" sz="3200" i="1" dirty="0" smtClean="0"/>
              </a:p>
              <a:p>
                <a:pPr algn="just"/>
                <a:endParaRPr lang="es-MX" sz="3200" i="1" dirty="0"/>
              </a:p>
            </p:txBody>
          </p:sp>
        </mc:Choice>
        <mc:Fallback xmlns="">
          <p:sp>
            <p:nvSpPr>
              <p:cNvPr id="11" name="CuadroTexto 10"/>
              <p:cNvSpPr txBox="1">
                <a:spLocks noRot="1" noChangeAspect="1" noMove="1" noResize="1" noEditPoints="1" noAdjustHandles="1" noChangeArrowheads="1" noChangeShapeType="1" noTextEdit="1"/>
              </p:cNvSpPr>
              <p:nvPr/>
            </p:nvSpPr>
            <p:spPr>
              <a:xfrm flipH="1">
                <a:off x="249904" y="986743"/>
                <a:ext cx="11672735" cy="5437129"/>
              </a:xfrm>
              <a:prstGeom prst="rect">
                <a:avLst/>
              </a:prstGeom>
              <a:blipFill rotWithShape="0">
                <a:blip r:embed="rId3"/>
                <a:stretch>
                  <a:fillRect l="-1358"/>
                </a:stretch>
              </a:blipFill>
            </p:spPr>
            <p:txBody>
              <a:bodyPr/>
              <a:lstStyle/>
              <a:p>
                <a:r>
                  <a:rPr lang="es-MX">
                    <a:noFill/>
                  </a:rPr>
                  <a:t> </a:t>
                </a:r>
              </a:p>
            </p:txBody>
          </p:sp>
        </mc:Fallback>
      </mc:AlternateContent>
    </p:spTree>
    <p:extLst>
      <p:ext uri="{BB962C8B-B14F-4D97-AF65-F5344CB8AC3E}">
        <p14:creationId xmlns:p14="http://schemas.microsoft.com/office/powerpoint/2010/main" val="29060941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p:cNvCxnSpPr/>
          <p:nvPr/>
        </p:nvCxnSpPr>
        <p:spPr>
          <a:xfrm flipV="1">
            <a:off x="0" y="982493"/>
            <a:ext cx="10525328" cy="19456"/>
          </a:xfrm>
          <a:prstGeom prst="line">
            <a:avLst/>
          </a:prstGeom>
          <a:ln w="38100">
            <a:solidFill>
              <a:srgbClr val="3A5EA7"/>
            </a:solidFill>
          </a:ln>
        </p:spPr>
        <p:style>
          <a:lnRef idx="3">
            <a:schemeClr val="accent2"/>
          </a:lnRef>
          <a:fillRef idx="0">
            <a:schemeClr val="accent2"/>
          </a:fillRef>
          <a:effectRef idx="2">
            <a:schemeClr val="accent2"/>
          </a:effectRef>
          <a:fontRef idx="minor">
            <a:schemeClr val="tx1"/>
          </a:fontRef>
        </p:style>
      </p:cxnSp>
      <p:sp>
        <p:nvSpPr>
          <p:cNvPr id="5" name="Rectángulo 4"/>
          <p:cNvSpPr/>
          <p:nvPr/>
        </p:nvSpPr>
        <p:spPr>
          <a:xfrm>
            <a:off x="-9728" y="6536994"/>
            <a:ext cx="12192000" cy="155642"/>
          </a:xfrm>
          <a:prstGeom prst="rect">
            <a:avLst/>
          </a:prstGeom>
          <a:solidFill>
            <a:srgbClr val="8B9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6" name="Rectángulo 5"/>
          <p:cNvSpPr/>
          <p:nvPr/>
        </p:nvSpPr>
        <p:spPr>
          <a:xfrm>
            <a:off x="0" y="6692636"/>
            <a:ext cx="12192000" cy="155642"/>
          </a:xfrm>
          <a:prstGeom prst="rect">
            <a:avLst/>
          </a:prstGeom>
          <a:solidFill>
            <a:srgbClr val="3A5EA7"/>
          </a:solidFill>
          <a:ln>
            <a:solidFill>
              <a:srgbClr val="3A5E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pic>
        <p:nvPicPr>
          <p:cNvPr id="7" name="Imagen 6" descr="Imagen que contiene plato&#10;&#10;Descripción generada automáticamente">
            <a:extLst>
              <a:ext uri="{FF2B5EF4-FFF2-40B4-BE49-F238E27FC236}">
                <a16:creationId xmlns="" xmlns:a16="http://schemas.microsoft.com/office/drawing/2014/main" id="{1400270E-482D-4AAA-9CBF-6DBB210C7414}"/>
              </a:ext>
            </a:extLst>
          </p:cNvPr>
          <p:cNvPicPr>
            <a:picLocks noChangeAspect="1"/>
          </p:cNvPicPr>
          <p:nvPr/>
        </p:nvPicPr>
        <p:blipFill>
          <a:blip r:embed="rId2"/>
          <a:stretch>
            <a:fillRect/>
          </a:stretch>
        </p:blipFill>
        <p:spPr>
          <a:xfrm>
            <a:off x="10657908" y="-49655"/>
            <a:ext cx="1382959" cy="1068089"/>
          </a:xfrm>
          <a:prstGeom prst="rect">
            <a:avLst/>
          </a:prstGeom>
        </p:spPr>
      </p:pic>
      <p:sp>
        <p:nvSpPr>
          <p:cNvPr id="2" name="CuadroTexto 1"/>
          <p:cNvSpPr txBox="1"/>
          <p:nvPr/>
        </p:nvSpPr>
        <p:spPr>
          <a:xfrm flipH="1">
            <a:off x="368132" y="135231"/>
            <a:ext cx="4586004" cy="769441"/>
          </a:xfrm>
          <a:prstGeom prst="rect">
            <a:avLst/>
          </a:prstGeom>
          <a:noFill/>
        </p:spPr>
        <p:txBody>
          <a:bodyPr wrap="square" rtlCol="0">
            <a:spAutoFit/>
          </a:bodyPr>
          <a:lstStyle/>
          <a:p>
            <a:r>
              <a:rPr lang="es-MX" sz="4400" b="1" dirty="0" smtClean="0"/>
              <a:t>CARACTERISTICAS</a:t>
            </a:r>
            <a:endParaRPr lang="es-MX" sz="4400" b="1" dirty="0"/>
          </a:p>
        </p:txBody>
      </p:sp>
      <p:pic>
        <p:nvPicPr>
          <p:cNvPr id="10" name="Marcador de contenido 5"/>
          <p:cNvPicPr>
            <a:picLocks noChangeAspect="1"/>
          </p:cNvPicPr>
          <p:nvPr/>
        </p:nvPicPr>
        <p:blipFill rotWithShape="1">
          <a:blip r:embed="rId3">
            <a:clrChange>
              <a:clrFrom>
                <a:srgbClr val="097FC0"/>
              </a:clrFrom>
              <a:clrTo>
                <a:srgbClr val="097FC0">
                  <a:alpha val="0"/>
                </a:srgbClr>
              </a:clrTo>
            </a:clrChange>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7200"/>
                    </a14:imgEffect>
                  </a14:imgLayer>
                </a14:imgProps>
              </a:ext>
              <a:ext uri="{28A0092B-C50C-407E-A947-70E740481C1C}">
                <a14:useLocalDpi xmlns:a14="http://schemas.microsoft.com/office/drawing/2010/main" val="0"/>
              </a:ext>
            </a:extLst>
          </a:blip>
          <a:srcRect/>
          <a:stretch/>
        </p:blipFill>
        <p:spPr>
          <a:xfrm>
            <a:off x="2292824" y="1536510"/>
            <a:ext cx="7361830" cy="3926309"/>
          </a:xfrm>
          <a:prstGeom prst="rect">
            <a:avLst/>
          </a:prstGeom>
          <a:noFill/>
          <a:ln>
            <a:noFill/>
          </a:ln>
        </p:spPr>
      </p:pic>
    </p:spTree>
    <p:extLst>
      <p:ext uri="{BB962C8B-B14F-4D97-AF65-F5344CB8AC3E}">
        <p14:creationId xmlns:p14="http://schemas.microsoft.com/office/powerpoint/2010/main" val="8772558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p:cNvCxnSpPr/>
          <p:nvPr/>
        </p:nvCxnSpPr>
        <p:spPr>
          <a:xfrm flipV="1">
            <a:off x="0" y="982493"/>
            <a:ext cx="10525328" cy="19456"/>
          </a:xfrm>
          <a:prstGeom prst="line">
            <a:avLst/>
          </a:prstGeom>
          <a:ln w="38100">
            <a:solidFill>
              <a:srgbClr val="3A5EA7"/>
            </a:solidFill>
          </a:ln>
        </p:spPr>
        <p:style>
          <a:lnRef idx="3">
            <a:schemeClr val="accent2"/>
          </a:lnRef>
          <a:fillRef idx="0">
            <a:schemeClr val="accent2"/>
          </a:fillRef>
          <a:effectRef idx="2">
            <a:schemeClr val="accent2"/>
          </a:effectRef>
          <a:fontRef idx="minor">
            <a:schemeClr val="tx1"/>
          </a:fontRef>
        </p:style>
      </p:cxnSp>
      <p:sp>
        <p:nvSpPr>
          <p:cNvPr id="5" name="Rectángulo 4"/>
          <p:cNvSpPr/>
          <p:nvPr/>
        </p:nvSpPr>
        <p:spPr>
          <a:xfrm>
            <a:off x="-9728" y="6536994"/>
            <a:ext cx="12192000" cy="155642"/>
          </a:xfrm>
          <a:prstGeom prst="rect">
            <a:avLst/>
          </a:prstGeom>
          <a:solidFill>
            <a:srgbClr val="8B9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6" name="Rectángulo 5"/>
          <p:cNvSpPr/>
          <p:nvPr/>
        </p:nvSpPr>
        <p:spPr>
          <a:xfrm>
            <a:off x="0" y="6692636"/>
            <a:ext cx="12192000" cy="155642"/>
          </a:xfrm>
          <a:prstGeom prst="rect">
            <a:avLst/>
          </a:prstGeom>
          <a:solidFill>
            <a:srgbClr val="3A5EA7"/>
          </a:solidFill>
          <a:ln>
            <a:solidFill>
              <a:srgbClr val="3A5E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pic>
        <p:nvPicPr>
          <p:cNvPr id="7" name="Imagen 6" descr="Imagen que contiene plato&#10;&#10;Descripción generada automáticamente">
            <a:extLst>
              <a:ext uri="{FF2B5EF4-FFF2-40B4-BE49-F238E27FC236}">
                <a16:creationId xmlns="" xmlns:a16="http://schemas.microsoft.com/office/drawing/2014/main" id="{1400270E-482D-4AAA-9CBF-6DBB210C7414}"/>
              </a:ext>
            </a:extLst>
          </p:cNvPr>
          <p:cNvPicPr>
            <a:picLocks noChangeAspect="1"/>
          </p:cNvPicPr>
          <p:nvPr/>
        </p:nvPicPr>
        <p:blipFill>
          <a:blip r:embed="rId2"/>
          <a:stretch>
            <a:fillRect/>
          </a:stretch>
        </p:blipFill>
        <p:spPr>
          <a:xfrm>
            <a:off x="10657908" y="-49655"/>
            <a:ext cx="1382959" cy="1068089"/>
          </a:xfrm>
          <a:prstGeom prst="rect">
            <a:avLst/>
          </a:prstGeom>
        </p:spPr>
      </p:pic>
      <p:sp>
        <p:nvSpPr>
          <p:cNvPr id="2" name="CuadroTexto 1"/>
          <p:cNvSpPr txBox="1"/>
          <p:nvPr/>
        </p:nvSpPr>
        <p:spPr>
          <a:xfrm flipH="1">
            <a:off x="-9728" y="181423"/>
            <a:ext cx="10968880" cy="646331"/>
          </a:xfrm>
          <a:prstGeom prst="rect">
            <a:avLst/>
          </a:prstGeom>
          <a:noFill/>
        </p:spPr>
        <p:txBody>
          <a:bodyPr wrap="square" rtlCol="0">
            <a:spAutoFit/>
          </a:bodyPr>
          <a:lstStyle/>
          <a:p>
            <a:r>
              <a:rPr lang="es-MX" sz="3600" b="1" dirty="0" smtClean="0"/>
              <a:t>PROCESO LINEAL NO ESATCIONARIO ARIMA(p, d, q)</a:t>
            </a:r>
            <a:endParaRPr lang="es-MX" sz="3600" b="1" dirty="0"/>
          </a:p>
        </p:txBody>
      </p:sp>
      <p:sp>
        <p:nvSpPr>
          <p:cNvPr id="11" name="CuadroTexto 10"/>
          <p:cNvSpPr txBox="1"/>
          <p:nvPr/>
        </p:nvSpPr>
        <p:spPr>
          <a:xfrm flipH="1">
            <a:off x="249904" y="986743"/>
            <a:ext cx="11672735" cy="5509200"/>
          </a:xfrm>
          <a:prstGeom prst="rect">
            <a:avLst/>
          </a:prstGeom>
          <a:noFill/>
        </p:spPr>
        <p:txBody>
          <a:bodyPr wrap="square" rtlCol="0">
            <a:spAutoFit/>
          </a:bodyPr>
          <a:lstStyle/>
          <a:p>
            <a:pPr algn="just"/>
            <a:endParaRPr lang="es-MX" sz="3200" i="1" dirty="0" smtClean="0"/>
          </a:p>
          <a:p>
            <a:pPr marL="457200" indent="-457200" algn="just">
              <a:buFont typeface="Arial" panose="020B0604020202020204" pitchFamily="34" charset="0"/>
              <a:buChar char="•"/>
            </a:pPr>
            <a:r>
              <a:rPr lang="es-MX" sz="3200" i="1" dirty="0" smtClean="0"/>
              <a:t>Muchas series </a:t>
            </a:r>
            <a:r>
              <a:rPr lang="es-MX" sz="3200" i="1" dirty="0"/>
              <a:t>de tiempo y en especial las series </a:t>
            </a:r>
            <a:r>
              <a:rPr lang="es-MX" sz="3200" i="1" dirty="0" smtClean="0"/>
              <a:t>económicas no </a:t>
            </a:r>
            <a:r>
              <a:rPr lang="es-MX" sz="3200" i="1" dirty="0"/>
              <a:t>son </a:t>
            </a:r>
            <a:r>
              <a:rPr lang="es-MX" sz="3200" i="1" dirty="0" smtClean="0"/>
              <a:t>estacionarias a </a:t>
            </a:r>
            <a:r>
              <a:rPr lang="es-MX" sz="3200" i="1" dirty="0"/>
              <a:t>este tipo de proceso se les considera procesos integrados. </a:t>
            </a:r>
            <a:endParaRPr lang="es-MX" sz="3200" i="1" dirty="0" smtClean="0"/>
          </a:p>
          <a:p>
            <a:pPr algn="just"/>
            <a:endParaRPr lang="es-MX" sz="3200" i="1" dirty="0"/>
          </a:p>
          <a:p>
            <a:pPr marL="457200" indent="-457200" algn="just">
              <a:buFont typeface="Arial" panose="020B0604020202020204" pitchFamily="34" charset="0"/>
              <a:buChar char="•"/>
            </a:pPr>
            <a:r>
              <a:rPr lang="es-MX" sz="3200" i="1" dirty="0" smtClean="0"/>
              <a:t>Por lo que, se </a:t>
            </a:r>
            <a:r>
              <a:rPr lang="es-MX" sz="3200" i="1" dirty="0"/>
              <a:t>debe </a:t>
            </a:r>
            <a:r>
              <a:rPr lang="es-MX" sz="3200" i="1" dirty="0" smtClean="0"/>
              <a:t>diferenciar </a:t>
            </a:r>
            <a:r>
              <a:rPr lang="es-MX" sz="3200" i="1" dirty="0"/>
              <a:t>una serie de </a:t>
            </a:r>
            <a:r>
              <a:rPr lang="es-MX" sz="3200" i="1" dirty="0" smtClean="0"/>
              <a:t>tiempo </a:t>
            </a:r>
            <a:r>
              <a:rPr lang="es-MX" sz="3200" b="1" i="1" dirty="0" smtClean="0"/>
              <a:t>(d)</a:t>
            </a:r>
            <a:r>
              <a:rPr lang="es-MX" sz="3200" i="1" dirty="0" smtClean="0"/>
              <a:t> </a:t>
            </a:r>
            <a:r>
              <a:rPr lang="es-MX" sz="3200" i="1" dirty="0"/>
              <a:t>veces para hacerla </a:t>
            </a:r>
            <a:r>
              <a:rPr lang="es-MX" sz="3200" i="1" dirty="0" smtClean="0"/>
              <a:t>estacionaria</a:t>
            </a:r>
          </a:p>
          <a:p>
            <a:pPr marL="457200" indent="-457200" algn="just">
              <a:buFont typeface="Arial" panose="020B0604020202020204" pitchFamily="34" charset="0"/>
              <a:buChar char="•"/>
            </a:pPr>
            <a:endParaRPr lang="es-MX" sz="3200" i="1" dirty="0"/>
          </a:p>
          <a:p>
            <a:pPr marL="457200" indent="-457200" algn="just">
              <a:buFont typeface="Arial" panose="020B0604020202020204" pitchFamily="34" charset="0"/>
              <a:buChar char="•"/>
            </a:pPr>
            <a:r>
              <a:rPr lang="es-MX" sz="3200" i="1" dirty="0" smtClean="0"/>
              <a:t>Luego </a:t>
            </a:r>
            <a:r>
              <a:rPr lang="es-MX" sz="3200" i="1" dirty="0"/>
              <a:t>aplicarla a esta </a:t>
            </a:r>
            <a:r>
              <a:rPr lang="es-MX" sz="3200" i="1" dirty="0" smtClean="0"/>
              <a:t>serie diferenciada </a:t>
            </a:r>
            <a:r>
              <a:rPr lang="es-MX" sz="3200" i="1" dirty="0"/>
              <a:t>un </a:t>
            </a:r>
            <a:r>
              <a:rPr lang="es-MX" sz="3200" i="1" dirty="0" smtClean="0"/>
              <a:t>modelo, </a:t>
            </a:r>
            <a:r>
              <a:rPr lang="es-MX" sz="3200" i="1" dirty="0"/>
              <a:t>es decir, una </a:t>
            </a:r>
            <a:r>
              <a:rPr lang="es-MX" sz="3200" i="1" dirty="0" smtClean="0"/>
              <a:t>serie de </a:t>
            </a:r>
            <a:r>
              <a:rPr lang="es-MX" sz="3200" i="1" dirty="0"/>
              <a:t>tiempo autoregresiva integrada de media </a:t>
            </a:r>
            <a:r>
              <a:rPr lang="es-MX" sz="3200" i="1" dirty="0" smtClean="0"/>
              <a:t>móvil </a:t>
            </a:r>
          </a:p>
          <a:p>
            <a:pPr algn="just"/>
            <a:r>
              <a:rPr lang="es-MX" sz="3200" b="1" i="1" dirty="0"/>
              <a:t>	</a:t>
            </a:r>
            <a:r>
              <a:rPr lang="es-MX" sz="3200" b="1" i="1" dirty="0" smtClean="0"/>
              <a:t>				ARIMA(p, d, q)</a:t>
            </a:r>
            <a:r>
              <a:rPr lang="es-MX" sz="3200" i="1" dirty="0" smtClean="0"/>
              <a:t>. </a:t>
            </a:r>
          </a:p>
        </p:txBody>
      </p:sp>
    </p:spTree>
    <p:extLst>
      <p:ext uri="{BB962C8B-B14F-4D97-AF65-F5344CB8AC3E}">
        <p14:creationId xmlns:p14="http://schemas.microsoft.com/office/powerpoint/2010/main" val="12986169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p:cNvCxnSpPr/>
          <p:nvPr/>
        </p:nvCxnSpPr>
        <p:spPr>
          <a:xfrm flipV="1">
            <a:off x="0" y="982493"/>
            <a:ext cx="10525328" cy="19456"/>
          </a:xfrm>
          <a:prstGeom prst="line">
            <a:avLst/>
          </a:prstGeom>
          <a:ln w="38100">
            <a:solidFill>
              <a:srgbClr val="3A5EA7"/>
            </a:solidFill>
          </a:ln>
        </p:spPr>
        <p:style>
          <a:lnRef idx="3">
            <a:schemeClr val="accent2"/>
          </a:lnRef>
          <a:fillRef idx="0">
            <a:schemeClr val="accent2"/>
          </a:fillRef>
          <a:effectRef idx="2">
            <a:schemeClr val="accent2"/>
          </a:effectRef>
          <a:fontRef idx="minor">
            <a:schemeClr val="tx1"/>
          </a:fontRef>
        </p:style>
      </p:cxnSp>
      <p:sp>
        <p:nvSpPr>
          <p:cNvPr id="5" name="Rectángulo 4"/>
          <p:cNvSpPr/>
          <p:nvPr/>
        </p:nvSpPr>
        <p:spPr>
          <a:xfrm>
            <a:off x="-9728" y="6536994"/>
            <a:ext cx="12192000" cy="155642"/>
          </a:xfrm>
          <a:prstGeom prst="rect">
            <a:avLst/>
          </a:prstGeom>
          <a:solidFill>
            <a:srgbClr val="8B9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6" name="Rectángulo 5"/>
          <p:cNvSpPr/>
          <p:nvPr/>
        </p:nvSpPr>
        <p:spPr>
          <a:xfrm>
            <a:off x="0" y="6692636"/>
            <a:ext cx="12192000" cy="155642"/>
          </a:xfrm>
          <a:prstGeom prst="rect">
            <a:avLst/>
          </a:prstGeom>
          <a:solidFill>
            <a:srgbClr val="3A5EA7"/>
          </a:solidFill>
          <a:ln>
            <a:solidFill>
              <a:srgbClr val="3A5E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pic>
        <p:nvPicPr>
          <p:cNvPr id="7" name="Imagen 6" descr="Imagen que contiene plato&#10;&#10;Descripción generada automáticamente">
            <a:extLst>
              <a:ext uri="{FF2B5EF4-FFF2-40B4-BE49-F238E27FC236}">
                <a16:creationId xmlns="" xmlns:a16="http://schemas.microsoft.com/office/drawing/2014/main" id="{1400270E-482D-4AAA-9CBF-6DBB210C7414}"/>
              </a:ext>
            </a:extLst>
          </p:cNvPr>
          <p:cNvPicPr>
            <a:picLocks noChangeAspect="1"/>
          </p:cNvPicPr>
          <p:nvPr/>
        </p:nvPicPr>
        <p:blipFill>
          <a:blip r:embed="rId2"/>
          <a:stretch>
            <a:fillRect/>
          </a:stretch>
        </p:blipFill>
        <p:spPr>
          <a:xfrm>
            <a:off x="10657908" y="-49655"/>
            <a:ext cx="1382959" cy="1068089"/>
          </a:xfrm>
          <a:prstGeom prst="rect">
            <a:avLst/>
          </a:prstGeom>
        </p:spPr>
      </p:pic>
      <p:sp>
        <p:nvSpPr>
          <p:cNvPr id="2" name="CuadroTexto 1"/>
          <p:cNvSpPr txBox="1"/>
          <p:nvPr/>
        </p:nvSpPr>
        <p:spPr>
          <a:xfrm flipH="1">
            <a:off x="-9728" y="181423"/>
            <a:ext cx="10968880" cy="646331"/>
          </a:xfrm>
          <a:prstGeom prst="rect">
            <a:avLst/>
          </a:prstGeom>
          <a:noFill/>
        </p:spPr>
        <p:txBody>
          <a:bodyPr wrap="square" rtlCol="0">
            <a:spAutoFit/>
          </a:bodyPr>
          <a:lstStyle/>
          <a:p>
            <a:r>
              <a:rPr lang="es-MX" sz="3600" b="1" dirty="0" smtClean="0"/>
              <a:t>PROCESO LINEAL NO ESATCIONARIO ARIMA(p, d, q)</a:t>
            </a:r>
            <a:endParaRPr lang="es-MX" sz="3600" b="1" dirty="0"/>
          </a:p>
        </p:txBody>
      </p:sp>
      <mc:AlternateContent xmlns:mc="http://schemas.openxmlformats.org/markup-compatibility/2006" xmlns:a14="http://schemas.microsoft.com/office/drawing/2010/main">
        <mc:Choice Requires="a14">
          <p:sp>
            <p:nvSpPr>
              <p:cNvPr id="11" name="CuadroTexto 10"/>
              <p:cNvSpPr txBox="1"/>
              <p:nvPr/>
            </p:nvSpPr>
            <p:spPr>
              <a:xfrm flipH="1">
                <a:off x="249904" y="986743"/>
                <a:ext cx="11672735" cy="5535233"/>
              </a:xfrm>
              <a:prstGeom prst="rect">
                <a:avLst/>
              </a:prstGeom>
              <a:noFill/>
            </p:spPr>
            <p:txBody>
              <a:bodyPr wrap="square" rtlCol="0">
                <a:spAutoFit/>
              </a:bodyPr>
              <a:lstStyle/>
              <a:p>
                <a:pPr algn="just"/>
                <a:endParaRPr lang="es-MX" sz="2400" i="1" dirty="0" smtClean="0"/>
              </a:p>
              <a:p>
                <a:pPr algn="just"/>
                <a:r>
                  <a:rPr lang="es-MX" sz="2400" i="1" dirty="0" smtClean="0"/>
                  <a:t>Donde </a:t>
                </a:r>
              </a:p>
              <a:p>
                <a:pPr algn="just"/>
                <a:endParaRPr lang="es-MX" sz="2400" i="1" dirty="0" smtClean="0"/>
              </a:p>
              <a:p>
                <a:pPr marL="342900" indent="-342900" algn="just">
                  <a:buFont typeface="Arial" panose="020B0604020202020204" pitchFamily="34" charset="0"/>
                  <a:buChar char="•"/>
                </a:pPr>
                <a:r>
                  <a:rPr lang="es-MX" sz="2400" b="1" i="1" dirty="0" smtClean="0"/>
                  <a:t>(p)</a:t>
                </a:r>
                <a:r>
                  <a:rPr lang="es-MX" sz="2400" i="1" dirty="0" smtClean="0"/>
                  <a:t> denota </a:t>
                </a:r>
                <a:r>
                  <a:rPr lang="es-MX" sz="2400" i="1" dirty="0"/>
                  <a:t>el número de </a:t>
                </a:r>
                <a:r>
                  <a:rPr lang="es-MX" sz="2400" i="1" dirty="0" smtClean="0"/>
                  <a:t>términos autoregresivos </a:t>
                </a:r>
              </a:p>
              <a:p>
                <a:pPr marL="342900" indent="-342900" algn="just">
                  <a:buFont typeface="Arial" panose="020B0604020202020204" pitchFamily="34" charset="0"/>
                  <a:buChar char="•"/>
                </a:pPr>
                <a:r>
                  <a:rPr lang="es-MX" sz="2400" b="1" i="1" dirty="0" smtClean="0"/>
                  <a:t>(d) </a:t>
                </a:r>
                <a:r>
                  <a:rPr lang="es-MX" sz="2400" i="1" dirty="0" smtClean="0"/>
                  <a:t>el </a:t>
                </a:r>
                <a:r>
                  <a:rPr lang="es-MX" sz="2400" i="1" dirty="0"/>
                  <a:t>número de veces que la serie debe ser diferenciada para hacerla estacionaria </a:t>
                </a:r>
                <a:r>
                  <a:rPr lang="es-MX" sz="2400" i="1" dirty="0" smtClean="0"/>
                  <a:t>y </a:t>
                </a:r>
              </a:p>
              <a:p>
                <a:pPr marL="342900" indent="-342900" algn="just">
                  <a:buFont typeface="Arial" panose="020B0604020202020204" pitchFamily="34" charset="0"/>
                  <a:buChar char="•"/>
                </a:pPr>
                <a:r>
                  <a:rPr lang="es-MX" sz="2400" b="1" i="1" dirty="0" smtClean="0"/>
                  <a:t>(q) </a:t>
                </a:r>
                <a:r>
                  <a:rPr lang="es-MX" sz="2400" i="1" dirty="0" smtClean="0"/>
                  <a:t>el número </a:t>
                </a:r>
                <a:r>
                  <a:rPr lang="es-MX" sz="2400" i="1" dirty="0"/>
                  <a:t>de términos de la media móvil invertible</a:t>
                </a:r>
                <a:r>
                  <a:rPr lang="es-MX" sz="2400" i="1" dirty="0" smtClean="0"/>
                  <a:t>.</a:t>
                </a:r>
              </a:p>
              <a:p>
                <a:pPr marL="342900" indent="-342900" algn="just">
                  <a:buFont typeface="Arial" panose="020B0604020202020204" pitchFamily="34" charset="0"/>
                  <a:buChar char="•"/>
                </a:pPr>
                <a:endParaRPr lang="es-MX" sz="2400" i="1" dirty="0" smtClean="0"/>
              </a:p>
              <a:p>
                <a:pPr algn="just"/>
                <a14:m>
                  <m:oMathPara xmlns:m="http://schemas.openxmlformats.org/officeDocument/2006/math">
                    <m:oMathParaPr>
                      <m:jc m:val="centerGroup"/>
                    </m:oMathParaPr>
                    <m:oMath xmlns:m="http://schemas.openxmlformats.org/officeDocument/2006/math">
                      <m:sSubSup>
                        <m:sSubSupPr>
                          <m:ctrlPr>
                            <a:rPr lang="es-MX" sz="2400" b="1" i="1" smtClean="0">
                              <a:latin typeface="Cambria Math" panose="02040503050406030204" pitchFamily="18" charset="0"/>
                            </a:rPr>
                          </m:ctrlPr>
                        </m:sSubSupPr>
                        <m:e>
                          <m:r>
                            <a:rPr lang="es-MX" sz="2400" b="1" i="1" smtClean="0">
                              <a:latin typeface="Cambria Math" panose="02040503050406030204" pitchFamily="18" charset="0"/>
                            </a:rPr>
                            <m:t>𝒙</m:t>
                          </m:r>
                        </m:e>
                        <m:sub>
                          <m:r>
                            <a:rPr lang="es-MX" sz="2400" b="1" i="1" smtClean="0">
                              <a:latin typeface="Cambria Math" panose="02040503050406030204" pitchFamily="18" charset="0"/>
                            </a:rPr>
                            <m:t>𝒕</m:t>
                          </m:r>
                        </m:sub>
                        <m:sup>
                          <m:r>
                            <a:rPr lang="es-MX" sz="2400" b="1" i="1" smtClean="0">
                              <a:latin typeface="Cambria Math" panose="02040503050406030204" pitchFamily="18" charset="0"/>
                            </a:rPr>
                            <m:t>𝒅</m:t>
                          </m:r>
                        </m:sup>
                      </m:sSubSup>
                      <m:r>
                        <a:rPr lang="es-MX" sz="2400" b="1" i="1">
                          <a:latin typeface="Cambria Math" panose="02040503050406030204" pitchFamily="18" charset="0"/>
                        </a:rPr>
                        <m:t>=</m:t>
                      </m:r>
                      <m:nary>
                        <m:naryPr>
                          <m:chr m:val="∑"/>
                          <m:ctrlPr>
                            <a:rPr lang="es-MX" sz="2400" b="1" i="1">
                              <a:latin typeface="Cambria Math" panose="02040503050406030204" pitchFamily="18" charset="0"/>
                            </a:rPr>
                          </m:ctrlPr>
                        </m:naryPr>
                        <m:sub>
                          <m:r>
                            <m:rPr>
                              <m:brk m:alnAt="23"/>
                            </m:rPr>
                            <a:rPr lang="es-MX" sz="2400" b="1" i="1">
                              <a:latin typeface="Cambria Math" panose="02040503050406030204" pitchFamily="18" charset="0"/>
                            </a:rPr>
                            <m:t>𝒋</m:t>
                          </m:r>
                          <m:r>
                            <a:rPr lang="es-MX" sz="2400" b="1" i="1">
                              <a:latin typeface="Cambria Math" panose="02040503050406030204" pitchFamily="18" charset="0"/>
                            </a:rPr>
                            <m:t>=</m:t>
                          </m:r>
                          <m:r>
                            <a:rPr lang="es-MX" sz="2400" b="1" i="1">
                              <a:latin typeface="Cambria Math" panose="02040503050406030204" pitchFamily="18" charset="0"/>
                            </a:rPr>
                            <m:t>𝟎</m:t>
                          </m:r>
                        </m:sub>
                        <m:sup>
                          <m:r>
                            <a:rPr lang="es-MX" sz="2400" b="1" i="1">
                              <a:latin typeface="Cambria Math" panose="02040503050406030204" pitchFamily="18" charset="0"/>
                            </a:rPr>
                            <m:t>𝒑</m:t>
                          </m:r>
                        </m:sup>
                        <m:e>
                          <m:sSub>
                            <m:sSubPr>
                              <m:ctrlPr>
                                <a:rPr lang="es-MX" sz="2400" b="1" i="1">
                                  <a:latin typeface="Cambria Math" panose="02040503050406030204" pitchFamily="18" charset="0"/>
                                </a:rPr>
                              </m:ctrlPr>
                            </m:sSubPr>
                            <m:e>
                              <m:r>
                                <a:rPr lang="es-MX" sz="2400" b="1" i="1">
                                  <a:latin typeface="Cambria Math" panose="02040503050406030204" pitchFamily="18" charset="0"/>
                                  <a:ea typeface="Cambria Math" panose="02040503050406030204" pitchFamily="18" charset="0"/>
                                </a:rPr>
                                <m:t>𝜶</m:t>
                              </m:r>
                            </m:e>
                            <m:sub>
                              <m:r>
                                <a:rPr lang="es-MX" sz="2400" b="1" i="1">
                                  <a:latin typeface="Cambria Math" panose="02040503050406030204" pitchFamily="18" charset="0"/>
                                </a:rPr>
                                <m:t>𝒋</m:t>
                              </m:r>
                            </m:sub>
                          </m:sSub>
                          <m:sSubSup>
                            <m:sSubSupPr>
                              <m:ctrlPr>
                                <a:rPr lang="es-MX" sz="2400" b="1" i="1" smtClean="0">
                                  <a:latin typeface="Cambria Math" panose="02040503050406030204" pitchFamily="18" charset="0"/>
                                </a:rPr>
                              </m:ctrlPr>
                            </m:sSubSupPr>
                            <m:e>
                              <m:r>
                                <a:rPr lang="es-MX" sz="2400" b="1" i="1" smtClean="0">
                                  <a:latin typeface="Cambria Math" panose="02040503050406030204" pitchFamily="18" charset="0"/>
                                </a:rPr>
                                <m:t>𝒙</m:t>
                              </m:r>
                            </m:e>
                            <m:sub>
                              <m:r>
                                <a:rPr lang="es-MX" sz="2400" b="1" i="1" smtClean="0">
                                  <a:latin typeface="Cambria Math" panose="02040503050406030204" pitchFamily="18" charset="0"/>
                                </a:rPr>
                                <m:t>𝒕</m:t>
                              </m:r>
                              <m:r>
                                <a:rPr lang="es-MX" sz="2400" b="1" i="1" smtClean="0">
                                  <a:latin typeface="Cambria Math" panose="02040503050406030204" pitchFamily="18" charset="0"/>
                                </a:rPr>
                                <m:t>−</m:t>
                              </m:r>
                              <m:r>
                                <a:rPr lang="es-MX" sz="2400" b="1" i="1" smtClean="0">
                                  <a:latin typeface="Cambria Math" panose="02040503050406030204" pitchFamily="18" charset="0"/>
                                </a:rPr>
                                <m:t>𝒋</m:t>
                              </m:r>
                            </m:sub>
                            <m:sup>
                              <m:r>
                                <a:rPr lang="es-MX" sz="2400" b="1" i="1" smtClean="0">
                                  <a:latin typeface="Cambria Math" panose="02040503050406030204" pitchFamily="18" charset="0"/>
                                </a:rPr>
                                <m:t>𝒅</m:t>
                              </m:r>
                            </m:sup>
                          </m:sSubSup>
                        </m:e>
                      </m:nary>
                      <m:r>
                        <a:rPr lang="es-MX" sz="2400" b="1" i="1">
                          <a:latin typeface="Cambria Math" panose="02040503050406030204" pitchFamily="18" charset="0"/>
                          <a:ea typeface="Cambria Math" panose="02040503050406030204" pitchFamily="18" charset="0"/>
                        </a:rPr>
                        <m:t>−</m:t>
                      </m:r>
                      <m:nary>
                        <m:naryPr>
                          <m:chr m:val="∑"/>
                          <m:ctrlPr>
                            <a:rPr lang="es-MX" sz="2400" b="1" i="1">
                              <a:latin typeface="Cambria Math" panose="02040503050406030204" pitchFamily="18" charset="0"/>
                            </a:rPr>
                          </m:ctrlPr>
                        </m:naryPr>
                        <m:sub>
                          <m:r>
                            <m:rPr>
                              <m:brk m:alnAt="23"/>
                            </m:rPr>
                            <a:rPr lang="es-MX" sz="2400" b="1" i="1">
                              <a:latin typeface="Cambria Math" panose="02040503050406030204" pitchFamily="18" charset="0"/>
                            </a:rPr>
                            <m:t>𝒋</m:t>
                          </m:r>
                          <m:r>
                            <a:rPr lang="es-MX" sz="2400" b="1" i="1">
                              <a:latin typeface="Cambria Math" panose="02040503050406030204" pitchFamily="18" charset="0"/>
                            </a:rPr>
                            <m:t>=</m:t>
                          </m:r>
                          <m:r>
                            <a:rPr lang="es-MX" sz="2400" b="1" i="1">
                              <a:latin typeface="Cambria Math" panose="02040503050406030204" pitchFamily="18" charset="0"/>
                            </a:rPr>
                            <m:t>𝟎</m:t>
                          </m:r>
                        </m:sub>
                        <m:sup>
                          <m:r>
                            <a:rPr lang="es-MX" sz="2400" b="1" i="1">
                              <a:latin typeface="Cambria Math" panose="02040503050406030204" pitchFamily="18" charset="0"/>
                            </a:rPr>
                            <m:t>𝒒</m:t>
                          </m:r>
                        </m:sup>
                        <m:e>
                          <m:sSub>
                            <m:sSubPr>
                              <m:ctrlPr>
                                <a:rPr lang="es-MX" sz="2400" b="1" i="1">
                                  <a:latin typeface="Cambria Math" panose="02040503050406030204" pitchFamily="18" charset="0"/>
                                </a:rPr>
                              </m:ctrlPr>
                            </m:sSubPr>
                            <m:e>
                              <m:r>
                                <a:rPr lang="es-MX" sz="2400" b="1" i="1">
                                  <a:latin typeface="Cambria Math" panose="02040503050406030204" pitchFamily="18" charset="0"/>
                                  <a:ea typeface="Cambria Math" panose="02040503050406030204" pitchFamily="18" charset="0"/>
                                </a:rPr>
                                <m:t>𝜽</m:t>
                              </m:r>
                            </m:e>
                            <m:sub>
                              <m:r>
                                <a:rPr lang="es-MX" sz="2400" b="1" i="1">
                                  <a:latin typeface="Cambria Math" panose="02040503050406030204" pitchFamily="18" charset="0"/>
                                </a:rPr>
                                <m:t>𝒋</m:t>
                              </m:r>
                            </m:sub>
                          </m:sSub>
                          <m:sSubSup>
                            <m:sSubSupPr>
                              <m:ctrlPr>
                                <a:rPr lang="es-MX" sz="2400" b="1" i="1">
                                  <a:latin typeface="Cambria Math" panose="02040503050406030204" pitchFamily="18" charset="0"/>
                                </a:rPr>
                              </m:ctrlPr>
                            </m:sSubSupPr>
                            <m:e>
                              <m:r>
                                <a:rPr lang="es-MX" sz="2400" b="1" i="1" smtClean="0">
                                  <a:latin typeface="Cambria Math" panose="02040503050406030204" pitchFamily="18" charset="0"/>
                                </a:rPr>
                                <m:t>𝒖</m:t>
                              </m:r>
                            </m:e>
                            <m:sub>
                              <m:r>
                                <a:rPr lang="es-MX" sz="2400" b="1" i="1">
                                  <a:latin typeface="Cambria Math" panose="02040503050406030204" pitchFamily="18" charset="0"/>
                                </a:rPr>
                                <m:t>𝒕</m:t>
                              </m:r>
                              <m:r>
                                <a:rPr lang="es-MX" sz="2400" b="1" i="1">
                                  <a:latin typeface="Cambria Math" panose="02040503050406030204" pitchFamily="18" charset="0"/>
                                </a:rPr>
                                <m:t>−</m:t>
                              </m:r>
                              <m:r>
                                <a:rPr lang="es-MX" sz="2400" b="1" i="1">
                                  <a:latin typeface="Cambria Math" panose="02040503050406030204" pitchFamily="18" charset="0"/>
                                </a:rPr>
                                <m:t>𝒋</m:t>
                              </m:r>
                            </m:sub>
                            <m:sup>
                              <m:r>
                                <a:rPr lang="es-MX" sz="2400" b="1" i="1">
                                  <a:latin typeface="Cambria Math" panose="02040503050406030204" pitchFamily="18" charset="0"/>
                                </a:rPr>
                                <m:t>𝒅</m:t>
                              </m:r>
                            </m:sup>
                          </m:sSubSup>
                        </m:e>
                      </m:nary>
                      <m:r>
                        <a:rPr lang="es-MX" sz="2400" b="1" i="1">
                          <a:latin typeface="Cambria Math" panose="02040503050406030204" pitchFamily="18" charset="0"/>
                        </a:rPr>
                        <m:t>+</m:t>
                      </m:r>
                      <m:sSub>
                        <m:sSubPr>
                          <m:ctrlPr>
                            <a:rPr lang="es-MX" sz="2400" b="1" i="1">
                              <a:latin typeface="Cambria Math" panose="02040503050406030204" pitchFamily="18" charset="0"/>
                            </a:rPr>
                          </m:ctrlPr>
                        </m:sSubPr>
                        <m:e>
                          <m:r>
                            <a:rPr lang="es-MX" sz="2400" b="1" i="1">
                              <a:latin typeface="Cambria Math" panose="02040503050406030204" pitchFamily="18" charset="0"/>
                            </a:rPr>
                            <m:t>𝒖</m:t>
                          </m:r>
                        </m:e>
                        <m:sub>
                          <m:r>
                            <a:rPr lang="es-MX" sz="2400" b="1" i="1">
                              <a:latin typeface="Cambria Math" panose="02040503050406030204" pitchFamily="18" charset="0"/>
                              <a:ea typeface="Cambria Math" panose="02040503050406030204" pitchFamily="18" charset="0"/>
                            </a:rPr>
                            <m:t>𝒕</m:t>
                          </m:r>
                        </m:sub>
                      </m:sSub>
                    </m:oMath>
                  </m:oMathPara>
                </a14:m>
                <a:endParaRPr lang="es-MX" sz="2400" b="1" i="1" dirty="0"/>
              </a:p>
              <a:p>
                <a:pPr algn="just"/>
                <a:endParaRPr lang="es-MX" sz="2400" i="1" dirty="0"/>
              </a:p>
              <a:p>
                <a:pPr algn="just"/>
                <a:r>
                  <a:rPr lang="es-MX" sz="2400" i="1" dirty="0"/>
                  <a:t>donde </a:t>
                </a:r>
                <a14:m>
                  <m:oMath xmlns:m="http://schemas.openxmlformats.org/officeDocument/2006/math">
                    <m:d>
                      <m:dPr>
                        <m:ctrlPr>
                          <a:rPr lang="es-MX" sz="2400" b="1" i="1">
                            <a:latin typeface="Cambria Math" panose="02040503050406030204" pitchFamily="18" charset="0"/>
                          </a:rPr>
                        </m:ctrlPr>
                      </m:dPr>
                      <m:e>
                        <m:sSub>
                          <m:sSubPr>
                            <m:ctrlPr>
                              <a:rPr lang="es-MX" sz="2400" b="1" i="1">
                                <a:latin typeface="Cambria Math" panose="02040503050406030204" pitchFamily="18" charset="0"/>
                              </a:rPr>
                            </m:ctrlPr>
                          </m:sSubPr>
                          <m:e>
                            <m:r>
                              <a:rPr lang="es-MX" sz="2400" b="1" i="1">
                                <a:latin typeface="Cambria Math" panose="02040503050406030204" pitchFamily="18" charset="0"/>
                              </a:rPr>
                              <m:t>𝒖</m:t>
                            </m:r>
                          </m:e>
                          <m:sub>
                            <m:r>
                              <a:rPr lang="es-MX" sz="2400" b="1" i="1">
                                <a:latin typeface="Cambria Math" panose="02040503050406030204" pitchFamily="18" charset="0"/>
                              </a:rPr>
                              <m:t>𝒕</m:t>
                            </m:r>
                          </m:sub>
                        </m:sSub>
                      </m:e>
                    </m:d>
                  </m:oMath>
                </a14:m>
                <a:r>
                  <a:rPr lang="es-MX" sz="2400" i="1" dirty="0"/>
                  <a:t> es un ruido blanco.</a:t>
                </a:r>
              </a:p>
              <a:p>
                <a:pPr algn="just"/>
                <a:endParaRPr lang="es-MX" sz="2400" i="1" dirty="0" smtClean="0"/>
              </a:p>
              <a:p>
                <a:pPr algn="just"/>
                <a:endParaRPr lang="es-MX" sz="2400" i="1" dirty="0" smtClean="0"/>
              </a:p>
              <a:p>
                <a:pPr algn="just"/>
                <a:endParaRPr lang="es-MX" sz="2400" i="1" dirty="0"/>
              </a:p>
            </p:txBody>
          </p:sp>
        </mc:Choice>
        <mc:Fallback xmlns="">
          <p:sp>
            <p:nvSpPr>
              <p:cNvPr id="11" name="CuadroTexto 10"/>
              <p:cNvSpPr txBox="1">
                <a:spLocks noRot="1" noChangeAspect="1" noMove="1" noResize="1" noEditPoints="1" noAdjustHandles="1" noChangeArrowheads="1" noChangeShapeType="1" noTextEdit="1"/>
              </p:cNvSpPr>
              <p:nvPr/>
            </p:nvSpPr>
            <p:spPr>
              <a:xfrm flipH="1">
                <a:off x="249904" y="986743"/>
                <a:ext cx="11672735" cy="5535233"/>
              </a:xfrm>
              <a:prstGeom prst="rect">
                <a:avLst/>
              </a:prstGeom>
              <a:blipFill rotWithShape="0">
                <a:blip r:embed="rId3"/>
                <a:stretch>
                  <a:fillRect l="-836"/>
                </a:stretch>
              </a:blipFill>
            </p:spPr>
            <p:txBody>
              <a:bodyPr/>
              <a:lstStyle/>
              <a:p>
                <a:r>
                  <a:rPr lang="es-MX">
                    <a:noFill/>
                  </a:rPr>
                  <a:t> </a:t>
                </a:r>
              </a:p>
            </p:txBody>
          </p:sp>
        </mc:Fallback>
      </mc:AlternateContent>
    </p:spTree>
    <p:extLst>
      <p:ext uri="{BB962C8B-B14F-4D97-AF65-F5344CB8AC3E}">
        <p14:creationId xmlns:p14="http://schemas.microsoft.com/office/powerpoint/2010/main" val="31180946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p:cNvCxnSpPr/>
          <p:nvPr/>
        </p:nvCxnSpPr>
        <p:spPr>
          <a:xfrm flipV="1">
            <a:off x="0" y="982493"/>
            <a:ext cx="10525328" cy="19456"/>
          </a:xfrm>
          <a:prstGeom prst="line">
            <a:avLst/>
          </a:prstGeom>
          <a:ln w="38100">
            <a:solidFill>
              <a:srgbClr val="3A5EA7"/>
            </a:solidFill>
          </a:ln>
        </p:spPr>
        <p:style>
          <a:lnRef idx="3">
            <a:schemeClr val="accent2"/>
          </a:lnRef>
          <a:fillRef idx="0">
            <a:schemeClr val="accent2"/>
          </a:fillRef>
          <a:effectRef idx="2">
            <a:schemeClr val="accent2"/>
          </a:effectRef>
          <a:fontRef idx="minor">
            <a:schemeClr val="tx1"/>
          </a:fontRef>
        </p:style>
      </p:cxnSp>
      <p:sp>
        <p:nvSpPr>
          <p:cNvPr id="5" name="Rectángulo 4"/>
          <p:cNvSpPr/>
          <p:nvPr/>
        </p:nvSpPr>
        <p:spPr>
          <a:xfrm>
            <a:off x="-9728" y="6536994"/>
            <a:ext cx="12192000" cy="155642"/>
          </a:xfrm>
          <a:prstGeom prst="rect">
            <a:avLst/>
          </a:prstGeom>
          <a:solidFill>
            <a:srgbClr val="8B9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6" name="Rectángulo 5"/>
          <p:cNvSpPr/>
          <p:nvPr/>
        </p:nvSpPr>
        <p:spPr>
          <a:xfrm>
            <a:off x="0" y="6692636"/>
            <a:ext cx="12192000" cy="155642"/>
          </a:xfrm>
          <a:prstGeom prst="rect">
            <a:avLst/>
          </a:prstGeom>
          <a:solidFill>
            <a:srgbClr val="3A5EA7"/>
          </a:solidFill>
          <a:ln>
            <a:solidFill>
              <a:srgbClr val="3A5E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pic>
        <p:nvPicPr>
          <p:cNvPr id="7" name="Imagen 6" descr="Imagen que contiene plato&#10;&#10;Descripción generada automáticamente">
            <a:extLst>
              <a:ext uri="{FF2B5EF4-FFF2-40B4-BE49-F238E27FC236}">
                <a16:creationId xmlns="" xmlns:a16="http://schemas.microsoft.com/office/drawing/2014/main" id="{1400270E-482D-4AAA-9CBF-6DBB210C7414}"/>
              </a:ext>
            </a:extLst>
          </p:cNvPr>
          <p:cNvPicPr>
            <a:picLocks noChangeAspect="1"/>
          </p:cNvPicPr>
          <p:nvPr/>
        </p:nvPicPr>
        <p:blipFill>
          <a:blip r:embed="rId2"/>
          <a:stretch>
            <a:fillRect/>
          </a:stretch>
        </p:blipFill>
        <p:spPr>
          <a:xfrm>
            <a:off x="10657908" y="-49655"/>
            <a:ext cx="1382959" cy="1068089"/>
          </a:xfrm>
          <a:prstGeom prst="rect">
            <a:avLst/>
          </a:prstGeom>
        </p:spPr>
      </p:pic>
      <p:sp>
        <p:nvSpPr>
          <p:cNvPr id="2" name="CuadroTexto 1"/>
          <p:cNvSpPr txBox="1"/>
          <p:nvPr/>
        </p:nvSpPr>
        <p:spPr>
          <a:xfrm flipH="1">
            <a:off x="-9728" y="181423"/>
            <a:ext cx="10968880" cy="646331"/>
          </a:xfrm>
          <a:prstGeom prst="rect">
            <a:avLst/>
          </a:prstGeom>
          <a:noFill/>
        </p:spPr>
        <p:txBody>
          <a:bodyPr wrap="square" rtlCol="0">
            <a:spAutoFit/>
          </a:bodyPr>
          <a:lstStyle/>
          <a:p>
            <a:r>
              <a:rPr lang="es-MX" sz="3600" b="1" dirty="0"/>
              <a:t>PROCESO </a:t>
            </a:r>
            <a:r>
              <a:rPr lang="es-MX" sz="3600" b="1" dirty="0" smtClean="0"/>
              <a:t>ARIMA Estacionales </a:t>
            </a:r>
            <a:r>
              <a:rPr lang="es-MX" sz="3600" b="1" dirty="0"/>
              <a:t>(</a:t>
            </a:r>
            <a:r>
              <a:rPr lang="es-MX" sz="3600" b="1" dirty="0" smtClean="0"/>
              <a:t>SARIMA)(P,D,Q)</a:t>
            </a:r>
            <a:endParaRPr lang="es-MX" sz="3600" b="1" dirty="0"/>
          </a:p>
        </p:txBody>
      </p:sp>
      <mc:AlternateContent xmlns:mc="http://schemas.openxmlformats.org/markup-compatibility/2006" xmlns:a14="http://schemas.microsoft.com/office/drawing/2010/main">
        <mc:Choice Requires="a14">
          <p:sp>
            <p:nvSpPr>
              <p:cNvPr id="11" name="CuadroTexto 10"/>
              <p:cNvSpPr txBox="1"/>
              <p:nvPr/>
            </p:nvSpPr>
            <p:spPr>
              <a:xfrm flipH="1">
                <a:off x="249904" y="986743"/>
                <a:ext cx="11672735" cy="5947526"/>
              </a:xfrm>
              <a:prstGeom prst="rect">
                <a:avLst/>
              </a:prstGeom>
              <a:noFill/>
            </p:spPr>
            <p:txBody>
              <a:bodyPr wrap="square" rtlCol="0">
                <a:spAutoFit/>
              </a:bodyPr>
              <a:lstStyle/>
              <a:p>
                <a:pPr algn="just"/>
                <a:endParaRPr lang="es-MX" sz="2400" i="1" dirty="0" smtClean="0"/>
              </a:p>
              <a:p>
                <a:pPr algn="just"/>
                <a:r>
                  <a:rPr lang="es-MX" sz="2400" i="1" dirty="0"/>
                  <a:t>Los modelos ARIMA estacionales se representan por </a:t>
                </a:r>
                <a:r>
                  <a:rPr lang="es-MX" sz="2400" i="1" dirty="0" err="1"/>
                  <a:t>ARIMAs</a:t>
                </a:r>
                <a:r>
                  <a:rPr lang="es-MX" sz="2400" i="1" dirty="0"/>
                  <a:t>( P , D ,Q ) o </a:t>
                </a:r>
                <a:endParaRPr lang="es-MX" sz="2400" i="1" dirty="0" smtClean="0"/>
              </a:p>
              <a:p>
                <a:pPr algn="just"/>
                <a:r>
                  <a:rPr lang="es-MX" sz="2400" i="1" dirty="0" smtClean="0"/>
                  <a:t>bien SARISMA</a:t>
                </a:r>
                <a:r>
                  <a:rPr lang="es-MX" sz="2400" i="1" dirty="0"/>
                  <a:t>( P , D ,Q ), </a:t>
                </a:r>
                <a:r>
                  <a:rPr lang="es-MX" sz="2400" i="1" dirty="0" smtClean="0"/>
                  <a:t>donde</a:t>
                </a:r>
              </a:p>
              <a:p>
                <a:pPr algn="just"/>
                <a:endParaRPr lang="es-MX" sz="2400" i="1" dirty="0" smtClean="0"/>
              </a:p>
              <a:p>
                <a:pPr marL="342900" indent="-342900" algn="just">
                  <a:buFont typeface="Arial" panose="020B0604020202020204" pitchFamily="34" charset="0"/>
                  <a:buChar char="•"/>
                </a:pPr>
                <a:r>
                  <a:rPr lang="es-MX" sz="2400" b="1" i="1" dirty="0" smtClean="0"/>
                  <a:t>(P)</a:t>
                </a:r>
                <a:r>
                  <a:rPr lang="es-MX" sz="2400" i="1" dirty="0"/>
                  <a:t> es el orden de la parte </a:t>
                </a:r>
                <a:r>
                  <a:rPr lang="es-MX" sz="2400" i="1" dirty="0" smtClean="0"/>
                  <a:t>autoregresiva.</a:t>
                </a:r>
              </a:p>
              <a:p>
                <a:pPr marL="342900" indent="-342900" algn="just">
                  <a:buFont typeface="Arial" panose="020B0604020202020204" pitchFamily="34" charset="0"/>
                  <a:buChar char="•"/>
                </a:pPr>
                <a:r>
                  <a:rPr lang="es-MX" sz="2400" b="1" i="1" dirty="0" smtClean="0"/>
                  <a:t>(D) </a:t>
                </a:r>
                <a:r>
                  <a:rPr lang="es-MX" sz="2400" i="1" dirty="0"/>
                  <a:t>es el </a:t>
                </a:r>
                <a:r>
                  <a:rPr lang="es-MX" sz="2400" i="1" dirty="0" smtClean="0"/>
                  <a:t>número de </a:t>
                </a:r>
                <a:r>
                  <a:rPr lang="es-MX" sz="2400" i="1" dirty="0"/>
                  <a:t>diferencias estacionales </a:t>
                </a:r>
                <a:endParaRPr lang="es-MX" sz="2400" i="1" dirty="0" smtClean="0"/>
              </a:p>
              <a:p>
                <a:pPr marL="342900" indent="-342900" algn="just">
                  <a:buFont typeface="Arial" panose="020B0604020202020204" pitchFamily="34" charset="0"/>
                  <a:buChar char="•"/>
                </a:pPr>
                <a:r>
                  <a:rPr lang="es-MX" sz="2400" b="1" i="1" dirty="0" smtClean="0"/>
                  <a:t>(Q) </a:t>
                </a:r>
                <a:r>
                  <a:rPr lang="es-MX" sz="2400" i="1" dirty="0"/>
                  <a:t>es el orden de la parte de medias móviles.</a:t>
                </a:r>
              </a:p>
              <a:p>
                <a:pPr marL="342900" indent="-342900" algn="just">
                  <a:buFont typeface="Arial" panose="020B0604020202020204" pitchFamily="34" charset="0"/>
                  <a:buChar char="•"/>
                </a:pPr>
                <a:endParaRPr lang="es-MX" sz="2400" i="1" dirty="0" smtClean="0"/>
              </a:p>
              <a:p>
                <a:pPr algn="just"/>
                <a14:m>
                  <m:oMathPara xmlns:m="http://schemas.openxmlformats.org/officeDocument/2006/math">
                    <m:oMathParaPr>
                      <m:jc m:val="centerGroup"/>
                    </m:oMathParaPr>
                    <m:oMath xmlns:m="http://schemas.openxmlformats.org/officeDocument/2006/math">
                      <m:sSubSup>
                        <m:sSubSupPr>
                          <m:ctrlPr>
                            <a:rPr lang="es-MX" sz="2400" b="1" i="1" smtClean="0">
                              <a:latin typeface="Cambria Math" panose="02040503050406030204" pitchFamily="18" charset="0"/>
                            </a:rPr>
                          </m:ctrlPr>
                        </m:sSubSupPr>
                        <m:e>
                          <m:r>
                            <a:rPr lang="es-MX" sz="2400" b="1" i="1" smtClean="0">
                              <a:latin typeface="Cambria Math" panose="02040503050406030204" pitchFamily="18" charset="0"/>
                            </a:rPr>
                            <m:t>𝒙</m:t>
                          </m:r>
                        </m:e>
                        <m:sub>
                          <m:r>
                            <a:rPr lang="es-MX" sz="2400" b="1" i="1" smtClean="0">
                              <a:latin typeface="Cambria Math" panose="02040503050406030204" pitchFamily="18" charset="0"/>
                            </a:rPr>
                            <m:t>𝒕</m:t>
                          </m:r>
                        </m:sub>
                        <m:sup>
                          <m:r>
                            <a:rPr lang="es-MX" sz="2400" b="1" i="1" smtClean="0">
                              <a:latin typeface="Cambria Math" panose="02040503050406030204" pitchFamily="18" charset="0"/>
                            </a:rPr>
                            <m:t>𝑫</m:t>
                          </m:r>
                        </m:sup>
                      </m:sSubSup>
                      <m:r>
                        <a:rPr lang="es-MX" sz="2400" b="1" i="1">
                          <a:latin typeface="Cambria Math" panose="02040503050406030204" pitchFamily="18" charset="0"/>
                        </a:rPr>
                        <m:t>=</m:t>
                      </m:r>
                      <m:nary>
                        <m:naryPr>
                          <m:chr m:val="∑"/>
                          <m:ctrlPr>
                            <a:rPr lang="es-MX" sz="2400" b="1" i="1">
                              <a:latin typeface="Cambria Math" panose="02040503050406030204" pitchFamily="18" charset="0"/>
                            </a:rPr>
                          </m:ctrlPr>
                        </m:naryPr>
                        <m:sub>
                          <m:r>
                            <m:rPr>
                              <m:brk m:alnAt="23"/>
                            </m:rPr>
                            <a:rPr lang="es-MX" sz="2400" b="1" i="1">
                              <a:latin typeface="Cambria Math" panose="02040503050406030204" pitchFamily="18" charset="0"/>
                            </a:rPr>
                            <m:t>𝒋</m:t>
                          </m:r>
                          <m:r>
                            <a:rPr lang="es-MX" sz="2400" b="1" i="1">
                              <a:latin typeface="Cambria Math" panose="02040503050406030204" pitchFamily="18" charset="0"/>
                            </a:rPr>
                            <m:t>=</m:t>
                          </m:r>
                          <m:r>
                            <a:rPr lang="es-MX" sz="2400" b="1" i="1">
                              <a:latin typeface="Cambria Math" panose="02040503050406030204" pitchFamily="18" charset="0"/>
                            </a:rPr>
                            <m:t>𝟎</m:t>
                          </m:r>
                        </m:sub>
                        <m:sup>
                          <m:r>
                            <a:rPr lang="es-MX" sz="2400" b="1" i="1" smtClean="0">
                              <a:latin typeface="Cambria Math" panose="02040503050406030204" pitchFamily="18" charset="0"/>
                            </a:rPr>
                            <m:t>𝑷</m:t>
                          </m:r>
                        </m:sup>
                        <m:e>
                          <m:sSub>
                            <m:sSubPr>
                              <m:ctrlPr>
                                <a:rPr lang="es-MX" sz="2400" b="1" i="1">
                                  <a:latin typeface="Cambria Math" panose="02040503050406030204" pitchFamily="18" charset="0"/>
                                </a:rPr>
                              </m:ctrlPr>
                            </m:sSubPr>
                            <m:e>
                              <m:r>
                                <a:rPr lang="es-MX" sz="2400" b="1" i="1">
                                  <a:latin typeface="Cambria Math" panose="02040503050406030204" pitchFamily="18" charset="0"/>
                                  <a:ea typeface="Cambria Math" panose="02040503050406030204" pitchFamily="18" charset="0"/>
                                </a:rPr>
                                <m:t>𝜶</m:t>
                              </m:r>
                            </m:e>
                            <m:sub>
                              <m:r>
                                <a:rPr lang="es-MX" sz="2400" b="1" i="1">
                                  <a:latin typeface="Cambria Math" panose="02040503050406030204" pitchFamily="18" charset="0"/>
                                </a:rPr>
                                <m:t>𝒋</m:t>
                              </m:r>
                            </m:sub>
                          </m:sSub>
                          <m:sSubSup>
                            <m:sSubSupPr>
                              <m:ctrlPr>
                                <a:rPr lang="es-MX" sz="2400" b="1" i="1" smtClean="0">
                                  <a:latin typeface="Cambria Math" panose="02040503050406030204" pitchFamily="18" charset="0"/>
                                </a:rPr>
                              </m:ctrlPr>
                            </m:sSubSupPr>
                            <m:e>
                              <m:r>
                                <a:rPr lang="es-MX" sz="2400" b="1" i="1" smtClean="0">
                                  <a:latin typeface="Cambria Math" panose="02040503050406030204" pitchFamily="18" charset="0"/>
                                </a:rPr>
                                <m:t>𝒙</m:t>
                              </m:r>
                            </m:e>
                            <m:sub>
                              <m:r>
                                <a:rPr lang="es-MX" sz="2400" b="1" i="1" smtClean="0">
                                  <a:latin typeface="Cambria Math" panose="02040503050406030204" pitchFamily="18" charset="0"/>
                                </a:rPr>
                                <m:t>𝒕</m:t>
                              </m:r>
                              <m:r>
                                <a:rPr lang="es-MX" sz="2400" b="1" i="1" smtClean="0">
                                  <a:latin typeface="Cambria Math" panose="02040503050406030204" pitchFamily="18" charset="0"/>
                                </a:rPr>
                                <m:t>−</m:t>
                              </m:r>
                              <m:r>
                                <a:rPr lang="es-MX" sz="2400" b="1" i="1" smtClean="0">
                                  <a:latin typeface="Cambria Math" panose="02040503050406030204" pitchFamily="18" charset="0"/>
                                </a:rPr>
                                <m:t>𝒋𝒆𝒔𝒕</m:t>
                              </m:r>
                            </m:sub>
                            <m:sup>
                              <m:r>
                                <a:rPr lang="es-MX" sz="2400" b="1" i="1" smtClean="0">
                                  <a:latin typeface="Cambria Math" panose="02040503050406030204" pitchFamily="18" charset="0"/>
                                </a:rPr>
                                <m:t>𝑫</m:t>
                              </m:r>
                            </m:sup>
                          </m:sSubSup>
                        </m:e>
                      </m:nary>
                      <m:r>
                        <a:rPr lang="es-MX" sz="2400" b="1" i="1">
                          <a:latin typeface="Cambria Math" panose="02040503050406030204" pitchFamily="18" charset="0"/>
                          <a:ea typeface="Cambria Math" panose="02040503050406030204" pitchFamily="18" charset="0"/>
                        </a:rPr>
                        <m:t>−</m:t>
                      </m:r>
                      <m:nary>
                        <m:naryPr>
                          <m:chr m:val="∑"/>
                          <m:ctrlPr>
                            <a:rPr lang="es-MX" sz="2400" b="1" i="1">
                              <a:latin typeface="Cambria Math" panose="02040503050406030204" pitchFamily="18" charset="0"/>
                            </a:rPr>
                          </m:ctrlPr>
                        </m:naryPr>
                        <m:sub>
                          <m:r>
                            <m:rPr>
                              <m:brk m:alnAt="23"/>
                            </m:rPr>
                            <a:rPr lang="es-MX" sz="2400" b="1" i="1">
                              <a:latin typeface="Cambria Math" panose="02040503050406030204" pitchFamily="18" charset="0"/>
                            </a:rPr>
                            <m:t>𝒋</m:t>
                          </m:r>
                          <m:r>
                            <a:rPr lang="es-MX" sz="2400" b="1" i="1">
                              <a:latin typeface="Cambria Math" panose="02040503050406030204" pitchFamily="18" charset="0"/>
                            </a:rPr>
                            <m:t>=</m:t>
                          </m:r>
                          <m:r>
                            <a:rPr lang="es-MX" sz="2400" b="1" i="1">
                              <a:latin typeface="Cambria Math" panose="02040503050406030204" pitchFamily="18" charset="0"/>
                            </a:rPr>
                            <m:t>𝟎</m:t>
                          </m:r>
                        </m:sub>
                        <m:sup>
                          <m:r>
                            <a:rPr lang="es-MX" sz="2400" b="1" i="1" smtClean="0">
                              <a:latin typeface="Cambria Math" panose="02040503050406030204" pitchFamily="18" charset="0"/>
                            </a:rPr>
                            <m:t>𝑸</m:t>
                          </m:r>
                        </m:sup>
                        <m:e>
                          <m:sSub>
                            <m:sSubPr>
                              <m:ctrlPr>
                                <a:rPr lang="es-MX" sz="2400" b="1" i="1">
                                  <a:latin typeface="Cambria Math" panose="02040503050406030204" pitchFamily="18" charset="0"/>
                                </a:rPr>
                              </m:ctrlPr>
                            </m:sSubPr>
                            <m:e>
                              <m:r>
                                <a:rPr lang="es-MX" sz="2400" b="1" i="1">
                                  <a:latin typeface="Cambria Math" panose="02040503050406030204" pitchFamily="18" charset="0"/>
                                  <a:ea typeface="Cambria Math" panose="02040503050406030204" pitchFamily="18" charset="0"/>
                                </a:rPr>
                                <m:t>𝜽</m:t>
                              </m:r>
                            </m:e>
                            <m:sub>
                              <m:r>
                                <a:rPr lang="es-MX" sz="2400" b="1" i="1">
                                  <a:latin typeface="Cambria Math" panose="02040503050406030204" pitchFamily="18" charset="0"/>
                                </a:rPr>
                                <m:t>𝒋</m:t>
                              </m:r>
                            </m:sub>
                          </m:sSub>
                          <m:sSubSup>
                            <m:sSubSupPr>
                              <m:ctrlPr>
                                <a:rPr lang="es-MX" sz="2400" b="1" i="1">
                                  <a:latin typeface="Cambria Math" panose="02040503050406030204" pitchFamily="18" charset="0"/>
                                </a:rPr>
                              </m:ctrlPr>
                            </m:sSubSupPr>
                            <m:e>
                              <m:r>
                                <a:rPr lang="es-MX" sz="2400" b="1" i="1" smtClean="0">
                                  <a:latin typeface="Cambria Math" panose="02040503050406030204" pitchFamily="18" charset="0"/>
                                </a:rPr>
                                <m:t>𝒖</m:t>
                              </m:r>
                            </m:e>
                            <m:sub>
                              <m:r>
                                <a:rPr lang="es-MX" sz="2400" b="1" i="1">
                                  <a:latin typeface="Cambria Math" panose="02040503050406030204" pitchFamily="18" charset="0"/>
                                </a:rPr>
                                <m:t>𝒕</m:t>
                              </m:r>
                              <m:r>
                                <a:rPr lang="es-MX" sz="2400" b="1" i="1">
                                  <a:latin typeface="Cambria Math" panose="02040503050406030204" pitchFamily="18" charset="0"/>
                                </a:rPr>
                                <m:t>−</m:t>
                              </m:r>
                              <m:r>
                                <a:rPr lang="es-MX" sz="2400" b="1" i="1">
                                  <a:latin typeface="Cambria Math" panose="02040503050406030204" pitchFamily="18" charset="0"/>
                                </a:rPr>
                                <m:t>𝒋𝒆𝒔𝒕</m:t>
                              </m:r>
                            </m:sub>
                            <m:sup>
                              <m:r>
                                <a:rPr lang="es-MX" sz="2400" b="1" i="1" smtClean="0">
                                  <a:latin typeface="Cambria Math" panose="02040503050406030204" pitchFamily="18" charset="0"/>
                                </a:rPr>
                                <m:t>𝑫</m:t>
                              </m:r>
                            </m:sup>
                          </m:sSubSup>
                        </m:e>
                      </m:nary>
                      <m:r>
                        <a:rPr lang="es-MX" sz="2400" b="1" i="1">
                          <a:latin typeface="Cambria Math" panose="02040503050406030204" pitchFamily="18" charset="0"/>
                        </a:rPr>
                        <m:t>+</m:t>
                      </m:r>
                      <m:sSub>
                        <m:sSubPr>
                          <m:ctrlPr>
                            <a:rPr lang="es-MX" sz="2400" b="1" i="1">
                              <a:latin typeface="Cambria Math" panose="02040503050406030204" pitchFamily="18" charset="0"/>
                            </a:rPr>
                          </m:ctrlPr>
                        </m:sSubPr>
                        <m:e>
                          <m:r>
                            <a:rPr lang="es-MX" sz="2400" b="1" i="1">
                              <a:latin typeface="Cambria Math" panose="02040503050406030204" pitchFamily="18" charset="0"/>
                            </a:rPr>
                            <m:t>𝒖</m:t>
                          </m:r>
                        </m:e>
                        <m:sub>
                          <m:r>
                            <a:rPr lang="es-MX" sz="2400" b="1" i="1">
                              <a:latin typeface="Cambria Math" panose="02040503050406030204" pitchFamily="18" charset="0"/>
                              <a:ea typeface="Cambria Math" panose="02040503050406030204" pitchFamily="18" charset="0"/>
                            </a:rPr>
                            <m:t>𝒕</m:t>
                          </m:r>
                        </m:sub>
                      </m:sSub>
                    </m:oMath>
                  </m:oMathPara>
                </a14:m>
                <a:endParaRPr lang="es-MX" sz="2400" b="1" i="1" dirty="0"/>
              </a:p>
              <a:p>
                <a:pPr algn="just"/>
                <a:endParaRPr lang="es-MX" sz="2400" i="1" dirty="0"/>
              </a:p>
              <a:p>
                <a:pPr algn="just"/>
                <a:r>
                  <a:rPr lang="es-MX" sz="2400" i="1" dirty="0"/>
                  <a:t>donde </a:t>
                </a:r>
                <a14:m>
                  <m:oMath xmlns:m="http://schemas.openxmlformats.org/officeDocument/2006/math">
                    <m:d>
                      <m:dPr>
                        <m:ctrlPr>
                          <a:rPr lang="es-MX" sz="2400" b="1" i="1">
                            <a:latin typeface="Cambria Math" panose="02040503050406030204" pitchFamily="18" charset="0"/>
                          </a:rPr>
                        </m:ctrlPr>
                      </m:dPr>
                      <m:e>
                        <m:sSub>
                          <m:sSubPr>
                            <m:ctrlPr>
                              <a:rPr lang="es-MX" sz="2400" b="1" i="1">
                                <a:latin typeface="Cambria Math" panose="02040503050406030204" pitchFamily="18" charset="0"/>
                              </a:rPr>
                            </m:ctrlPr>
                          </m:sSubPr>
                          <m:e>
                            <m:r>
                              <a:rPr lang="es-MX" sz="2400" b="1" i="1">
                                <a:latin typeface="Cambria Math" panose="02040503050406030204" pitchFamily="18" charset="0"/>
                              </a:rPr>
                              <m:t>𝒖</m:t>
                            </m:r>
                          </m:e>
                          <m:sub>
                            <m:r>
                              <a:rPr lang="es-MX" sz="2400" b="1" i="1">
                                <a:latin typeface="Cambria Math" panose="02040503050406030204" pitchFamily="18" charset="0"/>
                              </a:rPr>
                              <m:t>𝒕</m:t>
                            </m:r>
                          </m:sub>
                        </m:sSub>
                      </m:e>
                    </m:d>
                  </m:oMath>
                </a14:m>
                <a:r>
                  <a:rPr lang="es-MX" sz="2400" i="1" dirty="0"/>
                  <a:t> es un ruido blanco.</a:t>
                </a:r>
              </a:p>
              <a:p>
                <a:pPr algn="just"/>
                <a:endParaRPr lang="es-MX" sz="2400" i="1" dirty="0" smtClean="0"/>
              </a:p>
              <a:p>
                <a:pPr algn="just"/>
                <a:endParaRPr lang="es-MX" sz="2400" i="1" dirty="0" smtClean="0"/>
              </a:p>
              <a:p>
                <a:pPr algn="just"/>
                <a:endParaRPr lang="es-MX" sz="2400" i="1" dirty="0"/>
              </a:p>
            </p:txBody>
          </p:sp>
        </mc:Choice>
        <mc:Fallback xmlns="">
          <p:sp>
            <p:nvSpPr>
              <p:cNvPr id="11" name="CuadroTexto 10"/>
              <p:cNvSpPr txBox="1">
                <a:spLocks noRot="1" noChangeAspect="1" noMove="1" noResize="1" noEditPoints="1" noAdjustHandles="1" noChangeArrowheads="1" noChangeShapeType="1" noTextEdit="1"/>
              </p:cNvSpPr>
              <p:nvPr/>
            </p:nvSpPr>
            <p:spPr>
              <a:xfrm flipH="1">
                <a:off x="249904" y="986743"/>
                <a:ext cx="11672735" cy="5947526"/>
              </a:xfrm>
              <a:prstGeom prst="rect">
                <a:avLst/>
              </a:prstGeom>
              <a:blipFill rotWithShape="0">
                <a:blip r:embed="rId3"/>
                <a:stretch>
                  <a:fillRect l="-836"/>
                </a:stretch>
              </a:blipFill>
            </p:spPr>
            <p:txBody>
              <a:bodyPr/>
              <a:lstStyle/>
              <a:p>
                <a:r>
                  <a:rPr lang="es-MX">
                    <a:noFill/>
                  </a:rPr>
                  <a:t> </a:t>
                </a:r>
              </a:p>
            </p:txBody>
          </p:sp>
        </mc:Fallback>
      </mc:AlternateContent>
    </p:spTree>
    <p:extLst>
      <p:ext uri="{BB962C8B-B14F-4D97-AF65-F5344CB8AC3E}">
        <p14:creationId xmlns:p14="http://schemas.microsoft.com/office/powerpoint/2010/main" val="1685249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p:cNvCxnSpPr/>
          <p:nvPr/>
        </p:nvCxnSpPr>
        <p:spPr>
          <a:xfrm flipV="1">
            <a:off x="0" y="982493"/>
            <a:ext cx="10525328" cy="19456"/>
          </a:xfrm>
          <a:prstGeom prst="line">
            <a:avLst/>
          </a:prstGeom>
          <a:ln w="38100">
            <a:solidFill>
              <a:srgbClr val="3A5EA7"/>
            </a:solidFill>
          </a:ln>
        </p:spPr>
        <p:style>
          <a:lnRef idx="3">
            <a:schemeClr val="accent2"/>
          </a:lnRef>
          <a:fillRef idx="0">
            <a:schemeClr val="accent2"/>
          </a:fillRef>
          <a:effectRef idx="2">
            <a:schemeClr val="accent2"/>
          </a:effectRef>
          <a:fontRef idx="minor">
            <a:schemeClr val="tx1"/>
          </a:fontRef>
        </p:style>
      </p:cxnSp>
      <p:sp>
        <p:nvSpPr>
          <p:cNvPr id="5" name="Rectángulo 4"/>
          <p:cNvSpPr/>
          <p:nvPr/>
        </p:nvSpPr>
        <p:spPr>
          <a:xfrm>
            <a:off x="-9728" y="6536994"/>
            <a:ext cx="12192000" cy="155642"/>
          </a:xfrm>
          <a:prstGeom prst="rect">
            <a:avLst/>
          </a:prstGeom>
          <a:solidFill>
            <a:srgbClr val="8B9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6" name="Rectángulo 5"/>
          <p:cNvSpPr/>
          <p:nvPr/>
        </p:nvSpPr>
        <p:spPr>
          <a:xfrm>
            <a:off x="0" y="6692636"/>
            <a:ext cx="12192000" cy="155642"/>
          </a:xfrm>
          <a:prstGeom prst="rect">
            <a:avLst/>
          </a:prstGeom>
          <a:solidFill>
            <a:srgbClr val="3A5EA7"/>
          </a:solidFill>
          <a:ln>
            <a:solidFill>
              <a:srgbClr val="3A5E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pic>
        <p:nvPicPr>
          <p:cNvPr id="7" name="Imagen 6" descr="Imagen que contiene plato&#10;&#10;Descripción generada automáticamente">
            <a:extLst>
              <a:ext uri="{FF2B5EF4-FFF2-40B4-BE49-F238E27FC236}">
                <a16:creationId xmlns="" xmlns:a16="http://schemas.microsoft.com/office/drawing/2014/main" id="{1400270E-482D-4AAA-9CBF-6DBB210C7414}"/>
              </a:ext>
            </a:extLst>
          </p:cNvPr>
          <p:cNvPicPr>
            <a:picLocks noChangeAspect="1"/>
          </p:cNvPicPr>
          <p:nvPr/>
        </p:nvPicPr>
        <p:blipFill>
          <a:blip r:embed="rId2"/>
          <a:stretch>
            <a:fillRect/>
          </a:stretch>
        </p:blipFill>
        <p:spPr>
          <a:xfrm>
            <a:off x="10657908" y="-49655"/>
            <a:ext cx="1382959" cy="1068089"/>
          </a:xfrm>
          <a:prstGeom prst="rect">
            <a:avLst/>
          </a:prstGeom>
        </p:spPr>
      </p:pic>
      <p:sp>
        <p:nvSpPr>
          <p:cNvPr id="2" name="CuadroTexto 1"/>
          <p:cNvSpPr txBox="1"/>
          <p:nvPr/>
        </p:nvSpPr>
        <p:spPr>
          <a:xfrm flipH="1">
            <a:off x="-9728" y="181423"/>
            <a:ext cx="10968880" cy="646331"/>
          </a:xfrm>
          <a:prstGeom prst="rect">
            <a:avLst/>
          </a:prstGeom>
          <a:noFill/>
        </p:spPr>
        <p:txBody>
          <a:bodyPr wrap="square" rtlCol="0">
            <a:spAutoFit/>
          </a:bodyPr>
          <a:lstStyle/>
          <a:p>
            <a:r>
              <a:rPr lang="es-MX" sz="3600" b="1" dirty="0"/>
              <a:t>PROCESO </a:t>
            </a:r>
            <a:r>
              <a:rPr lang="es-MX" sz="3600" b="1" dirty="0" smtClean="0"/>
              <a:t>ARIMA Estacionales </a:t>
            </a:r>
            <a:r>
              <a:rPr lang="es-MX" sz="3600" b="1" dirty="0"/>
              <a:t>(</a:t>
            </a:r>
            <a:r>
              <a:rPr lang="es-MX" sz="3600" b="1" dirty="0" smtClean="0"/>
              <a:t>SARIMA)(P,D,Q)</a:t>
            </a:r>
            <a:endParaRPr lang="es-MX" sz="3600" b="1" dirty="0"/>
          </a:p>
        </p:txBody>
      </p:sp>
      <mc:AlternateContent xmlns:mc="http://schemas.openxmlformats.org/markup-compatibility/2006" xmlns:a14="http://schemas.microsoft.com/office/drawing/2010/main">
        <mc:Choice Requires="a14">
          <p:sp>
            <p:nvSpPr>
              <p:cNvPr id="11" name="CuadroTexto 10"/>
              <p:cNvSpPr txBox="1"/>
              <p:nvPr/>
            </p:nvSpPr>
            <p:spPr>
              <a:xfrm flipH="1">
                <a:off x="249904" y="1027239"/>
                <a:ext cx="11672735" cy="6001643"/>
              </a:xfrm>
              <a:prstGeom prst="rect">
                <a:avLst/>
              </a:prstGeom>
              <a:noFill/>
            </p:spPr>
            <p:txBody>
              <a:bodyPr wrap="square" rtlCol="0">
                <a:spAutoFit/>
              </a:bodyPr>
              <a:lstStyle/>
              <a:p>
                <a:pPr algn="just"/>
                <a:r>
                  <a:rPr lang="es-MX" sz="2400" i="1" dirty="0" smtClean="0"/>
                  <a:t>Los </a:t>
                </a:r>
                <a:r>
                  <a:rPr lang="es-MX" sz="2400" i="1" dirty="0"/>
                  <a:t>modelos </a:t>
                </a:r>
                <a:r>
                  <a:rPr lang="es-MX" sz="2400" i="1" dirty="0" smtClean="0"/>
                  <a:t>SAR (P), donde</a:t>
                </a:r>
              </a:p>
              <a:p>
                <a:pPr algn="just"/>
                <a:endParaRPr lang="es-MX" sz="2400" i="1" dirty="0" smtClean="0"/>
              </a:p>
              <a:p>
                <a:pPr marL="342900" indent="-342900" algn="just">
                  <a:buFont typeface="Arial" panose="020B0604020202020204" pitchFamily="34" charset="0"/>
                  <a:buChar char="•"/>
                </a:pPr>
                <a:r>
                  <a:rPr lang="es-MX" sz="2400" b="1" i="1" dirty="0" smtClean="0"/>
                  <a:t>(P)</a:t>
                </a:r>
                <a:r>
                  <a:rPr lang="es-MX" sz="2400" i="1" dirty="0"/>
                  <a:t> es el orden de la parte </a:t>
                </a:r>
                <a:r>
                  <a:rPr lang="es-MX" sz="2400" i="1" dirty="0" smtClean="0"/>
                  <a:t>autoregresiva.</a:t>
                </a:r>
              </a:p>
              <a:p>
                <a:pPr algn="just"/>
                <a:endParaRPr lang="es-MX" sz="2400" b="1" i="1" dirty="0" smtClean="0">
                  <a:latin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sSub>
                        <m:sSubPr>
                          <m:ctrlPr>
                            <a:rPr lang="es-MX" sz="2400" b="1" i="1">
                              <a:latin typeface="Cambria Math" panose="02040503050406030204" pitchFamily="18" charset="0"/>
                            </a:rPr>
                          </m:ctrlPr>
                        </m:sSubPr>
                        <m:e>
                          <m:r>
                            <a:rPr lang="es-MX" sz="2400" b="1" i="1">
                              <a:latin typeface="Cambria Math" panose="02040503050406030204" pitchFamily="18" charset="0"/>
                            </a:rPr>
                            <m:t>𝒙</m:t>
                          </m:r>
                        </m:e>
                        <m:sub>
                          <m:r>
                            <a:rPr lang="es-MX" sz="2400" b="1" i="1">
                              <a:latin typeface="Cambria Math" panose="02040503050406030204" pitchFamily="18" charset="0"/>
                            </a:rPr>
                            <m:t>𝒕</m:t>
                          </m:r>
                        </m:sub>
                      </m:sSub>
                      <m:r>
                        <a:rPr lang="es-MX" sz="2400" b="1" i="1">
                          <a:latin typeface="Cambria Math" panose="02040503050406030204" pitchFamily="18" charset="0"/>
                        </a:rPr>
                        <m:t>=</m:t>
                      </m:r>
                      <m:sSub>
                        <m:sSubPr>
                          <m:ctrlPr>
                            <a:rPr lang="es-MX" sz="2400" b="1" i="1">
                              <a:latin typeface="Cambria Math" panose="02040503050406030204" pitchFamily="18" charset="0"/>
                            </a:rPr>
                          </m:ctrlPr>
                        </m:sSubPr>
                        <m:e>
                          <m:r>
                            <a:rPr lang="es-MX" sz="2400" b="1" i="1">
                              <a:latin typeface="Cambria Math" panose="02040503050406030204" pitchFamily="18" charset="0"/>
                              <a:ea typeface="Cambria Math" panose="02040503050406030204" pitchFamily="18" charset="0"/>
                            </a:rPr>
                            <m:t>𝜶</m:t>
                          </m:r>
                        </m:e>
                        <m:sub>
                          <m:r>
                            <a:rPr lang="es-MX" sz="2400" b="1" i="1">
                              <a:latin typeface="Cambria Math" panose="02040503050406030204" pitchFamily="18" charset="0"/>
                              <a:ea typeface="Cambria Math" panose="02040503050406030204" pitchFamily="18" charset="0"/>
                            </a:rPr>
                            <m:t>𝟎</m:t>
                          </m:r>
                        </m:sub>
                      </m:sSub>
                      <m:r>
                        <a:rPr lang="es-MX" sz="2400" b="1" i="1">
                          <a:latin typeface="Cambria Math" panose="02040503050406030204" pitchFamily="18" charset="0"/>
                        </a:rPr>
                        <m:t>+</m:t>
                      </m:r>
                      <m:sSub>
                        <m:sSubPr>
                          <m:ctrlPr>
                            <a:rPr lang="es-MX" sz="2400" b="1" i="1">
                              <a:latin typeface="Cambria Math" panose="02040503050406030204" pitchFamily="18" charset="0"/>
                            </a:rPr>
                          </m:ctrlPr>
                        </m:sSubPr>
                        <m:e>
                          <m:r>
                            <a:rPr lang="es-MX" sz="2400" b="1" i="1">
                              <a:latin typeface="Cambria Math" panose="02040503050406030204" pitchFamily="18" charset="0"/>
                              <a:ea typeface="Cambria Math" panose="02040503050406030204" pitchFamily="18" charset="0"/>
                            </a:rPr>
                            <m:t>𝜶</m:t>
                          </m:r>
                        </m:e>
                        <m:sub>
                          <m:r>
                            <a:rPr lang="es-MX" sz="2400" b="1" i="1">
                              <a:latin typeface="Cambria Math" panose="02040503050406030204" pitchFamily="18" charset="0"/>
                              <a:ea typeface="Cambria Math" panose="02040503050406030204" pitchFamily="18" charset="0"/>
                            </a:rPr>
                            <m:t>𝟏</m:t>
                          </m:r>
                        </m:sub>
                      </m:sSub>
                      <m:sSub>
                        <m:sSubPr>
                          <m:ctrlPr>
                            <a:rPr lang="es-MX" sz="2400" b="1" i="1">
                              <a:latin typeface="Cambria Math" panose="02040503050406030204" pitchFamily="18" charset="0"/>
                            </a:rPr>
                          </m:ctrlPr>
                        </m:sSubPr>
                        <m:e>
                          <m:r>
                            <a:rPr lang="es-MX" sz="2400" b="1" i="1">
                              <a:latin typeface="Cambria Math" panose="02040503050406030204" pitchFamily="18" charset="0"/>
                            </a:rPr>
                            <m:t>𝒙</m:t>
                          </m:r>
                        </m:e>
                        <m:sub>
                          <m:r>
                            <a:rPr lang="es-MX" sz="2400" b="1" i="1">
                              <a:latin typeface="Cambria Math" panose="02040503050406030204" pitchFamily="18" charset="0"/>
                              <a:ea typeface="Cambria Math" panose="02040503050406030204" pitchFamily="18" charset="0"/>
                            </a:rPr>
                            <m:t>𝒕</m:t>
                          </m:r>
                          <m:r>
                            <a:rPr lang="es-MX" sz="2400" b="1" i="1">
                              <a:latin typeface="Cambria Math" panose="02040503050406030204" pitchFamily="18" charset="0"/>
                              <a:ea typeface="Cambria Math" panose="02040503050406030204" pitchFamily="18" charset="0"/>
                            </a:rPr>
                            <m:t>−</m:t>
                          </m:r>
                          <m:r>
                            <a:rPr lang="es-MX" sz="2400" b="1" i="1">
                              <a:latin typeface="Cambria Math" panose="02040503050406030204" pitchFamily="18" charset="0"/>
                              <a:ea typeface="Cambria Math" panose="02040503050406030204" pitchFamily="18" charset="0"/>
                            </a:rPr>
                            <m:t>𝟏𝟐</m:t>
                          </m:r>
                        </m:sub>
                      </m:sSub>
                      <m:r>
                        <a:rPr lang="es-MX" sz="2400" b="1" i="1">
                          <a:latin typeface="Cambria Math" panose="02040503050406030204" pitchFamily="18" charset="0"/>
                        </a:rPr>
                        <m:t>+</m:t>
                      </m:r>
                      <m:sSub>
                        <m:sSubPr>
                          <m:ctrlPr>
                            <a:rPr lang="es-MX" sz="2400" b="1" i="1">
                              <a:latin typeface="Cambria Math" panose="02040503050406030204" pitchFamily="18" charset="0"/>
                            </a:rPr>
                          </m:ctrlPr>
                        </m:sSubPr>
                        <m:e>
                          <m:r>
                            <a:rPr lang="es-MX" sz="2400" b="1" i="1">
                              <a:latin typeface="Cambria Math" panose="02040503050406030204" pitchFamily="18" charset="0"/>
                              <a:ea typeface="Cambria Math" panose="02040503050406030204" pitchFamily="18" charset="0"/>
                            </a:rPr>
                            <m:t>𝜶</m:t>
                          </m:r>
                        </m:e>
                        <m:sub>
                          <m:r>
                            <a:rPr lang="es-MX" sz="2400" b="1" i="1" smtClean="0">
                              <a:latin typeface="Cambria Math" panose="02040503050406030204" pitchFamily="18" charset="0"/>
                              <a:ea typeface="Cambria Math" panose="02040503050406030204" pitchFamily="18" charset="0"/>
                            </a:rPr>
                            <m:t>𝟐</m:t>
                          </m:r>
                        </m:sub>
                      </m:sSub>
                      <m:sSub>
                        <m:sSubPr>
                          <m:ctrlPr>
                            <a:rPr lang="es-MX" sz="2400" b="1" i="1">
                              <a:latin typeface="Cambria Math" panose="02040503050406030204" pitchFamily="18" charset="0"/>
                            </a:rPr>
                          </m:ctrlPr>
                        </m:sSubPr>
                        <m:e>
                          <m:r>
                            <a:rPr lang="es-MX" sz="2400" b="1" i="1">
                              <a:latin typeface="Cambria Math" panose="02040503050406030204" pitchFamily="18" charset="0"/>
                            </a:rPr>
                            <m:t>𝒙</m:t>
                          </m:r>
                        </m:e>
                        <m:sub>
                          <m:r>
                            <a:rPr lang="es-MX" sz="2400" b="1" i="1">
                              <a:latin typeface="Cambria Math" panose="02040503050406030204" pitchFamily="18" charset="0"/>
                              <a:ea typeface="Cambria Math" panose="02040503050406030204" pitchFamily="18" charset="0"/>
                            </a:rPr>
                            <m:t>𝒕</m:t>
                          </m:r>
                          <m:r>
                            <a:rPr lang="es-MX" sz="2400" b="1" i="1">
                              <a:latin typeface="Cambria Math" panose="02040503050406030204" pitchFamily="18" charset="0"/>
                              <a:ea typeface="Cambria Math" panose="02040503050406030204" pitchFamily="18" charset="0"/>
                            </a:rPr>
                            <m:t>−</m:t>
                          </m:r>
                          <m:r>
                            <a:rPr lang="es-MX" sz="2400" b="1" i="1" smtClean="0">
                              <a:latin typeface="Cambria Math" panose="02040503050406030204" pitchFamily="18" charset="0"/>
                              <a:ea typeface="Cambria Math" panose="02040503050406030204" pitchFamily="18" charset="0"/>
                            </a:rPr>
                            <m:t>𝟐𝟒</m:t>
                          </m:r>
                        </m:sub>
                      </m:sSub>
                      <m:r>
                        <a:rPr lang="es-MX" sz="2400" b="1" i="1" smtClean="0">
                          <a:latin typeface="Cambria Math" panose="02040503050406030204" pitchFamily="18" charset="0"/>
                          <a:ea typeface="Cambria Math" panose="02040503050406030204" pitchFamily="18" charset="0"/>
                        </a:rPr>
                        <m:t>+…</m:t>
                      </m:r>
                      <m:r>
                        <a:rPr lang="es-MX" sz="2400" b="1" i="1">
                          <a:latin typeface="Cambria Math" panose="02040503050406030204" pitchFamily="18" charset="0"/>
                        </a:rPr>
                        <m:t>+</m:t>
                      </m:r>
                      <m:sSub>
                        <m:sSubPr>
                          <m:ctrlPr>
                            <a:rPr lang="es-MX" sz="2400" b="1" i="1">
                              <a:latin typeface="Cambria Math" panose="02040503050406030204" pitchFamily="18" charset="0"/>
                            </a:rPr>
                          </m:ctrlPr>
                        </m:sSubPr>
                        <m:e>
                          <m:r>
                            <a:rPr lang="es-MX" sz="2400" b="1" i="1">
                              <a:latin typeface="Cambria Math" panose="02040503050406030204" pitchFamily="18" charset="0"/>
                            </a:rPr>
                            <m:t>𝒖</m:t>
                          </m:r>
                        </m:e>
                        <m:sub>
                          <m:r>
                            <a:rPr lang="es-MX" sz="2400" b="1" i="1">
                              <a:latin typeface="Cambria Math" panose="02040503050406030204" pitchFamily="18" charset="0"/>
                              <a:ea typeface="Cambria Math" panose="02040503050406030204" pitchFamily="18" charset="0"/>
                            </a:rPr>
                            <m:t>𝒕</m:t>
                          </m:r>
                        </m:sub>
                      </m:sSub>
                    </m:oMath>
                  </m:oMathPara>
                </a14:m>
                <a:endParaRPr lang="es-MX" sz="2400" i="1" dirty="0"/>
              </a:p>
              <a:p>
                <a:pPr algn="just"/>
                <a:endParaRPr lang="es-MX" sz="2400" i="1" dirty="0" smtClean="0"/>
              </a:p>
              <a:p>
                <a:pPr algn="just"/>
                <a:r>
                  <a:rPr lang="es-MX" sz="2400" i="1" dirty="0" smtClean="0"/>
                  <a:t>Los </a:t>
                </a:r>
                <a:r>
                  <a:rPr lang="es-MX" sz="2400" i="1" dirty="0"/>
                  <a:t>modelos </a:t>
                </a:r>
                <a:r>
                  <a:rPr lang="es-MX" sz="2400" i="1" dirty="0" smtClean="0"/>
                  <a:t>SMA (Q), </a:t>
                </a:r>
                <a:r>
                  <a:rPr lang="es-MX" sz="2400" i="1" dirty="0"/>
                  <a:t>donde</a:t>
                </a:r>
              </a:p>
              <a:p>
                <a:pPr algn="just"/>
                <a:endParaRPr lang="es-MX" sz="2400" i="1" dirty="0"/>
              </a:p>
              <a:p>
                <a:pPr marL="342900" indent="-342900" algn="just">
                  <a:buFont typeface="Arial" panose="020B0604020202020204" pitchFamily="34" charset="0"/>
                  <a:buChar char="•"/>
                </a:pPr>
                <a:r>
                  <a:rPr lang="es-MX" sz="2400" b="1" i="1" dirty="0" smtClean="0"/>
                  <a:t>(</a:t>
                </a:r>
                <a:r>
                  <a:rPr lang="es-MX" sz="2400" b="1" i="1" dirty="0"/>
                  <a:t>Q) </a:t>
                </a:r>
                <a:r>
                  <a:rPr lang="es-MX" sz="2400" i="1" dirty="0"/>
                  <a:t>es el orden de la parte de medias móviles.</a:t>
                </a:r>
              </a:p>
              <a:p>
                <a:pPr algn="just"/>
                <a:endParaRPr lang="es-MX" sz="2400" b="1" i="1" dirty="0" smtClean="0">
                  <a:latin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sSub>
                        <m:sSubPr>
                          <m:ctrlPr>
                            <a:rPr lang="es-MX" sz="2400" b="1" i="1">
                              <a:latin typeface="Cambria Math" panose="02040503050406030204" pitchFamily="18" charset="0"/>
                            </a:rPr>
                          </m:ctrlPr>
                        </m:sSubPr>
                        <m:e>
                          <m:r>
                            <a:rPr lang="es-MX" sz="2400" b="1" i="1">
                              <a:latin typeface="Cambria Math" panose="02040503050406030204" pitchFamily="18" charset="0"/>
                            </a:rPr>
                            <m:t>𝒙</m:t>
                          </m:r>
                        </m:e>
                        <m:sub>
                          <m:r>
                            <a:rPr lang="es-MX" sz="2400" b="1" i="1">
                              <a:latin typeface="Cambria Math" panose="02040503050406030204" pitchFamily="18" charset="0"/>
                            </a:rPr>
                            <m:t>𝒕</m:t>
                          </m:r>
                        </m:sub>
                      </m:sSub>
                      <m:r>
                        <a:rPr lang="es-MX" sz="2400" b="1" i="1">
                          <a:latin typeface="Cambria Math" panose="02040503050406030204" pitchFamily="18" charset="0"/>
                        </a:rPr>
                        <m:t>=</m:t>
                      </m:r>
                      <m:sSub>
                        <m:sSubPr>
                          <m:ctrlPr>
                            <a:rPr lang="es-MX" sz="2400" b="1" i="1">
                              <a:latin typeface="Cambria Math" panose="02040503050406030204" pitchFamily="18" charset="0"/>
                            </a:rPr>
                          </m:ctrlPr>
                        </m:sSubPr>
                        <m:e>
                          <m:r>
                            <a:rPr lang="es-MX" sz="2400" b="1" i="1">
                              <a:latin typeface="Cambria Math" panose="02040503050406030204" pitchFamily="18" charset="0"/>
                              <a:ea typeface="Cambria Math" panose="02040503050406030204" pitchFamily="18" charset="0"/>
                            </a:rPr>
                            <m:t>𝜽</m:t>
                          </m:r>
                        </m:e>
                        <m:sub>
                          <m:r>
                            <a:rPr lang="es-MX" sz="2400" b="1" i="1">
                              <a:latin typeface="Cambria Math" panose="02040503050406030204" pitchFamily="18" charset="0"/>
                              <a:ea typeface="Cambria Math" panose="02040503050406030204" pitchFamily="18" charset="0"/>
                            </a:rPr>
                            <m:t>𝟎</m:t>
                          </m:r>
                        </m:sub>
                      </m:sSub>
                      <m:r>
                        <a:rPr lang="es-MX" sz="2400" b="1" i="1">
                          <a:latin typeface="Cambria Math" panose="02040503050406030204" pitchFamily="18" charset="0"/>
                          <a:ea typeface="Cambria Math" panose="02040503050406030204" pitchFamily="18" charset="0"/>
                        </a:rPr>
                        <m:t>−</m:t>
                      </m:r>
                      <m:sSub>
                        <m:sSubPr>
                          <m:ctrlPr>
                            <a:rPr lang="es-MX" sz="2400" b="1" i="1">
                              <a:latin typeface="Cambria Math" panose="02040503050406030204" pitchFamily="18" charset="0"/>
                            </a:rPr>
                          </m:ctrlPr>
                        </m:sSubPr>
                        <m:e>
                          <m:r>
                            <a:rPr lang="es-MX" sz="2400" b="1" i="1">
                              <a:latin typeface="Cambria Math" panose="02040503050406030204" pitchFamily="18" charset="0"/>
                              <a:ea typeface="Cambria Math" panose="02040503050406030204" pitchFamily="18" charset="0"/>
                            </a:rPr>
                            <m:t>𝜽</m:t>
                          </m:r>
                        </m:e>
                        <m:sub>
                          <m:r>
                            <a:rPr lang="es-MX" sz="2400" b="1" i="1">
                              <a:latin typeface="Cambria Math" panose="02040503050406030204" pitchFamily="18" charset="0"/>
                              <a:ea typeface="Cambria Math" panose="02040503050406030204" pitchFamily="18" charset="0"/>
                            </a:rPr>
                            <m:t>𝟏</m:t>
                          </m:r>
                        </m:sub>
                      </m:sSub>
                      <m:sSub>
                        <m:sSubPr>
                          <m:ctrlPr>
                            <a:rPr lang="es-MX" sz="2400" b="1" i="1">
                              <a:latin typeface="Cambria Math" panose="02040503050406030204" pitchFamily="18" charset="0"/>
                            </a:rPr>
                          </m:ctrlPr>
                        </m:sSubPr>
                        <m:e>
                          <m:r>
                            <a:rPr lang="es-MX" sz="2400" b="1" i="1">
                              <a:latin typeface="Cambria Math" panose="02040503050406030204" pitchFamily="18" charset="0"/>
                            </a:rPr>
                            <m:t>𝒖</m:t>
                          </m:r>
                        </m:e>
                        <m:sub>
                          <m:r>
                            <a:rPr lang="es-MX" sz="2400" b="1" i="1">
                              <a:latin typeface="Cambria Math" panose="02040503050406030204" pitchFamily="18" charset="0"/>
                              <a:ea typeface="Cambria Math" panose="02040503050406030204" pitchFamily="18" charset="0"/>
                            </a:rPr>
                            <m:t>𝒕</m:t>
                          </m:r>
                          <m:r>
                            <a:rPr lang="es-MX" sz="2400" b="1" i="1">
                              <a:latin typeface="Cambria Math" panose="02040503050406030204" pitchFamily="18" charset="0"/>
                              <a:ea typeface="Cambria Math" panose="02040503050406030204" pitchFamily="18" charset="0"/>
                            </a:rPr>
                            <m:t>−</m:t>
                          </m:r>
                          <m:r>
                            <a:rPr lang="es-MX" sz="2400" b="1" i="1">
                              <a:latin typeface="Cambria Math" panose="02040503050406030204" pitchFamily="18" charset="0"/>
                              <a:ea typeface="Cambria Math" panose="02040503050406030204" pitchFamily="18" charset="0"/>
                            </a:rPr>
                            <m:t>𝟏𝟐</m:t>
                          </m:r>
                        </m:sub>
                      </m:sSub>
                      <m:r>
                        <a:rPr lang="es-MX" sz="2400" b="1" i="1">
                          <a:latin typeface="Cambria Math" panose="02040503050406030204" pitchFamily="18" charset="0"/>
                          <a:ea typeface="Cambria Math" panose="02040503050406030204" pitchFamily="18" charset="0"/>
                        </a:rPr>
                        <m:t>−</m:t>
                      </m:r>
                      <m:sSub>
                        <m:sSubPr>
                          <m:ctrlPr>
                            <a:rPr lang="es-MX" sz="2400" b="1" i="1">
                              <a:latin typeface="Cambria Math" panose="02040503050406030204" pitchFamily="18" charset="0"/>
                            </a:rPr>
                          </m:ctrlPr>
                        </m:sSubPr>
                        <m:e>
                          <m:r>
                            <a:rPr lang="es-MX" sz="2400" b="1" i="1">
                              <a:latin typeface="Cambria Math" panose="02040503050406030204" pitchFamily="18" charset="0"/>
                              <a:ea typeface="Cambria Math" panose="02040503050406030204" pitchFamily="18" charset="0"/>
                            </a:rPr>
                            <m:t>𝜽</m:t>
                          </m:r>
                        </m:e>
                        <m:sub>
                          <m:r>
                            <a:rPr lang="es-MX" sz="2400" b="1" i="1" smtClean="0">
                              <a:latin typeface="Cambria Math" panose="02040503050406030204" pitchFamily="18" charset="0"/>
                              <a:ea typeface="Cambria Math" panose="02040503050406030204" pitchFamily="18" charset="0"/>
                            </a:rPr>
                            <m:t>𝟐</m:t>
                          </m:r>
                        </m:sub>
                      </m:sSub>
                      <m:sSub>
                        <m:sSubPr>
                          <m:ctrlPr>
                            <a:rPr lang="es-MX" sz="2400" b="1" i="1">
                              <a:latin typeface="Cambria Math" panose="02040503050406030204" pitchFamily="18" charset="0"/>
                            </a:rPr>
                          </m:ctrlPr>
                        </m:sSubPr>
                        <m:e>
                          <m:r>
                            <a:rPr lang="es-MX" sz="2400" b="1" i="1">
                              <a:latin typeface="Cambria Math" panose="02040503050406030204" pitchFamily="18" charset="0"/>
                            </a:rPr>
                            <m:t>𝒖</m:t>
                          </m:r>
                        </m:e>
                        <m:sub>
                          <m:r>
                            <a:rPr lang="es-MX" sz="2400" b="1" i="1">
                              <a:latin typeface="Cambria Math" panose="02040503050406030204" pitchFamily="18" charset="0"/>
                              <a:ea typeface="Cambria Math" panose="02040503050406030204" pitchFamily="18" charset="0"/>
                            </a:rPr>
                            <m:t>𝒕</m:t>
                          </m:r>
                          <m:r>
                            <a:rPr lang="es-MX" sz="2400" b="1" i="1">
                              <a:latin typeface="Cambria Math" panose="02040503050406030204" pitchFamily="18" charset="0"/>
                              <a:ea typeface="Cambria Math" panose="02040503050406030204" pitchFamily="18" charset="0"/>
                            </a:rPr>
                            <m:t>−</m:t>
                          </m:r>
                          <m:r>
                            <a:rPr lang="es-MX" sz="2400" b="1" i="1" smtClean="0">
                              <a:latin typeface="Cambria Math" panose="02040503050406030204" pitchFamily="18" charset="0"/>
                              <a:ea typeface="Cambria Math" panose="02040503050406030204" pitchFamily="18" charset="0"/>
                            </a:rPr>
                            <m:t>𝟐𝟒</m:t>
                          </m:r>
                        </m:sub>
                      </m:sSub>
                      <m:r>
                        <a:rPr lang="es-MX" sz="2400" b="1" i="1" smtClean="0">
                          <a:latin typeface="Cambria Math" panose="02040503050406030204" pitchFamily="18" charset="0"/>
                          <a:ea typeface="Cambria Math" panose="02040503050406030204" pitchFamily="18" charset="0"/>
                        </a:rPr>
                        <m:t>+…</m:t>
                      </m:r>
                      <m:r>
                        <a:rPr lang="es-MX" sz="2400" b="1" i="1">
                          <a:latin typeface="Cambria Math" panose="02040503050406030204" pitchFamily="18" charset="0"/>
                        </a:rPr>
                        <m:t>+</m:t>
                      </m:r>
                      <m:sSub>
                        <m:sSubPr>
                          <m:ctrlPr>
                            <a:rPr lang="es-MX" sz="2400" b="1" i="1">
                              <a:latin typeface="Cambria Math" panose="02040503050406030204" pitchFamily="18" charset="0"/>
                            </a:rPr>
                          </m:ctrlPr>
                        </m:sSubPr>
                        <m:e>
                          <m:r>
                            <a:rPr lang="es-MX" sz="2400" b="1" i="1">
                              <a:latin typeface="Cambria Math" panose="02040503050406030204" pitchFamily="18" charset="0"/>
                            </a:rPr>
                            <m:t>𝒖</m:t>
                          </m:r>
                        </m:e>
                        <m:sub>
                          <m:r>
                            <a:rPr lang="es-MX" sz="2400" b="1" i="1">
                              <a:latin typeface="Cambria Math" panose="02040503050406030204" pitchFamily="18" charset="0"/>
                              <a:ea typeface="Cambria Math" panose="02040503050406030204" pitchFamily="18" charset="0"/>
                            </a:rPr>
                            <m:t>𝒕</m:t>
                          </m:r>
                        </m:sub>
                      </m:sSub>
                    </m:oMath>
                  </m:oMathPara>
                </a14:m>
                <a:endParaRPr lang="es-MX" sz="2400" b="1" i="1" dirty="0"/>
              </a:p>
              <a:p>
                <a:pPr algn="just"/>
                <a:endParaRPr lang="es-MX" sz="2400" i="1" dirty="0"/>
              </a:p>
              <a:p>
                <a:pPr algn="just"/>
                <a:r>
                  <a:rPr lang="es-MX" sz="2400" i="1" dirty="0" smtClean="0"/>
                  <a:t>tal que </a:t>
                </a:r>
                <a14:m>
                  <m:oMath xmlns:m="http://schemas.openxmlformats.org/officeDocument/2006/math">
                    <m:d>
                      <m:dPr>
                        <m:ctrlPr>
                          <a:rPr lang="es-MX" sz="2400" b="1" i="1">
                            <a:latin typeface="Cambria Math" panose="02040503050406030204" pitchFamily="18" charset="0"/>
                          </a:rPr>
                        </m:ctrlPr>
                      </m:dPr>
                      <m:e>
                        <m:sSub>
                          <m:sSubPr>
                            <m:ctrlPr>
                              <a:rPr lang="es-MX" sz="2400" b="1" i="1">
                                <a:latin typeface="Cambria Math" panose="02040503050406030204" pitchFamily="18" charset="0"/>
                              </a:rPr>
                            </m:ctrlPr>
                          </m:sSubPr>
                          <m:e>
                            <m:r>
                              <a:rPr lang="es-MX" sz="2400" b="1" i="1">
                                <a:latin typeface="Cambria Math" panose="02040503050406030204" pitchFamily="18" charset="0"/>
                              </a:rPr>
                              <m:t>𝒖</m:t>
                            </m:r>
                          </m:e>
                          <m:sub>
                            <m:r>
                              <a:rPr lang="es-MX" sz="2400" b="1" i="1">
                                <a:latin typeface="Cambria Math" panose="02040503050406030204" pitchFamily="18" charset="0"/>
                              </a:rPr>
                              <m:t>𝒕</m:t>
                            </m:r>
                          </m:sub>
                        </m:sSub>
                      </m:e>
                    </m:d>
                  </m:oMath>
                </a14:m>
                <a:r>
                  <a:rPr lang="es-MX" sz="2400" i="1" dirty="0"/>
                  <a:t> es un ruido blanco.</a:t>
                </a:r>
              </a:p>
              <a:p>
                <a:pPr algn="just"/>
                <a:endParaRPr lang="es-MX" sz="2400" i="1" dirty="0" smtClean="0"/>
              </a:p>
              <a:p>
                <a:pPr algn="just"/>
                <a:endParaRPr lang="es-MX" sz="2400" i="1" dirty="0" smtClean="0"/>
              </a:p>
              <a:p>
                <a:pPr algn="just"/>
                <a:endParaRPr lang="es-MX" sz="2400" i="1" dirty="0"/>
              </a:p>
            </p:txBody>
          </p:sp>
        </mc:Choice>
        <mc:Fallback xmlns="">
          <p:sp>
            <p:nvSpPr>
              <p:cNvPr id="11" name="CuadroTexto 10"/>
              <p:cNvSpPr txBox="1">
                <a:spLocks noRot="1" noChangeAspect="1" noMove="1" noResize="1" noEditPoints="1" noAdjustHandles="1" noChangeArrowheads="1" noChangeShapeType="1" noTextEdit="1"/>
              </p:cNvSpPr>
              <p:nvPr/>
            </p:nvSpPr>
            <p:spPr>
              <a:xfrm flipH="1">
                <a:off x="249904" y="1027239"/>
                <a:ext cx="11672735" cy="6001643"/>
              </a:xfrm>
              <a:prstGeom prst="rect">
                <a:avLst/>
              </a:prstGeom>
              <a:blipFill rotWithShape="0">
                <a:blip r:embed="rId3"/>
                <a:stretch>
                  <a:fillRect l="-836" t="-813"/>
                </a:stretch>
              </a:blipFill>
            </p:spPr>
            <p:txBody>
              <a:bodyPr/>
              <a:lstStyle/>
              <a:p>
                <a:r>
                  <a:rPr lang="es-MX">
                    <a:noFill/>
                  </a:rPr>
                  <a:t> </a:t>
                </a:r>
              </a:p>
            </p:txBody>
          </p:sp>
        </mc:Fallback>
      </mc:AlternateContent>
    </p:spTree>
    <p:extLst>
      <p:ext uri="{BB962C8B-B14F-4D97-AF65-F5344CB8AC3E}">
        <p14:creationId xmlns:p14="http://schemas.microsoft.com/office/powerpoint/2010/main" val="32938327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p:cNvCxnSpPr/>
          <p:nvPr/>
        </p:nvCxnSpPr>
        <p:spPr>
          <a:xfrm flipV="1">
            <a:off x="0" y="982493"/>
            <a:ext cx="10525328" cy="19456"/>
          </a:xfrm>
          <a:prstGeom prst="line">
            <a:avLst/>
          </a:prstGeom>
          <a:ln w="38100">
            <a:solidFill>
              <a:srgbClr val="3A5EA7"/>
            </a:solidFill>
          </a:ln>
        </p:spPr>
        <p:style>
          <a:lnRef idx="3">
            <a:schemeClr val="accent2"/>
          </a:lnRef>
          <a:fillRef idx="0">
            <a:schemeClr val="accent2"/>
          </a:fillRef>
          <a:effectRef idx="2">
            <a:schemeClr val="accent2"/>
          </a:effectRef>
          <a:fontRef idx="minor">
            <a:schemeClr val="tx1"/>
          </a:fontRef>
        </p:style>
      </p:cxnSp>
      <p:sp>
        <p:nvSpPr>
          <p:cNvPr id="5" name="Rectángulo 4"/>
          <p:cNvSpPr/>
          <p:nvPr/>
        </p:nvSpPr>
        <p:spPr>
          <a:xfrm>
            <a:off x="-9728" y="6536994"/>
            <a:ext cx="12192000" cy="155642"/>
          </a:xfrm>
          <a:prstGeom prst="rect">
            <a:avLst/>
          </a:prstGeom>
          <a:solidFill>
            <a:srgbClr val="8B9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6" name="Rectángulo 5"/>
          <p:cNvSpPr/>
          <p:nvPr/>
        </p:nvSpPr>
        <p:spPr>
          <a:xfrm>
            <a:off x="0" y="6692636"/>
            <a:ext cx="12192000" cy="155642"/>
          </a:xfrm>
          <a:prstGeom prst="rect">
            <a:avLst/>
          </a:prstGeom>
          <a:solidFill>
            <a:srgbClr val="3A5EA7"/>
          </a:solidFill>
          <a:ln>
            <a:solidFill>
              <a:srgbClr val="3A5E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pic>
        <p:nvPicPr>
          <p:cNvPr id="7" name="Imagen 6" descr="Imagen que contiene plato&#10;&#10;Descripción generada automáticamente">
            <a:extLst>
              <a:ext uri="{FF2B5EF4-FFF2-40B4-BE49-F238E27FC236}">
                <a16:creationId xmlns="" xmlns:a16="http://schemas.microsoft.com/office/drawing/2014/main" id="{1400270E-482D-4AAA-9CBF-6DBB210C7414}"/>
              </a:ext>
            </a:extLst>
          </p:cNvPr>
          <p:cNvPicPr>
            <a:picLocks noChangeAspect="1"/>
          </p:cNvPicPr>
          <p:nvPr/>
        </p:nvPicPr>
        <p:blipFill>
          <a:blip r:embed="rId2"/>
          <a:stretch>
            <a:fillRect/>
          </a:stretch>
        </p:blipFill>
        <p:spPr>
          <a:xfrm>
            <a:off x="10657908" y="-49655"/>
            <a:ext cx="1382959" cy="1068089"/>
          </a:xfrm>
          <a:prstGeom prst="rect">
            <a:avLst/>
          </a:prstGeom>
        </p:spPr>
      </p:pic>
      <p:sp>
        <p:nvSpPr>
          <p:cNvPr id="2" name="CuadroTexto 1"/>
          <p:cNvSpPr txBox="1"/>
          <p:nvPr/>
        </p:nvSpPr>
        <p:spPr>
          <a:xfrm flipH="1">
            <a:off x="-9728" y="181423"/>
            <a:ext cx="10968880" cy="646331"/>
          </a:xfrm>
          <a:prstGeom prst="rect">
            <a:avLst/>
          </a:prstGeom>
          <a:noFill/>
        </p:spPr>
        <p:txBody>
          <a:bodyPr wrap="square" rtlCol="0">
            <a:spAutoFit/>
          </a:bodyPr>
          <a:lstStyle/>
          <a:p>
            <a:r>
              <a:rPr lang="es-MX" sz="3600" b="1" dirty="0"/>
              <a:t>PROCESO </a:t>
            </a:r>
            <a:r>
              <a:rPr lang="es-MX" sz="3600" b="1" dirty="0" smtClean="0"/>
              <a:t>ARIMA Estacionales </a:t>
            </a:r>
            <a:r>
              <a:rPr lang="es-MX" sz="3600" b="1" dirty="0"/>
              <a:t>(</a:t>
            </a:r>
            <a:r>
              <a:rPr lang="es-MX" sz="3600" b="1" dirty="0" smtClean="0"/>
              <a:t>SARIMA)(p,d,q)(P,D,Q)</a:t>
            </a:r>
            <a:endParaRPr lang="es-MX" sz="3600" b="1" dirty="0"/>
          </a:p>
        </p:txBody>
      </p:sp>
      <mc:AlternateContent xmlns:mc="http://schemas.openxmlformats.org/markup-compatibility/2006" xmlns:a14="http://schemas.microsoft.com/office/drawing/2010/main">
        <mc:Choice Requires="a14">
          <p:sp>
            <p:nvSpPr>
              <p:cNvPr id="11" name="CuadroTexto 10"/>
              <p:cNvSpPr txBox="1"/>
              <p:nvPr/>
            </p:nvSpPr>
            <p:spPr>
              <a:xfrm flipH="1">
                <a:off x="249904" y="1027239"/>
                <a:ext cx="11672735" cy="5278881"/>
              </a:xfrm>
              <a:prstGeom prst="rect">
                <a:avLst/>
              </a:prstGeom>
              <a:noFill/>
            </p:spPr>
            <p:txBody>
              <a:bodyPr wrap="square" rtlCol="0">
                <a:spAutoFit/>
              </a:bodyPr>
              <a:lstStyle/>
              <a:p>
                <a:pPr algn="just"/>
                <a:r>
                  <a:rPr lang="es-MX" sz="2400" i="1" dirty="0" smtClean="0"/>
                  <a:t>Diferencias Ordinal</a:t>
                </a:r>
              </a:p>
              <a:p>
                <a:pPr algn="just"/>
                <a:endParaRPr lang="es-MX" sz="2400" b="1" i="1" dirty="0" smtClean="0">
                  <a:latin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sSub>
                        <m:sSubPr>
                          <m:ctrlPr>
                            <a:rPr lang="es-MX" sz="2400" b="1" i="1">
                              <a:latin typeface="Cambria Math" panose="02040503050406030204" pitchFamily="18" charset="0"/>
                            </a:rPr>
                          </m:ctrlPr>
                        </m:sSubPr>
                        <m:e>
                          <m:r>
                            <a:rPr lang="es-MX" sz="2400" b="1" i="1" smtClean="0">
                              <a:latin typeface="Cambria Math" panose="02040503050406030204" pitchFamily="18" charset="0"/>
                              <a:ea typeface="Cambria Math" panose="02040503050406030204" pitchFamily="18" charset="0"/>
                            </a:rPr>
                            <m:t>∆</m:t>
                          </m:r>
                          <m:r>
                            <a:rPr lang="es-MX" sz="2400" b="1" i="1">
                              <a:latin typeface="Cambria Math" panose="02040503050406030204" pitchFamily="18" charset="0"/>
                            </a:rPr>
                            <m:t>𝒙</m:t>
                          </m:r>
                        </m:e>
                        <m:sub>
                          <m:r>
                            <a:rPr lang="es-MX" sz="2400" b="1" i="1">
                              <a:latin typeface="Cambria Math" panose="02040503050406030204" pitchFamily="18" charset="0"/>
                            </a:rPr>
                            <m:t>𝒕</m:t>
                          </m:r>
                        </m:sub>
                      </m:sSub>
                      <m:r>
                        <a:rPr lang="es-MX" sz="2400" b="1" i="1">
                          <a:latin typeface="Cambria Math" panose="02040503050406030204" pitchFamily="18" charset="0"/>
                        </a:rPr>
                        <m:t>=</m:t>
                      </m:r>
                      <m:sSub>
                        <m:sSubPr>
                          <m:ctrlPr>
                            <a:rPr lang="es-MX" sz="2400" b="1" i="1">
                              <a:latin typeface="Cambria Math" panose="02040503050406030204" pitchFamily="18" charset="0"/>
                            </a:rPr>
                          </m:ctrlPr>
                        </m:sSubPr>
                        <m:e>
                          <m:r>
                            <a:rPr lang="es-MX" sz="2400" b="1" i="1">
                              <a:latin typeface="Cambria Math" panose="02040503050406030204" pitchFamily="18" charset="0"/>
                            </a:rPr>
                            <m:t>𝒙</m:t>
                          </m:r>
                        </m:e>
                        <m:sub>
                          <m:r>
                            <a:rPr lang="es-MX" sz="2400" b="1" i="1">
                              <a:latin typeface="Cambria Math" panose="02040503050406030204" pitchFamily="18" charset="0"/>
                            </a:rPr>
                            <m:t>𝒕</m:t>
                          </m:r>
                        </m:sub>
                      </m:sSub>
                      <m:r>
                        <a:rPr lang="es-MX" sz="2400" b="1" i="1" smtClean="0">
                          <a:latin typeface="Cambria Math" panose="02040503050406030204" pitchFamily="18" charset="0"/>
                        </a:rPr>
                        <m:t>−</m:t>
                      </m:r>
                      <m:sSub>
                        <m:sSubPr>
                          <m:ctrlPr>
                            <a:rPr lang="es-MX" sz="2400" b="1" i="1">
                              <a:latin typeface="Cambria Math" panose="02040503050406030204" pitchFamily="18" charset="0"/>
                            </a:rPr>
                          </m:ctrlPr>
                        </m:sSubPr>
                        <m:e>
                          <m:r>
                            <a:rPr lang="es-MX" sz="2400" b="1" i="1">
                              <a:latin typeface="Cambria Math" panose="02040503050406030204" pitchFamily="18" charset="0"/>
                            </a:rPr>
                            <m:t>𝒙</m:t>
                          </m:r>
                        </m:e>
                        <m:sub>
                          <m:r>
                            <a:rPr lang="es-MX" sz="2400" b="1" i="1">
                              <a:latin typeface="Cambria Math" panose="02040503050406030204" pitchFamily="18" charset="0"/>
                            </a:rPr>
                            <m:t>𝒕</m:t>
                          </m:r>
                          <m:r>
                            <a:rPr lang="es-MX" sz="2400" b="1" i="1" smtClean="0">
                              <a:latin typeface="Cambria Math" panose="02040503050406030204" pitchFamily="18" charset="0"/>
                            </a:rPr>
                            <m:t>−</m:t>
                          </m:r>
                          <m:r>
                            <a:rPr lang="es-MX" sz="2400" b="1" i="1" smtClean="0">
                              <a:latin typeface="Cambria Math" panose="02040503050406030204" pitchFamily="18" charset="0"/>
                            </a:rPr>
                            <m:t>𝒋</m:t>
                          </m:r>
                        </m:sub>
                      </m:sSub>
                    </m:oMath>
                  </m:oMathPara>
                </a14:m>
                <a:endParaRPr lang="es-MX" sz="2400" i="1" dirty="0"/>
              </a:p>
              <a:p>
                <a:pPr algn="just"/>
                <a:endParaRPr lang="es-MX" sz="2400" i="1" dirty="0" smtClean="0"/>
              </a:p>
              <a:p>
                <a:pPr algn="just"/>
                <a:r>
                  <a:rPr lang="es-MX" sz="2400" i="1" dirty="0" smtClean="0"/>
                  <a:t>Diferencia Estacional</a:t>
                </a:r>
                <a:endParaRPr lang="es-MX" sz="2400" i="1" dirty="0"/>
              </a:p>
              <a:p>
                <a:pPr algn="just"/>
                <a:endParaRPr lang="es-MX" sz="2400" i="1" dirty="0"/>
              </a:p>
              <a:p>
                <a:pPr algn="just"/>
                <a14:m>
                  <m:oMathPara xmlns:m="http://schemas.openxmlformats.org/officeDocument/2006/math">
                    <m:oMathParaPr>
                      <m:jc m:val="centerGroup"/>
                    </m:oMathParaPr>
                    <m:oMath xmlns:m="http://schemas.openxmlformats.org/officeDocument/2006/math">
                      <m:sSub>
                        <m:sSubPr>
                          <m:ctrlPr>
                            <a:rPr lang="es-MX" sz="2400" b="1" i="1">
                              <a:latin typeface="Cambria Math" panose="02040503050406030204" pitchFamily="18" charset="0"/>
                            </a:rPr>
                          </m:ctrlPr>
                        </m:sSubPr>
                        <m:e>
                          <m:r>
                            <a:rPr lang="es-MX" sz="2400" b="1" i="1">
                              <a:latin typeface="Cambria Math" panose="02040503050406030204" pitchFamily="18" charset="0"/>
                              <a:ea typeface="Cambria Math" panose="02040503050406030204" pitchFamily="18" charset="0"/>
                            </a:rPr>
                            <m:t>∆</m:t>
                          </m:r>
                          <m:r>
                            <a:rPr lang="es-MX" sz="2400" b="1" i="1">
                              <a:latin typeface="Cambria Math" panose="02040503050406030204" pitchFamily="18" charset="0"/>
                            </a:rPr>
                            <m:t>𝒙</m:t>
                          </m:r>
                        </m:e>
                        <m:sub>
                          <m:r>
                            <a:rPr lang="es-MX" sz="2400" b="1" i="1">
                              <a:latin typeface="Cambria Math" panose="02040503050406030204" pitchFamily="18" charset="0"/>
                            </a:rPr>
                            <m:t>𝒕</m:t>
                          </m:r>
                        </m:sub>
                      </m:sSub>
                      <m:r>
                        <a:rPr lang="es-MX" sz="2400" b="1" i="1">
                          <a:latin typeface="Cambria Math" panose="02040503050406030204" pitchFamily="18" charset="0"/>
                        </a:rPr>
                        <m:t>=</m:t>
                      </m:r>
                      <m:sSub>
                        <m:sSubPr>
                          <m:ctrlPr>
                            <a:rPr lang="es-MX" sz="2400" b="1" i="1">
                              <a:latin typeface="Cambria Math" panose="02040503050406030204" pitchFamily="18" charset="0"/>
                            </a:rPr>
                          </m:ctrlPr>
                        </m:sSubPr>
                        <m:e>
                          <m:r>
                            <a:rPr lang="es-MX" sz="2400" b="1" i="1">
                              <a:latin typeface="Cambria Math" panose="02040503050406030204" pitchFamily="18" charset="0"/>
                            </a:rPr>
                            <m:t>𝒙</m:t>
                          </m:r>
                        </m:e>
                        <m:sub>
                          <m:r>
                            <a:rPr lang="es-MX" sz="2400" b="1" i="1">
                              <a:latin typeface="Cambria Math" panose="02040503050406030204" pitchFamily="18" charset="0"/>
                            </a:rPr>
                            <m:t>𝒕</m:t>
                          </m:r>
                        </m:sub>
                      </m:sSub>
                      <m:r>
                        <a:rPr lang="es-MX" sz="2400" b="1" i="1">
                          <a:latin typeface="Cambria Math" panose="02040503050406030204" pitchFamily="18" charset="0"/>
                        </a:rPr>
                        <m:t>−</m:t>
                      </m:r>
                      <m:sSub>
                        <m:sSubPr>
                          <m:ctrlPr>
                            <a:rPr lang="es-MX" sz="2400" b="1" i="1">
                              <a:latin typeface="Cambria Math" panose="02040503050406030204" pitchFamily="18" charset="0"/>
                            </a:rPr>
                          </m:ctrlPr>
                        </m:sSubPr>
                        <m:e>
                          <m:r>
                            <a:rPr lang="es-MX" sz="2400" b="1" i="1">
                              <a:latin typeface="Cambria Math" panose="02040503050406030204" pitchFamily="18" charset="0"/>
                            </a:rPr>
                            <m:t>𝒙</m:t>
                          </m:r>
                        </m:e>
                        <m:sub>
                          <m:r>
                            <a:rPr lang="es-MX" sz="2400" b="1" i="1">
                              <a:latin typeface="Cambria Math" panose="02040503050406030204" pitchFamily="18" charset="0"/>
                            </a:rPr>
                            <m:t>𝒕</m:t>
                          </m:r>
                          <m:r>
                            <a:rPr lang="es-MX" sz="2400" b="1" i="1">
                              <a:latin typeface="Cambria Math" panose="02040503050406030204" pitchFamily="18" charset="0"/>
                            </a:rPr>
                            <m:t>−</m:t>
                          </m:r>
                          <m:r>
                            <a:rPr lang="es-MX" sz="2400" b="1" i="1" smtClean="0">
                              <a:latin typeface="Cambria Math" panose="02040503050406030204" pitchFamily="18" charset="0"/>
                            </a:rPr>
                            <m:t>𝒋𝒆𝒔𝒕</m:t>
                          </m:r>
                        </m:sub>
                      </m:sSub>
                    </m:oMath>
                  </m:oMathPara>
                </a14:m>
                <a:endParaRPr lang="es-MX" sz="2400" i="1" dirty="0"/>
              </a:p>
              <a:p>
                <a:pPr algn="just"/>
                <a:r>
                  <a:rPr lang="es-MX" sz="2400" i="1" dirty="0" smtClean="0"/>
                  <a:t>Modelo</a:t>
                </a:r>
              </a:p>
              <a:p>
                <a:pPr algn="just"/>
                <a:endParaRPr lang="es-MX" sz="2400" i="1" dirty="0"/>
              </a:p>
              <a:p>
                <a:pPr algn="just"/>
                <a14:m>
                  <m:oMathPara xmlns:m="http://schemas.openxmlformats.org/officeDocument/2006/math">
                    <m:oMathParaPr>
                      <m:jc m:val="centerGroup"/>
                    </m:oMathParaPr>
                    <m:oMath xmlns:m="http://schemas.openxmlformats.org/officeDocument/2006/math">
                      <m:sSubSup>
                        <m:sSubSupPr>
                          <m:ctrlPr>
                            <a:rPr lang="es-MX" sz="2400" b="1" i="1">
                              <a:latin typeface="Cambria Math" panose="02040503050406030204" pitchFamily="18" charset="0"/>
                            </a:rPr>
                          </m:ctrlPr>
                        </m:sSubSupPr>
                        <m:e>
                          <m:r>
                            <a:rPr lang="es-MX" sz="2400" b="1" i="1">
                              <a:latin typeface="Cambria Math" panose="02040503050406030204" pitchFamily="18" charset="0"/>
                            </a:rPr>
                            <m:t>𝒙</m:t>
                          </m:r>
                        </m:e>
                        <m:sub>
                          <m:r>
                            <a:rPr lang="es-MX" sz="2400" b="1" i="1">
                              <a:latin typeface="Cambria Math" panose="02040503050406030204" pitchFamily="18" charset="0"/>
                            </a:rPr>
                            <m:t>𝒕</m:t>
                          </m:r>
                        </m:sub>
                        <m:sup>
                          <m:r>
                            <a:rPr lang="es-MX" sz="2400" b="1" i="1">
                              <a:latin typeface="Cambria Math" panose="02040503050406030204" pitchFamily="18" charset="0"/>
                            </a:rPr>
                            <m:t>𝒅</m:t>
                          </m:r>
                          <m:r>
                            <a:rPr lang="es-MX" sz="2400" b="1" i="1" smtClean="0">
                              <a:latin typeface="Cambria Math" panose="02040503050406030204" pitchFamily="18" charset="0"/>
                            </a:rPr>
                            <m:t>,</m:t>
                          </m:r>
                          <m:r>
                            <a:rPr lang="es-MX" sz="2400" b="1" i="1" smtClean="0">
                              <a:latin typeface="Cambria Math" panose="02040503050406030204" pitchFamily="18" charset="0"/>
                            </a:rPr>
                            <m:t>𝑫</m:t>
                          </m:r>
                        </m:sup>
                      </m:sSubSup>
                      <m:r>
                        <a:rPr lang="es-MX" sz="2400" b="1" i="1">
                          <a:latin typeface="Cambria Math" panose="02040503050406030204" pitchFamily="18" charset="0"/>
                        </a:rPr>
                        <m:t>=</m:t>
                      </m:r>
                      <m:nary>
                        <m:naryPr>
                          <m:chr m:val="∑"/>
                          <m:ctrlPr>
                            <a:rPr lang="es-MX" sz="2400" b="1" i="1">
                              <a:latin typeface="Cambria Math" panose="02040503050406030204" pitchFamily="18" charset="0"/>
                            </a:rPr>
                          </m:ctrlPr>
                        </m:naryPr>
                        <m:sub>
                          <m:r>
                            <m:rPr>
                              <m:brk m:alnAt="23"/>
                            </m:rPr>
                            <a:rPr lang="es-MX" sz="2400" b="1" i="1">
                              <a:latin typeface="Cambria Math" panose="02040503050406030204" pitchFamily="18" charset="0"/>
                            </a:rPr>
                            <m:t>𝒋</m:t>
                          </m:r>
                          <m:r>
                            <a:rPr lang="es-MX" sz="2400" b="1" i="1">
                              <a:latin typeface="Cambria Math" panose="02040503050406030204" pitchFamily="18" charset="0"/>
                            </a:rPr>
                            <m:t>=</m:t>
                          </m:r>
                          <m:r>
                            <a:rPr lang="es-MX" sz="2400" b="1" i="1">
                              <a:latin typeface="Cambria Math" panose="02040503050406030204" pitchFamily="18" charset="0"/>
                            </a:rPr>
                            <m:t>𝟎</m:t>
                          </m:r>
                        </m:sub>
                        <m:sup>
                          <m:r>
                            <a:rPr lang="es-MX" sz="2400" b="1" i="1">
                              <a:latin typeface="Cambria Math" panose="02040503050406030204" pitchFamily="18" charset="0"/>
                            </a:rPr>
                            <m:t>𝒑</m:t>
                          </m:r>
                        </m:sup>
                        <m:e>
                          <m:sSub>
                            <m:sSubPr>
                              <m:ctrlPr>
                                <a:rPr lang="es-MX" sz="2400" b="1" i="1">
                                  <a:latin typeface="Cambria Math" panose="02040503050406030204" pitchFamily="18" charset="0"/>
                                </a:rPr>
                              </m:ctrlPr>
                            </m:sSubPr>
                            <m:e>
                              <m:r>
                                <a:rPr lang="es-MX" sz="2400" b="1" i="1">
                                  <a:latin typeface="Cambria Math" panose="02040503050406030204" pitchFamily="18" charset="0"/>
                                  <a:ea typeface="Cambria Math" panose="02040503050406030204" pitchFamily="18" charset="0"/>
                                </a:rPr>
                                <m:t>𝜶</m:t>
                              </m:r>
                            </m:e>
                            <m:sub>
                              <m:r>
                                <a:rPr lang="es-MX" sz="2400" b="1" i="1">
                                  <a:latin typeface="Cambria Math" panose="02040503050406030204" pitchFamily="18" charset="0"/>
                                </a:rPr>
                                <m:t>𝒋</m:t>
                              </m:r>
                            </m:sub>
                          </m:sSub>
                          <m:sSubSup>
                            <m:sSubSupPr>
                              <m:ctrlPr>
                                <a:rPr lang="es-MX" sz="2400" b="1" i="1">
                                  <a:latin typeface="Cambria Math" panose="02040503050406030204" pitchFamily="18" charset="0"/>
                                </a:rPr>
                              </m:ctrlPr>
                            </m:sSubSupPr>
                            <m:e>
                              <m:r>
                                <a:rPr lang="es-MX" sz="2400" b="1" i="1">
                                  <a:latin typeface="Cambria Math" panose="02040503050406030204" pitchFamily="18" charset="0"/>
                                </a:rPr>
                                <m:t>𝒙</m:t>
                              </m:r>
                            </m:e>
                            <m:sub>
                              <m:r>
                                <a:rPr lang="es-MX" sz="2400" b="1" i="1">
                                  <a:latin typeface="Cambria Math" panose="02040503050406030204" pitchFamily="18" charset="0"/>
                                </a:rPr>
                                <m:t>𝒕</m:t>
                              </m:r>
                              <m:r>
                                <a:rPr lang="es-MX" sz="2400" b="1" i="1">
                                  <a:latin typeface="Cambria Math" panose="02040503050406030204" pitchFamily="18" charset="0"/>
                                </a:rPr>
                                <m:t>−</m:t>
                              </m:r>
                              <m:r>
                                <a:rPr lang="es-MX" sz="2400" b="1" i="1">
                                  <a:latin typeface="Cambria Math" panose="02040503050406030204" pitchFamily="18" charset="0"/>
                                </a:rPr>
                                <m:t>𝒋</m:t>
                              </m:r>
                            </m:sub>
                            <m:sup>
                              <m:r>
                                <a:rPr lang="es-MX" sz="2400" b="1" i="1">
                                  <a:latin typeface="Cambria Math" panose="02040503050406030204" pitchFamily="18" charset="0"/>
                                </a:rPr>
                                <m:t>𝒅</m:t>
                              </m:r>
                            </m:sup>
                          </m:sSubSup>
                        </m:e>
                      </m:nary>
                      <m:r>
                        <a:rPr lang="es-MX" sz="2400" b="1" i="1">
                          <a:latin typeface="Cambria Math" panose="02040503050406030204" pitchFamily="18" charset="0"/>
                          <a:ea typeface="Cambria Math" panose="02040503050406030204" pitchFamily="18" charset="0"/>
                        </a:rPr>
                        <m:t>−</m:t>
                      </m:r>
                      <m:nary>
                        <m:naryPr>
                          <m:chr m:val="∑"/>
                          <m:ctrlPr>
                            <a:rPr lang="es-MX" sz="2400" b="1" i="1">
                              <a:latin typeface="Cambria Math" panose="02040503050406030204" pitchFamily="18" charset="0"/>
                            </a:rPr>
                          </m:ctrlPr>
                        </m:naryPr>
                        <m:sub>
                          <m:r>
                            <m:rPr>
                              <m:brk m:alnAt="23"/>
                            </m:rPr>
                            <a:rPr lang="es-MX" sz="2400" b="1" i="1">
                              <a:latin typeface="Cambria Math" panose="02040503050406030204" pitchFamily="18" charset="0"/>
                            </a:rPr>
                            <m:t>𝒋</m:t>
                          </m:r>
                          <m:r>
                            <a:rPr lang="es-MX" sz="2400" b="1" i="1">
                              <a:latin typeface="Cambria Math" panose="02040503050406030204" pitchFamily="18" charset="0"/>
                            </a:rPr>
                            <m:t>=</m:t>
                          </m:r>
                          <m:r>
                            <a:rPr lang="es-MX" sz="2400" b="1" i="1">
                              <a:latin typeface="Cambria Math" panose="02040503050406030204" pitchFamily="18" charset="0"/>
                            </a:rPr>
                            <m:t>𝟎</m:t>
                          </m:r>
                        </m:sub>
                        <m:sup>
                          <m:r>
                            <a:rPr lang="es-MX" sz="2400" b="1" i="1">
                              <a:latin typeface="Cambria Math" panose="02040503050406030204" pitchFamily="18" charset="0"/>
                            </a:rPr>
                            <m:t>𝒒</m:t>
                          </m:r>
                        </m:sup>
                        <m:e>
                          <m:sSub>
                            <m:sSubPr>
                              <m:ctrlPr>
                                <a:rPr lang="es-MX" sz="2400" b="1" i="1">
                                  <a:latin typeface="Cambria Math" panose="02040503050406030204" pitchFamily="18" charset="0"/>
                                </a:rPr>
                              </m:ctrlPr>
                            </m:sSubPr>
                            <m:e>
                              <m:r>
                                <a:rPr lang="es-MX" sz="2400" b="1" i="1">
                                  <a:latin typeface="Cambria Math" panose="02040503050406030204" pitchFamily="18" charset="0"/>
                                  <a:ea typeface="Cambria Math" panose="02040503050406030204" pitchFamily="18" charset="0"/>
                                </a:rPr>
                                <m:t>𝜽</m:t>
                              </m:r>
                            </m:e>
                            <m:sub>
                              <m:r>
                                <a:rPr lang="es-MX" sz="2400" b="1" i="1">
                                  <a:latin typeface="Cambria Math" panose="02040503050406030204" pitchFamily="18" charset="0"/>
                                </a:rPr>
                                <m:t>𝒋</m:t>
                              </m:r>
                            </m:sub>
                          </m:sSub>
                          <m:sSubSup>
                            <m:sSubSupPr>
                              <m:ctrlPr>
                                <a:rPr lang="es-MX" sz="2400" b="1" i="1">
                                  <a:latin typeface="Cambria Math" panose="02040503050406030204" pitchFamily="18" charset="0"/>
                                </a:rPr>
                              </m:ctrlPr>
                            </m:sSubSupPr>
                            <m:e>
                              <m:r>
                                <a:rPr lang="es-MX" sz="2400" b="1" i="1">
                                  <a:latin typeface="Cambria Math" panose="02040503050406030204" pitchFamily="18" charset="0"/>
                                </a:rPr>
                                <m:t>𝒖</m:t>
                              </m:r>
                            </m:e>
                            <m:sub>
                              <m:r>
                                <a:rPr lang="es-MX" sz="2400" b="1" i="1">
                                  <a:latin typeface="Cambria Math" panose="02040503050406030204" pitchFamily="18" charset="0"/>
                                </a:rPr>
                                <m:t>𝒕</m:t>
                              </m:r>
                              <m:r>
                                <a:rPr lang="es-MX" sz="2400" b="1" i="1">
                                  <a:latin typeface="Cambria Math" panose="02040503050406030204" pitchFamily="18" charset="0"/>
                                </a:rPr>
                                <m:t>−</m:t>
                              </m:r>
                              <m:r>
                                <a:rPr lang="es-MX" sz="2400" b="1" i="1">
                                  <a:latin typeface="Cambria Math" panose="02040503050406030204" pitchFamily="18" charset="0"/>
                                </a:rPr>
                                <m:t>𝒋</m:t>
                              </m:r>
                            </m:sub>
                            <m:sup>
                              <m:r>
                                <a:rPr lang="es-MX" sz="2400" b="1" i="1">
                                  <a:latin typeface="Cambria Math" panose="02040503050406030204" pitchFamily="18" charset="0"/>
                                </a:rPr>
                                <m:t>𝒅</m:t>
                              </m:r>
                            </m:sup>
                          </m:sSubSup>
                        </m:e>
                      </m:nary>
                      <m:r>
                        <a:rPr lang="es-MX" sz="2400" b="1" i="1">
                          <a:latin typeface="Cambria Math" panose="02040503050406030204" pitchFamily="18" charset="0"/>
                        </a:rPr>
                        <m:t>+</m:t>
                      </m:r>
                      <m:nary>
                        <m:naryPr>
                          <m:chr m:val="∑"/>
                          <m:ctrlPr>
                            <a:rPr lang="es-MX" sz="2400" b="1" i="1">
                              <a:latin typeface="Cambria Math" panose="02040503050406030204" pitchFamily="18" charset="0"/>
                            </a:rPr>
                          </m:ctrlPr>
                        </m:naryPr>
                        <m:sub>
                          <m:r>
                            <m:rPr>
                              <m:brk m:alnAt="23"/>
                            </m:rPr>
                            <a:rPr lang="es-MX" sz="2400" b="1" i="1">
                              <a:latin typeface="Cambria Math" panose="02040503050406030204" pitchFamily="18" charset="0"/>
                            </a:rPr>
                            <m:t>𝒋</m:t>
                          </m:r>
                          <m:r>
                            <a:rPr lang="es-MX" sz="2400" b="1" i="1">
                              <a:latin typeface="Cambria Math" panose="02040503050406030204" pitchFamily="18" charset="0"/>
                            </a:rPr>
                            <m:t>=</m:t>
                          </m:r>
                          <m:r>
                            <a:rPr lang="es-MX" sz="2400" b="1" i="1">
                              <a:latin typeface="Cambria Math" panose="02040503050406030204" pitchFamily="18" charset="0"/>
                            </a:rPr>
                            <m:t>𝟎</m:t>
                          </m:r>
                        </m:sub>
                        <m:sup>
                          <m:r>
                            <a:rPr lang="es-MX" sz="2400" b="1" i="1">
                              <a:latin typeface="Cambria Math" panose="02040503050406030204" pitchFamily="18" charset="0"/>
                            </a:rPr>
                            <m:t>𝑷</m:t>
                          </m:r>
                        </m:sup>
                        <m:e>
                          <m:sSub>
                            <m:sSubPr>
                              <m:ctrlPr>
                                <a:rPr lang="es-MX" sz="2400" b="1" i="1">
                                  <a:latin typeface="Cambria Math" panose="02040503050406030204" pitchFamily="18" charset="0"/>
                                </a:rPr>
                              </m:ctrlPr>
                            </m:sSubPr>
                            <m:e>
                              <m:r>
                                <a:rPr lang="es-MX" sz="2400" b="1" i="1">
                                  <a:latin typeface="Cambria Math" panose="02040503050406030204" pitchFamily="18" charset="0"/>
                                  <a:ea typeface="Cambria Math" panose="02040503050406030204" pitchFamily="18" charset="0"/>
                                </a:rPr>
                                <m:t>𝜶</m:t>
                              </m:r>
                            </m:e>
                            <m:sub>
                              <m:r>
                                <a:rPr lang="es-MX" sz="2400" b="1" i="1">
                                  <a:latin typeface="Cambria Math" panose="02040503050406030204" pitchFamily="18" charset="0"/>
                                </a:rPr>
                                <m:t>𝒋</m:t>
                              </m:r>
                            </m:sub>
                          </m:sSub>
                          <m:sSubSup>
                            <m:sSubSupPr>
                              <m:ctrlPr>
                                <a:rPr lang="es-MX" sz="2400" b="1" i="1">
                                  <a:latin typeface="Cambria Math" panose="02040503050406030204" pitchFamily="18" charset="0"/>
                                </a:rPr>
                              </m:ctrlPr>
                            </m:sSubSupPr>
                            <m:e>
                              <m:r>
                                <a:rPr lang="es-MX" sz="2400" b="1" i="1">
                                  <a:latin typeface="Cambria Math" panose="02040503050406030204" pitchFamily="18" charset="0"/>
                                </a:rPr>
                                <m:t>𝒙</m:t>
                              </m:r>
                            </m:e>
                            <m:sub>
                              <m:r>
                                <a:rPr lang="es-MX" sz="2400" b="1" i="1">
                                  <a:latin typeface="Cambria Math" panose="02040503050406030204" pitchFamily="18" charset="0"/>
                                </a:rPr>
                                <m:t>𝒕</m:t>
                              </m:r>
                              <m:r>
                                <a:rPr lang="es-MX" sz="2400" b="1" i="1">
                                  <a:latin typeface="Cambria Math" panose="02040503050406030204" pitchFamily="18" charset="0"/>
                                </a:rPr>
                                <m:t>−</m:t>
                              </m:r>
                              <m:r>
                                <a:rPr lang="es-MX" sz="2400" b="1" i="1">
                                  <a:latin typeface="Cambria Math" panose="02040503050406030204" pitchFamily="18" charset="0"/>
                                </a:rPr>
                                <m:t>𝒋𝒆𝒔𝒕</m:t>
                              </m:r>
                            </m:sub>
                            <m:sup>
                              <m:r>
                                <a:rPr lang="es-MX" sz="2400" b="1" i="1">
                                  <a:latin typeface="Cambria Math" panose="02040503050406030204" pitchFamily="18" charset="0"/>
                                </a:rPr>
                                <m:t>𝑫</m:t>
                              </m:r>
                            </m:sup>
                          </m:sSubSup>
                        </m:e>
                      </m:nary>
                      <m:r>
                        <a:rPr lang="es-MX" sz="2400" b="1" i="1">
                          <a:latin typeface="Cambria Math" panose="02040503050406030204" pitchFamily="18" charset="0"/>
                          <a:ea typeface="Cambria Math" panose="02040503050406030204" pitchFamily="18" charset="0"/>
                        </a:rPr>
                        <m:t>−</m:t>
                      </m:r>
                      <m:nary>
                        <m:naryPr>
                          <m:chr m:val="∑"/>
                          <m:ctrlPr>
                            <a:rPr lang="es-MX" sz="2400" b="1" i="1">
                              <a:latin typeface="Cambria Math" panose="02040503050406030204" pitchFamily="18" charset="0"/>
                            </a:rPr>
                          </m:ctrlPr>
                        </m:naryPr>
                        <m:sub>
                          <m:r>
                            <m:rPr>
                              <m:brk m:alnAt="23"/>
                            </m:rPr>
                            <a:rPr lang="es-MX" sz="2400" b="1" i="1">
                              <a:latin typeface="Cambria Math" panose="02040503050406030204" pitchFamily="18" charset="0"/>
                            </a:rPr>
                            <m:t>𝒋</m:t>
                          </m:r>
                          <m:r>
                            <a:rPr lang="es-MX" sz="2400" b="1" i="1">
                              <a:latin typeface="Cambria Math" panose="02040503050406030204" pitchFamily="18" charset="0"/>
                            </a:rPr>
                            <m:t>=</m:t>
                          </m:r>
                          <m:r>
                            <a:rPr lang="es-MX" sz="2400" b="1" i="1">
                              <a:latin typeface="Cambria Math" panose="02040503050406030204" pitchFamily="18" charset="0"/>
                            </a:rPr>
                            <m:t>𝟎</m:t>
                          </m:r>
                        </m:sub>
                        <m:sup>
                          <m:r>
                            <a:rPr lang="es-MX" sz="2400" b="1" i="1">
                              <a:latin typeface="Cambria Math" panose="02040503050406030204" pitchFamily="18" charset="0"/>
                            </a:rPr>
                            <m:t>𝑸</m:t>
                          </m:r>
                        </m:sup>
                        <m:e>
                          <m:sSub>
                            <m:sSubPr>
                              <m:ctrlPr>
                                <a:rPr lang="es-MX" sz="2400" b="1" i="1">
                                  <a:latin typeface="Cambria Math" panose="02040503050406030204" pitchFamily="18" charset="0"/>
                                </a:rPr>
                              </m:ctrlPr>
                            </m:sSubPr>
                            <m:e>
                              <m:r>
                                <a:rPr lang="es-MX" sz="2400" b="1" i="1">
                                  <a:latin typeface="Cambria Math" panose="02040503050406030204" pitchFamily="18" charset="0"/>
                                  <a:ea typeface="Cambria Math" panose="02040503050406030204" pitchFamily="18" charset="0"/>
                                </a:rPr>
                                <m:t>𝜽</m:t>
                              </m:r>
                            </m:e>
                            <m:sub>
                              <m:r>
                                <a:rPr lang="es-MX" sz="2400" b="1" i="1">
                                  <a:latin typeface="Cambria Math" panose="02040503050406030204" pitchFamily="18" charset="0"/>
                                </a:rPr>
                                <m:t>𝒋</m:t>
                              </m:r>
                            </m:sub>
                          </m:sSub>
                          <m:sSubSup>
                            <m:sSubSupPr>
                              <m:ctrlPr>
                                <a:rPr lang="es-MX" sz="2400" b="1" i="1">
                                  <a:latin typeface="Cambria Math" panose="02040503050406030204" pitchFamily="18" charset="0"/>
                                </a:rPr>
                              </m:ctrlPr>
                            </m:sSubSupPr>
                            <m:e>
                              <m:r>
                                <a:rPr lang="es-MX" sz="2400" b="1" i="1">
                                  <a:latin typeface="Cambria Math" panose="02040503050406030204" pitchFamily="18" charset="0"/>
                                </a:rPr>
                                <m:t>𝒖</m:t>
                              </m:r>
                            </m:e>
                            <m:sub>
                              <m:r>
                                <a:rPr lang="es-MX" sz="2400" b="1" i="1">
                                  <a:latin typeface="Cambria Math" panose="02040503050406030204" pitchFamily="18" charset="0"/>
                                </a:rPr>
                                <m:t>𝒕</m:t>
                              </m:r>
                              <m:r>
                                <a:rPr lang="es-MX" sz="2400" b="1" i="1">
                                  <a:latin typeface="Cambria Math" panose="02040503050406030204" pitchFamily="18" charset="0"/>
                                </a:rPr>
                                <m:t>−</m:t>
                              </m:r>
                              <m:r>
                                <a:rPr lang="es-MX" sz="2400" b="1" i="1">
                                  <a:latin typeface="Cambria Math" panose="02040503050406030204" pitchFamily="18" charset="0"/>
                                </a:rPr>
                                <m:t>𝒋𝒆𝒔𝒕</m:t>
                              </m:r>
                            </m:sub>
                            <m:sup>
                              <m:r>
                                <a:rPr lang="es-MX" sz="2400" b="1" i="1">
                                  <a:latin typeface="Cambria Math" panose="02040503050406030204" pitchFamily="18" charset="0"/>
                                </a:rPr>
                                <m:t>𝑫</m:t>
                              </m:r>
                            </m:sup>
                          </m:sSubSup>
                        </m:e>
                      </m:nary>
                      <m:sSub>
                        <m:sSubPr>
                          <m:ctrlPr>
                            <a:rPr lang="es-MX" sz="2400" b="1" i="1">
                              <a:latin typeface="Cambria Math" panose="02040503050406030204" pitchFamily="18" charset="0"/>
                            </a:rPr>
                          </m:ctrlPr>
                        </m:sSubPr>
                        <m:e>
                          <m:r>
                            <a:rPr lang="es-MX" sz="2400" b="1" i="1" smtClean="0">
                              <a:latin typeface="Cambria Math" panose="02040503050406030204" pitchFamily="18" charset="0"/>
                            </a:rPr>
                            <m:t>+</m:t>
                          </m:r>
                          <m:r>
                            <a:rPr lang="es-MX" sz="2400" b="1" i="1">
                              <a:latin typeface="Cambria Math" panose="02040503050406030204" pitchFamily="18" charset="0"/>
                            </a:rPr>
                            <m:t>𝒖</m:t>
                          </m:r>
                        </m:e>
                        <m:sub>
                          <m:r>
                            <a:rPr lang="es-MX" sz="2400" b="1" i="1">
                              <a:latin typeface="Cambria Math" panose="02040503050406030204" pitchFamily="18" charset="0"/>
                              <a:ea typeface="Cambria Math" panose="02040503050406030204" pitchFamily="18" charset="0"/>
                            </a:rPr>
                            <m:t>𝒕</m:t>
                          </m:r>
                        </m:sub>
                      </m:sSub>
                    </m:oMath>
                  </m:oMathPara>
                </a14:m>
                <a:endParaRPr lang="es-MX" sz="2400" i="1" dirty="0" smtClean="0"/>
              </a:p>
              <a:p>
                <a:pPr algn="just"/>
                <a:endParaRPr lang="es-MX" sz="2400" i="1" dirty="0" smtClean="0"/>
              </a:p>
              <a:p>
                <a:pPr algn="just"/>
                <a:endParaRPr lang="es-MX" sz="2400" i="1" dirty="0"/>
              </a:p>
            </p:txBody>
          </p:sp>
        </mc:Choice>
        <mc:Fallback xmlns="">
          <p:sp>
            <p:nvSpPr>
              <p:cNvPr id="11" name="CuadroTexto 10"/>
              <p:cNvSpPr txBox="1">
                <a:spLocks noRot="1" noChangeAspect="1" noMove="1" noResize="1" noEditPoints="1" noAdjustHandles="1" noChangeArrowheads="1" noChangeShapeType="1" noTextEdit="1"/>
              </p:cNvSpPr>
              <p:nvPr/>
            </p:nvSpPr>
            <p:spPr>
              <a:xfrm flipH="1">
                <a:off x="249904" y="1027239"/>
                <a:ext cx="11672735" cy="5278881"/>
              </a:xfrm>
              <a:prstGeom prst="rect">
                <a:avLst/>
              </a:prstGeom>
              <a:blipFill rotWithShape="0">
                <a:blip r:embed="rId3"/>
                <a:stretch>
                  <a:fillRect l="-836" t="-925"/>
                </a:stretch>
              </a:blipFill>
            </p:spPr>
            <p:txBody>
              <a:bodyPr/>
              <a:lstStyle/>
              <a:p>
                <a:r>
                  <a:rPr lang="es-MX">
                    <a:noFill/>
                  </a:rPr>
                  <a:t> </a:t>
                </a:r>
              </a:p>
            </p:txBody>
          </p:sp>
        </mc:Fallback>
      </mc:AlternateContent>
    </p:spTree>
    <p:extLst>
      <p:ext uri="{BB962C8B-B14F-4D97-AF65-F5344CB8AC3E}">
        <p14:creationId xmlns:p14="http://schemas.microsoft.com/office/powerpoint/2010/main" val="16450742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p:cNvCxnSpPr/>
          <p:nvPr/>
        </p:nvCxnSpPr>
        <p:spPr>
          <a:xfrm flipV="1">
            <a:off x="0" y="982493"/>
            <a:ext cx="10525328" cy="19456"/>
          </a:xfrm>
          <a:prstGeom prst="line">
            <a:avLst/>
          </a:prstGeom>
          <a:ln w="38100">
            <a:solidFill>
              <a:srgbClr val="3A5EA7"/>
            </a:solidFill>
          </a:ln>
        </p:spPr>
        <p:style>
          <a:lnRef idx="3">
            <a:schemeClr val="accent2"/>
          </a:lnRef>
          <a:fillRef idx="0">
            <a:schemeClr val="accent2"/>
          </a:fillRef>
          <a:effectRef idx="2">
            <a:schemeClr val="accent2"/>
          </a:effectRef>
          <a:fontRef idx="minor">
            <a:schemeClr val="tx1"/>
          </a:fontRef>
        </p:style>
      </p:cxnSp>
      <p:sp>
        <p:nvSpPr>
          <p:cNvPr id="5" name="Rectángulo 4"/>
          <p:cNvSpPr/>
          <p:nvPr/>
        </p:nvSpPr>
        <p:spPr>
          <a:xfrm>
            <a:off x="-9728" y="6536994"/>
            <a:ext cx="12192000" cy="155642"/>
          </a:xfrm>
          <a:prstGeom prst="rect">
            <a:avLst/>
          </a:prstGeom>
          <a:solidFill>
            <a:srgbClr val="8B9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6" name="Rectángulo 5"/>
          <p:cNvSpPr/>
          <p:nvPr/>
        </p:nvSpPr>
        <p:spPr>
          <a:xfrm>
            <a:off x="0" y="6692636"/>
            <a:ext cx="12192000" cy="155642"/>
          </a:xfrm>
          <a:prstGeom prst="rect">
            <a:avLst/>
          </a:prstGeom>
          <a:solidFill>
            <a:srgbClr val="3A5EA7"/>
          </a:solidFill>
          <a:ln>
            <a:solidFill>
              <a:srgbClr val="3A5E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pic>
        <p:nvPicPr>
          <p:cNvPr id="7" name="Imagen 6" descr="Imagen que contiene plato&#10;&#10;Descripción generada automáticamente">
            <a:extLst>
              <a:ext uri="{FF2B5EF4-FFF2-40B4-BE49-F238E27FC236}">
                <a16:creationId xmlns="" xmlns:a16="http://schemas.microsoft.com/office/drawing/2014/main" id="{1400270E-482D-4AAA-9CBF-6DBB210C7414}"/>
              </a:ext>
            </a:extLst>
          </p:cNvPr>
          <p:cNvPicPr>
            <a:picLocks noChangeAspect="1"/>
          </p:cNvPicPr>
          <p:nvPr/>
        </p:nvPicPr>
        <p:blipFill>
          <a:blip r:embed="rId2"/>
          <a:stretch>
            <a:fillRect/>
          </a:stretch>
        </p:blipFill>
        <p:spPr>
          <a:xfrm>
            <a:off x="10657908" y="-49655"/>
            <a:ext cx="1382959" cy="1068089"/>
          </a:xfrm>
          <a:prstGeom prst="rect">
            <a:avLst/>
          </a:prstGeom>
        </p:spPr>
      </p:pic>
      <p:sp>
        <p:nvSpPr>
          <p:cNvPr id="2" name="CuadroTexto 1"/>
          <p:cNvSpPr txBox="1"/>
          <p:nvPr/>
        </p:nvSpPr>
        <p:spPr>
          <a:xfrm flipH="1">
            <a:off x="-9728" y="181423"/>
            <a:ext cx="10968880" cy="646331"/>
          </a:xfrm>
          <a:prstGeom prst="rect">
            <a:avLst/>
          </a:prstGeom>
          <a:noFill/>
        </p:spPr>
        <p:txBody>
          <a:bodyPr wrap="square" rtlCol="0">
            <a:spAutoFit/>
          </a:bodyPr>
          <a:lstStyle/>
          <a:p>
            <a:r>
              <a:rPr lang="es-MX" sz="3600" b="1" dirty="0" smtClean="0"/>
              <a:t>MODELOS DE AISLAMIENTO EXPONENCIAL</a:t>
            </a:r>
            <a:endParaRPr lang="es-MX" sz="3600" b="1" dirty="0"/>
          </a:p>
        </p:txBody>
      </p:sp>
      <p:pic>
        <p:nvPicPr>
          <p:cNvPr id="10" name="Imagen 9"/>
          <p:cNvPicPr>
            <a:picLocks noChangeAspect="1"/>
          </p:cNvPicPr>
          <p:nvPr/>
        </p:nvPicPr>
        <p:blipFill rotWithShape="1">
          <a:blip r:embed="rId3">
            <a:extLst>
              <a:ext uri="{28A0092B-C50C-407E-A947-70E740481C1C}">
                <a14:useLocalDpi xmlns:a14="http://schemas.microsoft.com/office/drawing/2010/main" val="0"/>
              </a:ext>
            </a:extLst>
          </a:blip>
          <a:srcRect l="9838" t="25671" r="56667" b="34227"/>
          <a:stretch/>
        </p:blipFill>
        <p:spPr>
          <a:xfrm>
            <a:off x="730972" y="1970681"/>
            <a:ext cx="4012442" cy="3603010"/>
          </a:xfrm>
          <a:prstGeom prst="rect">
            <a:avLst/>
          </a:prstGeom>
        </p:spPr>
      </p:pic>
      <p:sp>
        <p:nvSpPr>
          <p:cNvPr id="13" name="CuadroTexto 12"/>
          <p:cNvSpPr txBox="1"/>
          <p:nvPr/>
        </p:nvSpPr>
        <p:spPr>
          <a:xfrm flipH="1">
            <a:off x="961353" y="1197971"/>
            <a:ext cx="3836651" cy="646331"/>
          </a:xfrm>
          <a:prstGeom prst="rect">
            <a:avLst/>
          </a:prstGeom>
          <a:noFill/>
        </p:spPr>
        <p:txBody>
          <a:bodyPr wrap="square" rtlCol="0">
            <a:spAutoFit/>
          </a:bodyPr>
          <a:lstStyle/>
          <a:p>
            <a:r>
              <a:rPr lang="es-MX" sz="3600" b="1" dirty="0" smtClean="0"/>
              <a:t>MODELO ADITIVO</a:t>
            </a:r>
            <a:endParaRPr lang="es-MX" sz="3600" b="1" dirty="0"/>
          </a:p>
        </p:txBody>
      </p:sp>
      <p:sp>
        <p:nvSpPr>
          <p:cNvPr id="15" name="CuadroTexto 14"/>
          <p:cNvSpPr txBox="1"/>
          <p:nvPr/>
        </p:nvSpPr>
        <p:spPr>
          <a:xfrm flipH="1">
            <a:off x="5330411" y="2256448"/>
            <a:ext cx="6710456" cy="2677656"/>
          </a:xfrm>
          <a:prstGeom prst="rect">
            <a:avLst/>
          </a:prstGeom>
          <a:noFill/>
        </p:spPr>
        <p:txBody>
          <a:bodyPr wrap="square" rtlCol="0">
            <a:spAutoFit/>
          </a:bodyPr>
          <a:lstStyle/>
          <a:p>
            <a:pPr algn="just"/>
            <a:endParaRPr lang="es-MX" sz="2400" i="1" dirty="0" smtClean="0"/>
          </a:p>
          <a:p>
            <a:pPr algn="just"/>
            <a:r>
              <a:rPr lang="es-MX" sz="2400" i="1" dirty="0" smtClean="0"/>
              <a:t>Se usa cuando la serie tiene una tendencia al menos localmente, y un patrón estacional</a:t>
            </a:r>
          </a:p>
          <a:p>
            <a:pPr algn="just"/>
            <a:r>
              <a:rPr lang="es-MX" sz="2400" i="1" dirty="0" smtClean="0"/>
              <a:t>constante.</a:t>
            </a:r>
          </a:p>
          <a:p>
            <a:pPr algn="just"/>
            <a:endParaRPr lang="es-MX" sz="2400" i="1" dirty="0" smtClean="0"/>
          </a:p>
          <a:p>
            <a:pPr algn="just"/>
            <a:r>
              <a:rPr lang="es-MX" sz="2400" i="1" dirty="0" smtClean="0"/>
              <a:t> Al modelo Holt, se resta el factor.</a:t>
            </a:r>
          </a:p>
          <a:p>
            <a:pPr algn="just"/>
            <a:endParaRPr lang="es-MX" sz="2400" i="1" dirty="0"/>
          </a:p>
        </p:txBody>
      </p:sp>
    </p:spTree>
    <p:extLst>
      <p:ext uri="{BB962C8B-B14F-4D97-AF65-F5344CB8AC3E}">
        <p14:creationId xmlns:p14="http://schemas.microsoft.com/office/powerpoint/2010/main" val="32522304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p:cNvCxnSpPr/>
          <p:nvPr/>
        </p:nvCxnSpPr>
        <p:spPr>
          <a:xfrm flipV="1">
            <a:off x="0" y="982493"/>
            <a:ext cx="10525328" cy="19456"/>
          </a:xfrm>
          <a:prstGeom prst="line">
            <a:avLst/>
          </a:prstGeom>
          <a:ln w="38100">
            <a:solidFill>
              <a:srgbClr val="3A5EA7"/>
            </a:solidFill>
          </a:ln>
        </p:spPr>
        <p:style>
          <a:lnRef idx="3">
            <a:schemeClr val="accent2"/>
          </a:lnRef>
          <a:fillRef idx="0">
            <a:schemeClr val="accent2"/>
          </a:fillRef>
          <a:effectRef idx="2">
            <a:schemeClr val="accent2"/>
          </a:effectRef>
          <a:fontRef idx="minor">
            <a:schemeClr val="tx1"/>
          </a:fontRef>
        </p:style>
      </p:cxnSp>
      <p:sp>
        <p:nvSpPr>
          <p:cNvPr id="5" name="Rectángulo 4"/>
          <p:cNvSpPr/>
          <p:nvPr/>
        </p:nvSpPr>
        <p:spPr>
          <a:xfrm>
            <a:off x="-9728" y="6536994"/>
            <a:ext cx="12192000" cy="155642"/>
          </a:xfrm>
          <a:prstGeom prst="rect">
            <a:avLst/>
          </a:prstGeom>
          <a:solidFill>
            <a:srgbClr val="8B9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6" name="Rectángulo 5"/>
          <p:cNvSpPr/>
          <p:nvPr/>
        </p:nvSpPr>
        <p:spPr>
          <a:xfrm>
            <a:off x="0" y="6692636"/>
            <a:ext cx="12192000" cy="155642"/>
          </a:xfrm>
          <a:prstGeom prst="rect">
            <a:avLst/>
          </a:prstGeom>
          <a:solidFill>
            <a:srgbClr val="3A5EA7"/>
          </a:solidFill>
          <a:ln>
            <a:solidFill>
              <a:srgbClr val="3A5E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pic>
        <p:nvPicPr>
          <p:cNvPr id="7" name="Imagen 6" descr="Imagen que contiene plato&#10;&#10;Descripción generada automáticamente">
            <a:extLst>
              <a:ext uri="{FF2B5EF4-FFF2-40B4-BE49-F238E27FC236}">
                <a16:creationId xmlns="" xmlns:a16="http://schemas.microsoft.com/office/drawing/2014/main" id="{1400270E-482D-4AAA-9CBF-6DBB210C7414}"/>
              </a:ext>
            </a:extLst>
          </p:cNvPr>
          <p:cNvPicPr>
            <a:picLocks noChangeAspect="1"/>
          </p:cNvPicPr>
          <p:nvPr/>
        </p:nvPicPr>
        <p:blipFill>
          <a:blip r:embed="rId2"/>
          <a:stretch>
            <a:fillRect/>
          </a:stretch>
        </p:blipFill>
        <p:spPr>
          <a:xfrm>
            <a:off x="10657908" y="-49655"/>
            <a:ext cx="1382959" cy="1068089"/>
          </a:xfrm>
          <a:prstGeom prst="rect">
            <a:avLst/>
          </a:prstGeom>
        </p:spPr>
      </p:pic>
      <p:sp>
        <p:nvSpPr>
          <p:cNvPr id="2" name="CuadroTexto 1"/>
          <p:cNvSpPr txBox="1"/>
          <p:nvPr/>
        </p:nvSpPr>
        <p:spPr>
          <a:xfrm flipH="1">
            <a:off x="-9728" y="181423"/>
            <a:ext cx="10968880" cy="646331"/>
          </a:xfrm>
          <a:prstGeom prst="rect">
            <a:avLst/>
          </a:prstGeom>
          <a:noFill/>
        </p:spPr>
        <p:txBody>
          <a:bodyPr wrap="square" rtlCol="0">
            <a:spAutoFit/>
          </a:bodyPr>
          <a:lstStyle/>
          <a:p>
            <a:r>
              <a:rPr lang="es-MX" sz="3600" b="1" dirty="0" smtClean="0"/>
              <a:t>MODELOS DE AISLAMIENTO EXPONENCIAL</a:t>
            </a:r>
            <a:endParaRPr lang="es-MX" sz="3600" b="1" dirty="0"/>
          </a:p>
        </p:txBody>
      </p:sp>
      <p:pic>
        <p:nvPicPr>
          <p:cNvPr id="12" name="Imagen 11"/>
          <p:cNvPicPr>
            <a:picLocks noChangeAspect="1"/>
          </p:cNvPicPr>
          <p:nvPr/>
        </p:nvPicPr>
        <p:blipFill rotWithShape="1">
          <a:blip r:embed="rId3">
            <a:extLst>
              <a:ext uri="{28A0092B-C50C-407E-A947-70E740481C1C}">
                <a14:useLocalDpi xmlns:a14="http://schemas.microsoft.com/office/drawing/2010/main" val="0"/>
              </a:ext>
            </a:extLst>
          </a:blip>
          <a:srcRect l="57066" t="54637" r="9054" b="5671"/>
          <a:stretch/>
        </p:blipFill>
        <p:spPr>
          <a:xfrm>
            <a:off x="7327986" y="2040324"/>
            <a:ext cx="4021401" cy="3533367"/>
          </a:xfrm>
          <a:prstGeom prst="rect">
            <a:avLst/>
          </a:prstGeom>
        </p:spPr>
      </p:pic>
      <p:sp>
        <p:nvSpPr>
          <p:cNvPr id="14" name="CuadroTexto 13"/>
          <p:cNvSpPr txBox="1"/>
          <p:nvPr/>
        </p:nvSpPr>
        <p:spPr>
          <a:xfrm flipH="1">
            <a:off x="6714696" y="1197971"/>
            <a:ext cx="5199798" cy="646331"/>
          </a:xfrm>
          <a:prstGeom prst="rect">
            <a:avLst/>
          </a:prstGeom>
          <a:noFill/>
        </p:spPr>
        <p:txBody>
          <a:bodyPr wrap="square" rtlCol="0">
            <a:spAutoFit/>
          </a:bodyPr>
          <a:lstStyle/>
          <a:p>
            <a:r>
              <a:rPr lang="es-MX" sz="3600" b="1" dirty="0" smtClean="0"/>
              <a:t>MODELO MULTIPLICATIVO</a:t>
            </a:r>
            <a:endParaRPr lang="es-MX" sz="3600" b="1" dirty="0"/>
          </a:p>
        </p:txBody>
      </p:sp>
      <p:sp>
        <p:nvSpPr>
          <p:cNvPr id="11" name="CuadroTexto 10"/>
          <p:cNvSpPr txBox="1"/>
          <p:nvPr/>
        </p:nvSpPr>
        <p:spPr>
          <a:xfrm flipH="1">
            <a:off x="294387" y="2085835"/>
            <a:ext cx="6710456" cy="1938992"/>
          </a:xfrm>
          <a:prstGeom prst="rect">
            <a:avLst/>
          </a:prstGeom>
          <a:noFill/>
        </p:spPr>
        <p:txBody>
          <a:bodyPr wrap="square" rtlCol="0">
            <a:spAutoFit/>
          </a:bodyPr>
          <a:lstStyle/>
          <a:p>
            <a:pPr algn="just"/>
            <a:endParaRPr lang="es-MX" sz="2400" i="1" dirty="0" smtClean="0"/>
          </a:p>
          <a:p>
            <a:pPr algn="just"/>
            <a:r>
              <a:rPr lang="es-MX" sz="2400" dirty="0"/>
              <a:t>Se usa cuando la serie tiene una tendencia, al menos localmente, y un patrón estacional creciente. </a:t>
            </a:r>
            <a:endParaRPr lang="es-MX" sz="2400" dirty="0" smtClean="0"/>
          </a:p>
          <a:p>
            <a:pPr algn="just"/>
            <a:endParaRPr lang="es-MX" sz="2400" dirty="0"/>
          </a:p>
          <a:p>
            <a:pPr algn="just"/>
            <a:r>
              <a:rPr lang="es-MX" sz="2400" dirty="0" smtClean="0"/>
              <a:t>Al </a:t>
            </a:r>
            <a:r>
              <a:rPr lang="es-MX" sz="2400" dirty="0"/>
              <a:t>modelo Holt, se divide por el factor estacional</a:t>
            </a:r>
            <a:endParaRPr lang="es-MX" sz="2400" i="1" dirty="0"/>
          </a:p>
        </p:txBody>
      </p:sp>
    </p:spTree>
    <p:extLst>
      <p:ext uri="{BB962C8B-B14F-4D97-AF65-F5344CB8AC3E}">
        <p14:creationId xmlns:p14="http://schemas.microsoft.com/office/powerpoint/2010/main" val="13212101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p:cNvCxnSpPr/>
          <p:nvPr/>
        </p:nvCxnSpPr>
        <p:spPr>
          <a:xfrm flipV="1">
            <a:off x="0" y="982493"/>
            <a:ext cx="10525328" cy="19456"/>
          </a:xfrm>
          <a:prstGeom prst="line">
            <a:avLst/>
          </a:prstGeom>
          <a:ln w="38100">
            <a:solidFill>
              <a:srgbClr val="3A5EA7"/>
            </a:solidFill>
          </a:ln>
        </p:spPr>
        <p:style>
          <a:lnRef idx="3">
            <a:schemeClr val="accent2"/>
          </a:lnRef>
          <a:fillRef idx="0">
            <a:schemeClr val="accent2"/>
          </a:fillRef>
          <a:effectRef idx="2">
            <a:schemeClr val="accent2"/>
          </a:effectRef>
          <a:fontRef idx="minor">
            <a:schemeClr val="tx1"/>
          </a:fontRef>
        </p:style>
      </p:cxnSp>
      <p:sp>
        <p:nvSpPr>
          <p:cNvPr id="5" name="Rectángulo 4"/>
          <p:cNvSpPr/>
          <p:nvPr/>
        </p:nvSpPr>
        <p:spPr>
          <a:xfrm>
            <a:off x="-9728" y="6536994"/>
            <a:ext cx="12192000" cy="155642"/>
          </a:xfrm>
          <a:prstGeom prst="rect">
            <a:avLst/>
          </a:prstGeom>
          <a:solidFill>
            <a:srgbClr val="8B9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6" name="Rectángulo 5"/>
          <p:cNvSpPr/>
          <p:nvPr/>
        </p:nvSpPr>
        <p:spPr>
          <a:xfrm>
            <a:off x="0" y="6692636"/>
            <a:ext cx="12192000" cy="155642"/>
          </a:xfrm>
          <a:prstGeom prst="rect">
            <a:avLst/>
          </a:prstGeom>
          <a:solidFill>
            <a:srgbClr val="3A5EA7"/>
          </a:solidFill>
          <a:ln>
            <a:solidFill>
              <a:srgbClr val="3A5E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pic>
        <p:nvPicPr>
          <p:cNvPr id="7" name="Imagen 6" descr="Imagen que contiene plato&#10;&#10;Descripción generada automáticamente">
            <a:extLst>
              <a:ext uri="{FF2B5EF4-FFF2-40B4-BE49-F238E27FC236}">
                <a16:creationId xmlns="" xmlns:a16="http://schemas.microsoft.com/office/drawing/2014/main" id="{1400270E-482D-4AAA-9CBF-6DBB210C7414}"/>
              </a:ext>
            </a:extLst>
          </p:cNvPr>
          <p:cNvPicPr>
            <a:picLocks noChangeAspect="1"/>
          </p:cNvPicPr>
          <p:nvPr/>
        </p:nvPicPr>
        <p:blipFill>
          <a:blip r:embed="rId2"/>
          <a:stretch>
            <a:fillRect/>
          </a:stretch>
        </p:blipFill>
        <p:spPr>
          <a:xfrm>
            <a:off x="10657908" y="-49655"/>
            <a:ext cx="1382959" cy="1068089"/>
          </a:xfrm>
          <a:prstGeom prst="rect">
            <a:avLst/>
          </a:prstGeom>
        </p:spPr>
      </p:pic>
      <p:sp>
        <p:nvSpPr>
          <p:cNvPr id="2" name="CuadroTexto 1"/>
          <p:cNvSpPr txBox="1"/>
          <p:nvPr/>
        </p:nvSpPr>
        <p:spPr>
          <a:xfrm flipH="1">
            <a:off x="-9728" y="181423"/>
            <a:ext cx="10968880" cy="646331"/>
          </a:xfrm>
          <a:prstGeom prst="rect">
            <a:avLst/>
          </a:prstGeom>
          <a:noFill/>
        </p:spPr>
        <p:txBody>
          <a:bodyPr wrap="square" rtlCol="0">
            <a:spAutoFit/>
          </a:bodyPr>
          <a:lstStyle/>
          <a:p>
            <a:r>
              <a:rPr lang="es-MX" sz="3600" b="1" dirty="0" smtClean="0"/>
              <a:t>ENFOQUE DE SUAVISAMIENTO</a:t>
            </a:r>
            <a:endParaRPr lang="es-MX" sz="3600" b="1" dirty="0"/>
          </a:p>
        </p:txBody>
      </p:sp>
      <p:sp>
        <p:nvSpPr>
          <p:cNvPr id="11" name="CuadroTexto 10"/>
          <p:cNvSpPr txBox="1"/>
          <p:nvPr/>
        </p:nvSpPr>
        <p:spPr>
          <a:xfrm flipH="1">
            <a:off x="294386" y="1971085"/>
            <a:ext cx="10924073" cy="3416320"/>
          </a:xfrm>
          <a:prstGeom prst="rect">
            <a:avLst/>
          </a:prstGeom>
          <a:noFill/>
        </p:spPr>
        <p:txBody>
          <a:bodyPr wrap="square" rtlCol="0">
            <a:spAutoFit/>
          </a:bodyPr>
          <a:lstStyle/>
          <a:p>
            <a:pPr algn="just"/>
            <a:r>
              <a:rPr lang="es-MX" sz="2400" i="1" dirty="0" smtClean="0"/>
              <a:t>Los </a:t>
            </a:r>
            <a:r>
              <a:rPr lang="es-MX" sz="2400" i="1" dirty="0"/>
              <a:t>métodos de suavizado </a:t>
            </a:r>
            <a:r>
              <a:rPr lang="es-MX" sz="2400" i="1" dirty="0" smtClean="0"/>
              <a:t>se </a:t>
            </a:r>
            <a:r>
              <a:rPr lang="es-MX" sz="2400" i="1" dirty="0"/>
              <a:t>basan en modelos paramétricos </a:t>
            </a:r>
            <a:r>
              <a:rPr lang="es-MX" sz="2400" b="1" i="1" dirty="0"/>
              <a:t>deterministas</a:t>
            </a:r>
            <a:r>
              <a:rPr lang="es-MX" sz="2400" i="1" dirty="0"/>
              <a:t> que se ajustan a la evolución de la serie. </a:t>
            </a:r>
            <a:endParaRPr lang="es-MX" sz="2400" i="1" dirty="0" smtClean="0"/>
          </a:p>
          <a:p>
            <a:pPr algn="just"/>
            <a:endParaRPr lang="es-MX" sz="2400" i="1" dirty="0"/>
          </a:p>
          <a:p>
            <a:pPr algn="just"/>
            <a:r>
              <a:rPr lang="es-MX" sz="2400" i="1" dirty="0" smtClean="0"/>
              <a:t>Son </a:t>
            </a:r>
            <a:r>
              <a:rPr lang="es-MX" sz="2400" i="1" dirty="0"/>
              <a:t>técnicas de tipo predictivo más que descriptivo (resultan más adecuados para pronosticar). Estos modelos se pueden emplear en</a:t>
            </a:r>
            <a:r>
              <a:rPr lang="es-MX" sz="2400" i="1" dirty="0" smtClean="0"/>
              <a:t>:</a:t>
            </a:r>
          </a:p>
          <a:p>
            <a:pPr algn="just"/>
            <a:endParaRPr lang="es-MX" sz="2400" i="1" dirty="0"/>
          </a:p>
          <a:p>
            <a:pPr marL="457200" indent="-457200" algn="just">
              <a:buFont typeface="+mj-lt"/>
              <a:buAutoNum type="arabicPeriod"/>
            </a:pPr>
            <a:r>
              <a:rPr lang="es-MX" sz="2400" b="1" i="1" dirty="0"/>
              <a:t>Series temporales sin tendencia ni </a:t>
            </a:r>
            <a:r>
              <a:rPr lang="es-MX" sz="2400" b="1" i="1" dirty="0" smtClean="0"/>
              <a:t>estacionalidad</a:t>
            </a:r>
          </a:p>
          <a:p>
            <a:pPr marL="457200" indent="-457200" algn="just">
              <a:buFont typeface="+mj-lt"/>
              <a:buAutoNum type="arabicPeriod"/>
            </a:pPr>
            <a:r>
              <a:rPr lang="es-MX" sz="2400" b="1" i="1" dirty="0"/>
              <a:t>Series temporales no estacionales con </a:t>
            </a:r>
            <a:r>
              <a:rPr lang="es-MX" sz="2400" b="1" i="1" dirty="0" smtClean="0"/>
              <a:t>tendencia</a:t>
            </a:r>
          </a:p>
          <a:p>
            <a:pPr marL="457200" indent="-457200" algn="just">
              <a:buFont typeface="+mj-lt"/>
              <a:buAutoNum type="arabicPeriod"/>
            </a:pPr>
            <a:r>
              <a:rPr lang="es-MX" sz="2400" b="1" i="1" dirty="0"/>
              <a:t>Series temporales con tendencia y estacionalidad</a:t>
            </a:r>
          </a:p>
        </p:txBody>
      </p:sp>
    </p:spTree>
    <p:extLst>
      <p:ext uri="{BB962C8B-B14F-4D97-AF65-F5344CB8AC3E}">
        <p14:creationId xmlns:p14="http://schemas.microsoft.com/office/powerpoint/2010/main" val="8043731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p:cNvCxnSpPr/>
          <p:nvPr/>
        </p:nvCxnSpPr>
        <p:spPr>
          <a:xfrm flipV="1">
            <a:off x="0" y="982493"/>
            <a:ext cx="10525328" cy="19456"/>
          </a:xfrm>
          <a:prstGeom prst="line">
            <a:avLst/>
          </a:prstGeom>
          <a:ln w="38100">
            <a:solidFill>
              <a:srgbClr val="3A5EA7"/>
            </a:solidFill>
          </a:ln>
        </p:spPr>
        <p:style>
          <a:lnRef idx="3">
            <a:schemeClr val="accent2"/>
          </a:lnRef>
          <a:fillRef idx="0">
            <a:schemeClr val="accent2"/>
          </a:fillRef>
          <a:effectRef idx="2">
            <a:schemeClr val="accent2"/>
          </a:effectRef>
          <a:fontRef idx="minor">
            <a:schemeClr val="tx1"/>
          </a:fontRef>
        </p:style>
      </p:cxnSp>
      <p:sp>
        <p:nvSpPr>
          <p:cNvPr id="5" name="Rectángulo 4"/>
          <p:cNvSpPr/>
          <p:nvPr/>
        </p:nvSpPr>
        <p:spPr>
          <a:xfrm>
            <a:off x="-9728" y="6536994"/>
            <a:ext cx="12192000" cy="155642"/>
          </a:xfrm>
          <a:prstGeom prst="rect">
            <a:avLst/>
          </a:prstGeom>
          <a:solidFill>
            <a:srgbClr val="8B9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6" name="Rectángulo 5"/>
          <p:cNvSpPr/>
          <p:nvPr/>
        </p:nvSpPr>
        <p:spPr>
          <a:xfrm>
            <a:off x="0" y="6692636"/>
            <a:ext cx="12192000" cy="155642"/>
          </a:xfrm>
          <a:prstGeom prst="rect">
            <a:avLst/>
          </a:prstGeom>
          <a:solidFill>
            <a:srgbClr val="3A5EA7"/>
          </a:solidFill>
          <a:ln>
            <a:solidFill>
              <a:srgbClr val="3A5E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pic>
        <p:nvPicPr>
          <p:cNvPr id="7" name="Imagen 6" descr="Imagen que contiene plato&#10;&#10;Descripción generada automáticamente">
            <a:extLst>
              <a:ext uri="{FF2B5EF4-FFF2-40B4-BE49-F238E27FC236}">
                <a16:creationId xmlns="" xmlns:a16="http://schemas.microsoft.com/office/drawing/2014/main" id="{1400270E-482D-4AAA-9CBF-6DBB210C7414}"/>
              </a:ext>
            </a:extLst>
          </p:cNvPr>
          <p:cNvPicPr>
            <a:picLocks noChangeAspect="1"/>
          </p:cNvPicPr>
          <p:nvPr/>
        </p:nvPicPr>
        <p:blipFill>
          <a:blip r:embed="rId2"/>
          <a:stretch>
            <a:fillRect/>
          </a:stretch>
        </p:blipFill>
        <p:spPr>
          <a:xfrm>
            <a:off x="10657908" y="-49655"/>
            <a:ext cx="1382959" cy="1068089"/>
          </a:xfrm>
          <a:prstGeom prst="rect">
            <a:avLst/>
          </a:prstGeom>
        </p:spPr>
      </p:pic>
      <p:sp>
        <p:nvSpPr>
          <p:cNvPr id="2" name="CuadroTexto 1"/>
          <p:cNvSpPr txBox="1"/>
          <p:nvPr/>
        </p:nvSpPr>
        <p:spPr>
          <a:xfrm flipH="1">
            <a:off x="-9728" y="181423"/>
            <a:ext cx="10968880" cy="646331"/>
          </a:xfrm>
          <a:prstGeom prst="rect">
            <a:avLst/>
          </a:prstGeom>
          <a:noFill/>
        </p:spPr>
        <p:txBody>
          <a:bodyPr wrap="square" rtlCol="0">
            <a:spAutoFit/>
          </a:bodyPr>
          <a:lstStyle/>
          <a:p>
            <a:r>
              <a:rPr lang="es-MX" sz="3600" b="1" dirty="0"/>
              <a:t>Series temporales sin tendencia ni estacionalidad</a:t>
            </a:r>
          </a:p>
        </p:txBody>
      </p:sp>
      <p:sp>
        <p:nvSpPr>
          <p:cNvPr id="11" name="CuadroTexto 10"/>
          <p:cNvSpPr txBox="1"/>
          <p:nvPr/>
        </p:nvSpPr>
        <p:spPr>
          <a:xfrm flipH="1">
            <a:off x="333712" y="2216296"/>
            <a:ext cx="11524575" cy="1569660"/>
          </a:xfrm>
          <a:prstGeom prst="rect">
            <a:avLst/>
          </a:prstGeom>
          <a:noFill/>
        </p:spPr>
        <p:txBody>
          <a:bodyPr wrap="square" rtlCol="0">
            <a:spAutoFit/>
          </a:bodyPr>
          <a:lstStyle/>
          <a:p>
            <a:pPr algn="just"/>
            <a:r>
              <a:rPr lang="es-MX" sz="2400" i="1" dirty="0"/>
              <a:t>Este tipo de series tienen un comportamiento más o menos estable que sigue un patrón subyacente salvo fluctuaciones aleatorias (comportamiento estacionario), a este tipo de series se le pueden aplicar</a:t>
            </a:r>
            <a:r>
              <a:rPr lang="es-MX" sz="2400" i="1" dirty="0" smtClean="0"/>
              <a:t>:</a:t>
            </a:r>
          </a:p>
          <a:p>
            <a:pPr algn="just"/>
            <a:endParaRPr lang="es-MX" sz="2400" i="1" dirty="0"/>
          </a:p>
        </p:txBody>
      </p:sp>
    </p:spTree>
    <p:extLst>
      <p:ext uri="{BB962C8B-B14F-4D97-AF65-F5344CB8AC3E}">
        <p14:creationId xmlns:p14="http://schemas.microsoft.com/office/powerpoint/2010/main" val="29417997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p:cNvCxnSpPr/>
          <p:nvPr/>
        </p:nvCxnSpPr>
        <p:spPr>
          <a:xfrm flipV="1">
            <a:off x="0" y="982493"/>
            <a:ext cx="10525328" cy="19456"/>
          </a:xfrm>
          <a:prstGeom prst="line">
            <a:avLst/>
          </a:prstGeom>
          <a:ln w="38100">
            <a:solidFill>
              <a:srgbClr val="3A5EA7"/>
            </a:solidFill>
          </a:ln>
        </p:spPr>
        <p:style>
          <a:lnRef idx="3">
            <a:schemeClr val="accent2"/>
          </a:lnRef>
          <a:fillRef idx="0">
            <a:schemeClr val="accent2"/>
          </a:fillRef>
          <a:effectRef idx="2">
            <a:schemeClr val="accent2"/>
          </a:effectRef>
          <a:fontRef idx="minor">
            <a:schemeClr val="tx1"/>
          </a:fontRef>
        </p:style>
      </p:cxnSp>
      <p:sp>
        <p:nvSpPr>
          <p:cNvPr id="5" name="Rectángulo 4"/>
          <p:cNvSpPr/>
          <p:nvPr/>
        </p:nvSpPr>
        <p:spPr>
          <a:xfrm>
            <a:off x="-9728" y="6536994"/>
            <a:ext cx="12192000" cy="155642"/>
          </a:xfrm>
          <a:prstGeom prst="rect">
            <a:avLst/>
          </a:prstGeom>
          <a:solidFill>
            <a:srgbClr val="8B9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6" name="Rectángulo 5"/>
          <p:cNvSpPr/>
          <p:nvPr/>
        </p:nvSpPr>
        <p:spPr>
          <a:xfrm>
            <a:off x="0" y="6692636"/>
            <a:ext cx="12192000" cy="155642"/>
          </a:xfrm>
          <a:prstGeom prst="rect">
            <a:avLst/>
          </a:prstGeom>
          <a:solidFill>
            <a:srgbClr val="3A5EA7"/>
          </a:solidFill>
          <a:ln>
            <a:solidFill>
              <a:srgbClr val="3A5E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pic>
        <p:nvPicPr>
          <p:cNvPr id="7" name="Imagen 6" descr="Imagen que contiene plato&#10;&#10;Descripción generada automáticamente">
            <a:extLst>
              <a:ext uri="{FF2B5EF4-FFF2-40B4-BE49-F238E27FC236}">
                <a16:creationId xmlns="" xmlns:a16="http://schemas.microsoft.com/office/drawing/2014/main" id="{1400270E-482D-4AAA-9CBF-6DBB210C7414}"/>
              </a:ext>
            </a:extLst>
          </p:cNvPr>
          <p:cNvPicPr>
            <a:picLocks noChangeAspect="1"/>
          </p:cNvPicPr>
          <p:nvPr/>
        </p:nvPicPr>
        <p:blipFill>
          <a:blip r:embed="rId2"/>
          <a:stretch>
            <a:fillRect/>
          </a:stretch>
        </p:blipFill>
        <p:spPr>
          <a:xfrm>
            <a:off x="10657908" y="-49655"/>
            <a:ext cx="1382959" cy="1068089"/>
          </a:xfrm>
          <a:prstGeom prst="rect">
            <a:avLst/>
          </a:prstGeom>
        </p:spPr>
      </p:pic>
      <p:sp>
        <p:nvSpPr>
          <p:cNvPr id="2" name="CuadroTexto 1"/>
          <p:cNvSpPr txBox="1"/>
          <p:nvPr/>
        </p:nvSpPr>
        <p:spPr>
          <a:xfrm flipH="1">
            <a:off x="-9728" y="181423"/>
            <a:ext cx="10968880" cy="646331"/>
          </a:xfrm>
          <a:prstGeom prst="rect">
            <a:avLst/>
          </a:prstGeom>
          <a:noFill/>
        </p:spPr>
        <p:txBody>
          <a:bodyPr wrap="square" rtlCol="0">
            <a:spAutoFit/>
          </a:bodyPr>
          <a:lstStyle/>
          <a:p>
            <a:r>
              <a:rPr lang="es-MX" sz="3600" b="1" dirty="0" smtClean="0"/>
              <a:t>MODELOS "NAIVE"</a:t>
            </a:r>
            <a:endParaRPr lang="es-MX" sz="3600" b="1" dirty="0"/>
          </a:p>
        </p:txBody>
      </p:sp>
      <p:sp>
        <p:nvSpPr>
          <p:cNvPr id="11" name="CuadroTexto 10"/>
          <p:cNvSpPr txBox="1"/>
          <p:nvPr/>
        </p:nvSpPr>
        <p:spPr>
          <a:xfrm flipH="1">
            <a:off x="144259" y="1421803"/>
            <a:ext cx="11524575" cy="3785652"/>
          </a:xfrm>
          <a:prstGeom prst="rect">
            <a:avLst/>
          </a:prstGeom>
          <a:noFill/>
        </p:spPr>
        <p:txBody>
          <a:bodyPr wrap="square" rtlCol="0">
            <a:spAutoFit/>
          </a:bodyPr>
          <a:lstStyle/>
          <a:p>
            <a:pPr algn="just"/>
            <a:endParaRPr lang="es-MX" sz="2400" i="1" dirty="0" smtClean="0"/>
          </a:p>
          <a:p>
            <a:pPr algn="just"/>
            <a:r>
              <a:rPr lang="es-MX" sz="2400" i="1" dirty="0" smtClean="0"/>
              <a:t>Según </a:t>
            </a:r>
            <a:r>
              <a:rPr lang="es-MX" sz="2400" i="1" dirty="0"/>
              <a:t>la importancia que se le de a las observaciones se tiene</a:t>
            </a:r>
            <a:r>
              <a:rPr lang="es-MX" sz="2400" i="1" dirty="0" smtClean="0"/>
              <a:t>:</a:t>
            </a:r>
          </a:p>
          <a:p>
            <a:pPr algn="just"/>
            <a:endParaRPr lang="es-MX" sz="2400" i="1" dirty="0"/>
          </a:p>
          <a:p>
            <a:pPr marL="342900" indent="-342900" algn="just">
              <a:buFont typeface="Arial" panose="020B0604020202020204" pitchFamily="34" charset="0"/>
              <a:buChar char="•"/>
            </a:pPr>
            <a:r>
              <a:rPr lang="es-MX" sz="2400" i="1" dirty="0"/>
              <a:t>Se otorga la misma importancia a todas las observaciones a la hora de predecir, de esta forma la previsión vendrá dada por la media de las observaciones.</a:t>
            </a:r>
          </a:p>
          <a:p>
            <a:pPr algn="just"/>
            <a:endParaRPr lang="es-MX" sz="2400" i="1" dirty="0" smtClean="0"/>
          </a:p>
          <a:p>
            <a:pPr marL="342900" indent="-342900" algn="just">
              <a:buFont typeface="Arial" panose="020B0604020202020204" pitchFamily="34" charset="0"/>
              <a:buChar char="•"/>
            </a:pPr>
            <a:r>
              <a:rPr lang="es-MX" sz="2400" i="1" dirty="0" smtClean="0"/>
              <a:t>Se </a:t>
            </a:r>
            <a:r>
              <a:rPr lang="es-MX" sz="2400" i="1" dirty="0"/>
              <a:t>da importancia únicamente a la última de las observaciones ignorando el resto, de forma que el ajuste de la serie es su “sombra”, es la misma serie pero retardada en una unidad de periodo.</a:t>
            </a:r>
          </a:p>
          <a:p>
            <a:pPr algn="just"/>
            <a:endParaRPr lang="es-MX" sz="2400" i="1" dirty="0"/>
          </a:p>
        </p:txBody>
      </p:sp>
    </p:spTree>
    <p:extLst>
      <p:ext uri="{BB962C8B-B14F-4D97-AF65-F5344CB8AC3E}">
        <p14:creationId xmlns:p14="http://schemas.microsoft.com/office/powerpoint/2010/main" val="21224887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p:cNvCxnSpPr/>
          <p:nvPr/>
        </p:nvCxnSpPr>
        <p:spPr>
          <a:xfrm flipV="1">
            <a:off x="0" y="982493"/>
            <a:ext cx="10525328" cy="19456"/>
          </a:xfrm>
          <a:prstGeom prst="line">
            <a:avLst/>
          </a:prstGeom>
          <a:ln w="38100">
            <a:solidFill>
              <a:srgbClr val="3A5EA7"/>
            </a:solidFill>
          </a:ln>
        </p:spPr>
        <p:style>
          <a:lnRef idx="3">
            <a:schemeClr val="accent2"/>
          </a:lnRef>
          <a:fillRef idx="0">
            <a:schemeClr val="accent2"/>
          </a:fillRef>
          <a:effectRef idx="2">
            <a:schemeClr val="accent2"/>
          </a:effectRef>
          <a:fontRef idx="minor">
            <a:schemeClr val="tx1"/>
          </a:fontRef>
        </p:style>
      </p:cxnSp>
      <p:sp>
        <p:nvSpPr>
          <p:cNvPr id="5" name="Rectángulo 4"/>
          <p:cNvSpPr/>
          <p:nvPr/>
        </p:nvSpPr>
        <p:spPr>
          <a:xfrm>
            <a:off x="-9728" y="6536994"/>
            <a:ext cx="12192000" cy="155642"/>
          </a:xfrm>
          <a:prstGeom prst="rect">
            <a:avLst/>
          </a:prstGeom>
          <a:solidFill>
            <a:srgbClr val="8B9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6" name="Rectángulo 5"/>
          <p:cNvSpPr/>
          <p:nvPr/>
        </p:nvSpPr>
        <p:spPr>
          <a:xfrm>
            <a:off x="0" y="6692636"/>
            <a:ext cx="12192000" cy="155642"/>
          </a:xfrm>
          <a:prstGeom prst="rect">
            <a:avLst/>
          </a:prstGeom>
          <a:solidFill>
            <a:srgbClr val="3A5EA7"/>
          </a:solidFill>
          <a:ln>
            <a:solidFill>
              <a:srgbClr val="3A5E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pic>
        <p:nvPicPr>
          <p:cNvPr id="7" name="Imagen 6" descr="Imagen que contiene plato&#10;&#10;Descripción generada automáticamente">
            <a:extLst>
              <a:ext uri="{FF2B5EF4-FFF2-40B4-BE49-F238E27FC236}">
                <a16:creationId xmlns="" xmlns:a16="http://schemas.microsoft.com/office/drawing/2014/main" id="{1400270E-482D-4AAA-9CBF-6DBB210C7414}"/>
              </a:ext>
            </a:extLst>
          </p:cNvPr>
          <p:cNvPicPr>
            <a:picLocks noChangeAspect="1"/>
          </p:cNvPicPr>
          <p:nvPr/>
        </p:nvPicPr>
        <p:blipFill>
          <a:blip r:embed="rId2"/>
          <a:stretch>
            <a:fillRect/>
          </a:stretch>
        </p:blipFill>
        <p:spPr>
          <a:xfrm>
            <a:off x="10657908" y="-49655"/>
            <a:ext cx="1382959" cy="1068089"/>
          </a:xfrm>
          <a:prstGeom prst="rect">
            <a:avLst/>
          </a:prstGeom>
        </p:spPr>
      </p:pic>
      <p:sp>
        <p:nvSpPr>
          <p:cNvPr id="2" name="CuadroTexto 1"/>
          <p:cNvSpPr txBox="1"/>
          <p:nvPr/>
        </p:nvSpPr>
        <p:spPr>
          <a:xfrm flipH="1">
            <a:off x="368133" y="135231"/>
            <a:ext cx="3671603" cy="769441"/>
          </a:xfrm>
          <a:prstGeom prst="rect">
            <a:avLst/>
          </a:prstGeom>
          <a:noFill/>
        </p:spPr>
        <p:txBody>
          <a:bodyPr wrap="square" rtlCol="0">
            <a:spAutoFit/>
          </a:bodyPr>
          <a:lstStyle/>
          <a:p>
            <a:r>
              <a:rPr lang="es-MX" sz="4400" b="1" dirty="0" smtClean="0"/>
              <a:t>OBJETIVO</a:t>
            </a:r>
            <a:endParaRPr lang="es-MX" sz="4400" b="1" dirty="0"/>
          </a:p>
        </p:txBody>
      </p:sp>
      <p:sp>
        <p:nvSpPr>
          <p:cNvPr id="11" name="CuadroTexto 10"/>
          <p:cNvSpPr txBox="1"/>
          <p:nvPr/>
        </p:nvSpPr>
        <p:spPr>
          <a:xfrm flipH="1">
            <a:off x="368133" y="1079770"/>
            <a:ext cx="11672735" cy="6186309"/>
          </a:xfrm>
          <a:prstGeom prst="rect">
            <a:avLst/>
          </a:prstGeom>
          <a:noFill/>
        </p:spPr>
        <p:txBody>
          <a:bodyPr wrap="square" rtlCol="0">
            <a:spAutoFit/>
          </a:bodyPr>
          <a:lstStyle/>
          <a:p>
            <a:pPr algn="just"/>
            <a:r>
              <a:rPr lang="es-MX" sz="3600" i="1" dirty="0" smtClean="0"/>
              <a:t>Los cuales servirán para  identificar,  mediante su comportamiento y evolución, cuál fue el Proceso  Generador de los Datos PGD.</a:t>
            </a:r>
          </a:p>
          <a:p>
            <a:pPr algn="just"/>
            <a:endParaRPr lang="es-MX" sz="3600" i="1" dirty="0"/>
          </a:p>
          <a:p>
            <a:pPr algn="just"/>
            <a:endParaRPr lang="es-MX" sz="3600" i="1" dirty="0" smtClean="0"/>
          </a:p>
          <a:p>
            <a:pPr algn="just"/>
            <a:endParaRPr lang="es-MX" sz="3600" i="1" dirty="0"/>
          </a:p>
          <a:p>
            <a:pPr algn="just"/>
            <a:endParaRPr lang="es-MX" sz="3600" i="1" dirty="0" smtClean="0"/>
          </a:p>
          <a:p>
            <a:pPr algn="just"/>
            <a:endParaRPr lang="es-MX" sz="3600" i="1" dirty="0"/>
          </a:p>
          <a:p>
            <a:pPr algn="just"/>
            <a:r>
              <a:rPr lang="es-MX" sz="3600" i="1" dirty="0" smtClean="0"/>
              <a:t>Así, se puede realizar pronósticos confiables  corto plazo para la toma de decisiones.</a:t>
            </a:r>
          </a:p>
          <a:p>
            <a:pPr algn="just"/>
            <a:endParaRPr lang="es-MX" sz="3600" i="1" dirty="0"/>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4392" y="2489729"/>
            <a:ext cx="4120487" cy="2853819"/>
          </a:xfrm>
          <a:prstGeom prst="rect">
            <a:avLst/>
          </a:prstGeom>
        </p:spPr>
      </p:pic>
    </p:spTree>
    <p:extLst>
      <p:ext uri="{BB962C8B-B14F-4D97-AF65-F5344CB8AC3E}">
        <p14:creationId xmlns:p14="http://schemas.microsoft.com/office/powerpoint/2010/main" val="38701702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p:cNvCxnSpPr/>
          <p:nvPr/>
        </p:nvCxnSpPr>
        <p:spPr>
          <a:xfrm flipV="1">
            <a:off x="0" y="982493"/>
            <a:ext cx="10525328" cy="19456"/>
          </a:xfrm>
          <a:prstGeom prst="line">
            <a:avLst/>
          </a:prstGeom>
          <a:ln w="38100">
            <a:solidFill>
              <a:srgbClr val="3A5EA7"/>
            </a:solidFill>
          </a:ln>
        </p:spPr>
        <p:style>
          <a:lnRef idx="3">
            <a:schemeClr val="accent2"/>
          </a:lnRef>
          <a:fillRef idx="0">
            <a:schemeClr val="accent2"/>
          </a:fillRef>
          <a:effectRef idx="2">
            <a:schemeClr val="accent2"/>
          </a:effectRef>
          <a:fontRef idx="minor">
            <a:schemeClr val="tx1"/>
          </a:fontRef>
        </p:style>
      </p:cxnSp>
      <p:sp>
        <p:nvSpPr>
          <p:cNvPr id="5" name="Rectángulo 4"/>
          <p:cNvSpPr/>
          <p:nvPr/>
        </p:nvSpPr>
        <p:spPr>
          <a:xfrm>
            <a:off x="-9728" y="6536994"/>
            <a:ext cx="12192000" cy="155642"/>
          </a:xfrm>
          <a:prstGeom prst="rect">
            <a:avLst/>
          </a:prstGeom>
          <a:solidFill>
            <a:srgbClr val="8B9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6" name="Rectángulo 5"/>
          <p:cNvSpPr/>
          <p:nvPr/>
        </p:nvSpPr>
        <p:spPr>
          <a:xfrm>
            <a:off x="0" y="6692636"/>
            <a:ext cx="12192000" cy="155642"/>
          </a:xfrm>
          <a:prstGeom prst="rect">
            <a:avLst/>
          </a:prstGeom>
          <a:solidFill>
            <a:srgbClr val="3A5EA7"/>
          </a:solidFill>
          <a:ln>
            <a:solidFill>
              <a:srgbClr val="3A5E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pic>
        <p:nvPicPr>
          <p:cNvPr id="7" name="Imagen 6" descr="Imagen que contiene plato&#10;&#10;Descripción generada automáticamente">
            <a:extLst>
              <a:ext uri="{FF2B5EF4-FFF2-40B4-BE49-F238E27FC236}">
                <a16:creationId xmlns="" xmlns:a16="http://schemas.microsoft.com/office/drawing/2014/main" id="{1400270E-482D-4AAA-9CBF-6DBB210C7414}"/>
              </a:ext>
            </a:extLst>
          </p:cNvPr>
          <p:cNvPicPr>
            <a:picLocks noChangeAspect="1"/>
          </p:cNvPicPr>
          <p:nvPr/>
        </p:nvPicPr>
        <p:blipFill>
          <a:blip r:embed="rId2"/>
          <a:stretch>
            <a:fillRect/>
          </a:stretch>
        </p:blipFill>
        <p:spPr>
          <a:xfrm>
            <a:off x="10657908" y="-49655"/>
            <a:ext cx="1382959" cy="1068089"/>
          </a:xfrm>
          <a:prstGeom prst="rect">
            <a:avLst/>
          </a:prstGeom>
        </p:spPr>
      </p:pic>
      <p:sp>
        <p:nvSpPr>
          <p:cNvPr id="2" name="CuadroTexto 1"/>
          <p:cNvSpPr txBox="1"/>
          <p:nvPr/>
        </p:nvSpPr>
        <p:spPr>
          <a:xfrm flipH="1">
            <a:off x="-9728" y="181423"/>
            <a:ext cx="10968880" cy="646331"/>
          </a:xfrm>
          <a:prstGeom prst="rect">
            <a:avLst/>
          </a:prstGeom>
          <a:noFill/>
        </p:spPr>
        <p:txBody>
          <a:bodyPr wrap="square" rtlCol="0">
            <a:spAutoFit/>
          </a:bodyPr>
          <a:lstStyle/>
          <a:p>
            <a:r>
              <a:rPr lang="es-MX" sz="3600" b="1" dirty="0" smtClean="0"/>
              <a:t>MODELOS DE SUAVIZADO EXPONENCIAL SIMPLE</a:t>
            </a:r>
            <a:endParaRPr lang="es-MX" sz="3600" b="1" dirty="0"/>
          </a:p>
        </p:txBody>
      </p:sp>
      <p:sp>
        <p:nvSpPr>
          <p:cNvPr id="11" name="CuadroTexto 10"/>
          <p:cNvSpPr txBox="1"/>
          <p:nvPr/>
        </p:nvSpPr>
        <p:spPr>
          <a:xfrm flipH="1">
            <a:off x="144259" y="1421803"/>
            <a:ext cx="11524575" cy="3785652"/>
          </a:xfrm>
          <a:prstGeom prst="rect">
            <a:avLst/>
          </a:prstGeom>
          <a:noFill/>
        </p:spPr>
        <p:txBody>
          <a:bodyPr wrap="square" rtlCol="0">
            <a:spAutoFit/>
          </a:bodyPr>
          <a:lstStyle/>
          <a:p>
            <a:pPr algn="just"/>
            <a:endParaRPr lang="es-MX" sz="2400" i="1" dirty="0" smtClean="0"/>
          </a:p>
          <a:p>
            <a:pPr marL="342900" indent="-342900" algn="just">
              <a:buFont typeface="Arial" panose="020B0604020202020204" pitchFamily="34" charset="0"/>
              <a:buChar char="•"/>
            </a:pPr>
            <a:r>
              <a:rPr lang="es-MX" sz="2400" i="1" dirty="0" smtClean="0"/>
              <a:t>Consisten </a:t>
            </a:r>
            <a:r>
              <a:rPr lang="es-MX" sz="2400" i="1" dirty="0"/>
              <a:t>en dar importancia a todos los datos </a:t>
            </a:r>
            <a:r>
              <a:rPr lang="es-MX" sz="2400" i="1" dirty="0" smtClean="0"/>
              <a:t>anteriores </a:t>
            </a:r>
            <a:endParaRPr lang="es-MX" sz="2400" i="1" dirty="0" smtClean="0"/>
          </a:p>
          <a:p>
            <a:pPr marL="342900" indent="-342900" algn="just">
              <a:buFont typeface="Arial" panose="020B0604020202020204" pitchFamily="34" charset="0"/>
              <a:buChar char="•"/>
            </a:pPr>
            <a:endParaRPr lang="es-MX" sz="2400" i="1" dirty="0"/>
          </a:p>
          <a:p>
            <a:pPr marL="342900" indent="-342900" algn="just">
              <a:buFont typeface="Arial" panose="020B0604020202020204" pitchFamily="34" charset="0"/>
              <a:buChar char="•"/>
            </a:pPr>
            <a:r>
              <a:rPr lang="es-MX" sz="2400" i="1" dirty="0" smtClean="0"/>
              <a:t>Pero </a:t>
            </a:r>
            <a:r>
              <a:rPr lang="es-MX" sz="2400" i="1" dirty="0"/>
              <a:t>concediéndoles diferentes pesos, ya que los datos más relevantes a la hora de efectuar una previsión son los últimos de los que se dispone, disminuyendo la importancia conforme nos alejamos de ellos. </a:t>
            </a:r>
            <a:endParaRPr lang="es-MX" sz="2400" i="1" dirty="0" smtClean="0"/>
          </a:p>
          <a:p>
            <a:pPr algn="just"/>
            <a:endParaRPr lang="es-MX" sz="2400" i="1" dirty="0"/>
          </a:p>
          <a:p>
            <a:pPr marL="342900" indent="-342900" algn="just">
              <a:buFont typeface="Arial" panose="020B0604020202020204" pitchFamily="34" charset="0"/>
              <a:buChar char="•"/>
            </a:pPr>
            <a:r>
              <a:rPr lang="es-MX" sz="2400" i="1" dirty="0" smtClean="0"/>
              <a:t>De </a:t>
            </a:r>
            <a:r>
              <a:rPr lang="es-MX" sz="2400" i="1" dirty="0"/>
              <a:t>esta manera se sustituye cada dato de la serie por una media ponderada de las observaciones anteriores, considerando que los pesos de las mismas decaen de forma exponencial conforme éstas se alejan en el tiempo (la fórmula del ajuste es recursiva</a:t>
            </a:r>
            <a:r>
              <a:rPr lang="es-MX" sz="2400" i="1" dirty="0" smtClean="0"/>
              <a:t>).</a:t>
            </a:r>
            <a:endParaRPr lang="es-MX" sz="2400" i="1" dirty="0"/>
          </a:p>
        </p:txBody>
      </p:sp>
    </p:spTree>
    <p:extLst>
      <p:ext uri="{BB962C8B-B14F-4D97-AF65-F5344CB8AC3E}">
        <p14:creationId xmlns:p14="http://schemas.microsoft.com/office/powerpoint/2010/main" val="146573460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p:cNvCxnSpPr/>
          <p:nvPr/>
        </p:nvCxnSpPr>
        <p:spPr>
          <a:xfrm flipV="1">
            <a:off x="0" y="982493"/>
            <a:ext cx="10525328" cy="19456"/>
          </a:xfrm>
          <a:prstGeom prst="line">
            <a:avLst/>
          </a:prstGeom>
          <a:ln w="38100">
            <a:solidFill>
              <a:srgbClr val="3A5EA7"/>
            </a:solidFill>
          </a:ln>
        </p:spPr>
        <p:style>
          <a:lnRef idx="3">
            <a:schemeClr val="accent2"/>
          </a:lnRef>
          <a:fillRef idx="0">
            <a:schemeClr val="accent2"/>
          </a:fillRef>
          <a:effectRef idx="2">
            <a:schemeClr val="accent2"/>
          </a:effectRef>
          <a:fontRef idx="minor">
            <a:schemeClr val="tx1"/>
          </a:fontRef>
        </p:style>
      </p:cxnSp>
      <p:sp>
        <p:nvSpPr>
          <p:cNvPr id="5" name="Rectángulo 4"/>
          <p:cNvSpPr/>
          <p:nvPr/>
        </p:nvSpPr>
        <p:spPr>
          <a:xfrm>
            <a:off x="-9728" y="6536994"/>
            <a:ext cx="12192000" cy="155642"/>
          </a:xfrm>
          <a:prstGeom prst="rect">
            <a:avLst/>
          </a:prstGeom>
          <a:solidFill>
            <a:srgbClr val="8B9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6" name="Rectángulo 5"/>
          <p:cNvSpPr/>
          <p:nvPr/>
        </p:nvSpPr>
        <p:spPr>
          <a:xfrm>
            <a:off x="0" y="6692636"/>
            <a:ext cx="12192000" cy="155642"/>
          </a:xfrm>
          <a:prstGeom prst="rect">
            <a:avLst/>
          </a:prstGeom>
          <a:solidFill>
            <a:srgbClr val="3A5EA7"/>
          </a:solidFill>
          <a:ln>
            <a:solidFill>
              <a:srgbClr val="3A5E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pic>
        <p:nvPicPr>
          <p:cNvPr id="7" name="Imagen 6" descr="Imagen que contiene plato&#10;&#10;Descripción generada automáticamente">
            <a:extLst>
              <a:ext uri="{FF2B5EF4-FFF2-40B4-BE49-F238E27FC236}">
                <a16:creationId xmlns="" xmlns:a16="http://schemas.microsoft.com/office/drawing/2014/main" id="{1400270E-482D-4AAA-9CBF-6DBB210C7414}"/>
              </a:ext>
            </a:extLst>
          </p:cNvPr>
          <p:cNvPicPr>
            <a:picLocks noChangeAspect="1"/>
          </p:cNvPicPr>
          <p:nvPr/>
        </p:nvPicPr>
        <p:blipFill>
          <a:blip r:embed="rId2"/>
          <a:stretch>
            <a:fillRect/>
          </a:stretch>
        </p:blipFill>
        <p:spPr>
          <a:xfrm>
            <a:off x="10657908" y="-49655"/>
            <a:ext cx="1382959" cy="1068089"/>
          </a:xfrm>
          <a:prstGeom prst="rect">
            <a:avLst/>
          </a:prstGeom>
        </p:spPr>
      </p:pic>
      <p:sp>
        <p:nvSpPr>
          <p:cNvPr id="2" name="CuadroTexto 1"/>
          <p:cNvSpPr txBox="1"/>
          <p:nvPr/>
        </p:nvSpPr>
        <p:spPr>
          <a:xfrm flipH="1">
            <a:off x="194989" y="181423"/>
            <a:ext cx="10968880" cy="646331"/>
          </a:xfrm>
          <a:prstGeom prst="rect">
            <a:avLst/>
          </a:prstGeom>
          <a:noFill/>
        </p:spPr>
        <p:txBody>
          <a:bodyPr wrap="square" rtlCol="0">
            <a:spAutoFit/>
          </a:bodyPr>
          <a:lstStyle/>
          <a:p>
            <a:r>
              <a:rPr lang="es-MX" sz="3600" b="1" dirty="0"/>
              <a:t>Series temporales no estacionales con tendencia</a:t>
            </a:r>
          </a:p>
        </p:txBody>
      </p:sp>
      <p:sp>
        <p:nvSpPr>
          <p:cNvPr id="11" name="CuadroTexto 10"/>
          <p:cNvSpPr txBox="1"/>
          <p:nvPr/>
        </p:nvSpPr>
        <p:spPr>
          <a:xfrm flipH="1">
            <a:off x="323984" y="2454884"/>
            <a:ext cx="11524575" cy="830997"/>
          </a:xfrm>
          <a:prstGeom prst="rect">
            <a:avLst/>
          </a:prstGeom>
          <a:noFill/>
        </p:spPr>
        <p:txBody>
          <a:bodyPr wrap="square" rtlCol="0">
            <a:spAutoFit/>
          </a:bodyPr>
          <a:lstStyle/>
          <a:p>
            <a:pPr algn="just"/>
            <a:r>
              <a:rPr lang="es-MX" sz="2400" i="1" dirty="0"/>
              <a:t>En el caso de series temporales con tendencia lineal (creciente o decreciente) pero sin comportamiento estacional, el modelo clásico que más se suele aplicar es el de Holt</a:t>
            </a:r>
            <a:r>
              <a:rPr lang="es-MX" sz="2400" i="1" dirty="0" smtClean="0"/>
              <a:t>:</a:t>
            </a:r>
          </a:p>
        </p:txBody>
      </p:sp>
    </p:spTree>
    <p:extLst>
      <p:ext uri="{BB962C8B-B14F-4D97-AF65-F5344CB8AC3E}">
        <p14:creationId xmlns:p14="http://schemas.microsoft.com/office/powerpoint/2010/main" val="36086103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p:cNvCxnSpPr/>
          <p:nvPr/>
        </p:nvCxnSpPr>
        <p:spPr>
          <a:xfrm flipV="1">
            <a:off x="0" y="982493"/>
            <a:ext cx="10525328" cy="19456"/>
          </a:xfrm>
          <a:prstGeom prst="line">
            <a:avLst/>
          </a:prstGeom>
          <a:ln w="38100">
            <a:solidFill>
              <a:srgbClr val="3A5EA7"/>
            </a:solidFill>
          </a:ln>
        </p:spPr>
        <p:style>
          <a:lnRef idx="3">
            <a:schemeClr val="accent2"/>
          </a:lnRef>
          <a:fillRef idx="0">
            <a:schemeClr val="accent2"/>
          </a:fillRef>
          <a:effectRef idx="2">
            <a:schemeClr val="accent2"/>
          </a:effectRef>
          <a:fontRef idx="minor">
            <a:schemeClr val="tx1"/>
          </a:fontRef>
        </p:style>
      </p:cxnSp>
      <p:sp>
        <p:nvSpPr>
          <p:cNvPr id="5" name="Rectángulo 4"/>
          <p:cNvSpPr/>
          <p:nvPr/>
        </p:nvSpPr>
        <p:spPr>
          <a:xfrm>
            <a:off x="-9728" y="6536994"/>
            <a:ext cx="12192000" cy="155642"/>
          </a:xfrm>
          <a:prstGeom prst="rect">
            <a:avLst/>
          </a:prstGeom>
          <a:solidFill>
            <a:srgbClr val="8B9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6" name="Rectángulo 5"/>
          <p:cNvSpPr/>
          <p:nvPr/>
        </p:nvSpPr>
        <p:spPr>
          <a:xfrm>
            <a:off x="0" y="6692636"/>
            <a:ext cx="12192000" cy="155642"/>
          </a:xfrm>
          <a:prstGeom prst="rect">
            <a:avLst/>
          </a:prstGeom>
          <a:solidFill>
            <a:srgbClr val="3A5EA7"/>
          </a:solidFill>
          <a:ln>
            <a:solidFill>
              <a:srgbClr val="3A5E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pic>
        <p:nvPicPr>
          <p:cNvPr id="7" name="Imagen 6" descr="Imagen que contiene plato&#10;&#10;Descripción generada automáticamente">
            <a:extLst>
              <a:ext uri="{FF2B5EF4-FFF2-40B4-BE49-F238E27FC236}">
                <a16:creationId xmlns="" xmlns:a16="http://schemas.microsoft.com/office/drawing/2014/main" id="{1400270E-482D-4AAA-9CBF-6DBB210C7414}"/>
              </a:ext>
            </a:extLst>
          </p:cNvPr>
          <p:cNvPicPr>
            <a:picLocks noChangeAspect="1"/>
          </p:cNvPicPr>
          <p:nvPr/>
        </p:nvPicPr>
        <p:blipFill>
          <a:blip r:embed="rId2"/>
          <a:stretch>
            <a:fillRect/>
          </a:stretch>
        </p:blipFill>
        <p:spPr>
          <a:xfrm>
            <a:off x="10657908" y="-49655"/>
            <a:ext cx="1382959" cy="1068089"/>
          </a:xfrm>
          <a:prstGeom prst="rect">
            <a:avLst/>
          </a:prstGeom>
        </p:spPr>
      </p:pic>
      <p:sp>
        <p:nvSpPr>
          <p:cNvPr id="2" name="CuadroTexto 1"/>
          <p:cNvSpPr txBox="1"/>
          <p:nvPr/>
        </p:nvSpPr>
        <p:spPr>
          <a:xfrm flipH="1">
            <a:off x="-9728" y="181423"/>
            <a:ext cx="10968880" cy="646331"/>
          </a:xfrm>
          <a:prstGeom prst="rect">
            <a:avLst/>
          </a:prstGeom>
          <a:noFill/>
        </p:spPr>
        <p:txBody>
          <a:bodyPr wrap="square" rtlCol="0">
            <a:spAutoFit/>
          </a:bodyPr>
          <a:lstStyle/>
          <a:p>
            <a:r>
              <a:rPr lang="es-MX" sz="3600" b="1" dirty="0" smtClean="0"/>
              <a:t>MODELOS DE SUAVIZADO EXPONENCIAL DE HOLT</a:t>
            </a:r>
            <a:endParaRPr lang="es-MX" sz="3600" b="1" dirty="0"/>
          </a:p>
        </p:txBody>
      </p:sp>
      <p:sp>
        <p:nvSpPr>
          <p:cNvPr id="11" name="CuadroTexto 10"/>
          <p:cNvSpPr txBox="1"/>
          <p:nvPr/>
        </p:nvSpPr>
        <p:spPr>
          <a:xfrm flipH="1">
            <a:off x="144259" y="1995010"/>
            <a:ext cx="11524575" cy="2677656"/>
          </a:xfrm>
          <a:prstGeom prst="rect">
            <a:avLst/>
          </a:prstGeom>
          <a:noFill/>
        </p:spPr>
        <p:txBody>
          <a:bodyPr wrap="square" rtlCol="0">
            <a:spAutoFit/>
          </a:bodyPr>
          <a:lstStyle/>
          <a:p>
            <a:pPr algn="just"/>
            <a:endParaRPr lang="es-MX" sz="2400" i="1" dirty="0" smtClean="0"/>
          </a:p>
          <a:p>
            <a:pPr marL="342900" indent="-342900" algn="just">
              <a:buFont typeface="Arial" panose="020B0604020202020204" pitchFamily="34" charset="0"/>
              <a:buChar char="•"/>
            </a:pPr>
            <a:r>
              <a:rPr lang="es-MX" sz="2400" i="1" dirty="0" smtClean="0"/>
              <a:t>Se </a:t>
            </a:r>
            <a:r>
              <a:rPr lang="es-MX" sz="2400" i="1" dirty="0"/>
              <a:t>aplican un suavizado exponencial simple de manera </a:t>
            </a:r>
            <a:r>
              <a:rPr lang="es-MX" sz="2400" i="1" dirty="0" smtClean="0"/>
              <a:t>doble </a:t>
            </a:r>
          </a:p>
          <a:p>
            <a:pPr algn="just"/>
            <a:endParaRPr lang="es-MX" sz="2400" i="1" dirty="0"/>
          </a:p>
          <a:p>
            <a:pPr marL="342900" indent="-342900" algn="just">
              <a:buFont typeface="Arial" panose="020B0604020202020204" pitchFamily="34" charset="0"/>
              <a:buChar char="•"/>
            </a:pPr>
            <a:r>
              <a:rPr lang="es-MX" sz="2400" i="1" dirty="0"/>
              <a:t>P</a:t>
            </a:r>
            <a:r>
              <a:rPr lang="es-MX" sz="2400" i="1" dirty="0" smtClean="0"/>
              <a:t>or </a:t>
            </a:r>
            <a:r>
              <a:rPr lang="es-MX" sz="2400" i="1" dirty="0"/>
              <a:t>lo que también son conocidos como suavizado exponencial doble </a:t>
            </a:r>
            <a:endParaRPr lang="es-MX" sz="2400" i="1" dirty="0" smtClean="0"/>
          </a:p>
          <a:p>
            <a:pPr marL="342900" indent="-342900" algn="just">
              <a:buFont typeface="Arial" panose="020B0604020202020204" pitchFamily="34" charset="0"/>
              <a:buChar char="•"/>
            </a:pPr>
            <a:endParaRPr lang="es-MX" sz="2400" i="1" dirty="0"/>
          </a:p>
          <a:p>
            <a:pPr marL="342900" indent="-342900" algn="just">
              <a:buFont typeface="Arial" panose="020B0604020202020204" pitchFamily="34" charset="0"/>
              <a:buChar char="•"/>
            </a:pPr>
            <a:r>
              <a:rPr lang="es-MX" sz="2400" i="1" dirty="0" smtClean="0"/>
              <a:t>En </a:t>
            </a:r>
            <a:r>
              <a:rPr lang="es-MX" sz="2400" i="1" dirty="0"/>
              <a:t>un principio se alisa directamente a la variable objeto de estudio, mientras que en la segunda operación se procede a alisar a la variable alisada previamente </a:t>
            </a:r>
            <a:r>
              <a:rPr lang="es-MX" sz="2400" i="1" dirty="0" smtClean="0"/>
              <a:t>obtenida.</a:t>
            </a:r>
            <a:endParaRPr lang="es-MX" sz="2400" i="1" dirty="0"/>
          </a:p>
        </p:txBody>
      </p:sp>
    </p:spTree>
    <p:extLst>
      <p:ext uri="{BB962C8B-B14F-4D97-AF65-F5344CB8AC3E}">
        <p14:creationId xmlns:p14="http://schemas.microsoft.com/office/powerpoint/2010/main" val="31006358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p:cNvCxnSpPr/>
          <p:nvPr/>
        </p:nvCxnSpPr>
        <p:spPr>
          <a:xfrm flipV="1">
            <a:off x="0" y="982493"/>
            <a:ext cx="10525328" cy="19456"/>
          </a:xfrm>
          <a:prstGeom prst="line">
            <a:avLst/>
          </a:prstGeom>
          <a:ln w="38100">
            <a:solidFill>
              <a:srgbClr val="3A5EA7"/>
            </a:solidFill>
          </a:ln>
        </p:spPr>
        <p:style>
          <a:lnRef idx="3">
            <a:schemeClr val="accent2"/>
          </a:lnRef>
          <a:fillRef idx="0">
            <a:schemeClr val="accent2"/>
          </a:fillRef>
          <a:effectRef idx="2">
            <a:schemeClr val="accent2"/>
          </a:effectRef>
          <a:fontRef idx="minor">
            <a:schemeClr val="tx1"/>
          </a:fontRef>
        </p:style>
      </p:cxnSp>
      <p:sp>
        <p:nvSpPr>
          <p:cNvPr id="5" name="Rectángulo 4"/>
          <p:cNvSpPr/>
          <p:nvPr/>
        </p:nvSpPr>
        <p:spPr>
          <a:xfrm>
            <a:off x="-9728" y="6536994"/>
            <a:ext cx="12192000" cy="155642"/>
          </a:xfrm>
          <a:prstGeom prst="rect">
            <a:avLst/>
          </a:prstGeom>
          <a:solidFill>
            <a:srgbClr val="8B9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6" name="Rectángulo 5"/>
          <p:cNvSpPr/>
          <p:nvPr/>
        </p:nvSpPr>
        <p:spPr>
          <a:xfrm>
            <a:off x="0" y="6692636"/>
            <a:ext cx="12192000" cy="155642"/>
          </a:xfrm>
          <a:prstGeom prst="rect">
            <a:avLst/>
          </a:prstGeom>
          <a:solidFill>
            <a:srgbClr val="3A5EA7"/>
          </a:solidFill>
          <a:ln>
            <a:solidFill>
              <a:srgbClr val="3A5E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pic>
        <p:nvPicPr>
          <p:cNvPr id="7" name="Imagen 6" descr="Imagen que contiene plato&#10;&#10;Descripción generada automáticamente">
            <a:extLst>
              <a:ext uri="{FF2B5EF4-FFF2-40B4-BE49-F238E27FC236}">
                <a16:creationId xmlns="" xmlns:a16="http://schemas.microsoft.com/office/drawing/2014/main" id="{1400270E-482D-4AAA-9CBF-6DBB210C7414}"/>
              </a:ext>
            </a:extLst>
          </p:cNvPr>
          <p:cNvPicPr>
            <a:picLocks noChangeAspect="1"/>
          </p:cNvPicPr>
          <p:nvPr/>
        </p:nvPicPr>
        <p:blipFill>
          <a:blip r:embed="rId2"/>
          <a:stretch>
            <a:fillRect/>
          </a:stretch>
        </p:blipFill>
        <p:spPr>
          <a:xfrm>
            <a:off x="10657908" y="-49655"/>
            <a:ext cx="1382959" cy="1068089"/>
          </a:xfrm>
          <a:prstGeom prst="rect">
            <a:avLst/>
          </a:prstGeom>
        </p:spPr>
      </p:pic>
      <p:sp>
        <p:nvSpPr>
          <p:cNvPr id="2" name="CuadroTexto 1"/>
          <p:cNvSpPr txBox="1"/>
          <p:nvPr/>
        </p:nvSpPr>
        <p:spPr>
          <a:xfrm flipH="1">
            <a:off x="194989" y="181423"/>
            <a:ext cx="10968880" cy="646331"/>
          </a:xfrm>
          <a:prstGeom prst="rect">
            <a:avLst/>
          </a:prstGeom>
          <a:noFill/>
        </p:spPr>
        <p:txBody>
          <a:bodyPr wrap="square" rtlCol="0">
            <a:spAutoFit/>
          </a:bodyPr>
          <a:lstStyle/>
          <a:p>
            <a:r>
              <a:rPr lang="es-MX" sz="3600" b="1" dirty="0"/>
              <a:t>Series temporales con tendencia y estacionalidad</a:t>
            </a:r>
          </a:p>
        </p:txBody>
      </p:sp>
      <p:sp>
        <p:nvSpPr>
          <p:cNvPr id="11" name="CuadroTexto 10"/>
          <p:cNvSpPr txBox="1"/>
          <p:nvPr/>
        </p:nvSpPr>
        <p:spPr>
          <a:xfrm flipH="1">
            <a:off x="323984" y="2454884"/>
            <a:ext cx="11524575" cy="1200329"/>
          </a:xfrm>
          <a:prstGeom prst="rect">
            <a:avLst/>
          </a:prstGeom>
          <a:noFill/>
        </p:spPr>
        <p:txBody>
          <a:bodyPr wrap="square" rtlCol="0">
            <a:spAutoFit/>
          </a:bodyPr>
          <a:lstStyle/>
          <a:p>
            <a:pPr algn="just"/>
            <a:r>
              <a:rPr lang="es-MX" sz="2400" i="1" dirty="0"/>
              <a:t>En el caso de series temporales con tendencia lineal (creciente o decreciente) y comportamiento estacional, el modelo clásico que se aplica es el de </a:t>
            </a:r>
            <a:r>
              <a:rPr lang="es-MX" sz="2400" i="1" dirty="0" smtClean="0"/>
              <a:t>Holt-Winters que </a:t>
            </a:r>
            <a:r>
              <a:rPr lang="es-MX" sz="2400" dirty="0" smtClean="0"/>
              <a:t>es </a:t>
            </a:r>
            <a:r>
              <a:rPr lang="es-MX" sz="2400" dirty="0"/>
              <a:t>una extensión del modelo de Holt, solo que además considera </a:t>
            </a:r>
            <a:r>
              <a:rPr lang="es-MX" sz="2400" dirty="0" smtClean="0"/>
              <a:t>estacionalidad</a:t>
            </a:r>
            <a:r>
              <a:rPr lang="es-MX" sz="2400" i="1" dirty="0"/>
              <a:t>.</a:t>
            </a:r>
            <a:endParaRPr lang="es-MX" sz="2400" i="1" dirty="0" smtClean="0"/>
          </a:p>
        </p:txBody>
      </p:sp>
    </p:spTree>
    <p:extLst>
      <p:ext uri="{BB962C8B-B14F-4D97-AF65-F5344CB8AC3E}">
        <p14:creationId xmlns:p14="http://schemas.microsoft.com/office/powerpoint/2010/main" val="1266766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p:cNvCxnSpPr/>
          <p:nvPr/>
        </p:nvCxnSpPr>
        <p:spPr>
          <a:xfrm flipV="1">
            <a:off x="0" y="982493"/>
            <a:ext cx="10525328" cy="19456"/>
          </a:xfrm>
          <a:prstGeom prst="line">
            <a:avLst/>
          </a:prstGeom>
          <a:ln w="38100">
            <a:solidFill>
              <a:srgbClr val="3A5EA7"/>
            </a:solidFill>
          </a:ln>
        </p:spPr>
        <p:style>
          <a:lnRef idx="3">
            <a:schemeClr val="accent2"/>
          </a:lnRef>
          <a:fillRef idx="0">
            <a:schemeClr val="accent2"/>
          </a:fillRef>
          <a:effectRef idx="2">
            <a:schemeClr val="accent2"/>
          </a:effectRef>
          <a:fontRef idx="minor">
            <a:schemeClr val="tx1"/>
          </a:fontRef>
        </p:style>
      </p:cxnSp>
      <p:sp>
        <p:nvSpPr>
          <p:cNvPr id="5" name="Rectángulo 4"/>
          <p:cNvSpPr/>
          <p:nvPr/>
        </p:nvSpPr>
        <p:spPr>
          <a:xfrm>
            <a:off x="-9728" y="6536994"/>
            <a:ext cx="12192000" cy="155642"/>
          </a:xfrm>
          <a:prstGeom prst="rect">
            <a:avLst/>
          </a:prstGeom>
          <a:solidFill>
            <a:srgbClr val="8B9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6" name="Rectángulo 5"/>
          <p:cNvSpPr/>
          <p:nvPr/>
        </p:nvSpPr>
        <p:spPr>
          <a:xfrm>
            <a:off x="0" y="6692636"/>
            <a:ext cx="12192000" cy="155642"/>
          </a:xfrm>
          <a:prstGeom prst="rect">
            <a:avLst/>
          </a:prstGeom>
          <a:solidFill>
            <a:srgbClr val="3A5EA7"/>
          </a:solidFill>
          <a:ln>
            <a:solidFill>
              <a:srgbClr val="3A5E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pic>
        <p:nvPicPr>
          <p:cNvPr id="7" name="Imagen 6" descr="Imagen que contiene plato&#10;&#10;Descripción generada automáticamente">
            <a:extLst>
              <a:ext uri="{FF2B5EF4-FFF2-40B4-BE49-F238E27FC236}">
                <a16:creationId xmlns="" xmlns:a16="http://schemas.microsoft.com/office/drawing/2014/main" id="{1400270E-482D-4AAA-9CBF-6DBB210C7414}"/>
              </a:ext>
            </a:extLst>
          </p:cNvPr>
          <p:cNvPicPr>
            <a:picLocks noChangeAspect="1"/>
          </p:cNvPicPr>
          <p:nvPr/>
        </p:nvPicPr>
        <p:blipFill>
          <a:blip r:embed="rId2"/>
          <a:stretch>
            <a:fillRect/>
          </a:stretch>
        </p:blipFill>
        <p:spPr>
          <a:xfrm>
            <a:off x="10657908" y="-49655"/>
            <a:ext cx="1382959" cy="1068089"/>
          </a:xfrm>
          <a:prstGeom prst="rect">
            <a:avLst/>
          </a:prstGeom>
        </p:spPr>
      </p:pic>
      <p:sp>
        <p:nvSpPr>
          <p:cNvPr id="2" name="CuadroTexto 1"/>
          <p:cNvSpPr txBox="1"/>
          <p:nvPr/>
        </p:nvSpPr>
        <p:spPr>
          <a:xfrm flipH="1">
            <a:off x="-9728" y="181423"/>
            <a:ext cx="10968880" cy="646331"/>
          </a:xfrm>
          <a:prstGeom prst="rect">
            <a:avLst/>
          </a:prstGeom>
          <a:noFill/>
        </p:spPr>
        <p:txBody>
          <a:bodyPr wrap="square" rtlCol="0">
            <a:spAutoFit/>
          </a:bodyPr>
          <a:lstStyle/>
          <a:p>
            <a:r>
              <a:rPr lang="es-MX" sz="3600" b="1" dirty="0" smtClean="0"/>
              <a:t>PRONÓSTICO</a:t>
            </a:r>
            <a:endParaRPr lang="es-MX" sz="3600" b="1" dirty="0"/>
          </a:p>
        </p:txBody>
      </p:sp>
      <p:sp>
        <p:nvSpPr>
          <p:cNvPr id="11" name="CuadroTexto 10"/>
          <p:cNvSpPr txBox="1"/>
          <p:nvPr/>
        </p:nvSpPr>
        <p:spPr>
          <a:xfrm flipH="1">
            <a:off x="323984" y="1874509"/>
            <a:ext cx="11524575" cy="3046988"/>
          </a:xfrm>
          <a:prstGeom prst="rect">
            <a:avLst/>
          </a:prstGeom>
          <a:noFill/>
        </p:spPr>
        <p:txBody>
          <a:bodyPr wrap="square" rtlCol="0">
            <a:spAutoFit/>
          </a:bodyPr>
          <a:lstStyle/>
          <a:p>
            <a:pPr algn="just"/>
            <a:r>
              <a:rPr lang="es-MX" sz="2400" i="1" dirty="0"/>
              <a:t>Un pronóstico usando </a:t>
            </a:r>
            <a:r>
              <a:rPr lang="es-MX" sz="2400" i="1" dirty="0" smtClean="0"/>
              <a:t>suavizamiento exponencial </a:t>
            </a:r>
            <a:r>
              <a:rPr lang="es-MX" sz="2400" i="1" dirty="0"/>
              <a:t>es un promedio ponderado de las observaciones pasadas, en el que las observaciones más recientes tienen mayor peso y la ponderación disminuye de manera exponencial a medida que los registros se alejan del </a:t>
            </a:r>
            <a:r>
              <a:rPr lang="es-MX" sz="2400" i="1" dirty="0" smtClean="0"/>
              <a:t>tiempo. </a:t>
            </a:r>
          </a:p>
          <a:p>
            <a:pPr algn="just"/>
            <a:endParaRPr lang="es-MX" sz="2400" i="1" dirty="0"/>
          </a:p>
          <a:p>
            <a:pPr algn="just"/>
            <a:r>
              <a:rPr lang="es-MX" sz="2400" i="1" dirty="0" smtClean="0"/>
              <a:t>En </a:t>
            </a:r>
            <a:r>
              <a:rPr lang="es-MX" sz="2400" i="1" dirty="0"/>
              <a:t>este sentido, el parámetro común a estimar en todas las variantes existentes de esta metodología es el peso que tendrá la observación más reciente.</a:t>
            </a:r>
          </a:p>
          <a:p>
            <a:pPr algn="just"/>
            <a:endParaRPr lang="es-MX" sz="2400" i="1" dirty="0"/>
          </a:p>
        </p:txBody>
      </p:sp>
    </p:spTree>
    <p:extLst>
      <p:ext uri="{BB962C8B-B14F-4D97-AF65-F5344CB8AC3E}">
        <p14:creationId xmlns:p14="http://schemas.microsoft.com/office/powerpoint/2010/main" val="31976639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p:cNvCxnSpPr/>
          <p:nvPr/>
        </p:nvCxnSpPr>
        <p:spPr>
          <a:xfrm flipV="1">
            <a:off x="0" y="982493"/>
            <a:ext cx="10525328" cy="19456"/>
          </a:xfrm>
          <a:prstGeom prst="line">
            <a:avLst/>
          </a:prstGeom>
          <a:ln w="38100">
            <a:solidFill>
              <a:srgbClr val="3A5EA7"/>
            </a:solidFill>
          </a:ln>
        </p:spPr>
        <p:style>
          <a:lnRef idx="3">
            <a:schemeClr val="accent2"/>
          </a:lnRef>
          <a:fillRef idx="0">
            <a:schemeClr val="accent2"/>
          </a:fillRef>
          <a:effectRef idx="2">
            <a:schemeClr val="accent2"/>
          </a:effectRef>
          <a:fontRef idx="minor">
            <a:schemeClr val="tx1"/>
          </a:fontRef>
        </p:style>
      </p:cxnSp>
      <p:sp>
        <p:nvSpPr>
          <p:cNvPr id="5" name="Rectángulo 4"/>
          <p:cNvSpPr/>
          <p:nvPr/>
        </p:nvSpPr>
        <p:spPr>
          <a:xfrm>
            <a:off x="-9728" y="6536994"/>
            <a:ext cx="12192000" cy="155642"/>
          </a:xfrm>
          <a:prstGeom prst="rect">
            <a:avLst/>
          </a:prstGeom>
          <a:solidFill>
            <a:srgbClr val="8B9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6" name="Rectángulo 5"/>
          <p:cNvSpPr/>
          <p:nvPr/>
        </p:nvSpPr>
        <p:spPr>
          <a:xfrm>
            <a:off x="0" y="6692636"/>
            <a:ext cx="12192000" cy="155642"/>
          </a:xfrm>
          <a:prstGeom prst="rect">
            <a:avLst/>
          </a:prstGeom>
          <a:solidFill>
            <a:srgbClr val="3A5EA7"/>
          </a:solidFill>
          <a:ln>
            <a:solidFill>
              <a:srgbClr val="3A5E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pic>
        <p:nvPicPr>
          <p:cNvPr id="7" name="Imagen 6" descr="Imagen que contiene plato&#10;&#10;Descripción generada automáticamente">
            <a:extLst>
              <a:ext uri="{FF2B5EF4-FFF2-40B4-BE49-F238E27FC236}">
                <a16:creationId xmlns="" xmlns:a16="http://schemas.microsoft.com/office/drawing/2014/main" id="{1400270E-482D-4AAA-9CBF-6DBB210C7414}"/>
              </a:ext>
            </a:extLst>
          </p:cNvPr>
          <p:cNvPicPr>
            <a:picLocks noChangeAspect="1"/>
          </p:cNvPicPr>
          <p:nvPr/>
        </p:nvPicPr>
        <p:blipFill>
          <a:blip r:embed="rId2"/>
          <a:stretch>
            <a:fillRect/>
          </a:stretch>
        </p:blipFill>
        <p:spPr>
          <a:xfrm>
            <a:off x="10657908" y="-49655"/>
            <a:ext cx="1382959" cy="1068089"/>
          </a:xfrm>
          <a:prstGeom prst="rect">
            <a:avLst/>
          </a:prstGeom>
        </p:spPr>
      </p:pic>
      <p:sp>
        <p:nvSpPr>
          <p:cNvPr id="2" name="CuadroTexto 1"/>
          <p:cNvSpPr txBox="1"/>
          <p:nvPr/>
        </p:nvSpPr>
        <p:spPr>
          <a:xfrm flipH="1">
            <a:off x="-9728" y="181423"/>
            <a:ext cx="10968880" cy="646331"/>
          </a:xfrm>
          <a:prstGeom prst="rect">
            <a:avLst/>
          </a:prstGeom>
          <a:noFill/>
        </p:spPr>
        <p:txBody>
          <a:bodyPr wrap="square" rtlCol="0">
            <a:spAutoFit/>
          </a:bodyPr>
          <a:lstStyle/>
          <a:p>
            <a:r>
              <a:rPr lang="es-MX" sz="3600" b="1" dirty="0" smtClean="0"/>
              <a:t>PRONÓSTICO</a:t>
            </a:r>
            <a:endParaRPr lang="es-MX" sz="3600" b="1" dirty="0"/>
          </a:p>
        </p:txBody>
      </p:sp>
      <p:sp>
        <p:nvSpPr>
          <p:cNvPr id="11" name="CuadroTexto 10"/>
          <p:cNvSpPr txBox="1"/>
          <p:nvPr/>
        </p:nvSpPr>
        <p:spPr>
          <a:xfrm flipH="1">
            <a:off x="122830" y="1173173"/>
            <a:ext cx="11524575" cy="5262979"/>
          </a:xfrm>
          <a:prstGeom prst="rect">
            <a:avLst/>
          </a:prstGeom>
          <a:noFill/>
        </p:spPr>
        <p:txBody>
          <a:bodyPr wrap="square" rtlCol="0">
            <a:spAutoFit/>
          </a:bodyPr>
          <a:lstStyle/>
          <a:p>
            <a:pPr algn="just"/>
            <a:r>
              <a:rPr lang="es-MX" sz="2400" i="1" dirty="0" smtClean="0"/>
              <a:t>Dependiendo </a:t>
            </a:r>
            <a:r>
              <a:rPr lang="es-MX" sz="2400" i="1" dirty="0"/>
              <a:t>de la característica de la serie de tiempo a pronosticar se debe elegir entre métodos de suavizado exponencial que van desde </a:t>
            </a:r>
            <a:endParaRPr lang="es-MX" sz="2400" i="1" dirty="0" smtClean="0"/>
          </a:p>
          <a:p>
            <a:pPr algn="just"/>
            <a:endParaRPr lang="es-MX" sz="2400" i="1" dirty="0" smtClean="0"/>
          </a:p>
          <a:p>
            <a:pPr marL="342900" indent="-342900" algn="just">
              <a:buFont typeface="Arial" panose="020B0604020202020204" pitchFamily="34" charset="0"/>
              <a:buChar char="•"/>
            </a:pPr>
            <a:r>
              <a:rPr lang="es-MX" sz="2400" i="1" dirty="0" smtClean="0"/>
              <a:t>versiones </a:t>
            </a:r>
            <a:r>
              <a:rPr lang="es-MX" sz="2400" i="1" dirty="0"/>
              <a:t>simples, en las que solo se estima el peso de la observación más recientes, </a:t>
            </a:r>
            <a:endParaRPr lang="es-MX" sz="2400" i="1" dirty="0" smtClean="0"/>
          </a:p>
          <a:p>
            <a:pPr marL="342900" indent="-342900" algn="just">
              <a:buFont typeface="Arial" panose="020B0604020202020204" pitchFamily="34" charset="0"/>
              <a:buChar char="•"/>
            </a:pPr>
            <a:r>
              <a:rPr lang="es-MX" sz="2400" i="1" dirty="0" smtClean="0"/>
              <a:t>Versiones en </a:t>
            </a:r>
            <a:r>
              <a:rPr lang="es-MX" sz="2400" i="1" dirty="0"/>
              <a:t>los que además se estiman componentes como: tendencia (lineal o no), estacionalidad (aditiva o multiplicativa) y el tipo de intervalo de pronóstico.</a:t>
            </a:r>
          </a:p>
          <a:p>
            <a:pPr algn="just"/>
            <a:endParaRPr lang="es-MX" sz="2400" i="1" dirty="0"/>
          </a:p>
          <a:p>
            <a:pPr algn="just"/>
            <a:r>
              <a:rPr lang="es-MX" sz="2400" i="1" dirty="0"/>
              <a:t>Para elegir la variante adecuada de suavizamiento exponencial sin tener que detenernos a hacer pruebas específicas a la serie de tiempo, utilizaremos la función </a:t>
            </a:r>
            <a:endParaRPr lang="es-MX" sz="2400" i="1" dirty="0" smtClean="0"/>
          </a:p>
          <a:p>
            <a:pPr algn="just"/>
            <a:endParaRPr lang="es-MX" sz="2400" i="1" dirty="0"/>
          </a:p>
          <a:p>
            <a:pPr algn="ctr"/>
            <a:r>
              <a:rPr lang="es-MX" sz="2400" b="1" i="1" dirty="0" smtClean="0"/>
              <a:t>ETS(Errors, </a:t>
            </a:r>
            <a:r>
              <a:rPr lang="es-MX" sz="2400" b="1" i="1" dirty="0"/>
              <a:t>Trend, Seasonal</a:t>
            </a:r>
            <a:r>
              <a:rPr lang="es-MX" sz="2400" b="1" i="1" dirty="0" smtClean="0"/>
              <a:t>)</a:t>
            </a:r>
            <a:endParaRPr lang="es-MX" sz="2400" i="1" dirty="0" smtClean="0"/>
          </a:p>
          <a:p>
            <a:pPr algn="just"/>
            <a:endParaRPr lang="es-MX" sz="2400" i="1" dirty="0"/>
          </a:p>
          <a:p>
            <a:pPr algn="just"/>
            <a:r>
              <a:rPr lang="es-MX" sz="2400" i="1" dirty="0" smtClean="0"/>
              <a:t>Esta </a:t>
            </a:r>
            <a:r>
              <a:rPr lang="es-MX" sz="2400" i="1" dirty="0"/>
              <a:t>función se encarga de </a:t>
            </a:r>
            <a:r>
              <a:rPr lang="es-MX" sz="2400" i="1" dirty="0" smtClean="0"/>
              <a:t>analizar </a:t>
            </a:r>
            <a:r>
              <a:rPr lang="es-MX" sz="2400" i="1" dirty="0"/>
              <a:t>las características de las series y aplicar la variante de </a:t>
            </a:r>
            <a:r>
              <a:rPr lang="es-MX" sz="2400" i="1" dirty="0" smtClean="0"/>
              <a:t>suavizamiento </a:t>
            </a:r>
            <a:r>
              <a:rPr lang="es-MX" sz="2400" i="1" dirty="0"/>
              <a:t>que mejor le va.</a:t>
            </a:r>
          </a:p>
        </p:txBody>
      </p:sp>
    </p:spTree>
    <p:extLst>
      <p:ext uri="{BB962C8B-B14F-4D97-AF65-F5344CB8AC3E}">
        <p14:creationId xmlns:p14="http://schemas.microsoft.com/office/powerpoint/2010/main" val="251046951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p:cNvCxnSpPr/>
          <p:nvPr/>
        </p:nvCxnSpPr>
        <p:spPr>
          <a:xfrm flipV="1">
            <a:off x="0" y="982493"/>
            <a:ext cx="10525328" cy="19456"/>
          </a:xfrm>
          <a:prstGeom prst="line">
            <a:avLst/>
          </a:prstGeom>
          <a:ln w="38100">
            <a:solidFill>
              <a:srgbClr val="3A5EA7"/>
            </a:solidFill>
          </a:ln>
        </p:spPr>
        <p:style>
          <a:lnRef idx="3">
            <a:schemeClr val="accent2"/>
          </a:lnRef>
          <a:fillRef idx="0">
            <a:schemeClr val="accent2"/>
          </a:fillRef>
          <a:effectRef idx="2">
            <a:schemeClr val="accent2"/>
          </a:effectRef>
          <a:fontRef idx="minor">
            <a:schemeClr val="tx1"/>
          </a:fontRef>
        </p:style>
      </p:cxnSp>
      <p:sp>
        <p:nvSpPr>
          <p:cNvPr id="5" name="Rectángulo 4"/>
          <p:cNvSpPr/>
          <p:nvPr/>
        </p:nvSpPr>
        <p:spPr>
          <a:xfrm>
            <a:off x="-9728" y="6536994"/>
            <a:ext cx="12192000" cy="155642"/>
          </a:xfrm>
          <a:prstGeom prst="rect">
            <a:avLst/>
          </a:prstGeom>
          <a:solidFill>
            <a:srgbClr val="8B9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6" name="Rectángulo 5"/>
          <p:cNvSpPr/>
          <p:nvPr/>
        </p:nvSpPr>
        <p:spPr>
          <a:xfrm>
            <a:off x="0" y="6692636"/>
            <a:ext cx="12192000" cy="155642"/>
          </a:xfrm>
          <a:prstGeom prst="rect">
            <a:avLst/>
          </a:prstGeom>
          <a:solidFill>
            <a:srgbClr val="3A5EA7"/>
          </a:solidFill>
          <a:ln>
            <a:solidFill>
              <a:srgbClr val="3A5E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pic>
        <p:nvPicPr>
          <p:cNvPr id="7" name="Imagen 6" descr="Imagen que contiene plato&#10;&#10;Descripción generada automáticamente">
            <a:extLst>
              <a:ext uri="{FF2B5EF4-FFF2-40B4-BE49-F238E27FC236}">
                <a16:creationId xmlns="" xmlns:a16="http://schemas.microsoft.com/office/drawing/2014/main" id="{1400270E-482D-4AAA-9CBF-6DBB210C7414}"/>
              </a:ext>
            </a:extLst>
          </p:cNvPr>
          <p:cNvPicPr>
            <a:picLocks noChangeAspect="1"/>
          </p:cNvPicPr>
          <p:nvPr/>
        </p:nvPicPr>
        <p:blipFill>
          <a:blip r:embed="rId2"/>
          <a:stretch>
            <a:fillRect/>
          </a:stretch>
        </p:blipFill>
        <p:spPr>
          <a:xfrm>
            <a:off x="10657908" y="-49655"/>
            <a:ext cx="1382959" cy="1068089"/>
          </a:xfrm>
          <a:prstGeom prst="rect">
            <a:avLst/>
          </a:prstGeom>
        </p:spPr>
      </p:pic>
      <p:sp>
        <p:nvSpPr>
          <p:cNvPr id="2" name="CuadroTexto 1"/>
          <p:cNvSpPr txBox="1"/>
          <p:nvPr/>
        </p:nvSpPr>
        <p:spPr>
          <a:xfrm flipH="1">
            <a:off x="-9728" y="181423"/>
            <a:ext cx="10968880" cy="646331"/>
          </a:xfrm>
          <a:prstGeom prst="rect">
            <a:avLst/>
          </a:prstGeom>
          <a:noFill/>
        </p:spPr>
        <p:txBody>
          <a:bodyPr wrap="square" rtlCol="0">
            <a:spAutoFit/>
          </a:bodyPr>
          <a:lstStyle/>
          <a:p>
            <a:r>
              <a:rPr lang="es-MX" sz="3600" b="1" dirty="0" smtClean="0"/>
              <a:t>PRONÓSTICO</a:t>
            </a:r>
            <a:endParaRPr lang="es-MX" sz="3600" b="1" dirty="0"/>
          </a:p>
        </p:txBody>
      </p:sp>
      <p:sp>
        <p:nvSpPr>
          <p:cNvPr id="9" name="Rectángulo 8"/>
          <p:cNvSpPr/>
          <p:nvPr/>
        </p:nvSpPr>
        <p:spPr>
          <a:xfrm>
            <a:off x="163772" y="1118373"/>
            <a:ext cx="11286699" cy="5262979"/>
          </a:xfrm>
          <a:prstGeom prst="rect">
            <a:avLst/>
          </a:prstGeom>
        </p:spPr>
        <p:txBody>
          <a:bodyPr wrap="square">
            <a:spAutoFit/>
          </a:bodyPr>
          <a:lstStyle/>
          <a:p>
            <a:pPr algn="just"/>
            <a:r>
              <a:rPr lang="es-MX" sz="2400" i="1" dirty="0"/>
              <a:t>El método de pronóstico más simple es utilizar la observación más reciente; esto se denomina pronóstico </a:t>
            </a:r>
            <a:r>
              <a:rPr lang="es-MX" sz="2400" i="1" dirty="0" smtClean="0"/>
              <a:t>“NAIVE” </a:t>
            </a:r>
            <a:r>
              <a:rPr lang="es-MX" sz="2400" i="1" dirty="0"/>
              <a:t> </a:t>
            </a:r>
            <a:r>
              <a:rPr lang="es-MX" sz="2400" i="1" dirty="0" smtClean="0"/>
              <a:t>o ingenuo </a:t>
            </a:r>
            <a:r>
              <a:rPr lang="es-MX" sz="2400" i="1" dirty="0"/>
              <a:t>y se puede implementar en una función homónima. </a:t>
            </a:r>
            <a:endParaRPr lang="es-MX" sz="2400" i="1" dirty="0" smtClean="0"/>
          </a:p>
          <a:p>
            <a:pPr algn="just"/>
            <a:endParaRPr lang="es-MX" sz="2400" i="1" dirty="0"/>
          </a:p>
          <a:p>
            <a:pPr algn="just"/>
            <a:r>
              <a:rPr lang="es-MX" sz="2400" i="1" dirty="0" smtClean="0"/>
              <a:t>Proporciona </a:t>
            </a:r>
            <a:r>
              <a:rPr lang="es-MX" sz="2400" i="1" dirty="0"/>
              <a:t>un punto de referencia útil para otros métodos de pronóstico.</a:t>
            </a:r>
          </a:p>
          <a:p>
            <a:pPr algn="just"/>
            <a:endParaRPr lang="es-MX" sz="2400" i="1" dirty="0"/>
          </a:p>
          <a:p>
            <a:pPr algn="just"/>
            <a:r>
              <a:rPr lang="es-MX" sz="2400" i="1" dirty="0"/>
              <a:t>Para los datos estacionales, una idea relacionada es utilizar la temporada correspondiente del último año de datos. </a:t>
            </a:r>
            <a:endParaRPr lang="es-MX" sz="2400" i="1" dirty="0" smtClean="0"/>
          </a:p>
          <a:p>
            <a:pPr algn="just"/>
            <a:endParaRPr lang="es-MX" sz="2400" i="1" dirty="0"/>
          </a:p>
          <a:p>
            <a:pPr algn="just"/>
            <a:r>
              <a:rPr lang="es-MX" sz="2400" i="1" dirty="0" smtClean="0"/>
              <a:t>Por </a:t>
            </a:r>
            <a:r>
              <a:rPr lang="es-MX" sz="2400" i="1" dirty="0"/>
              <a:t>ejemplo, si desea pronosticar el volumen de ventas para el próximo mes de marzo, utilizaría el volumen de ventas del mes de marzo anterior. Esto se implementa en la </a:t>
            </a:r>
            <a:r>
              <a:rPr lang="es-MX" sz="2400" i="1" dirty="0" smtClean="0"/>
              <a:t>función</a:t>
            </a:r>
          </a:p>
          <a:p>
            <a:pPr algn="ctr"/>
            <a:r>
              <a:rPr lang="es-MX" sz="2400" b="1" i="1" dirty="0"/>
              <a:t>snaive()</a:t>
            </a:r>
          </a:p>
          <a:p>
            <a:pPr algn="just"/>
            <a:r>
              <a:rPr lang="es-MX" sz="2400" i="1" dirty="0" smtClean="0"/>
              <a:t>es </a:t>
            </a:r>
            <a:r>
              <a:rPr lang="es-MX" sz="2400" i="1" dirty="0"/>
              <a:t>decir, </a:t>
            </a:r>
            <a:r>
              <a:rPr lang="es-MX" sz="2400" i="1" dirty="0" smtClean="0"/>
              <a:t>naive </a:t>
            </a:r>
            <a:r>
              <a:rPr lang="es-MX" sz="2400" i="1" dirty="0"/>
              <a:t>estacional .</a:t>
            </a:r>
          </a:p>
        </p:txBody>
      </p:sp>
    </p:spTree>
    <p:extLst>
      <p:ext uri="{BB962C8B-B14F-4D97-AF65-F5344CB8AC3E}">
        <p14:creationId xmlns:p14="http://schemas.microsoft.com/office/powerpoint/2010/main" val="414474892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p:cNvCxnSpPr/>
          <p:nvPr/>
        </p:nvCxnSpPr>
        <p:spPr>
          <a:xfrm flipV="1">
            <a:off x="0" y="982493"/>
            <a:ext cx="10525328" cy="19456"/>
          </a:xfrm>
          <a:prstGeom prst="line">
            <a:avLst/>
          </a:prstGeom>
          <a:ln w="38100">
            <a:solidFill>
              <a:srgbClr val="3A5EA7"/>
            </a:solidFill>
          </a:ln>
        </p:spPr>
        <p:style>
          <a:lnRef idx="3">
            <a:schemeClr val="accent2"/>
          </a:lnRef>
          <a:fillRef idx="0">
            <a:schemeClr val="accent2"/>
          </a:fillRef>
          <a:effectRef idx="2">
            <a:schemeClr val="accent2"/>
          </a:effectRef>
          <a:fontRef idx="minor">
            <a:schemeClr val="tx1"/>
          </a:fontRef>
        </p:style>
      </p:cxnSp>
      <p:sp>
        <p:nvSpPr>
          <p:cNvPr id="5" name="Rectángulo 4"/>
          <p:cNvSpPr/>
          <p:nvPr/>
        </p:nvSpPr>
        <p:spPr>
          <a:xfrm>
            <a:off x="-9728" y="6536994"/>
            <a:ext cx="12192000" cy="155642"/>
          </a:xfrm>
          <a:prstGeom prst="rect">
            <a:avLst/>
          </a:prstGeom>
          <a:solidFill>
            <a:srgbClr val="8B9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6" name="Rectángulo 5"/>
          <p:cNvSpPr/>
          <p:nvPr/>
        </p:nvSpPr>
        <p:spPr>
          <a:xfrm>
            <a:off x="0" y="6692636"/>
            <a:ext cx="12192000" cy="155642"/>
          </a:xfrm>
          <a:prstGeom prst="rect">
            <a:avLst/>
          </a:prstGeom>
          <a:solidFill>
            <a:srgbClr val="3A5EA7"/>
          </a:solidFill>
          <a:ln>
            <a:solidFill>
              <a:srgbClr val="3A5E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pic>
        <p:nvPicPr>
          <p:cNvPr id="7" name="Imagen 6" descr="Imagen que contiene plato&#10;&#10;Descripción generada automáticamente">
            <a:extLst>
              <a:ext uri="{FF2B5EF4-FFF2-40B4-BE49-F238E27FC236}">
                <a16:creationId xmlns="" xmlns:a16="http://schemas.microsoft.com/office/drawing/2014/main" id="{1400270E-482D-4AAA-9CBF-6DBB210C7414}"/>
              </a:ext>
            </a:extLst>
          </p:cNvPr>
          <p:cNvPicPr>
            <a:picLocks noChangeAspect="1"/>
          </p:cNvPicPr>
          <p:nvPr/>
        </p:nvPicPr>
        <p:blipFill>
          <a:blip r:embed="rId2"/>
          <a:stretch>
            <a:fillRect/>
          </a:stretch>
        </p:blipFill>
        <p:spPr>
          <a:xfrm>
            <a:off x="10657908" y="-49655"/>
            <a:ext cx="1382959" cy="1068089"/>
          </a:xfrm>
          <a:prstGeom prst="rect">
            <a:avLst/>
          </a:prstGeom>
        </p:spPr>
      </p:pic>
      <p:sp>
        <p:nvSpPr>
          <p:cNvPr id="2" name="CuadroTexto 1"/>
          <p:cNvSpPr txBox="1"/>
          <p:nvPr/>
        </p:nvSpPr>
        <p:spPr>
          <a:xfrm flipH="1">
            <a:off x="-9728" y="181423"/>
            <a:ext cx="10968880" cy="646331"/>
          </a:xfrm>
          <a:prstGeom prst="rect">
            <a:avLst/>
          </a:prstGeom>
          <a:noFill/>
        </p:spPr>
        <p:txBody>
          <a:bodyPr wrap="square" rtlCol="0">
            <a:spAutoFit/>
          </a:bodyPr>
          <a:lstStyle/>
          <a:p>
            <a:r>
              <a:rPr lang="es-MX" sz="3600" b="1" dirty="0" smtClean="0"/>
              <a:t>VOLATILIDAD</a:t>
            </a:r>
            <a:endParaRPr lang="es-MX" sz="3600" b="1" dirty="0"/>
          </a:p>
        </p:txBody>
      </p:sp>
      <p:sp>
        <p:nvSpPr>
          <p:cNvPr id="11" name="CuadroTexto 10"/>
          <p:cNvSpPr txBox="1"/>
          <p:nvPr/>
        </p:nvSpPr>
        <p:spPr>
          <a:xfrm flipH="1">
            <a:off x="249904" y="1058832"/>
            <a:ext cx="11672735" cy="3477875"/>
          </a:xfrm>
          <a:prstGeom prst="rect">
            <a:avLst/>
          </a:prstGeom>
          <a:noFill/>
        </p:spPr>
        <p:txBody>
          <a:bodyPr wrap="square" rtlCol="0">
            <a:spAutoFit/>
          </a:bodyPr>
          <a:lstStyle/>
          <a:p>
            <a:pPr algn="just"/>
            <a:r>
              <a:rPr lang="es-MX" sz="2800" b="1" i="1" dirty="0"/>
              <a:t>DEF: </a:t>
            </a:r>
            <a:r>
              <a:rPr lang="es-MX" sz="2800" i="1" dirty="0" smtClean="0"/>
              <a:t>Es la </a:t>
            </a:r>
            <a:r>
              <a:rPr lang="es-MX" sz="2800" i="1" dirty="0"/>
              <a:t>varianza condicional de la serie subyacente. </a:t>
            </a:r>
            <a:endParaRPr lang="es-MX" sz="2800" i="1" dirty="0" smtClean="0"/>
          </a:p>
          <a:p>
            <a:pPr algn="just"/>
            <a:endParaRPr lang="es-MX" sz="2800" i="1" dirty="0"/>
          </a:p>
          <a:p>
            <a:pPr algn="just"/>
            <a:r>
              <a:rPr lang="es-MX" sz="2800" i="1" dirty="0" smtClean="0"/>
              <a:t>En </a:t>
            </a:r>
            <a:r>
              <a:rPr lang="es-MX" sz="2800" i="1" dirty="0"/>
              <a:t>el caso de las series de tiempo financieras, se modela la volatilidad de los retornos. </a:t>
            </a:r>
            <a:endParaRPr lang="es-MX" sz="2800" i="1" dirty="0" smtClean="0"/>
          </a:p>
          <a:p>
            <a:pPr algn="just"/>
            <a:endParaRPr lang="es-MX" sz="2800" i="1" dirty="0" smtClean="0"/>
          </a:p>
          <a:p>
            <a:pPr algn="just"/>
            <a:endParaRPr lang="es-MX" sz="2800" i="1" dirty="0"/>
          </a:p>
          <a:p>
            <a:pPr algn="just"/>
            <a:endParaRPr lang="es-MX" sz="2800" i="1" dirty="0"/>
          </a:p>
          <a:p>
            <a:pPr algn="just"/>
            <a:endParaRPr lang="es-MX" sz="2400" i="1" dirty="0"/>
          </a:p>
        </p:txBody>
      </p:sp>
      <p:pic>
        <p:nvPicPr>
          <p:cNvPr id="8" name="Imagen 7"/>
          <p:cNvPicPr>
            <a:picLocks noChangeAspect="1"/>
          </p:cNvPicPr>
          <p:nvPr/>
        </p:nvPicPr>
        <p:blipFill rotWithShape="1">
          <a:blip r:embed="rId3">
            <a:extLst>
              <a:ext uri="{28A0092B-C50C-407E-A947-70E740481C1C}">
                <a14:useLocalDpi xmlns:a14="http://schemas.microsoft.com/office/drawing/2010/main" val="0"/>
              </a:ext>
            </a:extLst>
          </a:blip>
          <a:srcRect t="14727" b="11566"/>
          <a:stretch/>
        </p:blipFill>
        <p:spPr>
          <a:xfrm>
            <a:off x="1581639" y="2486023"/>
            <a:ext cx="8312988" cy="3383876"/>
          </a:xfrm>
          <a:prstGeom prst="rect">
            <a:avLst/>
          </a:prstGeom>
        </p:spPr>
      </p:pic>
    </p:spTree>
    <p:extLst>
      <p:ext uri="{BB962C8B-B14F-4D97-AF65-F5344CB8AC3E}">
        <p14:creationId xmlns:p14="http://schemas.microsoft.com/office/powerpoint/2010/main" val="218191406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p:cNvCxnSpPr/>
          <p:nvPr/>
        </p:nvCxnSpPr>
        <p:spPr>
          <a:xfrm flipV="1">
            <a:off x="0" y="982493"/>
            <a:ext cx="10525328" cy="19456"/>
          </a:xfrm>
          <a:prstGeom prst="line">
            <a:avLst/>
          </a:prstGeom>
          <a:ln w="38100">
            <a:solidFill>
              <a:srgbClr val="3A5EA7"/>
            </a:solidFill>
          </a:ln>
        </p:spPr>
        <p:style>
          <a:lnRef idx="3">
            <a:schemeClr val="accent2"/>
          </a:lnRef>
          <a:fillRef idx="0">
            <a:schemeClr val="accent2"/>
          </a:fillRef>
          <a:effectRef idx="2">
            <a:schemeClr val="accent2"/>
          </a:effectRef>
          <a:fontRef idx="minor">
            <a:schemeClr val="tx1"/>
          </a:fontRef>
        </p:style>
      </p:cxnSp>
      <p:sp>
        <p:nvSpPr>
          <p:cNvPr id="5" name="Rectángulo 4"/>
          <p:cNvSpPr/>
          <p:nvPr/>
        </p:nvSpPr>
        <p:spPr>
          <a:xfrm>
            <a:off x="-9728" y="6536994"/>
            <a:ext cx="12192000" cy="155642"/>
          </a:xfrm>
          <a:prstGeom prst="rect">
            <a:avLst/>
          </a:prstGeom>
          <a:solidFill>
            <a:srgbClr val="8B9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6" name="Rectángulo 5"/>
          <p:cNvSpPr/>
          <p:nvPr/>
        </p:nvSpPr>
        <p:spPr>
          <a:xfrm>
            <a:off x="0" y="6692636"/>
            <a:ext cx="12192000" cy="155642"/>
          </a:xfrm>
          <a:prstGeom prst="rect">
            <a:avLst/>
          </a:prstGeom>
          <a:solidFill>
            <a:srgbClr val="3A5EA7"/>
          </a:solidFill>
          <a:ln>
            <a:solidFill>
              <a:srgbClr val="3A5E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pic>
        <p:nvPicPr>
          <p:cNvPr id="7" name="Imagen 6" descr="Imagen que contiene plato&#10;&#10;Descripción generada automáticamente">
            <a:extLst>
              <a:ext uri="{FF2B5EF4-FFF2-40B4-BE49-F238E27FC236}">
                <a16:creationId xmlns="" xmlns:a16="http://schemas.microsoft.com/office/drawing/2014/main" id="{1400270E-482D-4AAA-9CBF-6DBB210C7414}"/>
              </a:ext>
            </a:extLst>
          </p:cNvPr>
          <p:cNvPicPr>
            <a:picLocks noChangeAspect="1"/>
          </p:cNvPicPr>
          <p:nvPr/>
        </p:nvPicPr>
        <p:blipFill>
          <a:blip r:embed="rId2"/>
          <a:stretch>
            <a:fillRect/>
          </a:stretch>
        </p:blipFill>
        <p:spPr>
          <a:xfrm>
            <a:off x="10657908" y="-49655"/>
            <a:ext cx="1382959" cy="1068089"/>
          </a:xfrm>
          <a:prstGeom prst="rect">
            <a:avLst/>
          </a:prstGeom>
        </p:spPr>
      </p:pic>
      <p:sp>
        <p:nvSpPr>
          <p:cNvPr id="2" name="CuadroTexto 1"/>
          <p:cNvSpPr txBox="1"/>
          <p:nvPr/>
        </p:nvSpPr>
        <p:spPr>
          <a:xfrm flipH="1">
            <a:off x="-9728" y="181423"/>
            <a:ext cx="10968880" cy="646331"/>
          </a:xfrm>
          <a:prstGeom prst="rect">
            <a:avLst/>
          </a:prstGeom>
          <a:noFill/>
        </p:spPr>
        <p:txBody>
          <a:bodyPr wrap="square" rtlCol="0">
            <a:spAutoFit/>
          </a:bodyPr>
          <a:lstStyle/>
          <a:p>
            <a:r>
              <a:rPr lang="es-MX" sz="3600" b="1" dirty="0" smtClean="0"/>
              <a:t>VOLATILIDAD</a:t>
            </a:r>
            <a:endParaRPr lang="es-MX" sz="3600" b="1" dirty="0"/>
          </a:p>
        </p:txBody>
      </p:sp>
      <p:sp>
        <p:nvSpPr>
          <p:cNvPr id="11" name="CuadroTexto 10"/>
          <p:cNvSpPr txBox="1"/>
          <p:nvPr/>
        </p:nvSpPr>
        <p:spPr>
          <a:xfrm flipH="1">
            <a:off x="259632" y="982493"/>
            <a:ext cx="11672735" cy="5632311"/>
          </a:xfrm>
          <a:prstGeom prst="rect">
            <a:avLst/>
          </a:prstGeom>
          <a:noFill/>
        </p:spPr>
        <p:txBody>
          <a:bodyPr wrap="square" rtlCol="0">
            <a:spAutoFit/>
          </a:bodyPr>
          <a:lstStyle/>
          <a:p>
            <a:pPr algn="just"/>
            <a:r>
              <a:rPr lang="es-MX" sz="2400" i="1" dirty="0"/>
              <a:t>Es de anotar que, aunque la serie sea estacionaria y tenga, por tanto, varianza constante, puede presentar oscilaciones a corto plazo es lo que recoge la varianza condicional para el estudio de la volatilidad cuyo conocimiento es de interés, en particular, para hacer predicciones a corto plazo.</a:t>
            </a:r>
          </a:p>
          <a:p>
            <a:pPr algn="just"/>
            <a:endParaRPr lang="es-MX" sz="2400" dirty="0" smtClean="0"/>
          </a:p>
          <a:p>
            <a:pPr algn="just"/>
            <a:endParaRPr lang="es-MX" sz="2400" dirty="0" smtClean="0"/>
          </a:p>
          <a:p>
            <a:pPr algn="just"/>
            <a:endParaRPr lang="es-MX" sz="2400" dirty="0" smtClean="0"/>
          </a:p>
          <a:p>
            <a:pPr algn="just"/>
            <a:endParaRPr lang="es-MX" sz="2400" dirty="0"/>
          </a:p>
          <a:p>
            <a:pPr algn="just"/>
            <a:endParaRPr lang="es-MX" sz="2400" dirty="0" smtClean="0"/>
          </a:p>
          <a:p>
            <a:pPr algn="just"/>
            <a:endParaRPr lang="es-MX" sz="2400" dirty="0"/>
          </a:p>
          <a:p>
            <a:pPr algn="just"/>
            <a:endParaRPr lang="es-MX" sz="2400" dirty="0"/>
          </a:p>
          <a:p>
            <a:pPr algn="just"/>
            <a:endParaRPr lang="es-MX" sz="2400" dirty="0"/>
          </a:p>
          <a:p>
            <a:pPr algn="just"/>
            <a:endParaRPr lang="es-MX" sz="2400" dirty="0" smtClean="0"/>
          </a:p>
          <a:p>
            <a:pPr algn="just"/>
            <a:r>
              <a:rPr lang="es-MX" sz="2400" dirty="0" smtClean="0"/>
              <a:t>En </a:t>
            </a:r>
            <a:r>
              <a:rPr lang="es-MX" sz="2400" dirty="0"/>
              <a:t>las series financieras se presenta períodos largos de alta volatilidad seguidos por períodos de baja volatilidad, lo que indica la presencia de </a:t>
            </a:r>
            <a:r>
              <a:rPr lang="es-MX" sz="2400" b="1" dirty="0"/>
              <a:t>heterocedasticidad. </a:t>
            </a:r>
            <a:endParaRPr lang="es-MX" sz="2400" b="1" i="1" dirty="0"/>
          </a:p>
        </p:txBody>
      </p:sp>
      <p:pic>
        <p:nvPicPr>
          <p:cNvPr id="8" name="Imagen 7"/>
          <p:cNvPicPr>
            <a:picLocks noChangeAspect="1"/>
          </p:cNvPicPr>
          <p:nvPr/>
        </p:nvPicPr>
        <p:blipFill rotWithShape="1">
          <a:blip r:embed="rId3">
            <a:extLst>
              <a:ext uri="{28A0092B-C50C-407E-A947-70E740481C1C}">
                <a14:useLocalDpi xmlns:a14="http://schemas.microsoft.com/office/drawing/2010/main" val="0"/>
              </a:ext>
            </a:extLst>
          </a:blip>
          <a:srcRect l="11870" t="1153" r="4416" b="17018"/>
          <a:stretch/>
        </p:blipFill>
        <p:spPr>
          <a:xfrm>
            <a:off x="4039737" y="2087893"/>
            <a:ext cx="5773004" cy="3343701"/>
          </a:xfrm>
          <a:prstGeom prst="rect">
            <a:avLst/>
          </a:prstGeom>
        </p:spPr>
      </p:pic>
    </p:spTree>
    <p:extLst>
      <p:ext uri="{BB962C8B-B14F-4D97-AF65-F5344CB8AC3E}">
        <p14:creationId xmlns:p14="http://schemas.microsoft.com/office/powerpoint/2010/main" val="217331491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p:cNvCxnSpPr/>
          <p:nvPr/>
        </p:nvCxnSpPr>
        <p:spPr>
          <a:xfrm flipV="1">
            <a:off x="0" y="982493"/>
            <a:ext cx="10525328" cy="19456"/>
          </a:xfrm>
          <a:prstGeom prst="line">
            <a:avLst/>
          </a:prstGeom>
          <a:ln w="38100">
            <a:solidFill>
              <a:srgbClr val="3A5EA7"/>
            </a:solidFill>
          </a:ln>
        </p:spPr>
        <p:style>
          <a:lnRef idx="3">
            <a:schemeClr val="accent2"/>
          </a:lnRef>
          <a:fillRef idx="0">
            <a:schemeClr val="accent2"/>
          </a:fillRef>
          <a:effectRef idx="2">
            <a:schemeClr val="accent2"/>
          </a:effectRef>
          <a:fontRef idx="minor">
            <a:schemeClr val="tx1"/>
          </a:fontRef>
        </p:style>
      </p:cxnSp>
      <p:sp>
        <p:nvSpPr>
          <p:cNvPr id="5" name="Rectángulo 4"/>
          <p:cNvSpPr/>
          <p:nvPr/>
        </p:nvSpPr>
        <p:spPr>
          <a:xfrm>
            <a:off x="-9728" y="6536994"/>
            <a:ext cx="12192000" cy="155642"/>
          </a:xfrm>
          <a:prstGeom prst="rect">
            <a:avLst/>
          </a:prstGeom>
          <a:solidFill>
            <a:srgbClr val="8B9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6" name="Rectángulo 5"/>
          <p:cNvSpPr/>
          <p:nvPr/>
        </p:nvSpPr>
        <p:spPr>
          <a:xfrm>
            <a:off x="0" y="6692636"/>
            <a:ext cx="12192000" cy="155642"/>
          </a:xfrm>
          <a:prstGeom prst="rect">
            <a:avLst/>
          </a:prstGeom>
          <a:solidFill>
            <a:srgbClr val="3A5EA7"/>
          </a:solidFill>
          <a:ln>
            <a:solidFill>
              <a:srgbClr val="3A5E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pic>
        <p:nvPicPr>
          <p:cNvPr id="7" name="Imagen 6" descr="Imagen que contiene plato&#10;&#10;Descripción generada automáticamente">
            <a:extLst>
              <a:ext uri="{FF2B5EF4-FFF2-40B4-BE49-F238E27FC236}">
                <a16:creationId xmlns="" xmlns:a16="http://schemas.microsoft.com/office/drawing/2014/main" id="{1400270E-482D-4AAA-9CBF-6DBB210C7414}"/>
              </a:ext>
            </a:extLst>
          </p:cNvPr>
          <p:cNvPicPr>
            <a:picLocks noChangeAspect="1"/>
          </p:cNvPicPr>
          <p:nvPr/>
        </p:nvPicPr>
        <p:blipFill>
          <a:blip r:embed="rId2"/>
          <a:stretch>
            <a:fillRect/>
          </a:stretch>
        </p:blipFill>
        <p:spPr>
          <a:xfrm>
            <a:off x="10657908" y="-49655"/>
            <a:ext cx="1382959" cy="1068089"/>
          </a:xfrm>
          <a:prstGeom prst="rect">
            <a:avLst/>
          </a:prstGeom>
        </p:spPr>
      </p:pic>
      <p:sp>
        <p:nvSpPr>
          <p:cNvPr id="2" name="CuadroTexto 1"/>
          <p:cNvSpPr txBox="1"/>
          <p:nvPr/>
        </p:nvSpPr>
        <p:spPr>
          <a:xfrm flipH="1">
            <a:off x="99454" y="252761"/>
            <a:ext cx="10968880" cy="646331"/>
          </a:xfrm>
          <a:prstGeom prst="rect">
            <a:avLst/>
          </a:prstGeom>
          <a:noFill/>
        </p:spPr>
        <p:txBody>
          <a:bodyPr wrap="square" rtlCol="0">
            <a:spAutoFit/>
          </a:bodyPr>
          <a:lstStyle/>
          <a:p>
            <a:r>
              <a:rPr lang="es-MX" sz="3600" b="1" dirty="0" smtClean="0"/>
              <a:t>MODELO ARCH</a:t>
            </a:r>
            <a:endParaRPr lang="es-MX" sz="3600" b="1" dirty="0"/>
          </a:p>
        </p:txBody>
      </p:sp>
      <mc:AlternateContent xmlns:mc="http://schemas.openxmlformats.org/markup-compatibility/2006" xmlns:a14="http://schemas.microsoft.com/office/drawing/2010/main">
        <mc:Choice Requires="a14">
          <p:sp>
            <p:nvSpPr>
              <p:cNvPr id="11" name="CuadroTexto 10"/>
              <p:cNvSpPr txBox="1"/>
              <p:nvPr/>
            </p:nvSpPr>
            <p:spPr>
              <a:xfrm flipH="1">
                <a:off x="249903" y="1389673"/>
                <a:ext cx="11672735" cy="5179046"/>
              </a:xfrm>
              <a:prstGeom prst="rect">
                <a:avLst/>
              </a:prstGeom>
              <a:noFill/>
            </p:spPr>
            <p:txBody>
              <a:bodyPr wrap="square" rtlCol="0">
                <a:spAutoFit/>
              </a:bodyPr>
              <a:lstStyle/>
              <a:p>
                <a:pPr algn="just"/>
                <a:r>
                  <a:rPr lang="es-MX" sz="2400" i="1" dirty="0" smtClean="0"/>
                  <a:t>Engle (1982) propuso el modelo ARCH, que significa </a:t>
                </a:r>
                <a:r>
                  <a:rPr lang="es-MX" sz="2400" b="1" i="1" dirty="0" smtClean="0"/>
                  <a:t>modelo auto regresivo condicionalmente heterocedástico</a:t>
                </a:r>
                <a:r>
                  <a:rPr lang="es-MX" sz="2400" i="1" dirty="0" smtClean="0"/>
                  <a:t>, el cual hace parte de la familia de modelos adecuados para modelar la volatilidad de una serie.</a:t>
                </a:r>
              </a:p>
              <a:p>
                <a:pPr algn="just"/>
                <a:endParaRPr lang="es-MX" sz="2400" i="1" dirty="0"/>
              </a:p>
              <a:p>
                <a:pPr algn="just"/>
                <a:r>
                  <a:rPr lang="es-MX" sz="2400" i="1" dirty="0" smtClean="0"/>
                  <a:t>Se estudia :</a:t>
                </a:r>
              </a:p>
              <a:p>
                <a:pPr algn="just"/>
                <a:endParaRPr lang="es-MX" sz="2400" i="1" dirty="0"/>
              </a:p>
              <a:p>
                <a:pPr algn="just"/>
                <a:endParaRPr lang="es-MX" sz="2400" i="1" dirty="0" smtClean="0"/>
              </a:p>
              <a:p>
                <a:pPr algn="just"/>
                <a:r>
                  <a:rPr lang="es-MX" sz="2400" i="1" dirty="0" smtClean="0"/>
                  <a:t>Se usa:</a:t>
                </a:r>
              </a:p>
              <a:p>
                <a:pPr algn="just"/>
                <a14:m>
                  <m:oMathPara xmlns:m="http://schemas.openxmlformats.org/officeDocument/2006/math">
                    <m:oMathParaPr>
                      <m:jc m:val="centerGroup"/>
                    </m:oMathParaPr>
                    <m:oMath xmlns:m="http://schemas.openxmlformats.org/officeDocument/2006/math">
                      <m:r>
                        <a:rPr lang="es-MX" b="1" i="1">
                          <a:latin typeface="Cambria Math" panose="02040503050406030204" pitchFamily="18" charset="0"/>
                        </a:rPr>
                        <m:t>𝑹𝒆𝒔𝒊𝒅𝒖𝒐𝒔</m:t>
                      </m:r>
                      <m:r>
                        <a:rPr lang="es-MX" b="1" i="1">
                          <a:latin typeface="Cambria Math" panose="02040503050406030204" pitchFamily="18" charset="0"/>
                        </a:rPr>
                        <m:t> </m:t>
                      </m:r>
                      <m:r>
                        <a:rPr lang="es-MX" b="1" i="1">
                          <a:latin typeface="Cambria Math" panose="02040503050406030204" pitchFamily="18" charset="0"/>
                        </a:rPr>
                        <m:t>𝒂𝒍</m:t>
                      </m:r>
                      <m:r>
                        <a:rPr lang="es-MX" b="1" i="1">
                          <a:latin typeface="Cambria Math" panose="02040503050406030204" pitchFamily="18" charset="0"/>
                        </a:rPr>
                        <m:t> </m:t>
                      </m:r>
                      <m:r>
                        <a:rPr lang="es-MX" b="1" i="1">
                          <a:latin typeface="Cambria Math" panose="02040503050406030204" pitchFamily="18" charset="0"/>
                        </a:rPr>
                        <m:t>𝒄𝒖𝒂𝒅𝒓𝒂𝒅𝒐</m:t>
                      </m:r>
                      <m:r>
                        <a:rPr lang="es-MX" b="1" i="1">
                          <a:latin typeface="Cambria Math" panose="02040503050406030204" pitchFamily="18" charset="0"/>
                        </a:rPr>
                        <m:t>: </m:t>
                      </m:r>
                      <m:sSubSup>
                        <m:sSubSupPr>
                          <m:ctrlPr>
                            <a:rPr lang="es-MX" b="1" i="1">
                              <a:latin typeface="Cambria Math" panose="02040503050406030204" pitchFamily="18" charset="0"/>
                            </a:rPr>
                          </m:ctrlPr>
                        </m:sSubSupPr>
                        <m:e>
                          <m:r>
                            <a:rPr lang="es-MX" b="1" i="1">
                              <a:latin typeface="Cambria Math" panose="02040503050406030204" pitchFamily="18" charset="0"/>
                              <a:ea typeface="Cambria Math" panose="02040503050406030204" pitchFamily="18" charset="0"/>
                            </a:rPr>
                            <m:t>𝜺</m:t>
                          </m:r>
                        </m:e>
                        <m:sub>
                          <m:r>
                            <a:rPr lang="es-MX" b="1" i="1">
                              <a:latin typeface="Cambria Math" panose="02040503050406030204" pitchFamily="18" charset="0"/>
                            </a:rPr>
                            <m:t>𝒕</m:t>
                          </m:r>
                        </m:sub>
                        <m:sup>
                          <m:r>
                            <a:rPr lang="es-MX" b="1" i="1">
                              <a:latin typeface="Cambria Math" panose="02040503050406030204" pitchFamily="18" charset="0"/>
                            </a:rPr>
                            <m:t>𝟐</m:t>
                          </m:r>
                        </m:sup>
                      </m:sSubSup>
                    </m:oMath>
                  </m:oMathPara>
                </a14:m>
                <a:endParaRPr lang="es-MX" sz="2400" dirty="0" smtClean="0"/>
              </a:p>
              <a:p>
                <a:pPr algn="just"/>
                <a:endParaRPr lang="es-MX" sz="2400" dirty="0"/>
              </a:p>
              <a:p>
                <a:pPr algn="just"/>
                <a:r>
                  <a:rPr lang="es-MX" sz="2400" i="1" dirty="0" smtClean="0"/>
                  <a:t>Resuelve:</a:t>
                </a:r>
              </a:p>
              <a:p>
                <a:pPr algn="just"/>
                <a:endParaRPr lang="es-MX" sz="2400" i="1" dirty="0" smtClean="0"/>
              </a:p>
              <a:p>
                <a:pPr marL="342900" indent="-342900" algn="just">
                  <a:buFont typeface="Arial" panose="020B0604020202020204" pitchFamily="34" charset="0"/>
                  <a:buChar char="•"/>
                </a:pPr>
                <a:r>
                  <a:rPr lang="es-MX" sz="2400" i="1" dirty="0" smtClean="0"/>
                  <a:t>Problema de signos positivos y negativos</a:t>
                </a:r>
              </a:p>
              <a:p>
                <a:pPr marL="342900" indent="-342900" algn="just">
                  <a:buFont typeface="Arial" panose="020B0604020202020204" pitchFamily="34" charset="0"/>
                  <a:buChar char="•"/>
                </a:pPr>
                <a:r>
                  <a:rPr lang="es-MX" sz="2400" i="1" dirty="0" smtClean="0"/>
                  <a:t>Penaliza más las diferencias más altas entre valores reales y predicciones</a:t>
                </a:r>
                <a:endParaRPr lang="es-MX" sz="2400" i="1" dirty="0"/>
              </a:p>
            </p:txBody>
          </p:sp>
        </mc:Choice>
        <mc:Fallback xmlns="">
          <p:sp>
            <p:nvSpPr>
              <p:cNvPr id="11" name="CuadroTexto 10"/>
              <p:cNvSpPr txBox="1">
                <a:spLocks noRot="1" noChangeAspect="1" noMove="1" noResize="1" noEditPoints="1" noAdjustHandles="1" noChangeArrowheads="1" noChangeShapeType="1" noTextEdit="1"/>
              </p:cNvSpPr>
              <p:nvPr/>
            </p:nvSpPr>
            <p:spPr>
              <a:xfrm flipH="1">
                <a:off x="249903" y="1389673"/>
                <a:ext cx="11672735" cy="5179046"/>
              </a:xfrm>
              <a:prstGeom prst="rect">
                <a:avLst/>
              </a:prstGeom>
              <a:blipFill rotWithShape="0">
                <a:blip r:embed="rId3"/>
                <a:stretch>
                  <a:fillRect l="-836" t="-941" r="-783" b="-1647"/>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 name="Rectángulo 2"/>
              <p:cNvSpPr/>
              <p:nvPr/>
            </p:nvSpPr>
            <p:spPr>
              <a:xfrm>
                <a:off x="4326046" y="3400139"/>
                <a:ext cx="352045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b="1" i="1" smtClean="0">
                          <a:latin typeface="Cambria Math" panose="02040503050406030204" pitchFamily="18" charset="0"/>
                        </a:rPr>
                        <m:t>𝑴𝒂𝒈𝒏𝒊𝒕𝒖𝒅</m:t>
                      </m:r>
                      <m:r>
                        <a:rPr lang="es-MX" b="1" i="1" smtClean="0">
                          <a:latin typeface="Cambria Math" panose="02040503050406030204" pitchFamily="18" charset="0"/>
                        </a:rPr>
                        <m:t> </m:t>
                      </m:r>
                      <m:r>
                        <a:rPr lang="es-MX" b="1" i="1" smtClean="0">
                          <a:latin typeface="Cambria Math" panose="02040503050406030204" pitchFamily="18" charset="0"/>
                        </a:rPr>
                        <m:t>𝒅𝒆</m:t>
                      </m:r>
                      <m:r>
                        <a:rPr lang="es-MX" b="1" i="1" smtClean="0">
                          <a:latin typeface="Cambria Math" panose="02040503050406030204" pitchFamily="18" charset="0"/>
                        </a:rPr>
                        <m:t> </m:t>
                      </m:r>
                      <m:r>
                        <a:rPr lang="es-MX" b="1" i="1" smtClean="0">
                          <a:latin typeface="Cambria Math" panose="02040503050406030204" pitchFamily="18" charset="0"/>
                        </a:rPr>
                        <m:t>𝒍𝒐𝒔</m:t>
                      </m:r>
                      <m:r>
                        <a:rPr lang="es-MX" b="1" i="1" smtClean="0">
                          <a:latin typeface="Cambria Math" panose="02040503050406030204" pitchFamily="18" charset="0"/>
                        </a:rPr>
                        <m:t> </m:t>
                      </m:r>
                      <m:sSub>
                        <m:sSubPr>
                          <m:ctrlPr>
                            <a:rPr lang="es-MX" b="1" i="1" smtClean="0">
                              <a:latin typeface="Cambria Math" panose="02040503050406030204" pitchFamily="18" charset="0"/>
                            </a:rPr>
                          </m:ctrlPr>
                        </m:sSubPr>
                        <m:e>
                          <m:r>
                            <a:rPr lang="es-MX" b="1" i="1">
                              <a:latin typeface="Cambria Math" panose="02040503050406030204" pitchFamily="18" charset="0"/>
                            </a:rPr>
                            <m:t>𝑹𝒆𝒔𝒊𝒅𝒖𝒐𝒔</m:t>
                          </m:r>
                          <m:r>
                            <a:rPr lang="es-MX" b="1" i="1">
                              <a:latin typeface="Cambria Math" panose="02040503050406030204" pitchFamily="18" charset="0"/>
                            </a:rPr>
                            <m:t>: </m:t>
                          </m:r>
                          <m:r>
                            <a:rPr lang="es-MX" b="1" i="1">
                              <a:latin typeface="Cambria Math" panose="02040503050406030204" pitchFamily="18" charset="0"/>
                              <a:ea typeface="Cambria Math" panose="02040503050406030204" pitchFamily="18" charset="0"/>
                            </a:rPr>
                            <m:t>𝜺</m:t>
                          </m:r>
                        </m:e>
                        <m:sub>
                          <m:r>
                            <a:rPr lang="es-MX" b="1" i="1">
                              <a:latin typeface="Cambria Math" panose="02040503050406030204" pitchFamily="18" charset="0"/>
                            </a:rPr>
                            <m:t>𝒕</m:t>
                          </m:r>
                        </m:sub>
                      </m:sSub>
                    </m:oMath>
                  </m:oMathPara>
                </a14:m>
                <a:endParaRPr lang="es-MX" dirty="0"/>
              </a:p>
            </p:txBody>
          </p:sp>
        </mc:Choice>
        <mc:Fallback xmlns="">
          <p:sp>
            <p:nvSpPr>
              <p:cNvPr id="3" name="Rectángulo 2"/>
              <p:cNvSpPr>
                <a:spLocks noRot="1" noChangeAspect="1" noMove="1" noResize="1" noEditPoints="1" noAdjustHandles="1" noChangeArrowheads="1" noChangeShapeType="1" noTextEdit="1"/>
              </p:cNvSpPr>
              <p:nvPr/>
            </p:nvSpPr>
            <p:spPr>
              <a:xfrm>
                <a:off x="4326046" y="3400139"/>
                <a:ext cx="3520451" cy="369332"/>
              </a:xfrm>
              <a:prstGeom prst="rect">
                <a:avLst/>
              </a:prstGeom>
              <a:blipFill rotWithShape="0">
                <a:blip r:embed="rId4"/>
                <a:stretch>
                  <a:fillRect b="-15000"/>
                </a:stretch>
              </a:blipFill>
            </p:spPr>
            <p:txBody>
              <a:bodyPr/>
              <a:lstStyle/>
              <a:p>
                <a:r>
                  <a:rPr lang="es-MX">
                    <a:noFill/>
                  </a:rPr>
                  <a:t> </a:t>
                </a:r>
              </a:p>
            </p:txBody>
          </p:sp>
        </mc:Fallback>
      </mc:AlternateContent>
    </p:spTree>
    <p:extLst>
      <p:ext uri="{BB962C8B-B14F-4D97-AF65-F5344CB8AC3E}">
        <p14:creationId xmlns:p14="http://schemas.microsoft.com/office/powerpoint/2010/main" val="19581437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p:cNvCxnSpPr/>
          <p:nvPr/>
        </p:nvCxnSpPr>
        <p:spPr>
          <a:xfrm flipV="1">
            <a:off x="0" y="982493"/>
            <a:ext cx="10525328" cy="19456"/>
          </a:xfrm>
          <a:prstGeom prst="line">
            <a:avLst/>
          </a:prstGeom>
          <a:ln w="38100">
            <a:solidFill>
              <a:srgbClr val="3A5EA7"/>
            </a:solidFill>
          </a:ln>
        </p:spPr>
        <p:style>
          <a:lnRef idx="3">
            <a:schemeClr val="accent2"/>
          </a:lnRef>
          <a:fillRef idx="0">
            <a:schemeClr val="accent2"/>
          </a:fillRef>
          <a:effectRef idx="2">
            <a:schemeClr val="accent2"/>
          </a:effectRef>
          <a:fontRef idx="minor">
            <a:schemeClr val="tx1"/>
          </a:fontRef>
        </p:style>
      </p:cxnSp>
      <p:sp>
        <p:nvSpPr>
          <p:cNvPr id="5" name="Rectángulo 4"/>
          <p:cNvSpPr/>
          <p:nvPr/>
        </p:nvSpPr>
        <p:spPr>
          <a:xfrm>
            <a:off x="-9728" y="6536994"/>
            <a:ext cx="12192000" cy="155642"/>
          </a:xfrm>
          <a:prstGeom prst="rect">
            <a:avLst/>
          </a:prstGeom>
          <a:solidFill>
            <a:srgbClr val="8B9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6" name="Rectángulo 5"/>
          <p:cNvSpPr/>
          <p:nvPr/>
        </p:nvSpPr>
        <p:spPr>
          <a:xfrm>
            <a:off x="0" y="6692636"/>
            <a:ext cx="12192000" cy="155642"/>
          </a:xfrm>
          <a:prstGeom prst="rect">
            <a:avLst/>
          </a:prstGeom>
          <a:solidFill>
            <a:srgbClr val="3A5EA7"/>
          </a:solidFill>
          <a:ln>
            <a:solidFill>
              <a:srgbClr val="3A5E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pic>
        <p:nvPicPr>
          <p:cNvPr id="7" name="Imagen 6" descr="Imagen que contiene plato&#10;&#10;Descripción generada automáticamente">
            <a:extLst>
              <a:ext uri="{FF2B5EF4-FFF2-40B4-BE49-F238E27FC236}">
                <a16:creationId xmlns="" xmlns:a16="http://schemas.microsoft.com/office/drawing/2014/main" id="{1400270E-482D-4AAA-9CBF-6DBB210C7414}"/>
              </a:ext>
            </a:extLst>
          </p:cNvPr>
          <p:cNvPicPr>
            <a:picLocks noChangeAspect="1"/>
          </p:cNvPicPr>
          <p:nvPr/>
        </p:nvPicPr>
        <p:blipFill>
          <a:blip r:embed="rId2"/>
          <a:stretch>
            <a:fillRect/>
          </a:stretch>
        </p:blipFill>
        <p:spPr>
          <a:xfrm>
            <a:off x="10657908" y="-49655"/>
            <a:ext cx="1382959" cy="1068089"/>
          </a:xfrm>
          <a:prstGeom prst="rect">
            <a:avLst/>
          </a:prstGeom>
        </p:spPr>
      </p:pic>
      <p:sp>
        <p:nvSpPr>
          <p:cNvPr id="2" name="CuadroTexto 1"/>
          <p:cNvSpPr txBox="1"/>
          <p:nvPr/>
        </p:nvSpPr>
        <p:spPr>
          <a:xfrm flipH="1">
            <a:off x="368132" y="135231"/>
            <a:ext cx="4162924" cy="769441"/>
          </a:xfrm>
          <a:prstGeom prst="rect">
            <a:avLst/>
          </a:prstGeom>
          <a:noFill/>
        </p:spPr>
        <p:txBody>
          <a:bodyPr wrap="square" rtlCol="0">
            <a:spAutoFit/>
          </a:bodyPr>
          <a:lstStyle/>
          <a:p>
            <a:r>
              <a:rPr lang="es-MX" sz="4400" b="1" dirty="0" smtClean="0"/>
              <a:t>COMPONENTES</a:t>
            </a:r>
            <a:endParaRPr lang="es-MX" sz="4400" b="1" dirty="0"/>
          </a:p>
        </p:txBody>
      </p:sp>
      <p:sp>
        <p:nvSpPr>
          <p:cNvPr id="11" name="CuadroTexto 10"/>
          <p:cNvSpPr txBox="1"/>
          <p:nvPr/>
        </p:nvSpPr>
        <p:spPr>
          <a:xfrm flipH="1">
            <a:off x="249904" y="1174076"/>
            <a:ext cx="11672735" cy="5262979"/>
          </a:xfrm>
          <a:prstGeom prst="rect">
            <a:avLst/>
          </a:prstGeom>
          <a:noFill/>
        </p:spPr>
        <p:txBody>
          <a:bodyPr wrap="square" rtlCol="0">
            <a:spAutoFit/>
          </a:bodyPr>
          <a:lstStyle/>
          <a:p>
            <a:pPr marL="571500" indent="-571500" algn="just">
              <a:buFont typeface="Arial" panose="020B0604020202020204" pitchFamily="34" charset="0"/>
              <a:buChar char="•"/>
            </a:pPr>
            <a:r>
              <a:rPr lang="es-MX" sz="3600" b="1" i="1" dirty="0" smtClean="0"/>
              <a:t>TENDENCIAL: </a:t>
            </a:r>
            <a:r>
              <a:rPr lang="es-MX" sz="3600" i="1" dirty="0" smtClean="0"/>
              <a:t>Se </a:t>
            </a:r>
            <a:r>
              <a:rPr lang="es-MX" sz="3600" i="1" dirty="0"/>
              <a:t>la  identifica como un movimiento suave de la serie a largo plazo</a:t>
            </a:r>
            <a:r>
              <a:rPr lang="es-MX" sz="3600" i="1" dirty="0" smtClean="0"/>
              <a:t>.</a:t>
            </a:r>
          </a:p>
          <a:p>
            <a:pPr algn="just"/>
            <a:endParaRPr lang="es-MX" sz="3600" i="1" dirty="0" smtClean="0"/>
          </a:p>
          <a:p>
            <a:pPr algn="just"/>
            <a:r>
              <a:rPr lang="es-MX" sz="2800" i="1" dirty="0" smtClean="0"/>
              <a:t>Generalmente </a:t>
            </a:r>
            <a:r>
              <a:rPr lang="es-MX" sz="2800" i="1" dirty="0"/>
              <a:t>los agregados  </a:t>
            </a:r>
            <a:endParaRPr lang="es-MX" sz="2800" i="1" dirty="0" smtClean="0"/>
          </a:p>
          <a:p>
            <a:pPr algn="just"/>
            <a:r>
              <a:rPr lang="es-MX" sz="2800" i="1" dirty="0" smtClean="0"/>
              <a:t>económicos poseen tendencia</a:t>
            </a:r>
          </a:p>
          <a:p>
            <a:pPr algn="just"/>
            <a:r>
              <a:rPr lang="es-MX" sz="2800" i="1" dirty="0" smtClean="0"/>
              <a:t> </a:t>
            </a:r>
            <a:r>
              <a:rPr lang="es-MX" sz="2800" i="1" dirty="0"/>
              <a:t>y no son  estacionarios</a:t>
            </a:r>
            <a:r>
              <a:rPr lang="es-MX" sz="2800" i="1" dirty="0" smtClean="0"/>
              <a:t>.</a:t>
            </a:r>
          </a:p>
          <a:p>
            <a:pPr algn="just"/>
            <a:endParaRPr lang="es-MX" sz="3600" i="1" dirty="0"/>
          </a:p>
          <a:p>
            <a:pPr algn="just"/>
            <a:endParaRPr lang="es-MX" sz="3600" i="1" dirty="0" smtClean="0"/>
          </a:p>
          <a:p>
            <a:pPr algn="just"/>
            <a:r>
              <a:rPr lang="es-MX" sz="3600" i="1" dirty="0"/>
              <a:t>¿Estacionarios?</a:t>
            </a:r>
          </a:p>
          <a:p>
            <a:pPr algn="just"/>
            <a:endParaRPr lang="es-MX" sz="3600" i="1" dirty="0"/>
          </a:p>
        </p:txBody>
      </p:sp>
      <p:pic>
        <p:nvPicPr>
          <p:cNvPr id="10" name="Imagen 9"/>
          <p:cNvPicPr>
            <a:picLocks noChangeAspect="1"/>
          </p:cNvPicPr>
          <p:nvPr/>
        </p:nvPicPr>
        <p:blipFill rotWithShape="1">
          <a:blip r:embed="rId3">
            <a:extLst>
              <a:ext uri="{28A0092B-C50C-407E-A947-70E740481C1C}">
                <a14:useLocalDpi xmlns:a14="http://schemas.microsoft.com/office/drawing/2010/main" val="0"/>
              </a:ext>
            </a:extLst>
          </a:blip>
          <a:srcRect l="22724" t="23078" r="22314" b="17594"/>
          <a:stretch/>
        </p:blipFill>
        <p:spPr>
          <a:xfrm>
            <a:off x="4603271" y="2367170"/>
            <a:ext cx="7437596" cy="4014182"/>
          </a:xfrm>
          <a:prstGeom prst="rect">
            <a:avLst/>
          </a:prstGeom>
        </p:spPr>
      </p:pic>
    </p:spTree>
    <p:extLst>
      <p:ext uri="{BB962C8B-B14F-4D97-AF65-F5344CB8AC3E}">
        <p14:creationId xmlns:p14="http://schemas.microsoft.com/office/powerpoint/2010/main" val="25963598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p:cNvCxnSpPr/>
          <p:nvPr/>
        </p:nvCxnSpPr>
        <p:spPr>
          <a:xfrm flipV="1">
            <a:off x="0" y="982493"/>
            <a:ext cx="10525328" cy="19456"/>
          </a:xfrm>
          <a:prstGeom prst="line">
            <a:avLst/>
          </a:prstGeom>
          <a:ln w="38100">
            <a:solidFill>
              <a:srgbClr val="3A5EA7"/>
            </a:solidFill>
          </a:ln>
        </p:spPr>
        <p:style>
          <a:lnRef idx="3">
            <a:schemeClr val="accent2"/>
          </a:lnRef>
          <a:fillRef idx="0">
            <a:schemeClr val="accent2"/>
          </a:fillRef>
          <a:effectRef idx="2">
            <a:schemeClr val="accent2"/>
          </a:effectRef>
          <a:fontRef idx="minor">
            <a:schemeClr val="tx1"/>
          </a:fontRef>
        </p:style>
      </p:cxnSp>
      <p:sp>
        <p:nvSpPr>
          <p:cNvPr id="5" name="Rectángulo 4"/>
          <p:cNvSpPr/>
          <p:nvPr/>
        </p:nvSpPr>
        <p:spPr>
          <a:xfrm>
            <a:off x="-9728" y="6536994"/>
            <a:ext cx="12192000" cy="155642"/>
          </a:xfrm>
          <a:prstGeom prst="rect">
            <a:avLst/>
          </a:prstGeom>
          <a:solidFill>
            <a:srgbClr val="8B9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6" name="Rectángulo 5"/>
          <p:cNvSpPr/>
          <p:nvPr/>
        </p:nvSpPr>
        <p:spPr>
          <a:xfrm>
            <a:off x="0" y="6692636"/>
            <a:ext cx="12192000" cy="155642"/>
          </a:xfrm>
          <a:prstGeom prst="rect">
            <a:avLst/>
          </a:prstGeom>
          <a:solidFill>
            <a:srgbClr val="3A5EA7"/>
          </a:solidFill>
          <a:ln>
            <a:solidFill>
              <a:srgbClr val="3A5E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pic>
        <p:nvPicPr>
          <p:cNvPr id="7" name="Imagen 6" descr="Imagen que contiene plato&#10;&#10;Descripción generada automáticamente">
            <a:extLst>
              <a:ext uri="{FF2B5EF4-FFF2-40B4-BE49-F238E27FC236}">
                <a16:creationId xmlns="" xmlns:a16="http://schemas.microsoft.com/office/drawing/2014/main" id="{1400270E-482D-4AAA-9CBF-6DBB210C7414}"/>
              </a:ext>
            </a:extLst>
          </p:cNvPr>
          <p:cNvPicPr>
            <a:picLocks noChangeAspect="1"/>
          </p:cNvPicPr>
          <p:nvPr/>
        </p:nvPicPr>
        <p:blipFill>
          <a:blip r:embed="rId2"/>
          <a:stretch>
            <a:fillRect/>
          </a:stretch>
        </p:blipFill>
        <p:spPr>
          <a:xfrm>
            <a:off x="10657908" y="-49655"/>
            <a:ext cx="1382959" cy="1068089"/>
          </a:xfrm>
          <a:prstGeom prst="rect">
            <a:avLst/>
          </a:prstGeom>
        </p:spPr>
      </p:pic>
      <p:sp>
        <p:nvSpPr>
          <p:cNvPr id="2" name="CuadroTexto 1"/>
          <p:cNvSpPr txBox="1"/>
          <p:nvPr/>
        </p:nvSpPr>
        <p:spPr>
          <a:xfrm flipH="1">
            <a:off x="-9728" y="181423"/>
            <a:ext cx="10968880" cy="769441"/>
          </a:xfrm>
          <a:prstGeom prst="rect">
            <a:avLst/>
          </a:prstGeom>
          <a:noFill/>
        </p:spPr>
        <p:txBody>
          <a:bodyPr wrap="square" rtlCol="0">
            <a:spAutoFit/>
          </a:bodyPr>
          <a:lstStyle/>
          <a:p>
            <a:r>
              <a:rPr lang="es-MX" sz="4400" b="1" dirty="0" smtClean="0"/>
              <a:t>MODELO ARCH(q)</a:t>
            </a:r>
            <a:endParaRPr lang="es-MX" sz="4400" b="1" dirty="0"/>
          </a:p>
        </p:txBody>
      </p:sp>
      <mc:AlternateContent xmlns:mc="http://schemas.openxmlformats.org/markup-compatibility/2006" xmlns:a14="http://schemas.microsoft.com/office/drawing/2010/main">
        <mc:Choice Requires="a14">
          <p:sp>
            <p:nvSpPr>
              <p:cNvPr id="11" name="CuadroTexto 10"/>
              <p:cNvSpPr txBox="1"/>
              <p:nvPr/>
            </p:nvSpPr>
            <p:spPr>
              <a:xfrm flipH="1">
                <a:off x="249904" y="1050063"/>
                <a:ext cx="11672735" cy="7491410"/>
              </a:xfrm>
              <a:prstGeom prst="rect">
                <a:avLst/>
              </a:prstGeom>
              <a:noFill/>
            </p:spPr>
            <p:txBody>
              <a:bodyPr wrap="square" rtlCol="0">
                <a:spAutoFit/>
              </a:bodyPr>
              <a:lstStyle/>
              <a:p>
                <a:pPr algn="just"/>
                <a:r>
                  <a:rPr lang="es-MX" sz="3200" b="1" i="1" dirty="0" smtClean="0"/>
                  <a:t>ARCH(q):</a:t>
                </a:r>
                <a:r>
                  <a:rPr lang="es-MX" sz="3200" i="1" dirty="0" smtClean="0"/>
                  <a:t> Sea </a:t>
                </a:r>
                <a14:m>
                  <m:oMath xmlns:m="http://schemas.openxmlformats.org/officeDocument/2006/math">
                    <m:d>
                      <m:dPr>
                        <m:ctrlPr>
                          <a:rPr lang="es-MX" sz="3200" b="1" i="1">
                            <a:latin typeface="Cambria Math" panose="02040503050406030204" pitchFamily="18" charset="0"/>
                          </a:rPr>
                        </m:ctrlPr>
                      </m:dPr>
                      <m:e>
                        <m:sSub>
                          <m:sSubPr>
                            <m:ctrlPr>
                              <a:rPr lang="es-MX" sz="3200" b="1" i="1">
                                <a:latin typeface="Cambria Math" panose="02040503050406030204" pitchFamily="18" charset="0"/>
                              </a:rPr>
                            </m:ctrlPr>
                          </m:sSubPr>
                          <m:e>
                            <m:r>
                              <a:rPr lang="es-MX" sz="3200" b="1" i="1" smtClean="0">
                                <a:latin typeface="Cambria Math" panose="02040503050406030204" pitchFamily="18" charset="0"/>
                              </a:rPr>
                              <m:t>𝒙</m:t>
                            </m:r>
                          </m:e>
                          <m:sub>
                            <m:r>
                              <a:rPr lang="es-MX" sz="3200" b="1" i="1">
                                <a:latin typeface="Cambria Math" panose="02040503050406030204" pitchFamily="18" charset="0"/>
                              </a:rPr>
                              <m:t>𝒕</m:t>
                            </m:r>
                          </m:sub>
                        </m:sSub>
                      </m:e>
                    </m:d>
                  </m:oMath>
                </a14:m>
                <a:r>
                  <a:rPr lang="es-MX" sz="3200" i="1" dirty="0" smtClean="0"/>
                  <a:t> un proceso estacionario se define la varianza condicionada como:</a:t>
                </a:r>
              </a:p>
              <a:p>
                <a:pPr algn="just"/>
                <a:endParaRPr lang="es-MX" sz="3200" i="1" dirty="0" smtClean="0"/>
              </a:p>
              <a:p>
                <a:pPr algn="just"/>
                <a14:m>
                  <m:oMathPara xmlns:m="http://schemas.openxmlformats.org/officeDocument/2006/math">
                    <m:oMathParaPr>
                      <m:jc m:val="centerGroup"/>
                    </m:oMathParaPr>
                    <m:oMath xmlns:m="http://schemas.openxmlformats.org/officeDocument/2006/math">
                      <m:sSub>
                        <m:sSubPr>
                          <m:ctrlPr>
                            <a:rPr lang="es-MX" sz="3200" b="1" i="1">
                              <a:latin typeface="Cambria Math" panose="02040503050406030204" pitchFamily="18" charset="0"/>
                            </a:rPr>
                          </m:ctrlPr>
                        </m:sSubPr>
                        <m:e>
                          <m:r>
                            <a:rPr lang="es-MX" sz="3200" b="1" i="1" smtClean="0">
                              <a:latin typeface="Cambria Math" panose="02040503050406030204" pitchFamily="18" charset="0"/>
                            </a:rPr>
                            <m:t>𝑽𝒂𝒓</m:t>
                          </m:r>
                          <m:r>
                            <a:rPr lang="es-MX" sz="3200" b="1" i="1" smtClean="0">
                              <a:latin typeface="Cambria Math" panose="02040503050406030204" pitchFamily="18" charset="0"/>
                            </a:rPr>
                            <m:t>(</m:t>
                          </m:r>
                          <m:r>
                            <a:rPr lang="es-MX" sz="3200" b="1" i="1">
                              <a:latin typeface="Cambria Math" panose="02040503050406030204" pitchFamily="18" charset="0"/>
                            </a:rPr>
                            <m:t>𝒙</m:t>
                          </m:r>
                        </m:e>
                        <m:sub>
                          <m:r>
                            <a:rPr lang="es-MX" sz="3200" b="1" i="1">
                              <a:latin typeface="Cambria Math" panose="02040503050406030204" pitchFamily="18" charset="0"/>
                            </a:rPr>
                            <m:t>𝒕</m:t>
                          </m:r>
                        </m:sub>
                      </m:sSub>
                      <m:r>
                        <a:rPr lang="es-MX" sz="3200" b="1" i="1" smtClean="0">
                          <a:latin typeface="Cambria Math" panose="02040503050406030204" pitchFamily="18" charset="0"/>
                        </a:rPr>
                        <m:t>|</m:t>
                      </m:r>
                      <m:sSub>
                        <m:sSubPr>
                          <m:ctrlPr>
                            <a:rPr lang="es-MX" sz="3200" b="1" i="1" smtClean="0">
                              <a:latin typeface="Cambria Math" panose="02040503050406030204" pitchFamily="18" charset="0"/>
                            </a:rPr>
                          </m:ctrlPr>
                        </m:sSubPr>
                        <m:e>
                          <m:r>
                            <a:rPr lang="es-MX" sz="3200" b="1" i="1" smtClean="0">
                              <a:latin typeface="Cambria Math" panose="02040503050406030204" pitchFamily="18" charset="0"/>
                            </a:rPr>
                            <m:t>𝒙</m:t>
                          </m:r>
                        </m:e>
                        <m:sub>
                          <m:r>
                            <a:rPr lang="es-MX" sz="3200" b="1" i="1" smtClean="0">
                              <a:latin typeface="Cambria Math" panose="02040503050406030204" pitchFamily="18" charset="0"/>
                            </a:rPr>
                            <m:t>𝒕</m:t>
                          </m:r>
                          <m:r>
                            <a:rPr lang="es-MX" sz="3200" b="1" i="1" smtClean="0">
                              <a:latin typeface="Cambria Math" panose="02040503050406030204" pitchFamily="18" charset="0"/>
                            </a:rPr>
                            <m:t>−</m:t>
                          </m:r>
                          <m:r>
                            <a:rPr lang="es-MX" sz="3200" b="1" i="1" smtClean="0">
                              <a:latin typeface="Cambria Math" panose="02040503050406030204" pitchFamily="18" charset="0"/>
                            </a:rPr>
                            <m:t>𝟏</m:t>
                          </m:r>
                        </m:sub>
                      </m:sSub>
                      <m:r>
                        <a:rPr lang="es-MX" sz="3200" b="1" i="1" smtClean="0">
                          <a:latin typeface="Cambria Math" panose="02040503050406030204" pitchFamily="18" charset="0"/>
                        </a:rPr>
                        <m:t>,…,</m:t>
                      </m:r>
                      <m:sSub>
                        <m:sSubPr>
                          <m:ctrlPr>
                            <a:rPr lang="es-MX" sz="3200" b="1" i="1">
                              <a:latin typeface="Cambria Math" panose="02040503050406030204" pitchFamily="18" charset="0"/>
                            </a:rPr>
                          </m:ctrlPr>
                        </m:sSubPr>
                        <m:e>
                          <m:r>
                            <a:rPr lang="es-MX" sz="3200" b="1" i="1">
                              <a:latin typeface="Cambria Math" panose="02040503050406030204" pitchFamily="18" charset="0"/>
                            </a:rPr>
                            <m:t>𝒙</m:t>
                          </m:r>
                        </m:e>
                        <m:sub>
                          <m:r>
                            <a:rPr lang="es-MX" sz="3200" b="1" i="1">
                              <a:latin typeface="Cambria Math" panose="02040503050406030204" pitchFamily="18" charset="0"/>
                            </a:rPr>
                            <m:t>𝒕</m:t>
                          </m:r>
                          <m:r>
                            <a:rPr lang="es-MX" sz="3200" b="1" i="1">
                              <a:latin typeface="Cambria Math" panose="02040503050406030204" pitchFamily="18" charset="0"/>
                            </a:rPr>
                            <m:t>−</m:t>
                          </m:r>
                          <m:r>
                            <a:rPr lang="es-MX" sz="3200" b="1" i="1" smtClean="0">
                              <a:latin typeface="Cambria Math" panose="02040503050406030204" pitchFamily="18" charset="0"/>
                            </a:rPr>
                            <m:t>𝒒</m:t>
                          </m:r>
                        </m:sub>
                      </m:sSub>
                      <m:r>
                        <a:rPr lang="es-MX" sz="3200" b="1" i="1" smtClean="0">
                          <a:latin typeface="Cambria Math" panose="02040503050406030204" pitchFamily="18" charset="0"/>
                        </a:rPr>
                        <m:t>)</m:t>
                      </m:r>
                      <m:r>
                        <a:rPr lang="es-MX" sz="3200" b="1" i="1">
                          <a:latin typeface="Cambria Math" panose="02040503050406030204" pitchFamily="18" charset="0"/>
                        </a:rPr>
                        <m:t>=</m:t>
                      </m:r>
                      <m:nary>
                        <m:naryPr>
                          <m:chr m:val="∑"/>
                          <m:ctrlPr>
                            <a:rPr lang="es-MX" sz="3200" b="1" i="1">
                              <a:latin typeface="Cambria Math" panose="02040503050406030204" pitchFamily="18" charset="0"/>
                            </a:rPr>
                          </m:ctrlPr>
                        </m:naryPr>
                        <m:sub>
                          <m:r>
                            <m:rPr>
                              <m:brk m:alnAt="23"/>
                            </m:rPr>
                            <a:rPr lang="es-MX" sz="3200" b="1" i="1">
                              <a:latin typeface="Cambria Math" panose="02040503050406030204" pitchFamily="18" charset="0"/>
                            </a:rPr>
                            <m:t>𝒋</m:t>
                          </m:r>
                          <m:r>
                            <a:rPr lang="es-MX" sz="3200" b="1" i="1">
                              <a:latin typeface="Cambria Math" panose="02040503050406030204" pitchFamily="18" charset="0"/>
                            </a:rPr>
                            <m:t>=</m:t>
                          </m:r>
                          <m:r>
                            <a:rPr lang="es-MX" sz="3200" b="1" i="1">
                              <a:latin typeface="Cambria Math" panose="02040503050406030204" pitchFamily="18" charset="0"/>
                            </a:rPr>
                            <m:t>𝟎</m:t>
                          </m:r>
                        </m:sub>
                        <m:sup>
                          <m:r>
                            <a:rPr lang="es-MX" sz="3200" b="1" i="1" smtClean="0">
                              <a:latin typeface="Cambria Math" panose="02040503050406030204" pitchFamily="18" charset="0"/>
                            </a:rPr>
                            <m:t>𝒒</m:t>
                          </m:r>
                        </m:sup>
                        <m:e>
                          <m:sSub>
                            <m:sSubPr>
                              <m:ctrlPr>
                                <a:rPr lang="es-MX" sz="3200" b="1" i="1">
                                  <a:latin typeface="Cambria Math" panose="02040503050406030204" pitchFamily="18" charset="0"/>
                                </a:rPr>
                              </m:ctrlPr>
                            </m:sSubPr>
                            <m:e>
                              <m:r>
                                <a:rPr lang="es-MX" sz="3200" b="1" i="1" smtClean="0">
                                  <a:latin typeface="Cambria Math" panose="02040503050406030204" pitchFamily="18" charset="0"/>
                                  <a:ea typeface="Cambria Math" panose="02040503050406030204" pitchFamily="18" charset="0"/>
                                </a:rPr>
                                <m:t>𝜶</m:t>
                              </m:r>
                            </m:e>
                            <m:sub>
                              <m:r>
                                <a:rPr lang="es-MX" sz="3200" b="1" i="1">
                                  <a:latin typeface="Cambria Math" panose="02040503050406030204" pitchFamily="18" charset="0"/>
                                </a:rPr>
                                <m:t>𝒋</m:t>
                              </m:r>
                            </m:sub>
                          </m:sSub>
                          <m:sSubSup>
                            <m:sSubSupPr>
                              <m:ctrlPr>
                                <a:rPr lang="es-MX" sz="3200" b="1" i="1" smtClean="0">
                                  <a:latin typeface="Cambria Math" panose="02040503050406030204" pitchFamily="18" charset="0"/>
                                </a:rPr>
                              </m:ctrlPr>
                            </m:sSubSupPr>
                            <m:e>
                              <m:r>
                                <a:rPr lang="es-MX" sz="3200" b="1" i="1" smtClean="0">
                                  <a:latin typeface="Cambria Math" panose="02040503050406030204" pitchFamily="18" charset="0"/>
                                  <a:ea typeface="Cambria Math" panose="02040503050406030204" pitchFamily="18" charset="0"/>
                                </a:rPr>
                                <m:t>𝜺</m:t>
                              </m:r>
                            </m:e>
                            <m:sub>
                              <m:r>
                                <a:rPr lang="es-MX" sz="3200" b="1" i="1" smtClean="0">
                                  <a:latin typeface="Cambria Math" panose="02040503050406030204" pitchFamily="18" charset="0"/>
                                </a:rPr>
                                <m:t>𝒕</m:t>
                              </m:r>
                              <m:r>
                                <a:rPr lang="es-MX" sz="3200" b="1" i="1" smtClean="0">
                                  <a:latin typeface="Cambria Math" panose="02040503050406030204" pitchFamily="18" charset="0"/>
                                </a:rPr>
                                <m:t>−</m:t>
                              </m:r>
                              <m:r>
                                <a:rPr lang="es-MX" sz="3200" b="1" i="1" smtClean="0">
                                  <a:latin typeface="Cambria Math" panose="02040503050406030204" pitchFamily="18" charset="0"/>
                                </a:rPr>
                                <m:t>𝒋</m:t>
                              </m:r>
                            </m:sub>
                            <m:sup>
                              <m:r>
                                <a:rPr lang="es-MX" sz="3200" b="1" i="1" smtClean="0">
                                  <a:latin typeface="Cambria Math" panose="02040503050406030204" pitchFamily="18" charset="0"/>
                                </a:rPr>
                                <m:t>𝟐</m:t>
                              </m:r>
                            </m:sup>
                          </m:sSubSup>
                        </m:e>
                      </m:nary>
                    </m:oMath>
                  </m:oMathPara>
                </a14:m>
                <a:endParaRPr lang="es-MX" sz="3200" b="1" i="1" dirty="0" smtClean="0"/>
              </a:p>
              <a:p>
                <a:pPr algn="just"/>
                <a:r>
                  <a:rPr lang="es-MX" sz="3200" i="1" dirty="0" smtClean="0"/>
                  <a:t>Es decir,</a:t>
                </a:r>
              </a:p>
              <a:p>
                <a:pPr algn="just"/>
                <a14:m>
                  <m:oMathPara xmlns:m="http://schemas.openxmlformats.org/officeDocument/2006/math">
                    <m:oMathParaPr>
                      <m:jc m:val="centerGroup"/>
                    </m:oMathParaPr>
                    <m:oMath xmlns:m="http://schemas.openxmlformats.org/officeDocument/2006/math">
                      <m:sSubSup>
                        <m:sSubSupPr>
                          <m:ctrlPr>
                            <a:rPr lang="es-MX" sz="3200" b="1" i="1" smtClean="0">
                              <a:latin typeface="Cambria Math" panose="02040503050406030204" pitchFamily="18" charset="0"/>
                            </a:rPr>
                          </m:ctrlPr>
                        </m:sSubSupPr>
                        <m:e>
                          <m:r>
                            <a:rPr lang="es-MX" sz="3200" b="1" i="1" smtClean="0">
                              <a:latin typeface="Cambria Math" panose="02040503050406030204" pitchFamily="18" charset="0"/>
                              <a:ea typeface="Cambria Math" panose="02040503050406030204" pitchFamily="18" charset="0"/>
                            </a:rPr>
                            <m:t>𝝈</m:t>
                          </m:r>
                        </m:e>
                        <m:sub>
                          <m:r>
                            <a:rPr lang="es-MX" sz="3200" b="1" i="1" smtClean="0">
                              <a:latin typeface="Cambria Math" panose="02040503050406030204" pitchFamily="18" charset="0"/>
                            </a:rPr>
                            <m:t>𝒕</m:t>
                          </m:r>
                        </m:sub>
                        <m:sup>
                          <m:r>
                            <a:rPr lang="es-MX" sz="3200" b="1" i="1" smtClean="0">
                              <a:latin typeface="Cambria Math" panose="02040503050406030204" pitchFamily="18" charset="0"/>
                            </a:rPr>
                            <m:t>𝟐</m:t>
                          </m:r>
                        </m:sup>
                      </m:sSubSup>
                      <m:r>
                        <a:rPr lang="es-MX" sz="3200" b="1" i="1">
                          <a:latin typeface="Cambria Math" panose="02040503050406030204" pitchFamily="18" charset="0"/>
                        </a:rPr>
                        <m:t>=</m:t>
                      </m:r>
                      <m:sSub>
                        <m:sSubPr>
                          <m:ctrlPr>
                            <a:rPr lang="es-MX" sz="3200" b="1" i="1">
                              <a:latin typeface="Cambria Math" panose="02040503050406030204" pitchFamily="18" charset="0"/>
                            </a:rPr>
                          </m:ctrlPr>
                        </m:sSubPr>
                        <m:e>
                          <m:r>
                            <a:rPr lang="es-MX" sz="3200" b="1" i="1">
                              <a:latin typeface="Cambria Math" panose="02040503050406030204" pitchFamily="18" charset="0"/>
                              <a:ea typeface="Cambria Math" panose="02040503050406030204" pitchFamily="18" charset="0"/>
                            </a:rPr>
                            <m:t>𝜶</m:t>
                          </m:r>
                        </m:e>
                        <m:sub>
                          <m:r>
                            <a:rPr lang="es-MX" sz="3200" b="1" i="1">
                              <a:latin typeface="Cambria Math" panose="02040503050406030204" pitchFamily="18" charset="0"/>
                              <a:ea typeface="Cambria Math" panose="02040503050406030204" pitchFamily="18" charset="0"/>
                            </a:rPr>
                            <m:t>𝟎</m:t>
                          </m:r>
                        </m:sub>
                      </m:sSub>
                      <m:r>
                        <a:rPr lang="es-MX" sz="3200" b="1" i="1">
                          <a:latin typeface="Cambria Math" panose="02040503050406030204" pitchFamily="18" charset="0"/>
                        </a:rPr>
                        <m:t>+</m:t>
                      </m:r>
                      <m:sSub>
                        <m:sSubPr>
                          <m:ctrlPr>
                            <a:rPr lang="es-MX" sz="3200" b="1" i="1">
                              <a:latin typeface="Cambria Math" panose="02040503050406030204" pitchFamily="18" charset="0"/>
                            </a:rPr>
                          </m:ctrlPr>
                        </m:sSubPr>
                        <m:e>
                          <m:r>
                            <a:rPr lang="es-MX" sz="3200" b="1" i="1">
                              <a:latin typeface="Cambria Math" panose="02040503050406030204" pitchFamily="18" charset="0"/>
                              <a:ea typeface="Cambria Math" panose="02040503050406030204" pitchFamily="18" charset="0"/>
                            </a:rPr>
                            <m:t>𝜶</m:t>
                          </m:r>
                        </m:e>
                        <m:sub>
                          <m:r>
                            <a:rPr lang="es-MX" sz="3200" b="1" i="1">
                              <a:latin typeface="Cambria Math" panose="02040503050406030204" pitchFamily="18" charset="0"/>
                              <a:ea typeface="Cambria Math" panose="02040503050406030204" pitchFamily="18" charset="0"/>
                            </a:rPr>
                            <m:t>𝟏</m:t>
                          </m:r>
                        </m:sub>
                      </m:sSub>
                      <m:sSubSup>
                        <m:sSubSupPr>
                          <m:ctrlPr>
                            <a:rPr lang="es-MX" sz="3200" b="1" i="1">
                              <a:latin typeface="Cambria Math" panose="02040503050406030204" pitchFamily="18" charset="0"/>
                            </a:rPr>
                          </m:ctrlPr>
                        </m:sSubSupPr>
                        <m:e>
                          <m:r>
                            <a:rPr lang="es-MX" sz="3200" b="1" i="1" smtClean="0">
                              <a:latin typeface="Cambria Math" panose="02040503050406030204" pitchFamily="18" charset="0"/>
                              <a:ea typeface="Cambria Math" panose="02040503050406030204" pitchFamily="18" charset="0"/>
                            </a:rPr>
                            <m:t>𝜺</m:t>
                          </m:r>
                        </m:e>
                        <m:sub>
                          <m:r>
                            <a:rPr lang="es-MX" sz="3200" b="1" i="1">
                              <a:latin typeface="Cambria Math" panose="02040503050406030204" pitchFamily="18" charset="0"/>
                            </a:rPr>
                            <m:t>𝒕</m:t>
                          </m:r>
                          <m:r>
                            <a:rPr lang="es-MX" sz="3200" b="1" i="1">
                              <a:latin typeface="Cambria Math" panose="02040503050406030204" pitchFamily="18" charset="0"/>
                            </a:rPr>
                            <m:t>−</m:t>
                          </m:r>
                          <m:r>
                            <a:rPr lang="es-MX" sz="3200" b="1" i="1" smtClean="0">
                              <a:latin typeface="Cambria Math" panose="02040503050406030204" pitchFamily="18" charset="0"/>
                            </a:rPr>
                            <m:t>𝟏</m:t>
                          </m:r>
                        </m:sub>
                        <m:sup>
                          <m:r>
                            <a:rPr lang="es-MX" sz="3200" b="1" i="1">
                              <a:latin typeface="Cambria Math" panose="02040503050406030204" pitchFamily="18" charset="0"/>
                            </a:rPr>
                            <m:t>𝟐</m:t>
                          </m:r>
                        </m:sup>
                      </m:sSubSup>
                      <m:r>
                        <a:rPr lang="es-MX" sz="3200" b="1" i="1">
                          <a:latin typeface="Cambria Math" panose="02040503050406030204" pitchFamily="18" charset="0"/>
                        </a:rPr>
                        <m:t>+…+</m:t>
                      </m:r>
                      <m:sSub>
                        <m:sSubPr>
                          <m:ctrlPr>
                            <a:rPr lang="es-MX" sz="3200" b="1" i="1">
                              <a:latin typeface="Cambria Math" panose="02040503050406030204" pitchFamily="18" charset="0"/>
                            </a:rPr>
                          </m:ctrlPr>
                        </m:sSubPr>
                        <m:e>
                          <m:r>
                            <a:rPr lang="es-MX" sz="3200" b="1" i="1">
                              <a:latin typeface="Cambria Math" panose="02040503050406030204" pitchFamily="18" charset="0"/>
                              <a:ea typeface="Cambria Math" panose="02040503050406030204" pitchFamily="18" charset="0"/>
                            </a:rPr>
                            <m:t>𝜶</m:t>
                          </m:r>
                        </m:e>
                        <m:sub>
                          <m:r>
                            <a:rPr lang="es-MX" sz="3200" b="1" i="1">
                              <a:latin typeface="Cambria Math" panose="02040503050406030204" pitchFamily="18" charset="0"/>
                              <a:ea typeface="Cambria Math" panose="02040503050406030204" pitchFamily="18" charset="0"/>
                            </a:rPr>
                            <m:t>𝒑</m:t>
                          </m:r>
                        </m:sub>
                      </m:sSub>
                      <m:sSubSup>
                        <m:sSubSupPr>
                          <m:ctrlPr>
                            <a:rPr lang="es-MX" sz="3200" b="1" i="1">
                              <a:latin typeface="Cambria Math" panose="02040503050406030204" pitchFamily="18" charset="0"/>
                            </a:rPr>
                          </m:ctrlPr>
                        </m:sSubSupPr>
                        <m:e>
                          <m:r>
                            <a:rPr lang="es-MX" sz="3200" b="1" i="1" smtClean="0">
                              <a:latin typeface="Cambria Math" panose="02040503050406030204" pitchFamily="18" charset="0"/>
                              <a:ea typeface="Cambria Math" panose="02040503050406030204" pitchFamily="18" charset="0"/>
                            </a:rPr>
                            <m:t>𝜺</m:t>
                          </m:r>
                        </m:e>
                        <m:sub>
                          <m:r>
                            <a:rPr lang="es-MX" sz="3200" b="1" i="1">
                              <a:latin typeface="Cambria Math" panose="02040503050406030204" pitchFamily="18" charset="0"/>
                            </a:rPr>
                            <m:t>𝒕</m:t>
                          </m:r>
                          <m:r>
                            <a:rPr lang="es-MX" sz="3200" b="1" i="1">
                              <a:latin typeface="Cambria Math" panose="02040503050406030204" pitchFamily="18" charset="0"/>
                            </a:rPr>
                            <m:t>−</m:t>
                          </m:r>
                          <m:r>
                            <a:rPr lang="es-MX" sz="3200" b="1" i="1" smtClean="0">
                              <a:latin typeface="Cambria Math" panose="02040503050406030204" pitchFamily="18" charset="0"/>
                            </a:rPr>
                            <m:t>𝒒</m:t>
                          </m:r>
                        </m:sub>
                        <m:sup>
                          <m:r>
                            <a:rPr lang="es-MX" sz="3200" b="1" i="1">
                              <a:latin typeface="Cambria Math" panose="02040503050406030204" pitchFamily="18" charset="0"/>
                            </a:rPr>
                            <m:t>𝟐</m:t>
                          </m:r>
                        </m:sup>
                      </m:sSubSup>
                    </m:oMath>
                  </m:oMathPara>
                </a14:m>
                <a:endParaRPr lang="es-MX" sz="3200" i="1" dirty="0"/>
              </a:p>
              <a:p>
                <a:pPr algn="just"/>
                <a:endParaRPr lang="es-MX" sz="3200" i="1" dirty="0" smtClean="0"/>
              </a:p>
              <a:p>
                <a:pPr algn="just"/>
                <a:r>
                  <a:rPr lang="es-MX" sz="3200" i="1" dirty="0"/>
                  <a:t>Se observa mediante la </a:t>
                </a:r>
                <a:r>
                  <a:rPr lang="es-MX" sz="3200" b="1" i="1" dirty="0" smtClean="0"/>
                  <a:t>PACF</a:t>
                </a:r>
                <a:r>
                  <a:rPr lang="es-MX" sz="3200" i="1" dirty="0" smtClean="0"/>
                  <a:t> de los residuos y de los residuos al cuadrado</a:t>
                </a:r>
                <a:endParaRPr lang="es-MX" sz="3200" b="1" i="1" dirty="0"/>
              </a:p>
              <a:p>
                <a:pPr algn="just"/>
                <a:endParaRPr lang="es-MX" sz="3200" i="1" dirty="0"/>
              </a:p>
              <a:p>
                <a:pPr algn="just"/>
                <a:endParaRPr lang="es-MX" sz="3200" i="1" dirty="0" smtClean="0"/>
              </a:p>
              <a:p>
                <a:pPr algn="just"/>
                <a:endParaRPr lang="es-MX" sz="3200" i="1" dirty="0" smtClean="0"/>
              </a:p>
              <a:p>
                <a:pPr algn="just"/>
                <a:endParaRPr lang="es-MX" sz="3200" i="1" dirty="0"/>
              </a:p>
            </p:txBody>
          </p:sp>
        </mc:Choice>
        <mc:Fallback xmlns="">
          <p:sp>
            <p:nvSpPr>
              <p:cNvPr id="11" name="CuadroTexto 10"/>
              <p:cNvSpPr txBox="1">
                <a:spLocks noRot="1" noChangeAspect="1" noMove="1" noResize="1" noEditPoints="1" noAdjustHandles="1" noChangeArrowheads="1" noChangeShapeType="1" noTextEdit="1"/>
              </p:cNvSpPr>
              <p:nvPr/>
            </p:nvSpPr>
            <p:spPr>
              <a:xfrm flipH="1">
                <a:off x="249904" y="1050063"/>
                <a:ext cx="11672735" cy="7491410"/>
              </a:xfrm>
              <a:prstGeom prst="rect">
                <a:avLst/>
              </a:prstGeom>
              <a:blipFill rotWithShape="0">
                <a:blip r:embed="rId3"/>
                <a:stretch>
                  <a:fillRect l="-1358" t="-976" r="-1305"/>
                </a:stretch>
              </a:blipFill>
            </p:spPr>
            <p:txBody>
              <a:bodyPr/>
              <a:lstStyle/>
              <a:p>
                <a:r>
                  <a:rPr lang="es-MX">
                    <a:noFill/>
                  </a:rPr>
                  <a:t> </a:t>
                </a:r>
              </a:p>
            </p:txBody>
          </p:sp>
        </mc:Fallback>
      </mc:AlternateContent>
    </p:spTree>
    <p:extLst>
      <p:ext uri="{BB962C8B-B14F-4D97-AF65-F5344CB8AC3E}">
        <p14:creationId xmlns:p14="http://schemas.microsoft.com/office/powerpoint/2010/main" val="395601978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p:cNvCxnSpPr/>
          <p:nvPr/>
        </p:nvCxnSpPr>
        <p:spPr>
          <a:xfrm flipV="1">
            <a:off x="0" y="982493"/>
            <a:ext cx="10525328" cy="19456"/>
          </a:xfrm>
          <a:prstGeom prst="line">
            <a:avLst/>
          </a:prstGeom>
          <a:ln w="38100">
            <a:solidFill>
              <a:srgbClr val="3A5EA7"/>
            </a:solidFill>
          </a:ln>
        </p:spPr>
        <p:style>
          <a:lnRef idx="3">
            <a:schemeClr val="accent2"/>
          </a:lnRef>
          <a:fillRef idx="0">
            <a:schemeClr val="accent2"/>
          </a:fillRef>
          <a:effectRef idx="2">
            <a:schemeClr val="accent2"/>
          </a:effectRef>
          <a:fontRef idx="minor">
            <a:schemeClr val="tx1"/>
          </a:fontRef>
        </p:style>
      </p:cxnSp>
      <p:sp>
        <p:nvSpPr>
          <p:cNvPr id="5" name="Rectángulo 4"/>
          <p:cNvSpPr/>
          <p:nvPr/>
        </p:nvSpPr>
        <p:spPr>
          <a:xfrm>
            <a:off x="-9728" y="6536994"/>
            <a:ext cx="12192000" cy="155642"/>
          </a:xfrm>
          <a:prstGeom prst="rect">
            <a:avLst/>
          </a:prstGeom>
          <a:solidFill>
            <a:srgbClr val="8B9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6" name="Rectángulo 5"/>
          <p:cNvSpPr/>
          <p:nvPr/>
        </p:nvSpPr>
        <p:spPr>
          <a:xfrm>
            <a:off x="0" y="6692636"/>
            <a:ext cx="12192000" cy="155642"/>
          </a:xfrm>
          <a:prstGeom prst="rect">
            <a:avLst/>
          </a:prstGeom>
          <a:solidFill>
            <a:srgbClr val="3A5EA7"/>
          </a:solidFill>
          <a:ln>
            <a:solidFill>
              <a:srgbClr val="3A5E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pic>
        <p:nvPicPr>
          <p:cNvPr id="7" name="Imagen 6" descr="Imagen que contiene plato&#10;&#10;Descripción generada automáticamente">
            <a:extLst>
              <a:ext uri="{FF2B5EF4-FFF2-40B4-BE49-F238E27FC236}">
                <a16:creationId xmlns="" xmlns:a16="http://schemas.microsoft.com/office/drawing/2014/main" id="{1400270E-482D-4AAA-9CBF-6DBB210C7414}"/>
              </a:ext>
            </a:extLst>
          </p:cNvPr>
          <p:cNvPicPr>
            <a:picLocks noChangeAspect="1"/>
          </p:cNvPicPr>
          <p:nvPr/>
        </p:nvPicPr>
        <p:blipFill>
          <a:blip r:embed="rId2"/>
          <a:stretch>
            <a:fillRect/>
          </a:stretch>
        </p:blipFill>
        <p:spPr>
          <a:xfrm>
            <a:off x="10657908" y="-49655"/>
            <a:ext cx="1382959" cy="1068089"/>
          </a:xfrm>
          <a:prstGeom prst="rect">
            <a:avLst/>
          </a:prstGeom>
        </p:spPr>
      </p:pic>
      <p:sp>
        <p:nvSpPr>
          <p:cNvPr id="2" name="CuadroTexto 1"/>
          <p:cNvSpPr txBox="1"/>
          <p:nvPr/>
        </p:nvSpPr>
        <p:spPr>
          <a:xfrm flipH="1">
            <a:off x="-9728" y="181423"/>
            <a:ext cx="10968880" cy="646331"/>
          </a:xfrm>
          <a:prstGeom prst="rect">
            <a:avLst/>
          </a:prstGeom>
          <a:noFill/>
        </p:spPr>
        <p:txBody>
          <a:bodyPr wrap="square" rtlCol="0">
            <a:spAutoFit/>
          </a:bodyPr>
          <a:lstStyle/>
          <a:p>
            <a:r>
              <a:rPr lang="es-MX" sz="3600" b="1" dirty="0" smtClean="0"/>
              <a:t>Condiciones </a:t>
            </a:r>
            <a:r>
              <a:rPr lang="es-MX" sz="3600" b="1" dirty="0"/>
              <a:t>que deben satisfacer los modelos </a:t>
            </a:r>
            <a:r>
              <a:rPr lang="es-MX" sz="3600" b="1" dirty="0" smtClean="0"/>
              <a:t>ARCH(q)</a:t>
            </a:r>
            <a:endParaRPr lang="es-MX" sz="3600" b="1" dirty="0"/>
          </a:p>
        </p:txBody>
      </p:sp>
      <p:sp>
        <p:nvSpPr>
          <p:cNvPr id="11" name="CuadroTexto 10"/>
          <p:cNvSpPr txBox="1"/>
          <p:nvPr/>
        </p:nvSpPr>
        <p:spPr>
          <a:xfrm flipH="1">
            <a:off x="249904" y="1050063"/>
            <a:ext cx="11672735" cy="4832092"/>
          </a:xfrm>
          <a:prstGeom prst="rect">
            <a:avLst/>
          </a:prstGeom>
          <a:noFill/>
        </p:spPr>
        <p:txBody>
          <a:bodyPr wrap="square" rtlCol="0">
            <a:spAutoFit/>
          </a:bodyPr>
          <a:lstStyle/>
          <a:p>
            <a:pPr algn="just"/>
            <a:r>
              <a:rPr lang="es-MX" sz="2800" b="1" i="1" dirty="0"/>
              <a:t>No negatividad: </a:t>
            </a:r>
            <a:r>
              <a:rPr lang="es-MX" sz="2800" i="1" dirty="0" smtClean="0"/>
              <a:t>La </a:t>
            </a:r>
            <a:r>
              <a:rPr lang="es-MX" sz="2800" i="1" dirty="0"/>
              <a:t>varianza condicional, su valor siempre debe ser estrictamente positivo (recuerde que la varianza condicional es el cuadrado de los errores</a:t>
            </a:r>
            <a:r>
              <a:rPr lang="es-MX" sz="2800" i="1" dirty="0" smtClean="0"/>
              <a:t>).</a:t>
            </a:r>
          </a:p>
          <a:p>
            <a:pPr algn="just"/>
            <a:endParaRPr lang="es-MX" sz="2800" i="1" dirty="0"/>
          </a:p>
          <a:p>
            <a:pPr algn="just"/>
            <a:r>
              <a:rPr lang="es-MX" sz="2800" b="1" i="1" dirty="0"/>
              <a:t>Confirmar que hay efectos ARCH en las series: </a:t>
            </a:r>
            <a:r>
              <a:rPr lang="es-MX" sz="2800" i="1" dirty="0"/>
              <a:t>En esta prueba, la hipótesis nula es que hay efectos ARCH, es decir, que los q rezagos de los errores al cuadrado son significativos (o que son distintos de 0) en la </a:t>
            </a:r>
            <a:r>
              <a:rPr lang="es-MX" sz="2800" i="1" dirty="0" smtClean="0"/>
              <a:t>serie.</a:t>
            </a:r>
          </a:p>
          <a:p>
            <a:pPr algn="just"/>
            <a:endParaRPr lang="es-MX" sz="2800" i="1" dirty="0"/>
          </a:p>
          <a:p>
            <a:pPr algn="just"/>
            <a:r>
              <a:rPr lang="es-MX" sz="2800" b="1" i="1" dirty="0"/>
              <a:t>La sumatoria de los parámetros no puede ser mayor a 1:</a:t>
            </a:r>
            <a:r>
              <a:rPr lang="es-MX" sz="2800" i="1" dirty="0"/>
              <a:t> si la suma de los valores que reportan los parámetros del modelo es mayor uno, la volatilidad de la serie explota con el tiempo, en otras palabras, el modelo es inestable.</a:t>
            </a:r>
          </a:p>
        </p:txBody>
      </p:sp>
    </p:spTree>
    <p:extLst>
      <p:ext uri="{BB962C8B-B14F-4D97-AF65-F5344CB8AC3E}">
        <p14:creationId xmlns:p14="http://schemas.microsoft.com/office/powerpoint/2010/main" val="18878538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p:cNvCxnSpPr/>
          <p:nvPr/>
        </p:nvCxnSpPr>
        <p:spPr>
          <a:xfrm flipV="1">
            <a:off x="0" y="982493"/>
            <a:ext cx="10525328" cy="19456"/>
          </a:xfrm>
          <a:prstGeom prst="line">
            <a:avLst/>
          </a:prstGeom>
          <a:ln w="38100">
            <a:solidFill>
              <a:srgbClr val="3A5EA7"/>
            </a:solidFill>
          </a:ln>
        </p:spPr>
        <p:style>
          <a:lnRef idx="3">
            <a:schemeClr val="accent2"/>
          </a:lnRef>
          <a:fillRef idx="0">
            <a:schemeClr val="accent2"/>
          </a:fillRef>
          <a:effectRef idx="2">
            <a:schemeClr val="accent2"/>
          </a:effectRef>
          <a:fontRef idx="minor">
            <a:schemeClr val="tx1"/>
          </a:fontRef>
        </p:style>
      </p:cxnSp>
      <p:sp>
        <p:nvSpPr>
          <p:cNvPr id="5" name="Rectángulo 4"/>
          <p:cNvSpPr/>
          <p:nvPr/>
        </p:nvSpPr>
        <p:spPr>
          <a:xfrm>
            <a:off x="-9728" y="6536994"/>
            <a:ext cx="12192000" cy="155642"/>
          </a:xfrm>
          <a:prstGeom prst="rect">
            <a:avLst/>
          </a:prstGeom>
          <a:solidFill>
            <a:srgbClr val="8B9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6" name="Rectángulo 5"/>
          <p:cNvSpPr/>
          <p:nvPr/>
        </p:nvSpPr>
        <p:spPr>
          <a:xfrm>
            <a:off x="0" y="6692636"/>
            <a:ext cx="12192000" cy="155642"/>
          </a:xfrm>
          <a:prstGeom prst="rect">
            <a:avLst/>
          </a:prstGeom>
          <a:solidFill>
            <a:srgbClr val="3A5EA7"/>
          </a:solidFill>
          <a:ln>
            <a:solidFill>
              <a:srgbClr val="3A5E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pic>
        <p:nvPicPr>
          <p:cNvPr id="7" name="Imagen 6" descr="Imagen que contiene plato&#10;&#10;Descripción generada automáticamente">
            <a:extLst>
              <a:ext uri="{FF2B5EF4-FFF2-40B4-BE49-F238E27FC236}">
                <a16:creationId xmlns="" xmlns:a16="http://schemas.microsoft.com/office/drawing/2014/main" id="{1400270E-482D-4AAA-9CBF-6DBB210C7414}"/>
              </a:ext>
            </a:extLst>
          </p:cNvPr>
          <p:cNvPicPr>
            <a:picLocks noChangeAspect="1"/>
          </p:cNvPicPr>
          <p:nvPr/>
        </p:nvPicPr>
        <p:blipFill>
          <a:blip r:embed="rId2"/>
          <a:stretch>
            <a:fillRect/>
          </a:stretch>
        </p:blipFill>
        <p:spPr>
          <a:xfrm>
            <a:off x="10657908" y="-49655"/>
            <a:ext cx="1382959" cy="1068089"/>
          </a:xfrm>
          <a:prstGeom prst="rect">
            <a:avLst/>
          </a:prstGeom>
        </p:spPr>
      </p:pic>
      <p:sp>
        <p:nvSpPr>
          <p:cNvPr id="2" name="CuadroTexto 1"/>
          <p:cNvSpPr txBox="1"/>
          <p:nvPr/>
        </p:nvSpPr>
        <p:spPr>
          <a:xfrm flipH="1">
            <a:off x="-9728" y="181423"/>
            <a:ext cx="10968880" cy="646331"/>
          </a:xfrm>
          <a:prstGeom prst="rect">
            <a:avLst/>
          </a:prstGeom>
          <a:noFill/>
        </p:spPr>
        <p:txBody>
          <a:bodyPr wrap="square" rtlCol="0">
            <a:spAutoFit/>
          </a:bodyPr>
          <a:lstStyle/>
          <a:p>
            <a:r>
              <a:rPr lang="es-MX" sz="3600" b="1" dirty="0"/>
              <a:t>Limitaciones de los modelos ARCH</a:t>
            </a:r>
          </a:p>
        </p:txBody>
      </p:sp>
      <p:sp>
        <p:nvSpPr>
          <p:cNvPr id="11" name="CuadroTexto 10"/>
          <p:cNvSpPr txBox="1"/>
          <p:nvPr/>
        </p:nvSpPr>
        <p:spPr>
          <a:xfrm flipH="1">
            <a:off x="249904" y="1609302"/>
            <a:ext cx="11672735" cy="3970318"/>
          </a:xfrm>
          <a:prstGeom prst="rect">
            <a:avLst/>
          </a:prstGeom>
          <a:noFill/>
        </p:spPr>
        <p:txBody>
          <a:bodyPr wrap="square" rtlCol="0">
            <a:spAutoFit/>
          </a:bodyPr>
          <a:lstStyle/>
          <a:p>
            <a:pPr marL="514350" indent="-514350" algn="just">
              <a:buFont typeface="+mj-lt"/>
              <a:buAutoNum type="arabicPeriod"/>
            </a:pPr>
            <a:r>
              <a:rPr lang="es-MX" sz="2800" i="1" dirty="0"/>
              <a:t>No hay una forma precisa de calcular el número de rezagos óptimos </a:t>
            </a:r>
            <a:r>
              <a:rPr lang="es-MX" sz="2800" i="1" dirty="0" smtClean="0"/>
              <a:t>(q) </a:t>
            </a:r>
            <a:r>
              <a:rPr lang="es-MX" sz="2800" i="1" dirty="0"/>
              <a:t>para el modelo ARCH</a:t>
            </a:r>
            <a:r>
              <a:rPr lang="es-MX" sz="2800" i="1" dirty="0" smtClean="0"/>
              <a:t>.</a:t>
            </a:r>
          </a:p>
          <a:p>
            <a:pPr algn="just"/>
            <a:endParaRPr lang="es-MX" sz="2800" i="1" dirty="0" smtClean="0"/>
          </a:p>
          <a:p>
            <a:pPr algn="just"/>
            <a:r>
              <a:rPr lang="es-MX" sz="2800" i="1" dirty="0" smtClean="0"/>
              <a:t>2</a:t>
            </a:r>
            <a:r>
              <a:rPr lang="es-MX" sz="2800" i="1" dirty="0"/>
              <a:t>. El valor de </a:t>
            </a:r>
            <a:r>
              <a:rPr lang="es-MX" sz="2800" i="1" dirty="0" smtClean="0"/>
              <a:t>(q), </a:t>
            </a:r>
            <a:r>
              <a:rPr lang="es-MX" sz="2800" i="1" dirty="0"/>
              <a:t>es decir, el número de rezagos del error al cuadrado que es requerido para capturar toda la dependencia en la varianza condicional, puede llegar a ser muy </a:t>
            </a:r>
            <a:r>
              <a:rPr lang="es-MX" sz="2800" i="1" dirty="0" smtClean="0"/>
              <a:t>largo.</a:t>
            </a:r>
            <a:endParaRPr lang="es-MX" sz="2800" i="1" dirty="0"/>
          </a:p>
          <a:p>
            <a:pPr algn="just"/>
            <a:endParaRPr lang="es-MX" sz="2800" i="1" dirty="0" smtClean="0"/>
          </a:p>
          <a:p>
            <a:pPr algn="just"/>
            <a:r>
              <a:rPr lang="es-MX" sz="2800" i="1" dirty="0" smtClean="0"/>
              <a:t>3</a:t>
            </a:r>
            <a:r>
              <a:rPr lang="es-MX" sz="2800" i="1" dirty="0"/>
              <a:t>. </a:t>
            </a:r>
            <a:r>
              <a:rPr lang="es-MX" sz="2800" i="1" dirty="0" smtClean="0"/>
              <a:t>Muchos </a:t>
            </a:r>
            <a:r>
              <a:rPr lang="es-MX" sz="2800" i="1" dirty="0"/>
              <a:t>rezagos </a:t>
            </a:r>
            <a:r>
              <a:rPr lang="es-MX" sz="2800" i="1" dirty="0" smtClean="0"/>
              <a:t>(q) puede </a:t>
            </a:r>
            <a:r>
              <a:rPr lang="es-MX" sz="2800" i="1" dirty="0"/>
              <a:t>llegar a ocasionar que uno de los coeficientes se vuelva negativo, lo cual no tendría sentido en la </a:t>
            </a:r>
            <a:r>
              <a:rPr lang="es-MX" sz="2800" i="1" dirty="0" smtClean="0"/>
              <a:t>interpretación.</a:t>
            </a:r>
            <a:endParaRPr lang="es-MX" sz="2800" i="1" dirty="0"/>
          </a:p>
        </p:txBody>
      </p:sp>
    </p:spTree>
    <p:extLst>
      <p:ext uri="{BB962C8B-B14F-4D97-AF65-F5344CB8AC3E}">
        <p14:creationId xmlns:p14="http://schemas.microsoft.com/office/powerpoint/2010/main" val="419215130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p:cNvCxnSpPr/>
          <p:nvPr/>
        </p:nvCxnSpPr>
        <p:spPr>
          <a:xfrm flipV="1">
            <a:off x="0" y="982493"/>
            <a:ext cx="10525328" cy="19456"/>
          </a:xfrm>
          <a:prstGeom prst="line">
            <a:avLst/>
          </a:prstGeom>
          <a:ln w="38100">
            <a:solidFill>
              <a:srgbClr val="3A5EA7"/>
            </a:solidFill>
          </a:ln>
        </p:spPr>
        <p:style>
          <a:lnRef idx="3">
            <a:schemeClr val="accent2"/>
          </a:lnRef>
          <a:fillRef idx="0">
            <a:schemeClr val="accent2"/>
          </a:fillRef>
          <a:effectRef idx="2">
            <a:schemeClr val="accent2"/>
          </a:effectRef>
          <a:fontRef idx="minor">
            <a:schemeClr val="tx1"/>
          </a:fontRef>
        </p:style>
      </p:cxnSp>
      <p:sp>
        <p:nvSpPr>
          <p:cNvPr id="5" name="Rectángulo 4"/>
          <p:cNvSpPr/>
          <p:nvPr/>
        </p:nvSpPr>
        <p:spPr>
          <a:xfrm>
            <a:off x="-9728" y="6536994"/>
            <a:ext cx="12192000" cy="155642"/>
          </a:xfrm>
          <a:prstGeom prst="rect">
            <a:avLst/>
          </a:prstGeom>
          <a:solidFill>
            <a:srgbClr val="8B9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6" name="Rectángulo 5"/>
          <p:cNvSpPr/>
          <p:nvPr/>
        </p:nvSpPr>
        <p:spPr>
          <a:xfrm>
            <a:off x="0" y="6692636"/>
            <a:ext cx="12192000" cy="155642"/>
          </a:xfrm>
          <a:prstGeom prst="rect">
            <a:avLst/>
          </a:prstGeom>
          <a:solidFill>
            <a:srgbClr val="3A5EA7"/>
          </a:solidFill>
          <a:ln>
            <a:solidFill>
              <a:srgbClr val="3A5E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pic>
        <p:nvPicPr>
          <p:cNvPr id="7" name="Imagen 6" descr="Imagen que contiene plato&#10;&#10;Descripción generada automáticamente">
            <a:extLst>
              <a:ext uri="{FF2B5EF4-FFF2-40B4-BE49-F238E27FC236}">
                <a16:creationId xmlns="" xmlns:a16="http://schemas.microsoft.com/office/drawing/2014/main" id="{1400270E-482D-4AAA-9CBF-6DBB210C7414}"/>
              </a:ext>
            </a:extLst>
          </p:cNvPr>
          <p:cNvPicPr>
            <a:picLocks noChangeAspect="1"/>
          </p:cNvPicPr>
          <p:nvPr/>
        </p:nvPicPr>
        <p:blipFill>
          <a:blip r:embed="rId2"/>
          <a:stretch>
            <a:fillRect/>
          </a:stretch>
        </p:blipFill>
        <p:spPr>
          <a:xfrm>
            <a:off x="10657908" y="-49655"/>
            <a:ext cx="1382959" cy="1068089"/>
          </a:xfrm>
          <a:prstGeom prst="rect">
            <a:avLst/>
          </a:prstGeom>
        </p:spPr>
      </p:pic>
      <p:sp>
        <p:nvSpPr>
          <p:cNvPr id="2" name="CuadroTexto 1"/>
          <p:cNvSpPr txBox="1"/>
          <p:nvPr/>
        </p:nvSpPr>
        <p:spPr>
          <a:xfrm flipH="1">
            <a:off x="99454" y="252761"/>
            <a:ext cx="10968880" cy="646331"/>
          </a:xfrm>
          <a:prstGeom prst="rect">
            <a:avLst/>
          </a:prstGeom>
          <a:noFill/>
        </p:spPr>
        <p:txBody>
          <a:bodyPr wrap="square" rtlCol="0">
            <a:spAutoFit/>
          </a:bodyPr>
          <a:lstStyle/>
          <a:p>
            <a:r>
              <a:rPr lang="es-MX" sz="3600" b="1" dirty="0" smtClean="0"/>
              <a:t>MODELO GARCH</a:t>
            </a:r>
            <a:endParaRPr lang="es-MX" sz="3600" b="1" dirty="0"/>
          </a:p>
        </p:txBody>
      </p:sp>
      <mc:AlternateContent xmlns:mc="http://schemas.openxmlformats.org/markup-compatibility/2006" xmlns:a14="http://schemas.microsoft.com/office/drawing/2010/main">
        <mc:Choice Requires="a14">
          <p:sp>
            <p:nvSpPr>
              <p:cNvPr id="11" name="CuadroTexto 10"/>
              <p:cNvSpPr txBox="1"/>
              <p:nvPr/>
            </p:nvSpPr>
            <p:spPr>
              <a:xfrm flipH="1">
                <a:off x="99454" y="1018434"/>
                <a:ext cx="11672735" cy="4919232"/>
              </a:xfrm>
              <a:prstGeom prst="rect">
                <a:avLst/>
              </a:prstGeom>
              <a:noFill/>
            </p:spPr>
            <p:txBody>
              <a:bodyPr wrap="square" rtlCol="0">
                <a:spAutoFit/>
              </a:bodyPr>
              <a:lstStyle/>
              <a:p>
                <a:pPr algn="just"/>
                <a:r>
                  <a:rPr lang="es-MX" sz="2400" i="1" dirty="0" smtClean="0"/>
                  <a:t>Significa </a:t>
                </a:r>
                <a:r>
                  <a:rPr lang="es-MX" sz="2400" b="1" i="1" dirty="0" smtClean="0"/>
                  <a:t>modelo auto regresivo condicionalmente heterocedástico generalizado</a:t>
                </a:r>
                <a:r>
                  <a:rPr lang="es-MX" sz="2400" i="1" dirty="0"/>
                  <a:t>.</a:t>
                </a:r>
                <a:endParaRPr lang="es-MX" sz="2400" i="1" dirty="0" smtClean="0"/>
              </a:p>
              <a:p>
                <a:pPr algn="just"/>
                <a:endParaRPr lang="es-MX" sz="2400" i="1" dirty="0" smtClean="0"/>
              </a:p>
              <a:p>
                <a:pPr algn="just"/>
                <a:r>
                  <a:rPr lang="es-MX" sz="2400" i="1" dirty="0" smtClean="0"/>
                  <a:t>Intuición:</a:t>
                </a:r>
              </a:p>
              <a:p>
                <a:pPr algn="just"/>
                <a14:m>
                  <m:oMathPara xmlns:m="http://schemas.openxmlformats.org/officeDocument/2006/math">
                    <m:oMathParaPr>
                      <m:jc m:val="centerGroup"/>
                    </m:oMathParaPr>
                    <m:oMath xmlns:m="http://schemas.openxmlformats.org/officeDocument/2006/math">
                      <m:r>
                        <a:rPr lang="es-MX" sz="2400" b="1" i="1" smtClean="0">
                          <a:latin typeface="Cambria Math" panose="02040503050406030204" pitchFamily="18" charset="0"/>
                        </a:rPr>
                        <m:t>𝑽𝒐𝒍𝒂𝒕𝒊𝒍𝒊𝒅𝒂𝒅</m:t>
                      </m:r>
                      <m:r>
                        <a:rPr lang="es-MX" sz="2400" b="1" i="1" smtClean="0">
                          <a:latin typeface="Cambria Math" panose="02040503050406030204" pitchFamily="18" charset="0"/>
                        </a:rPr>
                        <m:t>=</m:t>
                      </m:r>
                      <m:r>
                        <a:rPr lang="es-MX" sz="2400" b="1" i="1">
                          <a:latin typeface="Cambria Math" panose="02040503050406030204" pitchFamily="18" charset="0"/>
                        </a:rPr>
                        <m:t>𝑽𝒂𝒓𝒊𝒂𝒏𝒛𝒂</m:t>
                      </m:r>
                    </m:oMath>
                  </m:oMathPara>
                </a14:m>
                <a:endParaRPr lang="es-MX" sz="2400" i="1" dirty="0" smtClean="0"/>
              </a:p>
              <a:p>
                <a:pPr algn="just"/>
                <a:endParaRPr lang="es-MX" sz="2400" i="1" dirty="0" smtClean="0"/>
              </a:p>
              <a:p>
                <a:pPr algn="just"/>
                <a:r>
                  <a:rPr lang="es-MX" sz="2400" i="1" dirty="0" smtClean="0"/>
                  <a:t>En </a:t>
                </a:r>
                <a:r>
                  <a:rPr lang="es-MX" sz="2400" i="1" dirty="0"/>
                  <a:t>el modelo </a:t>
                </a:r>
                <a:r>
                  <a:rPr lang="es-MX" sz="2400" i="1" dirty="0" smtClean="0"/>
                  <a:t>ARCH </a:t>
                </a:r>
                <a:r>
                  <a:rPr lang="es-MX" sz="2400" i="1" dirty="0"/>
                  <a:t>sólo </a:t>
                </a:r>
                <a:r>
                  <a:rPr lang="es-MX" sz="2400" i="1" dirty="0" smtClean="0"/>
                  <a:t>se incluye valores </a:t>
                </a:r>
                <a:r>
                  <a:rPr lang="es-MX" sz="2400" i="1" dirty="0"/>
                  <a:t>de residuos al cuadrado </a:t>
                </a:r>
                <a:r>
                  <a:rPr lang="es-MX" sz="2400" i="1" dirty="0" smtClean="0"/>
                  <a:t>de períodos. Ahora, </a:t>
                </a:r>
                <a:r>
                  <a:rPr lang="es-MX" sz="2400" dirty="0"/>
                  <a:t> añadir valores pasados y </a:t>
                </a:r>
                <a:r>
                  <a:rPr lang="es-MX" sz="2400" b="1" dirty="0" smtClean="0"/>
                  <a:t>¿cuales </a:t>
                </a:r>
                <a:r>
                  <a:rPr lang="es-MX" sz="2400" b="1" dirty="0"/>
                  <a:t>tendrían que ser esos </a:t>
                </a:r>
                <a:r>
                  <a:rPr lang="es-MX" sz="2400" b="1" dirty="0" smtClean="0"/>
                  <a:t>valores?</a:t>
                </a:r>
              </a:p>
              <a:p>
                <a:pPr algn="just"/>
                <a:endParaRPr lang="es-MX" sz="2400" i="1" dirty="0"/>
              </a:p>
              <a:p>
                <a:pPr algn="just"/>
                <a:r>
                  <a:rPr lang="es-MX" sz="2400" i="1" dirty="0" smtClean="0"/>
                  <a:t>Al </a:t>
                </a:r>
                <a:r>
                  <a:rPr lang="es-MX" sz="2400" i="1" dirty="0"/>
                  <a:t>incluir valores pasados de los retornos en este caso </a:t>
                </a:r>
                <a:r>
                  <a:rPr lang="es-MX" sz="2400" b="1" i="1" dirty="0"/>
                  <a:t>no </a:t>
                </a:r>
                <a:r>
                  <a:rPr lang="es-MX" sz="2400" b="1" i="1" dirty="0" smtClean="0"/>
                  <a:t>tendría sentido </a:t>
                </a:r>
                <a:r>
                  <a:rPr lang="es-MX" sz="2400" i="1" dirty="0"/>
                  <a:t>ya que generalmente contamos con ellos en la ecuación de la </a:t>
                </a:r>
                <a:r>
                  <a:rPr lang="es-MX" sz="2400" i="1" dirty="0" smtClean="0"/>
                  <a:t>media.</a:t>
                </a:r>
              </a:p>
              <a:p>
                <a:pPr algn="just"/>
                <a:endParaRPr lang="es-MX" sz="2400" i="1" dirty="0"/>
              </a:p>
              <a:p>
                <a:pPr algn="just"/>
                <a:r>
                  <a:rPr lang="es-MX" sz="2400" i="1" dirty="0" smtClean="0"/>
                  <a:t>Incluir </a:t>
                </a:r>
                <a:r>
                  <a:rPr lang="es-MX" sz="2400" i="1" dirty="0"/>
                  <a:t>esas varianzas condicionales </a:t>
                </a:r>
                <a:r>
                  <a:rPr lang="es-MX" sz="2400" i="1" dirty="0" smtClean="0"/>
                  <a:t>pasadas </a:t>
                </a:r>
                <a14:m>
                  <m:oMath xmlns:m="http://schemas.openxmlformats.org/officeDocument/2006/math">
                    <m:sSubSup>
                      <m:sSubSupPr>
                        <m:ctrlPr>
                          <a:rPr lang="es-MX" sz="2400" b="1" i="1">
                            <a:latin typeface="Cambria Math" panose="02040503050406030204" pitchFamily="18" charset="0"/>
                          </a:rPr>
                        </m:ctrlPr>
                      </m:sSubSupPr>
                      <m:e>
                        <m:r>
                          <a:rPr lang="es-MX" sz="2400" b="1" i="1">
                            <a:latin typeface="Cambria Math" panose="02040503050406030204" pitchFamily="18" charset="0"/>
                            <a:ea typeface="Cambria Math" panose="02040503050406030204" pitchFamily="18" charset="0"/>
                          </a:rPr>
                          <m:t>𝝈</m:t>
                        </m:r>
                      </m:e>
                      <m:sub>
                        <m:r>
                          <a:rPr lang="es-MX" sz="2400" b="1" i="1">
                            <a:latin typeface="Cambria Math" panose="02040503050406030204" pitchFamily="18" charset="0"/>
                          </a:rPr>
                          <m:t>𝒕</m:t>
                        </m:r>
                        <m:r>
                          <a:rPr lang="es-MX" sz="2400" b="1" i="1">
                            <a:latin typeface="Cambria Math" panose="02040503050406030204" pitchFamily="18" charset="0"/>
                          </a:rPr>
                          <m:t>−</m:t>
                        </m:r>
                        <m:r>
                          <a:rPr lang="es-MX" sz="2400" b="1" i="1">
                            <a:latin typeface="Cambria Math" panose="02040503050406030204" pitchFamily="18" charset="0"/>
                          </a:rPr>
                          <m:t>𝟏</m:t>
                        </m:r>
                      </m:sub>
                      <m:sup>
                        <m:r>
                          <a:rPr lang="es-MX" sz="2400" b="1" i="1">
                            <a:latin typeface="Cambria Math" panose="02040503050406030204" pitchFamily="18" charset="0"/>
                          </a:rPr>
                          <m:t>𝟐</m:t>
                        </m:r>
                      </m:sup>
                    </m:sSubSup>
                  </m:oMath>
                </a14:m>
                <a:r>
                  <a:rPr lang="es-MX" sz="2400" i="1" dirty="0" smtClean="0"/>
                  <a:t> </a:t>
                </a:r>
                <a:r>
                  <a:rPr lang="es-MX" sz="2400" i="1" dirty="0"/>
                  <a:t>para ayudarnos a </a:t>
                </a:r>
                <a:r>
                  <a:rPr lang="es-MX" sz="2400" i="1" dirty="0" smtClean="0"/>
                  <a:t>explicar </a:t>
                </a:r>
                <a:r>
                  <a:rPr lang="es-MX" sz="2400" i="1" dirty="0"/>
                  <a:t>las </a:t>
                </a:r>
                <a:r>
                  <a:rPr lang="es-MX" sz="2400" i="1" dirty="0" smtClean="0"/>
                  <a:t>varianzas </a:t>
                </a:r>
                <a:r>
                  <a:rPr lang="es-MX" sz="2400" i="1" dirty="0"/>
                  <a:t>condicionales </a:t>
                </a:r>
                <a:r>
                  <a:rPr lang="es-MX" sz="2400" i="1" dirty="0" smtClean="0"/>
                  <a:t>actuales.  </a:t>
                </a:r>
              </a:p>
            </p:txBody>
          </p:sp>
        </mc:Choice>
        <mc:Fallback xmlns="">
          <p:sp>
            <p:nvSpPr>
              <p:cNvPr id="11" name="CuadroTexto 10"/>
              <p:cNvSpPr txBox="1">
                <a:spLocks noRot="1" noChangeAspect="1" noMove="1" noResize="1" noEditPoints="1" noAdjustHandles="1" noChangeArrowheads="1" noChangeShapeType="1" noTextEdit="1"/>
              </p:cNvSpPr>
              <p:nvPr/>
            </p:nvSpPr>
            <p:spPr>
              <a:xfrm flipH="1">
                <a:off x="99454" y="1018434"/>
                <a:ext cx="11672735" cy="4919232"/>
              </a:xfrm>
              <a:prstGeom prst="rect">
                <a:avLst/>
              </a:prstGeom>
              <a:blipFill rotWithShape="0">
                <a:blip r:embed="rId3"/>
                <a:stretch>
                  <a:fillRect l="-783" t="-991" r="-836" b="-1859"/>
                </a:stretch>
              </a:blipFill>
            </p:spPr>
            <p:txBody>
              <a:bodyPr/>
              <a:lstStyle/>
              <a:p>
                <a:r>
                  <a:rPr lang="es-MX">
                    <a:noFill/>
                  </a:rPr>
                  <a:t> </a:t>
                </a:r>
              </a:p>
            </p:txBody>
          </p:sp>
        </mc:Fallback>
      </mc:AlternateContent>
    </p:spTree>
    <p:extLst>
      <p:ext uri="{BB962C8B-B14F-4D97-AF65-F5344CB8AC3E}">
        <p14:creationId xmlns:p14="http://schemas.microsoft.com/office/powerpoint/2010/main" val="419642078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p:cNvCxnSpPr/>
          <p:nvPr/>
        </p:nvCxnSpPr>
        <p:spPr>
          <a:xfrm flipV="1">
            <a:off x="0" y="982493"/>
            <a:ext cx="10525328" cy="19456"/>
          </a:xfrm>
          <a:prstGeom prst="line">
            <a:avLst/>
          </a:prstGeom>
          <a:ln w="38100">
            <a:solidFill>
              <a:srgbClr val="3A5EA7"/>
            </a:solidFill>
          </a:ln>
        </p:spPr>
        <p:style>
          <a:lnRef idx="3">
            <a:schemeClr val="accent2"/>
          </a:lnRef>
          <a:fillRef idx="0">
            <a:schemeClr val="accent2"/>
          </a:fillRef>
          <a:effectRef idx="2">
            <a:schemeClr val="accent2"/>
          </a:effectRef>
          <a:fontRef idx="minor">
            <a:schemeClr val="tx1"/>
          </a:fontRef>
        </p:style>
      </p:cxnSp>
      <p:sp>
        <p:nvSpPr>
          <p:cNvPr id="5" name="Rectángulo 4"/>
          <p:cNvSpPr/>
          <p:nvPr/>
        </p:nvSpPr>
        <p:spPr>
          <a:xfrm>
            <a:off x="-9728" y="6536994"/>
            <a:ext cx="12192000" cy="155642"/>
          </a:xfrm>
          <a:prstGeom prst="rect">
            <a:avLst/>
          </a:prstGeom>
          <a:solidFill>
            <a:srgbClr val="8B9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6" name="Rectángulo 5"/>
          <p:cNvSpPr/>
          <p:nvPr/>
        </p:nvSpPr>
        <p:spPr>
          <a:xfrm>
            <a:off x="0" y="6692636"/>
            <a:ext cx="12192000" cy="155642"/>
          </a:xfrm>
          <a:prstGeom prst="rect">
            <a:avLst/>
          </a:prstGeom>
          <a:solidFill>
            <a:srgbClr val="3A5EA7"/>
          </a:solidFill>
          <a:ln>
            <a:solidFill>
              <a:srgbClr val="3A5E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pic>
        <p:nvPicPr>
          <p:cNvPr id="7" name="Imagen 6" descr="Imagen que contiene plato&#10;&#10;Descripción generada automáticamente">
            <a:extLst>
              <a:ext uri="{FF2B5EF4-FFF2-40B4-BE49-F238E27FC236}">
                <a16:creationId xmlns="" xmlns:a16="http://schemas.microsoft.com/office/drawing/2014/main" id="{1400270E-482D-4AAA-9CBF-6DBB210C7414}"/>
              </a:ext>
            </a:extLst>
          </p:cNvPr>
          <p:cNvPicPr>
            <a:picLocks noChangeAspect="1"/>
          </p:cNvPicPr>
          <p:nvPr/>
        </p:nvPicPr>
        <p:blipFill>
          <a:blip r:embed="rId2"/>
          <a:stretch>
            <a:fillRect/>
          </a:stretch>
        </p:blipFill>
        <p:spPr>
          <a:xfrm>
            <a:off x="10657908" y="-49655"/>
            <a:ext cx="1382959" cy="1068089"/>
          </a:xfrm>
          <a:prstGeom prst="rect">
            <a:avLst/>
          </a:prstGeom>
        </p:spPr>
      </p:pic>
      <p:sp>
        <p:nvSpPr>
          <p:cNvPr id="2" name="CuadroTexto 1"/>
          <p:cNvSpPr txBox="1"/>
          <p:nvPr/>
        </p:nvSpPr>
        <p:spPr>
          <a:xfrm flipH="1">
            <a:off x="99454" y="252761"/>
            <a:ext cx="10968880" cy="646331"/>
          </a:xfrm>
          <a:prstGeom prst="rect">
            <a:avLst/>
          </a:prstGeom>
          <a:noFill/>
        </p:spPr>
        <p:txBody>
          <a:bodyPr wrap="square" rtlCol="0">
            <a:spAutoFit/>
          </a:bodyPr>
          <a:lstStyle/>
          <a:p>
            <a:r>
              <a:rPr lang="es-MX" sz="3600" b="1" dirty="0" smtClean="0"/>
              <a:t>MODELO GARCH</a:t>
            </a:r>
            <a:endParaRPr lang="es-MX" sz="3600" b="1" dirty="0"/>
          </a:p>
        </p:txBody>
      </p:sp>
      <mc:AlternateContent xmlns:mc="http://schemas.openxmlformats.org/markup-compatibility/2006" xmlns:a14="http://schemas.microsoft.com/office/drawing/2010/main">
        <mc:Choice Requires="a14">
          <p:sp>
            <p:nvSpPr>
              <p:cNvPr id="11" name="CuadroTexto 10"/>
              <p:cNvSpPr txBox="1"/>
              <p:nvPr/>
            </p:nvSpPr>
            <p:spPr>
              <a:xfrm flipH="1">
                <a:off x="99454" y="1018434"/>
                <a:ext cx="11672735" cy="5240409"/>
              </a:xfrm>
              <a:prstGeom prst="rect">
                <a:avLst/>
              </a:prstGeom>
              <a:noFill/>
            </p:spPr>
            <p:txBody>
              <a:bodyPr wrap="square" rtlCol="0">
                <a:spAutoFit/>
              </a:bodyPr>
              <a:lstStyle/>
              <a:p>
                <a:pPr algn="just"/>
                <a:r>
                  <a:rPr lang="es-MX" sz="2400" i="1" dirty="0" smtClean="0"/>
                  <a:t>Se usa :</a:t>
                </a:r>
              </a:p>
              <a:p>
                <a:pPr algn="just"/>
                <a14:m>
                  <m:oMathPara xmlns:m="http://schemas.openxmlformats.org/officeDocument/2006/math">
                    <m:oMathParaPr>
                      <m:jc m:val="centerGroup"/>
                    </m:oMathParaPr>
                    <m:oMath xmlns:m="http://schemas.openxmlformats.org/officeDocument/2006/math">
                      <m:r>
                        <a:rPr lang="es-MX" b="1" i="1">
                          <a:latin typeface="Cambria Math" panose="02040503050406030204" pitchFamily="18" charset="0"/>
                        </a:rPr>
                        <m:t>𝑹𝒆𝒔𝒊𝒅𝒖𝒐𝒔</m:t>
                      </m:r>
                      <m:r>
                        <a:rPr lang="es-MX" b="1" i="1">
                          <a:latin typeface="Cambria Math" panose="02040503050406030204" pitchFamily="18" charset="0"/>
                        </a:rPr>
                        <m:t> </m:t>
                      </m:r>
                      <m:r>
                        <a:rPr lang="es-MX" b="1" i="1">
                          <a:latin typeface="Cambria Math" panose="02040503050406030204" pitchFamily="18" charset="0"/>
                        </a:rPr>
                        <m:t>𝒂𝒍</m:t>
                      </m:r>
                      <m:r>
                        <a:rPr lang="es-MX" b="1" i="1">
                          <a:latin typeface="Cambria Math" panose="02040503050406030204" pitchFamily="18" charset="0"/>
                        </a:rPr>
                        <m:t> </m:t>
                      </m:r>
                      <m:r>
                        <a:rPr lang="es-MX" b="1" i="1">
                          <a:latin typeface="Cambria Math" panose="02040503050406030204" pitchFamily="18" charset="0"/>
                        </a:rPr>
                        <m:t>𝒄𝒖𝒂𝒅𝒓𝒂𝒅𝒐</m:t>
                      </m:r>
                      <m:r>
                        <a:rPr lang="es-MX" b="1" i="1" smtClean="0">
                          <a:latin typeface="Cambria Math" panose="02040503050406030204" pitchFamily="18" charset="0"/>
                        </a:rPr>
                        <m:t> </m:t>
                      </m:r>
                      <m:r>
                        <a:rPr lang="es-MX" b="1" i="1" smtClean="0">
                          <a:latin typeface="Cambria Math" panose="02040503050406030204" pitchFamily="18" charset="0"/>
                        </a:rPr>
                        <m:t>𝒅𝒆𝒍</m:t>
                      </m:r>
                      <m:r>
                        <a:rPr lang="es-MX" b="1" i="1" smtClean="0">
                          <a:latin typeface="Cambria Math" panose="02040503050406030204" pitchFamily="18" charset="0"/>
                        </a:rPr>
                        <m:t> </m:t>
                      </m:r>
                      <m:r>
                        <a:rPr lang="es-MX" b="1" i="1" smtClean="0">
                          <a:latin typeface="Cambria Math" panose="02040503050406030204" pitchFamily="18" charset="0"/>
                        </a:rPr>
                        <m:t>𝒑𝒂𝒔𝒂𝒅𝒐</m:t>
                      </m:r>
                      <m:r>
                        <a:rPr lang="es-MX" b="1" i="1">
                          <a:latin typeface="Cambria Math" panose="02040503050406030204" pitchFamily="18" charset="0"/>
                        </a:rPr>
                        <m:t>: </m:t>
                      </m:r>
                      <m:sSubSup>
                        <m:sSubSupPr>
                          <m:ctrlPr>
                            <a:rPr lang="es-MX" b="1" i="1">
                              <a:latin typeface="Cambria Math" panose="02040503050406030204" pitchFamily="18" charset="0"/>
                            </a:rPr>
                          </m:ctrlPr>
                        </m:sSubSupPr>
                        <m:e>
                          <m:r>
                            <a:rPr lang="es-MX" b="1" i="1">
                              <a:latin typeface="Cambria Math" panose="02040503050406030204" pitchFamily="18" charset="0"/>
                              <a:ea typeface="Cambria Math" panose="02040503050406030204" pitchFamily="18" charset="0"/>
                            </a:rPr>
                            <m:t>𝜺</m:t>
                          </m:r>
                        </m:e>
                        <m:sub>
                          <m:r>
                            <a:rPr lang="es-MX" b="1" i="1">
                              <a:latin typeface="Cambria Math" panose="02040503050406030204" pitchFamily="18" charset="0"/>
                            </a:rPr>
                            <m:t>𝒕</m:t>
                          </m:r>
                          <m:r>
                            <a:rPr lang="es-MX" b="1" i="1" smtClean="0">
                              <a:latin typeface="Cambria Math" panose="02040503050406030204" pitchFamily="18" charset="0"/>
                            </a:rPr>
                            <m:t>−</m:t>
                          </m:r>
                          <m:r>
                            <a:rPr lang="es-MX" b="1" i="1" smtClean="0">
                              <a:latin typeface="Cambria Math" panose="02040503050406030204" pitchFamily="18" charset="0"/>
                            </a:rPr>
                            <m:t>𝒋</m:t>
                          </m:r>
                        </m:sub>
                        <m:sup>
                          <m:r>
                            <a:rPr lang="es-MX" b="1" i="1">
                              <a:latin typeface="Cambria Math" panose="02040503050406030204" pitchFamily="18" charset="0"/>
                            </a:rPr>
                            <m:t>𝟐</m:t>
                          </m:r>
                        </m:sup>
                      </m:sSubSup>
                    </m:oMath>
                  </m:oMathPara>
                </a14:m>
                <a:endParaRPr lang="es-MX" b="1" i="1" dirty="0" smtClean="0"/>
              </a:p>
              <a:p>
                <a:pPr algn="just"/>
                <a14:m>
                  <m:oMathPara xmlns:m="http://schemas.openxmlformats.org/officeDocument/2006/math">
                    <m:oMathParaPr>
                      <m:jc m:val="centerGroup"/>
                    </m:oMathParaPr>
                    <m:oMath xmlns:m="http://schemas.openxmlformats.org/officeDocument/2006/math">
                      <m:r>
                        <a:rPr lang="es-MX" b="1" i="1" smtClean="0">
                          <a:latin typeface="Cambria Math" panose="02040503050406030204" pitchFamily="18" charset="0"/>
                        </a:rPr>
                        <m:t>𝑽𝒂𝒓𝒊𝒂𝒏𝒛𝒂</m:t>
                      </m:r>
                      <m:r>
                        <a:rPr lang="es-MX" b="1" i="1" smtClean="0">
                          <a:latin typeface="Cambria Math" panose="02040503050406030204" pitchFamily="18" charset="0"/>
                        </a:rPr>
                        <m:t> </m:t>
                      </m:r>
                      <m:r>
                        <a:rPr lang="es-MX" b="1" i="1" smtClean="0">
                          <a:latin typeface="Cambria Math" panose="02040503050406030204" pitchFamily="18" charset="0"/>
                        </a:rPr>
                        <m:t>𝒄𝒐𝒏𝒅𝒊𝒄𝒊𝒐𝒏𝒂𝒍</m:t>
                      </m:r>
                      <m:r>
                        <a:rPr lang="es-MX" b="1" i="1" smtClean="0">
                          <a:latin typeface="Cambria Math" panose="02040503050406030204" pitchFamily="18" charset="0"/>
                        </a:rPr>
                        <m:t> </m:t>
                      </m:r>
                      <m:r>
                        <a:rPr lang="es-MX" b="1" i="1" smtClean="0">
                          <a:latin typeface="Cambria Math" panose="02040503050406030204" pitchFamily="18" charset="0"/>
                        </a:rPr>
                        <m:t>𝒅𝒆𝒍</m:t>
                      </m:r>
                      <m:r>
                        <a:rPr lang="es-MX" b="1" i="1" smtClean="0">
                          <a:latin typeface="Cambria Math" panose="02040503050406030204" pitchFamily="18" charset="0"/>
                        </a:rPr>
                        <m:t> </m:t>
                      </m:r>
                      <m:r>
                        <a:rPr lang="es-MX" b="1" i="1" smtClean="0">
                          <a:latin typeface="Cambria Math" panose="02040503050406030204" pitchFamily="18" charset="0"/>
                        </a:rPr>
                        <m:t>𝒑𝒆𝒓𝒊𝒐𝒅𝒐</m:t>
                      </m:r>
                      <m:r>
                        <a:rPr lang="es-MX" b="1" i="1" smtClean="0">
                          <a:latin typeface="Cambria Math" panose="02040503050406030204" pitchFamily="18" charset="0"/>
                        </a:rPr>
                        <m:t> </m:t>
                      </m:r>
                      <m:r>
                        <a:rPr lang="es-MX" b="1" i="1" smtClean="0">
                          <a:latin typeface="Cambria Math" panose="02040503050406030204" pitchFamily="18" charset="0"/>
                        </a:rPr>
                        <m:t>𝒂𝒏𝒕𝒆𝒓𝒊𝒐𝒓</m:t>
                      </m:r>
                      <m:r>
                        <a:rPr lang="es-MX" b="1" i="1" smtClean="0">
                          <a:latin typeface="Cambria Math" panose="02040503050406030204" pitchFamily="18" charset="0"/>
                        </a:rPr>
                        <m:t> :</m:t>
                      </m:r>
                      <m:sSubSup>
                        <m:sSubSupPr>
                          <m:ctrlPr>
                            <a:rPr lang="es-MX" b="1" i="1" smtClean="0">
                              <a:latin typeface="Cambria Math" panose="02040503050406030204" pitchFamily="18" charset="0"/>
                            </a:rPr>
                          </m:ctrlPr>
                        </m:sSubSupPr>
                        <m:e>
                          <m:r>
                            <a:rPr lang="es-MX" b="1" i="1" smtClean="0">
                              <a:latin typeface="Cambria Math" panose="02040503050406030204" pitchFamily="18" charset="0"/>
                              <a:ea typeface="Cambria Math" panose="02040503050406030204" pitchFamily="18" charset="0"/>
                            </a:rPr>
                            <m:t>𝝈</m:t>
                          </m:r>
                        </m:e>
                        <m:sub>
                          <m:r>
                            <a:rPr lang="es-MX" b="1" i="1" smtClean="0">
                              <a:latin typeface="Cambria Math" panose="02040503050406030204" pitchFamily="18" charset="0"/>
                            </a:rPr>
                            <m:t>𝒕</m:t>
                          </m:r>
                          <m:r>
                            <a:rPr lang="es-MX" b="1" i="1" smtClean="0">
                              <a:latin typeface="Cambria Math" panose="02040503050406030204" pitchFamily="18" charset="0"/>
                            </a:rPr>
                            <m:t>−</m:t>
                          </m:r>
                          <m:r>
                            <a:rPr lang="es-MX" b="1" i="1" smtClean="0">
                              <a:latin typeface="Cambria Math" panose="02040503050406030204" pitchFamily="18" charset="0"/>
                            </a:rPr>
                            <m:t>𝒋</m:t>
                          </m:r>
                        </m:sub>
                        <m:sup>
                          <m:r>
                            <a:rPr lang="es-MX" b="1" i="1" smtClean="0">
                              <a:latin typeface="Cambria Math" panose="02040503050406030204" pitchFamily="18" charset="0"/>
                            </a:rPr>
                            <m:t>𝟐</m:t>
                          </m:r>
                        </m:sup>
                      </m:sSubSup>
                    </m:oMath>
                  </m:oMathPara>
                </a14:m>
                <a:endParaRPr lang="es-MX" sz="2400" i="1" dirty="0" smtClean="0"/>
              </a:p>
              <a:p>
                <a:pPr algn="just"/>
                <a:r>
                  <a:rPr lang="es-MX" sz="2400" i="1" dirty="0" smtClean="0"/>
                  <a:t>Por ejemplo:</a:t>
                </a:r>
              </a:p>
              <a:p>
                <a:pPr algn="just"/>
                <a14:m>
                  <m:oMathPara xmlns:m="http://schemas.openxmlformats.org/officeDocument/2006/math">
                    <m:oMathParaPr>
                      <m:jc m:val="centerGroup"/>
                    </m:oMathParaPr>
                    <m:oMath xmlns:m="http://schemas.openxmlformats.org/officeDocument/2006/math">
                      <m:sSub>
                        <m:sSubPr>
                          <m:ctrlPr>
                            <a:rPr lang="es-MX" sz="2400" b="1" i="1">
                              <a:latin typeface="Cambria Math" panose="02040503050406030204" pitchFamily="18" charset="0"/>
                            </a:rPr>
                          </m:ctrlPr>
                        </m:sSubPr>
                        <m:e>
                          <m:r>
                            <a:rPr lang="es-MX" sz="2400" b="1" i="1">
                              <a:latin typeface="Cambria Math" panose="02040503050406030204" pitchFamily="18" charset="0"/>
                            </a:rPr>
                            <m:t>𝑽𝒂𝒓</m:t>
                          </m:r>
                          <m:r>
                            <a:rPr lang="es-MX" sz="2400" b="1" i="1">
                              <a:latin typeface="Cambria Math" panose="02040503050406030204" pitchFamily="18" charset="0"/>
                            </a:rPr>
                            <m:t>(</m:t>
                          </m:r>
                          <m:r>
                            <a:rPr lang="es-MX" sz="2400" b="1" i="1">
                              <a:latin typeface="Cambria Math" panose="02040503050406030204" pitchFamily="18" charset="0"/>
                            </a:rPr>
                            <m:t>𝒙</m:t>
                          </m:r>
                        </m:e>
                        <m:sub>
                          <m:r>
                            <a:rPr lang="es-MX" sz="2400" b="1" i="1">
                              <a:latin typeface="Cambria Math" panose="02040503050406030204" pitchFamily="18" charset="0"/>
                            </a:rPr>
                            <m:t>𝒕</m:t>
                          </m:r>
                        </m:sub>
                      </m:sSub>
                      <m:d>
                        <m:dPr>
                          <m:begChr m:val="|"/>
                          <m:ctrlPr>
                            <a:rPr lang="es-MX" sz="2400" b="1" i="1">
                              <a:latin typeface="Cambria Math" panose="02040503050406030204" pitchFamily="18" charset="0"/>
                            </a:rPr>
                          </m:ctrlPr>
                        </m:dPr>
                        <m:e>
                          <m:sSub>
                            <m:sSubPr>
                              <m:ctrlPr>
                                <a:rPr lang="es-MX" sz="2400" b="1" i="1">
                                  <a:latin typeface="Cambria Math" panose="02040503050406030204" pitchFamily="18" charset="0"/>
                                </a:rPr>
                              </m:ctrlPr>
                            </m:sSubPr>
                            <m:e>
                              <m:r>
                                <a:rPr lang="es-MX" sz="2400" b="1" i="1">
                                  <a:latin typeface="Cambria Math" panose="02040503050406030204" pitchFamily="18" charset="0"/>
                                </a:rPr>
                                <m:t>𝒙</m:t>
                              </m:r>
                            </m:e>
                            <m:sub>
                              <m:r>
                                <a:rPr lang="es-MX" sz="2400" b="1" i="1">
                                  <a:latin typeface="Cambria Math" panose="02040503050406030204" pitchFamily="18" charset="0"/>
                                </a:rPr>
                                <m:t>𝒕</m:t>
                              </m:r>
                              <m:r>
                                <a:rPr lang="es-MX" sz="2400" b="1" i="1">
                                  <a:latin typeface="Cambria Math" panose="02040503050406030204" pitchFamily="18" charset="0"/>
                                </a:rPr>
                                <m:t>−</m:t>
                              </m:r>
                              <m:r>
                                <a:rPr lang="es-MX" sz="2400" b="1" i="1">
                                  <a:latin typeface="Cambria Math" panose="02040503050406030204" pitchFamily="18" charset="0"/>
                                </a:rPr>
                                <m:t>𝟏</m:t>
                              </m:r>
                            </m:sub>
                          </m:sSub>
                        </m:e>
                      </m:d>
                      <m:r>
                        <a:rPr lang="es-MX" sz="2400" b="1" i="1">
                          <a:latin typeface="Cambria Math" panose="02040503050406030204" pitchFamily="18" charset="0"/>
                        </a:rPr>
                        <m:t>=</m:t>
                      </m:r>
                      <m:r>
                        <a:rPr lang="es-MX" sz="2400" b="1" i="1" smtClean="0">
                          <a:latin typeface="Cambria Math" panose="02040503050406030204" pitchFamily="18" charset="0"/>
                          <a:ea typeface="Cambria Math" panose="02040503050406030204" pitchFamily="18" charset="0"/>
                        </a:rPr>
                        <m:t>𝛀</m:t>
                      </m:r>
                      <m:r>
                        <a:rPr lang="es-MX" sz="2400" b="1" i="1">
                          <a:latin typeface="Cambria Math" panose="02040503050406030204" pitchFamily="18" charset="0"/>
                        </a:rPr>
                        <m:t>+</m:t>
                      </m:r>
                      <m:sSub>
                        <m:sSubPr>
                          <m:ctrlPr>
                            <a:rPr lang="es-MX" sz="2400" b="1" i="1">
                              <a:latin typeface="Cambria Math" panose="02040503050406030204" pitchFamily="18" charset="0"/>
                            </a:rPr>
                          </m:ctrlPr>
                        </m:sSubPr>
                        <m:e>
                          <m:r>
                            <a:rPr lang="es-MX" sz="2400" b="1" i="1">
                              <a:latin typeface="Cambria Math" panose="02040503050406030204" pitchFamily="18" charset="0"/>
                              <a:ea typeface="Cambria Math" panose="02040503050406030204" pitchFamily="18" charset="0"/>
                            </a:rPr>
                            <m:t>𝜶</m:t>
                          </m:r>
                        </m:e>
                        <m:sub>
                          <m:r>
                            <a:rPr lang="es-MX" sz="2400" b="1" i="1">
                              <a:latin typeface="Cambria Math" panose="02040503050406030204" pitchFamily="18" charset="0"/>
                              <a:ea typeface="Cambria Math" panose="02040503050406030204" pitchFamily="18" charset="0"/>
                            </a:rPr>
                            <m:t>𝟏</m:t>
                          </m:r>
                        </m:sub>
                      </m:sSub>
                      <m:sSubSup>
                        <m:sSubSupPr>
                          <m:ctrlPr>
                            <a:rPr lang="es-MX" sz="2400" b="1" i="1">
                              <a:latin typeface="Cambria Math" panose="02040503050406030204" pitchFamily="18" charset="0"/>
                            </a:rPr>
                          </m:ctrlPr>
                        </m:sSubSupPr>
                        <m:e>
                          <m:r>
                            <a:rPr lang="es-MX" sz="2400" b="1" i="1">
                              <a:latin typeface="Cambria Math" panose="02040503050406030204" pitchFamily="18" charset="0"/>
                              <a:ea typeface="Cambria Math" panose="02040503050406030204" pitchFamily="18" charset="0"/>
                            </a:rPr>
                            <m:t>𝜺</m:t>
                          </m:r>
                        </m:e>
                        <m:sub>
                          <m:r>
                            <a:rPr lang="es-MX" sz="2400" b="1" i="1">
                              <a:latin typeface="Cambria Math" panose="02040503050406030204" pitchFamily="18" charset="0"/>
                            </a:rPr>
                            <m:t>𝒕</m:t>
                          </m:r>
                          <m:r>
                            <a:rPr lang="es-MX" sz="2400" b="1" i="1">
                              <a:latin typeface="Cambria Math" panose="02040503050406030204" pitchFamily="18" charset="0"/>
                            </a:rPr>
                            <m:t>−</m:t>
                          </m:r>
                          <m:r>
                            <a:rPr lang="es-MX" sz="2400" b="1" i="1">
                              <a:latin typeface="Cambria Math" panose="02040503050406030204" pitchFamily="18" charset="0"/>
                            </a:rPr>
                            <m:t>𝟏</m:t>
                          </m:r>
                        </m:sub>
                        <m:sup>
                          <m:r>
                            <a:rPr lang="es-MX" sz="2400" b="1" i="1">
                              <a:latin typeface="Cambria Math" panose="02040503050406030204" pitchFamily="18" charset="0"/>
                            </a:rPr>
                            <m:t>𝟐</m:t>
                          </m:r>
                        </m:sup>
                      </m:sSubSup>
                      <m:r>
                        <a:rPr lang="es-MX" sz="2400" b="1" i="1">
                          <a:latin typeface="Cambria Math" panose="02040503050406030204" pitchFamily="18" charset="0"/>
                        </a:rPr>
                        <m:t>+</m:t>
                      </m:r>
                      <m:sSub>
                        <m:sSubPr>
                          <m:ctrlPr>
                            <a:rPr lang="es-MX" sz="2400" b="1" i="1">
                              <a:latin typeface="Cambria Math" panose="02040503050406030204" pitchFamily="18" charset="0"/>
                            </a:rPr>
                          </m:ctrlPr>
                        </m:sSubPr>
                        <m:e>
                          <m:r>
                            <a:rPr lang="es-MX" sz="2400" b="1" i="1">
                              <a:latin typeface="Cambria Math" panose="02040503050406030204" pitchFamily="18" charset="0"/>
                              <a:ea typeface="Cambria Math" panose="02040503050406030204" pitchFamily="18" charset="0"/>
                            </a:rPr>
                            <m:t>𝜷</m:t>
                          </m:r>
                        </m:e>
                        <m:sub>
                          <m:r>
                            <a:rPr lang="es-MX" sz="2400" b="1" i="1">
                              <a:latin typeface="Cambria Math" panose="02040503050406030204" pitchFamily="18" charset="0"/>
                              <a:ea typeface="Cambria Math" panose="02040503050406030204" pitchFamily="18" charset="0"/>
                            </a:rPr>
                            <m:t>𝟏</m:t>
                          </m:r>
                        </m:sub>
                      </m:sSub>
                      <m:sSubSup>
                        <m:sSubSupPr>
                          <m:ctrlPr>
                            <a:rPr lang="es-MX" sz="2400" b="1" i="1" smtClean="0">
                              <a:solidFill>
                                <a:srgbClr val="FF0000"/>
                              </a:solidFill>
                              <a:latin typeface="Cambria Math" panose="02040503050406030204" pitchFamily="18" charset="0"/>
                            </a:rPr>
                          </m:ctrlPr>
                        </m:sSubSupPr>
                        <m:e>
                          <m:r>
                            <a:rPr lang="es-MX" sz="2400" b="1" i="1">
                              <a:solidFill>
                                <a:srgbClr val="FF0000"/>
                              </a:solidFill>
                              <a:latin typeface="Cambria Math" panose="02040503050406030204" pitchFamily="18" charset="0"/>
                              <a:ea typeface="Cambria Math" panose="02040503050406030204" pitchFamily="18" charset="0"/>
                            </a:rPr>
                            <m:t>𝝈</m:t>
                          </m:r>
                        </m:e>
                        <m:sub>
                          <m:r>
                            <a:rPr lang="es-MX" sz="2400" b="1" i="1">
                              <a:solidFill>
                                <a:srgbClr val="FF0000"/>
                              </a:solidFill>
                              <a:latin typeface="Cambria Math" panose="02040503050406030204" pitchFamily="18" charset="0"/>
                            </a:rPr>
                            <m:t>𝒕</m:t>
                          </m:r>
                          <m:r>
                            <a:rPr lang="es-MX" sz="2400" b="1" i="1">
                              <a:solidFill>
                                <a:srgbClr val="FF0000"/>
                              </a:solidFill>
                              <a:latin typeface="Cambria Math" panose="02040503050406030204" pitchFamily="18" charset="0"/>
                            </a:rPr>
                            <m:t>−</m:t>
                          </m:r>
                          <m:r>
                            <a:rPr lang="es-MX" sz="2400" b="1" i="1">
                              <a:solidFill>
                                <a:srgbClr val="FF0000"/>
                              </a:solidFill>
                              <a:latin typeface="Cambria Math" panose="02040503050406030204" pitchFamily="18" charset="0"/>
                            </a:rPr>
                            <m:t>𝟏</m:t>
                          </m:r>
                        </m:sub>
                        <m:sup>
                          <m:r>
                            <a:rPr lang="es-MX" sz="2400" b="1" i="1">
                              <a:solidFill>
                                <a:srgbClr val="FF0000"/>
                              </a:solidFill>
                              <a:latin typeface="Cambria Math" panose="02040503050406030204" pitchFamily="18" charset="0"/>
                            </a:rPr>
                            <m:t>𝟐</m:t>
                          </m:r>
                        </m:sup>
                      </m:sSubSup>
                    </m:oMath>
                  </m:oMathPara>
                </a14:m>
                <a:endParaRPr lang="es-MX" sz="2400" i="1" dirty="0" smtClean="0"/>
              </a:p>
              <a:p>
                <a:pPr algn="just"/>
                <a:endParaRPr lang="es-MX" sz="2400" i="1" dirty="0"/>
              </a:p>
              <a:p>
                <a:pPr algn="just"/>
                <a:r>
                  <a:rPr lang="es-MX" sz="2400" i="1" dirty="0" smtClean="0"/>
                  <a:t>Ahora, </a:t>
                </a:r>
                <a:r>
                  <a:rPr lang="es-MX" sz="2400" i="1" dirty="0"/>
                  <a:t>una varianza condicional pasada en realidad ya incluiría dentro de sí </a:t>
                </a:r>
                <a:r>
                  <a:rPr lang="es-MX" sz="2400" i="1" dirty="0" smtClean="0"/>
                  <a:t>misma </a:t>
                </a:r>
                <a:r>
                  <a:rPr lang="es-MX" sz="2400" i="1" dirty="0"/>
                  <a:t>los </a:t>
                </a:r>
                <a:r>
                  <a:rPr lang="es-MX" sz="2400" i="1" dirty="0" smtClean="0"/>
                  <a:t>efectos </a:t>
                </a:r>
                <a:r>
                  <a:rPr lang="es-MX" sz="2400" i="1" dirty="0"/>
                  <a:t>de los residuos al </a:t>
                </a:r>
                <a:r>
                  <a:rPr lang="es-MX" sz="2400" i="1" dirty="0" smtClean="0"/>
                  <a:t>cuadrado.</a:t>
                </a:r>
                <a:endParaRPr lang="es-MX" sz="2400" dirty="0" smtClean="0"/>
              </a:p>
              <a:p>
                <a:pPr algn="just"/>
                <a14:m>
                  <m:oMathPara xmlns:m="http://schemas.openxmlformats.org/officeDocument/2006/math">
                    <m:oMathParaPr>
                      <m:jc m:val="centerGroup"/>
                    </m:oMathParaPr>
                    <m:oMath xmlns:m="http://schemas.openxmlformats.org/officeDocument/2006/math">
                      <m:sSubSup>
                        <m:sSubSupPr>
                          <m:ctrlPr>
                            <a:rPr lang="es-MX" sz="2400" b="1" i="1" smtClean="0">
                              <a:solidFill>
                                <a:srgbClr val="FF0000"/>
                              </a:solidFill>
                              <a:latin typeface="Cambria Math" panose="02040503050406030204" pitchFamily="18" charset="0"/>
                              <a:ea typeface="Cambria Math" panose="02040503050406030204" pitchFamily="18" charset="0"/>
                            </a:rPr>
                          </m:ctrlPr>
                        </m:sSubSupPr>
                        <m:e>
                          <m:r>
                            <a:rPr lang="es-MX" sz="2400" b="1" i="1" smtClean="0">
                              <a:solidFill>
                                <a:srgbClr val="FF0000"/>
                              </a:solidFill>
                              <a:latin typeface="Cambria Math" panose="02040503050406030204" pitchFamily="18" charset="0"/>
                              <a:ea typeface="Cambria Math" panose="02040503050406030204" pitchFamily="18" charset="0"/>
                            </a:rPr>
                            <m:t>𝝈</m:t>
                          </m:r>
                        </m:e>
                        <m:sub>
                          <m:r>
                            <a:rPr lang="es-MX" sz="2400" b="1" i="1" smtClean="0">
                              <a:solidFill>
                                <a:srgbClr val="FF0000"/>
                              </a:solidFill>
                              <a:latin typeface="Cambria Math" panose="02040503050406030204" pitchFamily="18" charset="0"/>
                              <a:ea typeface="Cambria Math" panose="02040503050406030204" pitchFamily="18" charset="0"/>
                            </a:rPr>
                            <m:t>𝒕</m:t>
                          </m:r>
                          <m:r>
                            <a:rPr lang="es-MX" sz="2400" b="1" i="1" smtClean="0">
                              <a:solidFill>
                                <a:srgbClr val="FF0000"/>
                              </a:solidFill>
                              <a:latin typeface="Cambria Math" panose="02040503050406030204" pitchFamily="18" charset="0"/>
                              <a:ea typeface="Cambria Math" panose="02040503050406030204" pitchFamily="18" charset="0"/>
                            </a:rPr>
                            <m:t>−</m:t>
                          </m:r>
                          <m:r>
                            <a:rPr lang="es-MX" sz="2400" b="1" i="1" smtClean="0">
                              <a:solidFill>
                                <a:srgbClr val="FF0000"/>
                              </a:solidFill>
                              <a:latin typeface="Cambria Math" panose="02040503050406030204" pitchFamily="18" charset="0"/>
                              <a:ea typeface="Cambria Math" panose="02040503050406030204" pitchFamily="18" charset="0"/>
                            </a:rPr>
                            <m:t>𝟏</m:t>
                          </m:r>
                        </m:sub>
                        <m:sup>
                          <m:r>
                            <a:rPr lang="es-MX" sz="2400" b="1" i="1" smtClean="0">
                              <a:solidFill>
                                <a:srgbClr val="FF0000"/>
                              </a:solidFill>
                              <a:latin typeface="Cambria Math" panose="02040503050406030204" pitchFamily="18" charset="0"/>
                              <a:ea typeface="Cambria Math" panose="02040503050406030204" pitchFamily="18" charset="0"/>
                            </a:rPr>
                            <m:t>𝟐</m:t>
                          </m:r>
                        </m:sup>
                      </m:sSubSup>
                      <m:r>
                        <a:rPr lang="es-MX" sz="2400" b="1" i="1" smtClean="0">
                          <a:solidFill>
                            <a:srgbClr val="FF0000"/>
                          </a:solidFill>
                          <a:latin typeface="Cambria Math" panose="02040503050406030204" pitchFamily="18" charset="0"/>
                          <a:ea typeface="Cambria Math" panose="02040503050406030204" pitchFamily="18" charset="0"/>
                        </a:rPr>
                        <m:t>=</m:t>
                      </m:r>
                      <m:r>
                        <a:rPr lang="es-MX" sz="2400" b="1" i="1">
                          <a:solidFill>
                            <a:srgbClr val="FF0000"/>
                          </a:solidFill>
                          <a:latin typeface="Cambria Math" panose="02040503050406030204" pitchFamily="18" charset="0"/>
                          <a:ea typeface="Cambria Math" panose="02040503050406030204" pitchFamily="18" charset="0"/>
                        </a:rPr>
                        <m:t>𝛀</m:t>
                      </m:r>
                      <m:r>
                        <a:rPr lang="es-MX" sz="2400" b="1" i="1">
                          <a:solidFill>
                            <a:srgbClr val="FF0000"/>
                          </a:solidFill>
                          <a:latin typeface="Cambria Math" panose="02040503050406030204" pitchFamily="18" charset="0"/>
                        </a:rPr>
                        <m:t>+</m:t>
                      </m:r>
                      <m:sSub>
                        <m:sSubPr>
                          <m:ctrlPr>
                            <a:rPr lang="es-MX" sz="2400" b="1" i="1">
                              <a:solidFill>
                                <a:srgbClr val="FF0000"/>
                              </a:solidFill>
                              <a:latin typeface="Cambria Math" panose="02040503050406030204" pitchFamily="18" charset="0"/>
                            </a:rPr>
                          </m:ctrlPr>
                        </m:sSubPr>
                        <m:e>
                          <m:r>
                            <a:rPr lang="es-MX" sz="2400" b="1" i="1">
                              <a:solidFill>
                                <a:srgbClr val="FF0000"/>
                              </a:solidFill>
                              <a:latin typeface="Cambria Math" panose="02040503050406030204" pitchFamily="18" charset="0"/>
                              <a:ea typeface="Cambria Math" panose="02040503050406030204" pitchFamily="18" charset="0"/>
                            </a:rPr>
                            <m:t>𝜶</m:t>
                          </m:r>
                        </m:e>
                        <m:sub>
                          <m:r>
                            <a:rPr lang="es-MX" sz="2400" b="1" i="1">
                              <a:solidFill>
                                <a:srgbClr val="FF0000"/>
                              </a:solidFill>
                              <a:latin typeface="Cambria Math" panose="02040503050406030204" pitchFamily="18" charset="0"/>
                              <a:ea typeface="Cambria Math" panose="02040503050406030204" pitchFamily="18" charset="0"/>
                            </a:rPr>
                            <m:t>𝟏</m:t>
                          </m:r>
                        </m:sub>
                      </m:sSub>
                      <m:sSubSup>
                        <m:sSubSupPr>
                          <m:ctrlPr>
                            <a:rPr lang="es-MX" sz="2400" b="1" i="1">
                              <a:solidFill>
                                <a:srgbClr val="FF0000"/>
                              </a:solidFill>
                              <a:latin typeface="Cambria Math" panose="02040503050406030204" pitchFamily="18" charset="0"/>
                            </a:rPr>
                          </m:ctrlPr>
                        </m:sSubSupPr>
                        <m:e>
                          <m:r>
                            <a:rPr lang="es-MX" sz="2400" b="1" i="1">
                              <a:solidFill>
                                <a:srgbClr val="FF0000"/>
                              </a:solidFill>
                              <a:latin typeface="Cambria Math" panose="02040503050406030204" pitchFamily="18" charset="0"/>
                              <a:ea typeface="Cambria Math" panose="02040503050406030204" pitchFamily="18" charset="0"/>
                            </a:rPr>
                            <m:t>𝜺</m:t>
                          </m:r>
                        </m:e>
                        <m:sub>
                          <m:r>
                            <a:rPr lang="es-MX" sz="2400" b="1" i="1">
                              <a:solidFill>
                                <a:srgbClr val="FF0000"/>
                              </a:solidFill>
                              <a:latin typeface="Cambria Math" panose="02040503050406030204" pitchFamily="18" charset="0"/>
                            </a:rPr>
                            <m:t>𝒕</m:t>
                          </m:r>
                          <m:r>
                            <a:rPr lang="es-MX" sz="2400" b="1" i="1">
                              <a:solidFill>
                                <a:srgbClr val="FF0000"/>
                              </a:solidFill>
                              <a:latin typeface="Cambria Math" panose="02040503050406030204" pitchFamily="18" charset="0"/>
                            </a:rPr>
                            <m:t>−</m:t>
                          </m:r>
                          <m:r>
                            <a:rPr lang="es-MX" sz="2400" b="1" i="1" smtClean="0">
                              <a:solidFill>
                                <a:srgbClr val="FF0000"/>
                              </a:solidFill>
                              <a:latin typeface="Cambria Math" panose="02040503050406030204" pitchFamily="18" charset="0"/>
                            </a:rPr>
                            <m:t>𝟐</m:t>
                          </m:r>
                        </m:sub>
                        <m:sup>
                          <m:r>
                            <a:rPr lang="es-MX" sz="2400" b="1" i="1">
                              <a:solidFill>
                                <a:srgbClr val="FF0000"/>
                              </a:solidFill>
                              <a:latin typeface="Cambria Math" panose="02040503050406030204" pitchFamily="18" charset="0"/>
                            </a:rPr>
                            <m:t>𝟐</m:t>
                          </m:r>
                        </m:sup>
                      </m:sSubSup>
                    </m:oMath>
                  </m:oMathPara>
                </a14:m>
                <a:endParaRPr lang="es-MX" sz="2400" i="1" dirty="0" smtClean="0"/>
              </a:p>
              <a:p>
                <a:pPr algn="just"/>
                <a:r>
                  <a:rPr lang="es-MX" sz="2400" i="1" dirty="0" smtClean="0"/>
                  <a:t>Esto </a:t>
                </a:r>
                <a:r>
                  <a:rPr lang="es-MX" sz="2400" i="1" dirty="0"/>
                  <a:t>haría que agregar más residuos al cuadrado </a:t>
                </a:r>
                <a:r>
                  <a:rPr lang="es-MX" sz="2400" i="1" dirty="0" smtClean="0"/>
                  <a:t>sea redundante si </a:t>
                </a:r>
                <a:r>
                  <a:rPr lang="es-MX" sz="2400" i="1" dirty="0"/>
                  <a:t>estamos agregando la varianza de periodos anteriores</a:t>
                </a:r>
                <a:r>
                  <a:rPr lang="es-MX" sz="2400" i="1" dirty="0" smtClean="0"/>
                  <a:t>. </a:t>
                </a:r>
              </a:p>
              <a:p>
                <a:pPr algn="just"/>
                <a:endParaRPr lang="es-MX" sz="2400" i="1" dirty="0"/>
              </a:p>
              <a:p>
                <a:pPr algn="just"/>
                <a:r>
                  <a:rPr lang="es-MX" sz="2400" i="1" dirty="0" smtClean="0"/>
                  <a:t>Es decir, todos </a:t>
                </a:r>
                <a:r>
                  <a:rPr lang="es-MX" sz="2400" i="1" dirty="0"/>
                  <a:t>los efectos de la varianza condicional de hace dos días estarían contenidos en la varianza condicional de </a:t>
                </a:r>
                <a:r>
                  <a:rPr lang="es-MX" sz="2400" i="1" dirty="0" smtClean="0"/>
                  <a:t>ayer.</a:t>
                </a:r>
              </a:p>
            </p:txBody>
          </p:sp>
        </mc:Choice>
        <mc:Fallback xmlns="">
          <p:sp>
            <p:nvSpPr>
              <p:cNvPr id="11" name="CuadroTexto 10"/>
              <p:cNvSpPr txBox="1">
                <a:spLocks noRot="1" noChangeAspect="1" noMove="1" noResize="1" noEditPoints="1" noAdjustHandles="1" noChangeArrowheads="1" noChangeShapeType="1" noTextEdit="1"/>
              </p:cNvSpPr>
              <p:nvPr/>
            </p:nvSpPr>
            <p:spPr>
              <a:xfrm flipH="1">
                <a:off x="99454" y="1018434"/>
                <a:ext cx="11672735" cy="5240409"/>
              </a:xfrm>
              <a:prstGeom prst="rect">
                <a:avLst/>
              </a:prstGeom>
              <a:blipFill rotWithShape="0">
                <a:blip r:embed="rId3"/>
                <a:stretch>
                  <a:fillRect l="-783" t="-930" r="-836" b="-1628"/>
                </a:stretch>
              </a:blipFill>
            </p:spPr>
            <p:txBody>
              <a:bodyPr/>
              <a:lstStyle/>
              <a:p>
                <a:r>
                  <a:rPr lang="es-MX">
                    <a:noFill/>
                  </a:rPr>
                  <a:t> </a:t>
                </a:r>
              </a:p>
            </p:txBody>
          </p:sp>
        </mc:Fallback>
      </mc:AlternateContent>
    </p:spTree>
    <p:extLst>
      <p:ext uri="{BB962C8B-B14F-4D97-AF65-F5344CB8AC3E}">
        <p14:creationId xmlns:p14="http://schemas.microsoft.com/office/powerpoint/2010/main" val="420946446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p:cNvCxnSpPr/>
          <p:nvPr/>
        </p:nvCxnSpPr>
        <p:spPr>
          <a:xfrm flipV="1">
            <a:off x="0" y="982493"/>
            <a:ext cx="10525328" cy="19456"/>
          </a:xfrm>
          <a:prstGeom prst="line">
            <a:avLst/>
          </a:prstGeom>
          <a:ln w="38100">
            <a:solidFill>
              <a:srgbClr val="3A5EA7"/>
            </a:solidFill>
          </a:ln>
        </p:spPr>
        <p:style>
          <a:lnRef idx="3">
            <a:schemeClr val="accent2"/>
          </a:lnRef>
          <a:fillRef idx="0">
            <a:schemeClr val="accent2"/>
          </a:fillRef>
          <a:effectRef idx="2">
            <a:schemeClr val="accent2"/>
          </a:effectRef>
          <a:fontRef idx="minor">
            <a:schemeClr val="tx1"/>
          </a:fontRef>
        </p:style>
      </p:cxnSp>
      <p:sp>
        <p:nvSpPr>
          <p:cNvPr id="5" name="Rectángulo 4"/>
          <p:cNvSpPr/>
          <p:nvPr/>
        </p:nvSpPr>
        <p:spPr>
          <a:xfrm>
            <a:off x="-9728" y="6536994"/>
            <a:ext cx="12192000" cy="155642"/>
          </a:xfrm>
          <a:prstGeom prst="rect">
            <a:avLst/>
          </a:prstGeom>
          <a:solidFill>
            <a:srgbClr val="8B9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6" name="Rectángulo 5"/>
          <p:cNvSpPr/>
          <p:nvPr/>
        </p:nvSpPr>
        <p:spPr>
          <a:xfrm>
            <a:off x="0" y="6692636"/>
            <a:ext cx="12192000" cy="155642"/>
          </a:xfrm>
          <a:prstGeom prst="rect">
            <a:avLst/>
          </a:prstGeom>
          <a:solidFill>
            <a:srgbClr val="3A5EA7"/>
          </a:solidFill>
          <a:ln>
            <a:solidFill>
              <a:srgbClr val="3A5E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pic>
        <p:nvPicPr>
          <p:cNvPr id="7" name="Imagen 6" descr="Imagen que contiene plato&#10;&#10;Descripción generada automáticamente">
            <a:extLst>
              <a:ext uri="{FF2B5EF4-FFF2-40B4-BE49-F238E27FC236}">
                <a16:creationId xmlns="" xmlns:a16="http://schemas.microsoft.com/office/drawing/2014/main" id="{1400270E-482D-4AAA-9CBF-6DBB210C7414}"/>
              </a:ext>
            </a:extLst>
          </p:cNvPr>
          <p:cNvPicPr>
            <a:picLocks noChangeAspect="1"/>
          </p:cNvPicPr>
          <p:nvPr/>
        </p:nvPicPr>
        <p:blipFill>
          <a:blip r:embed="rId2"/>
          <a:stretch>
            <a:fillRect/>
          </a:stretch>
        </p:blipFill>
        <p:spPr>
          <a:xfrm>
            <a:off x="10657908" y="-49655"/>
            <a:ext cx="1382959" cy="1068089"/>
          </a:xfrm>
          <a:prstGeom prst="rect">
            <a:avLst/>
          </a:prstGeom>
        </p:spPr>
      </p:pic>
      <p:sp>
        <p:nvSpPr>
          <p:cNvPr id="2" name="CuadroTexto 1"/>
          <p:cNvSpPr txBox="1"/>
          <p:nvPr/>
        </p:nvSpPr>
        <p:spPr>
          <a:xfrm flipH="1">
            <a:off x="-9728" y="181423"/>
            <a:ext cx="10968880" cy="769441"/>
          </a:xfrm>
          <a:prstGeom prst="rect">
            <a:avLst/>
          </a:prstGeom>
          <a:noFill/>
        </p:spPr>
        <p:txBody>
          <a:bodyPr wrap="square" rtlCol="0">
            <a:spAutoFit/>
          </a:bodyPr>
          <a:lstStyle/>
          <a:p>
            <a:r>
              <a:rPr lang="es-MX" sz="4400" b="1" dirty="0" smtClean="0"/>
              <a:t>MODELO GARCH( p, q)</a:t>
            </a:r>
            <a:endParaRPr lang="es-MX" sz="4400" b="1" dirty="0"/>
          </a:p>
        </p:txBody>
      </p:sp>
      <mc:AlternateContent xmlns:mc="http://schemas.openxmlformats.org/markup-compatibility/2006" xmlns:a14="http://schemas.microsoft.com/office/drawing/2010/main">
        <mc:Choice Requires="a14">
          <p:sp>
            <p:nvSpPr>
              <p:cNvPr id="11" name="CuadroTexto 10"/>
              <p:cNvSpPr txBox="1"/>
              <p:nvPr/>
            </p:nvSpPr>
            <p:spPr>
              <a:xfrm flipH="1">
                <a:off x="249904" y="986743"/>
                <a:ext cx="11672735" cy="7491603"/>
              </a:xfrm>
              <a:prstGeom prst="rect">
                <a:avLst/>
              </a:prstGeom>
              <a:noFill/>
            </p:spPr>
            <p:txBody>
              <a:bodyPr wrap="square" rtlCol="0">
                <a:spAutoFit/>
              </a:bodyPr>
              <a:lstStyle/>
              <a:p>
                <a:pPr algn="just"/>
                <a:endParaRPr lang="es-MX" sz="3200" i="1" dirty="0" smtClean="0"/>
              </a:p>
              <a:p>
                <a:pPr algn="just"/>
                <a:r>
                  <a:rPr lang="es-MX" sz="3200" b="1" i="1" dirty="0" smtClean="0"/>
                  <a:t>GARCH(p , q):</a:t>
                </a:r>
                <a:r>
                  <a:rPr lang="es-MX" sz="3200" i="1" dirty="0" smtClean="0"/>
                  <a:t> Sea </a:t>
                </a:r>
                <a14:m>
                  <m:oMath xmlns:m="http://schemas.openxmlformats.org/officeDocument/2006/math">
                    <m:d>
                      <m:dPr>
                        <m:ctrlPr>
                          <a:rPr lang="es-MX" sz="3200" b="1" i="1">
                            <a:latin typeface="Cambria Math" panose="02040503050406030204" pitchFamily="18" charset="0"/>
                          </a:rPr>
                        </m:ctrlPr>
                      </m:dPr>
                      <m:e>
                        <m:sSub>
                          <m:sSubPr>
                            <m:ctrlPr>
                              <a:rPr lang="es-MX" sz="3200" b="1" i="1">
                                <a:latin typeface="Cambria Math" panose="02040503050406030204" pitchFamily="18" charset="0"/>
                              </a:rPr>
                            </m:ctrlPr>
                          </m:sSubPr>
                          <m:e>
                            <m:r>
                              <a:rPr lang="es-MX" sz="3200" b="1" i="1" smtClean="0">
                                <a:latin typeface="Cambria Math" panose="02040503050406030204" pitchFamily="18" charset="0"/>
                              </a:rPr>
                              <m:t>𝒙</m:t>
                            </m:r>
                          </m:e>
                          <m:sub>
                            <m:r>
                              <a:rPr lang="es-MX" sz="3200" b="1" i="1">
                                <a:latin typeface="Cambria Math" panose="02040503050406030204" pitchFamily="18" charset="0"/>
                              </a:rPr>
                              <m:t>𝒕</m:t>
                            </m:r>
                          </m:sub>
                        </m:sSub>
                      </m:e>
                    </m:d>
                  </m:oMath>
                </a14:m>
                <a:r>
                  <a:rPr lang="es-MX" sz="3200" i="1" dirty="0" smtClean="0"/>
                  <a:t> un proceso estacionario se define la varianza condicionada como:</a:t>
                </a:r>
              </a:p>
              <a:p>
                <a:pPr algn="just"/>
                <a:endParaRPr lang="es-MX" sz="3200" i="1" dirty="0" smtClean="0"/>
              </a:p>
              <a:p>
                <a:pPr algn="just"/>
                <a14:m>
                  <m:oMathPara xmlns:m="http://schemas.openxmlformats.org/officeDocument/2006/math">
                    <m:oMathParaPr>
                      <m:jc m:val="centerGroup"/>
                    </m:oMathParaPr>
                    <m:oMath xmlns:m="http://schemas.openxmlformats.org/officeDocument/2006/math">
                      <m:sSub>
                        <m:sSubPr>
                          <m:ctrlPr>
                            <a:rPr lang="es-MX" sz="3200" b="1" i="1">
                              <a:latin typeface="Cambria Math" panose="02040503050406030204" pitchFamily="18" charset="0"/>
                            </a:rPr>
                          </m:ctrlPr>
                        </m:sSubPr>
                        <m:e>
                          <m:r>
                            <a:rPr lang="es-MX" sz="3200" b="1" i="1" smtClean="0">
                              <a:latin typeface="Cambria Math" panose="02040503050406030204" pitchFamily="18" charset="0"/>
                            </a:rPr>
                            <m:t>𝑽𝒂𝒓</m:t>
                          </m:r>
                          <m:r>
                            <a:rPr lang="es-MX" sz="3200" b="1" i="1" smtClean="0">
                              <a:latin typeface="Cambria Math" panose="02040503050406030204" pitchFamily="18" charset="0"/>
                            </a:rPr>
                            <m:t>(</m:t>
                          </m:r>
                          <m:r>
                            <a:rPr lang="es-MX" sz="3200" b="1" i="1">
                              <a:latin typeface="Cambria Math" panose="02040503050406030204" pitchFamily="18" charset="0"/>
                            </a:rPr>
                            <m:t>𝒙</m:t>
                          </m:r>
                        </m:e>
                        <m:sub>
                          <m:r>
                            <a:rPr lang="es-MX" sz="3200" b="1" i="1">
                              <a:latin typeface="Cambria Math" panose="02040503050406030204" pitchFamily="18" charset="0"/>
                            </a:rPr>
                            <m:t>𝒕</m:t>
                          </m:r>
                        </m:sub>
                      </m:sSub>
                      <m:d>
                        <m:dPr>
                          <m:begChr m:val="|"/>
                          <m:ctrlPr>
                            <a:rPr lang="es-MX" sz="3200" b="1" i="1" smtClean="0">
                              <a:latin typeface="Cambria Math" panose="02040503050406030204" pitchFamily="18" charset="0"/>
                            </a:rPr>
                          </m:ctrlPr>
                        </m:dPr>
                        <m:e>
                          <m:sSub>
                            <m:sSubPr>
                              <m:ctrlPr>
                                <a:rPr lang="es-MX" sz="3200" b="1" i="1" smtClean="0">
                                  <a:latin typeface="Cambria Math" panose="02040503050406030204" pitchFamily="18" charset="0"/>
                                </a:rPr>
                              </m:ctrlPr>
                            </m:sSubPr>
                            <m:e>
                              <m:r>
                                <a:rPr lang="es-MX" sz="3200" b="1" i="1" smtClean="0">
                                  <a:latin typeface="Cambria Math" panose="02040503050406030204" pitchFamily="18" charset="0"/>
                                </a:rPr>
                                <m:t>𝒙</m:t>
                              </m:r>
                            </m:e>
                            <m:sub>
                              <m:r>
                                <a:rPr lang="es-MX" sz="3200" b="1" i="1" smtClean="0">
                                  <a:latin typeface="Cambria Math" panose="02040503050406030204" pitchFamily="18" charset="0"/>
                                </a:rPr>
                                <m:t>𝒕</m:t>
                              </m:r>
                              <m:r>
                                <a:rPr lang="es-MX" sz="3200" b="1" i="1" smtClean="0">
                                  <a:latin typeface="Cambria Math" panose="02040503050406030204" pitchFamily="18" charset="0"/>
                                </a:rPr>
                                <m:t>−</m:t>
                              </m:r>
                              <m:r>
                                <a:rPr lang="es-MX" sz="3200" b="1" i="1" smtClean="0">
                                  <a:latin typeface="Cambria Math" panose="02040503050406030204" pitchFamily="18" charset="0"/>
                                </a:rPr>
                                <m:t>𝟏</m:t>
                              </m:r>
                            </m:sub>
                          </m:sSub>
                          <m:r>
                            <a:rPr lang="es-MX" sz="3200" b="1" i="1" smtClean="0">
                              <a:latin typeface="Cambria Math" panose="02040503050406030204" pitchFamily="18" charset="0"/>
                            </a:rPr>
                            <m:t>,…,</m:t>
                          </m:r>
                          <m:sSub>
                            <m:sSubPr>
                              <m:ctrlPr>
                                <a:rPr lang="es-MX" sz="3200" b="1" i="1">
                                  <a:latin typeface="Cambria Math" panose="02040503050406030204" pitchFamily="18" charset="0"/>
                                </a:rPr>
                              </m:ctrlPr>
                            </m:sSubPr>
                            <m:e>
                              <m:r>
                                <a:rPr lang="es-MX" sz="3200" b="1" i="1">
                                  <a:latin typeface="Cambria Math" panose="02040503050406030204" pitchFamily="18" charset="0"/>
                                </a:rPr>
                                <m:t>𝒙</m:t>
                              </m:r>
                            </m:e>
                            <m:sub>
                              <m:r>
                                <a:rPr lang="es-MX" sz="3200" b="1" i="1">
                                  <a:latin typeface="Cambria Math" panose="02040503050406030204" pitchFamily="18" charset="0"/>
                                </a:rPr>
                                <m:t>𝒕</m:t>
                              </m:r>
                              <m:r>
                                <a:rPr lang="es-MX" sz="3200" b="1" i="1">
                                  <a:latin typeface="Cambria Math" panose="02040503050406030204" pitchFamily="18" charset="0"/>
                                </a:rPr>
                                <m:t>−</m:t>
                              </m:r>
                              <m:r>
                                <a:rPr lang="es-MX" sz="3200" b="1" i="1" smtClean="0">
                                  <a:latin typeface="Cambria Math" panose="02040503050406030204" pitchFamily="18" charset="0"/>
                                </a:rPr>
                                <m:t>𝒑</m:t>
                              </m:r>
                            </m:sub>
                          </m:sSub>
                        </m:e>
                      </m:d>
                      <m:r>
                        <a:rPr lang="es-MX" sz="3200" b="1" i="1">
                          <a:latin typeface="Cambria Math" panose="02040503050406030204" pitchFamily="18" charset="0"/>
                        </a:rPr>
                        <m:t>=</m:t>
                      </m:r>
                      <m:r>
                        <a:rPr lang="es-MX" sz="3200" b="1" i="1" smtClean="0">
                          <a:latin typeface="Cambria Math" panose="02040503050406030204" pitchFamily="18" charset="0"/>
                          <a:ea typeface="Cambria Math" panose="02040503050406030204" pitchFamily="18" charset="0"/>
                        </a:rPr>
                        <m:t>𝛀</m:t>
                      </m:r>
                      <m:r>
                        <a:rPr lang="es-MX" sz="3200" b="1" i="1" smtClean="0">
                          <a:latin typeface="Cambria Math" panose="02040503050406030204" pitchFamily="18" charset="0"/>
                          <a:ea typeface="Cambria Math" panose="02040503050406030204" pitchFamily="18" charset="0"/>
                        </a:rPr>
                        <m:t>+</m:t>
                      </m:r>
                      <m:nary>
                        <m:naryPr>
                          <m:chr m:val="∑"/>
                          <m:ctrlPr>
                            <a:rPr lang="es-MX" sz="3200" b="1" i="1">
                              <a:latin typeface="Cambria Math" panose="02040503050406030204" pitchFamily="18" charset="0"/>
                            </a:rPr>
                          </m:ctrlPr>
                        </m:naryPr>
                        <m:sub>
                          <m:r>
                            <m:rPr>
                              <m:brk m:alnAt="23"/>
                            </m:rPr>
                            <a:rPr lang="es-MX" sz="3200" b="1" i="1">
                              <a:latin typeface="Cambria Math" panose="02040503050406030204" pitchFamily="18" charset="0"/>
                            </a:rPr>
                            <m:t>𝒋</m:t>
                          </m:r>
                          <m:r>
                            <a:rPr lang="es-MX" sz="3200" b="1" i="1">
                              <a:latin typeface="Cambria Math" panose="02040503050406030204" pitchFamily="18" charset="0"/>
                            </a:rPr>
                            <m:t>=</m:t>
                          </m:r>
                          <m:r>
                            <a:rPr lang="es-MX" sz="3200" b="1" i="1">
                              <a:latin typeface="Cambria Math" panose="02040503050406030204" pitchFamily="18" charset="0"/>
                            </a:rPr>
                            <m:t>𝟎</m:t>
                          </m:r>
                        </m:sub>
                        <m:sup>
                          <m:r>
                            <a:rPr lang="es-MX" sz="3200" b="1" i="1" smtClean="0">
                              <a:latin typeface="Cambria Math" panose="02040503050406030204" pitchFamily="18" charset="0"/>
                            </a:rPr>
                            <m:t>𝒒</m:t>
                          </m:r>
                        </m:sup>
                        <m:e>
                          <m:sSub>
                            <m:sSubPr>
                              <m:ctrlPr>
                                <a:rPr lang="es-MX" sz="3200" b="1" i="1">
                                  <a:latin typeface="Cambria Math" panose="02040503050406030204" pitchFamily="18" charset="0"/>
                                </a:rPr>
                              </m:ctrlPr>
                            </m:sSubPr>
                            <m:e>
                              <m:r>
                                <a:rPr lang="es-MX" sz="3200" b="1" i="1" smtClean="0">
                                  <a:latin typeface="Cambria Math" panose="02040503050406030204" pitchFamily="18" charset="0"/>
                                  <a:ea typeface="Cambria Math" panose="02040503050406030204" pitchFamily="18" charset="0"/>
                                </a:rPr>
                                <m:t>𝜶</m:t>
                              </m:r>
                            </m:e>
                            <m:sub>
                              <m:r>
                                <a:rPr lang="es-MX" sz="3200" b="1" i="1">
                                  <a:latin typeface="Cambria Math" panose="02040503050406030204" pitchFamily="18" charset="0"/>
                                </a:rPr>
                                <m:t>𝒋</m:t>
                              </m:r>
                            </m:sub>
                          </m:sSub>
                          <m:sSubSup>
                            <m:sSubSupPr>
                              <m:ctrlPr>
                                <a:rPr lang="es-MX" sz="3200" b="1" i="1" smtClean="0">
                                  <a:latin typeface="Cambria Math" panose="02040503050406030204" pitchFamily="18" charset="0"/>
                                </a:rPr>
                              </m:ctrlPr>
                            </m:sSubSupPr>
                            <m:e>
                              <m:r>
                                <a:rPr lang="es-MX" sz="3200" b="1" i="1" smtClean="0">
                                  <a:latin typeface="Cambria Math" panose="02040503050406030204" pitchFamily="18" charset="0"/>
                                  <a:ea typeface="Cambria Math" panose="02040503050406030204" pitchFamily="18" charset="0"/>
                                </a:rPr>
                                <m:t>𝜺</m:t>
                              </m:r>
                            </m:e>
                            <m:sub>
                              <m:r>
                                <a:rPr lang="es-MX" sz="3200" b="1" i="1" smtClean="0">
                                  <a:latin typeface="Cambria Math" panose="02040503050406030204" pitchFamily="18" charset="0"/>
                                </a:rPr>
                                <m:t>𝒕</m:t>
                              </m:r>
                              <m:r>
                                <a:rPr lang="es-MX" sz="3200" b="1" i="1" smtClean="0">
                                  <a:latin typeface="Cambria Math" panose="02040503050406030204" pitchFamily="18" charset="0"/>
                                </a:rPr>
                                <m:t>−</m:t>
                              </m:r>
                              <m:r>
                                <a:rPr lang="es-MX" sz="3200" b="1" i="1" smtClean="0">
                                  <a:latin typeface="Cambria Math" panose="02040503050406030204" pitchFamily="18" charset="0"/>
                                </a:rPr>
                                <m:t>𝒋</m:t>
                              </m:r>
                            </m:sub>
                            <m:sup>
                              <m:r>
                                <a:rPr lang="es-MX" sz="3200" b="1" i="1" smtClean="0">
                                  <a:latin typeface="Cambria Math" panose="02040503050406030204" pitchFamily="18" charset="0"/>
                                </a:rPr>
                                <m:t>𝟐</m:t>
                              </m:r>
                            </m:sup>
                          </m:sSubSup>
                        </m:e>
                      </m:nary>
                      <m:r>
                        <a:rPr lang="es-MX" sz="3200" b="1" i="1" smtClean="0">
                          <a:latin typeface="Cambria Math" panose="02040503050406030204" pitchFamily="18" charset="0"/>
                          <a:ea typeface="Cambria Math" panose="02040503050406030204" pitchFamily="18" charset="0"/>
                        </a:rPr>
                        <m:t>+</m:t>
                      </m:r>
                      <m:nary>
                        <m:naryPr>
                          <m:chr m:val="∑"/>
                          <m:ctrlPr>
                            <a:rPr lang="es-MX" sz="3200" b="1" i="1">
                              <a:latin typeface="Cambria Math" panose="02040503050406030204" pitchFamily="18" charset="0"/>
                            </a:rPr>
                          </m:ctrlPr>
                        </m:naryPr>
                        <m:sub>
                          <m:r>
                            <m:rPr>
                              <m:brk m:alnAt="23"/>
                            </m:rPr>
                            <a:rPr lang="es-MX" sz="3200" b="1" i="1">
                              <a:latin typeface="Cambria Math" panose="02040503050406030204" pitchFamily="18" charset="0"/>
                            </a:rPr>
                            <m:t>𝒋</m:t>
                          </m:r>
                          <m:r>
                            <a:rPr lang="es-MX" sz="3200" b="1" i="1">
                              <a:latin typeface="Cambria Math" panose="02040503050406030204" pitchFamily="18" charset="0"/>
                            </a:rPr>
                            <m:t>=</m:t>
                          </m:r>
                          <m:r>
                            <a:rPr lang="es-MX" sz="3200" b="1" i="1">
                              <a:latin typeface="Cambria Math" panose="02040503050406030204" pitchFamily="18" charset="0"/>
                            </a:rPr>
                            <m:t>𝟎</m:t>
                          </m:r>
                        </m:sub>
                        <m:sup>
                          <m:r>
                            <a:rPr lang="es-MX" sz="3200" b="1" i="1" smtClean="0">
                              <a:latin typeface="Cambria Math" panose="02040503050406030204" pitchFamily="18" charset="0"/>
                            </a:rPr>
                            <m:t>𝒑</m:t>
                          </m:r>
                        </m:sup>
                        <m:e>
                          <m:sSub>
                            <m:sSubPr>
                              <m:ctrlPr>
                                <a:rPr lang="es-MX" sz="3200" b="1" i="1">
                                  <a:latin typeface="Cambria Math" panose="02040503050406030204" pitchFamily="18" charset="0"/>
                                </a:rPr>
                              </m:ctrlPr>
                            </m:sSubPr>
                            <m:e>
                              <m:r>
                                <a:rPr lang="es-MX" sz="3200" b="1" i="1" smtClean="0">
                                  <a:latin typeface="Cambria Math" panose="02040503050406030204" pitchFamily="18" charset="0"/>
                                  <a:ea typeface="Cambria Math" panose="02040503050406030204" pitchFamily="18" charset="0"/>
                                </a:rPr>
                                <m:t>𝜷</m:t>
                              </m:r>
                            </m:e>
                            <m:sub>
                              <m:r>
                                <a:rPr lang="es-MX" sz="3200" b="1" i="1">
                                  <a:latin typeface="Cambria Math" panose="02040503050406030204" pitchFamily="18" charset="0"/>
                                </a:rPr>
                                <m:t>𝒋</m:t>
                              </m:r>
                            </m:sub>
                          </m:sSub>
                          <m:sSubSup>
                            <m:sSubSupPr>
                              <m:ctrlPr>
                                <a:rPr lang="es-MX" sz="3200" b="1" i="1">
                                  <a:latin typeface="Cambria Math" panose="02040503050406030204" pitchFamily="18" charset="0"/>
                                </a:rPr>
                              </m:ctrlPr>
                            </m:sSubSupPr>
                            <m:e>
                              <m:r>
                                <a:rPr lang="es-MX" sz="3200" b="1" i="1" smtClean="0">
                                  <a:latin typeface="Cambria Math" panose="02040503050406030204" pitchFamily="18" charset="0"/>
                                  <a:ea typeface="Cambria Math" panose="02040503050406030204" pitchFamily="18" charset="0"/>
                                </a:rPr>
                                <m:t>𝝈</m:t>
                              </m:r>
                            </m:e>
                            <m:sub>
                              <m:r>
                                <a:rPr lang="es-MX" sz="3200" b="1" i="1">
                                  <a:latin typeface="Cambria Math" panose="02040503050406030204" pitchFamily="18" charset="0"/>
                                </a:rPr>
                                <m:t>𝒕</m:t>
                              </m:r>
                              <m:r>
                                <a:rPr lang="es-MX" sz="3200" b="1" i="1">
                                  <a:latin typeface="Cambria Math" panose="02040503050406030204" pitchFamily="18" charset="0"/>
                                </a:rPr>
                                <m:t>−</m:t>
                              </m:r>
                              <m:r>
                                <a:rPr lang="es-MX" sz="3200" b="1" i="1">
                                  <a:latin typeface="Cambria Math" panose="02040503050406030204" pitchFamily="18" charset="0"/>
                                </a:rPr>
                                <m:t>𝒋</m:t>
                              </m:r>
                            </m:sub>
                            <m:sup>
                              <m:r>
                                <a:rPr lang="es-MX" sz="3200" b="1" i="1">
                                  <a:latin typeface="Cambria Math" panose="02040503050406030204" pitchFamily="18" charset="0"/>
                                </a:rPr>
                                <m:t>𝟐</m:t>
                              </m:r>
                            </m:sup>
                          </m:sSubSup>
                        </m:e>
                      </m:nary>
                    </m:oMath>
                  </m:oMathPara>
                </a14:m>
                <a:endParaRPr lang="es-MX" sz="3200" b="1" i="1" dirty="0" smtClean="0"/>
              </a:p>
              <a:p>
                <a:pPr algn="just"/>
                <a:r>
                  <a:rPr lang="es-MX" sz="3200" i="1" dirty="0" smtClean="0"/>
                  <a:t>Es decir,</a:t>
                </a:r>
              </a:p>
              <a:p>
                <a:pPr algn="just"/>
                <a:endParaRPr lang="es-MX" sz="3200" i="1" dirty="0" smtClean="0"/>
              </a:p>
              <a:p>
                <a:pPr algn="just"/>
                <a14:m>
                  <m:oMathPara xmlns:m="http://schemas.openxmlformats.org/officeDocument/2006/math">
                    <m:oMathParaPr>
                      <m:jc m:val="centerGroup"/>
                    </m:oMathParaPr>
                    <m:oMath xmlns:m="http://schemas.openxmlformats.org/officeDocument/2006/math">
                      <m:sSubSup>
                        <m:sSubSupPr>
                          <m:ctrlPr>
                            <a:rPr lang="es-MX" sz="3200" b="1" i="1" smtClean="0">
                              <a:latin typeface="Cambria Math" panose="02040503050406030204" pitchFamily="18" charset="0"/>
                            </a:rPr>
                          </m:ctrlPr>
                        </m:sSubSupPr>
                        <m:e>
                          <m:r>
                            <a:rPr lang="es-MX" sz="3200" b="1" i="1" smtClean="0">
                              <a:latin typeface="Cambria Math" panose="02040503050406030204" pitchFamily="18" charset="0"/>
                              <a:ea typeface="Cambria Math" panose="02040503050406030204" pitchFamily="18" charset="0"/>
                            </a:rPr>
                            <m:t>𝝈</m:t>
                          </m:r>
                        </m:e>
                        <m:sub>
                          <m:r>
                            <a:rPr lang="es-MX" sz="3200" b="1" i="1" smtClean="0">
                              <a:latin typeface="Cambria Math" panose="02040503050406030204" pitchFamily="18" charset="0"/>
                            </a:rPr>
                            <m:t>𝒕</m:t>
                          </m:r>
                        </m:sub>
                        <m:sup>
                          <m:r>
                            <a:rPr lang="es-MX" sz="3200" b="1" i="1" smtClean="0">
                              <a:latin typeface="Cambria Math" panose="02040503050406030204" pitchFamily="18" charset="0"/>
                            </a:rPr>
                            <m:t>𝟐</m:t>
                          </m:r>
                        </m:sup>
                      </m:sSubSup>
                      <m:r>
                        <a:rPr lang="es-MX" sz="3200" b="1" i="1">
                          <a:latin typeface="Cambria Math" panose="02040503050406030204" pitchFamily="18" charset="0"/>
                        </a:rPr>
                        <m:t>=</m:t>
                      </m:r>
                      <m:r>
                        <a:rPr lang="es-MX" sz="3200" b="1" i="1" smtClean="0">
                          <a:latin typeface="Cambria Math" panose="02040503050406030204" pitchFamily="18" charset="0"/>
                          <a:ea typeface="Cambria Math" panose="02040503050406030204" pitchFamily="18" charset="0"/>
                        </a:rPr>
                        <m:t>𝛀</m:t>
                      </m:r>
                      <m:r>
                        <a:rPr lang="es-MX" sz="3200" b="1" i="1">
                          <a:latin typeface="Cambria Math" panose="02040503050406030204" pitchFamily="18" charset="0"/>
                        </a:rPr>
                        <m:t>+</m:t>
                      </m:r>
                      <m:sSub>
                        <m:sSubPr>
                          <m:ctrlPr>
                            <a:rPr lang="es-MX" sz="3200" b="1" i="1">
                              <a:latin typeface="Cambria Math" panose="02040503050406030204" pitchFamily="18" charset="0"/>
                            </a:rPr>
                          </m:ctrlPr>
                        </m:sSubPr>
                        <m:e>
                          <m:r>
                            <a:rPr lang="es-MX" sz="3200" b="1" i="1">
                              <a:latin typeface="Cambria Math" panose="02040503050406030204" pitchFamily="18" charset="0"/>
                              <a:ea typeface="Cambria Math" panose="02040503050406030204" pitchFamily="18" charset="0"/>
                            </a:rPr>
                            <m:t>𝜶</m:t>
                          </m:r>
                        </m:e>
                        <m:sub>
                          <m:r>
                            <a:rPr lang="es-MX" sz="3200" b="1" i="1">
                              <a:latin typeface="Cambria Math" panose="02040503050406030204" pitchFamily="18" charset="0"/>
                              <a:ea typeface="Cambria Math" panose="02040503050406030204" pitchFamily="18" charset="0"/>
                            </a:rPr>
                            <m:t>𝟏</m:t>
                          </m:r>
                        </m:sub>
                      </m:sSub>
                      <m:sSubSup>
                        <m:sSubSupPr>
                          <m:ctrlPr>
                            <a:rPr lang="es-MX" sz="3200" b="1" i="1">
                              <a:latin typeface="Cambria Math" panose="02040503050406030204" pitchFamily="18" charset="0"/>
                            </a:rPr>
                          </m:ctrlPr>
                        </m:sSubSupPr>
                        <m:e>
                          <m:r>
                            <a:rPr lang="es-MX" sz="3200" b="1" i="1" smtClean="0">
                              <a:latin typeface="Cambria Math" panose="02040503050406030204" pitchFamily="18" charset="0"/>
                              <a:ea typeface="Cambria Math" panose="02040503050406030204" pitchFamily="18" charset="0"/>
                            </a:rPr>
                            <m:t>𝜺</m:t>
                          </m:r>
                        </m:e>
                        <m:sub>
                          <m:r>
                            <a:rPr lang="es-MX" sz="3200" b="1" i="1">
                              <a:latin typeface="Cambria Math" panose="02040503050406030204" pitchFamily="18" charset="0"/>
                            </a:rPr>
                            <m:t>𝒕</m:t>
                          </m:r>
                          <m:r>
                            <a:rPr lang="es-MX" sz="3200" b="1" i="1">
                              <a:latin typeface="Cambria Math" panose="02040503050406030204" pitchFamily="18" charset="0"/>
                            </a:rPr>
                            <m:t>−</m:t>
                          </m:r>
                          <m:r>
                            <a:rPr lang="es-MX" sz="3200" b="1" i="1" smtClean="0">
                              <a:latin typeface="Cambria Math" panose="02040503050406030204" pitchFamily="18" charset="0"/>
                            </a:rPr>
                            <m:t>𝟏</m:t>
                          </m:r>
                        </m:sub>
                        <m:sup>
                          <m:r>
                            <a:rPr lang="es-MX" sz="3200" b="1" i="1">
                              <a:latin typeface="Cambria Math" panose="02040503050406030204" pitchFamily="18" charset="0"/>
                            </a:rPr>
                            <m:t>𝟐</m:t>
                          </m:r>
                        </m:sup>
                      </m:sSubSup>
                      <m:r>
                        <a:rPr lang="es-MX" sz="3200" b="1" i="1">
                          <a:latin typeface="Cambria Math" panose="02040503050406030204" pitchFamily="18" charset="0"/>
                        </a:rPr>
                        <m:t>+…+</m:t>
                      </m:r>
                      <m:sSub>
                        <m:sSubPr>
                          <m:ctrlPr>
                            <a:rPr lang="es-MX" sz="3200" b="1" i="1">
                              <a:latin typeface="Cambria Math" panose="02040503050406030204" pitchFamily="18" charset="0"/>
                            </a:rPr>
                          </m:ctrlPr>
                        </m:sSubPr>
                        <m:e>
                          <m:r>
                            <a:rPr lang="es-MX" sz="3200" b="1" i="1">
                              <a:latin typeface="Cambria Math" panose="02040503050406030204" pitchFamily="18" charset="0"/>
                              <a:ea typeface="Cambria Math" panose="02040503050406030204" pitchFamily="18" charset="0"/>
                            </a:rPr>
                            <m:t>𝜶</m:t>
                          </m:r>
                        </m:e>
                        <m:sub>
                          <m:r>
                            <a:rPr lang="es-MX" sz="3200" b="1" i="1" smtClean="0">
                              <a:latin typeface="Cambria Math" panose="02040503050406030204" pitchFamily="18" charset="0"/>
                              <a:ea typeface="Cambria Math" panose="02040503050406030204" pitchFamily="18" charset="0"/>
                            </a:rPr>
                            <m:t>𝒒</m:t>
                          </m:r>
                        </m:sub>
                      </m:sSub>
                      <m:sSubSup>
                        <m:sSubSupPr>
                          <m:ctrlPr>
                            <a:rPr lang="es-MX" sz="3200" b="1" i="1">
                              <a:latin typeface="Cambria Math" panose="02040503050406030204" pitchFamily="18" charset="0"/>
                            </a:rPr>
                          </m:ctrlPr>
                        </m:sSubSupPr>
                        <m:e>
                          <m:r>
                            <a:rPr lang="es-MX" sz="3200" b="1" i="1" smtClean="0">
                              <a:latin typeface="Cambria Math" panose="02040503050406030204" pitchFamily="18" charset="0"/>
                              <a:ea typeface="Cambria Math" panose="02040503050406030204" pitchFamily="18" charset="0"/>
                            </a:rPr>
                            <m:t>𝜺</m:t>
                          </m:r>
                        </m:e>
                        <m:sub>
                          <m:r>
                            <a:rPr lang="es-MX" sz="3200" b="1" i="1">
                              <a:latin typeface="Cambria Math" panose="02040503050406030204" pitchFamily="18" charset="0"/>
                            </a:rPr>
                            <m:t>𝒕</m:t>
                          </m:r>
                          <m:r>
                            <a:rPr lang="es-MX" sz="3200" b="1" i="1">
                              <a:latin typeface="Cambria Math" panose="02040503050406030204" pitchFamily="18" charset="0"/>
                            </a:rPr>
                            <m:t>−</m:t>
                          </m:r>
                          <m:r>
                            <a:rPr lang="es-MX" sz="3200" b="1" i="1" smtClean="0">
                              <a:latin typeface="Cambria Math" panose="02040503050406030204" pitchFamily="18" charset="0"/>
                            </a:rPr>
                            <m:t>𝒒</m:t>
                          </m:r>
                        </m:sub>
                        <m:sup>
                          <m:r>
                            <a:rPr lang="es-MX" sz="3200" b="1" i="1">
                              <a:latin typeface="Cambria Math" panose="02040503050406030204" pitchFamily="18" charset="0"/>
                            </a:rPr>
                            <m:t>𝟐</m:t>
                          </m:r>
                        </m:sup>
                      </m:sSubSup>
                      <m:r>
                        <a:rPr lang="es-MX" sz="3200" b="1" i="1" smtClean="0">
                          <a:latin typeface="Cambria Math" panose="02040503050406030204" pitchFamily="18" charset="0"/>
                        </a:rPr>
                        <m:t>+</m:t>
                      </m:r>
                      <m:sSub>
                        <m:sSubPr>
                          <m:ctrlPr>
                            <a:rPr lang="es-MX" sz="3200" b="1" i="1">
                              <a:latin typeface="Cambria Math" panose="02040503050406030204" pitchFamily="18" charset="0"/>
                            </a:rPr>
                          </m:ctrlPr>
                        </m:sSubPr>
                        <m:e>
                          <m:r>
                            <a:rPr lang="es-MX" sz="3200" b="1" i="1" smtClean="0">
                              <a:latin typeface="Cambria Math" panose="02040503050406030204" pitchFamily="18" charset="0"/>
                              <a:ea typeface="Cambria Math" panose="02040503050406030204" pitchFamily="18" charset="0"/>
                            </a:rPr>
                            <m:t>𝜷</m:t>
                          </m:r>
                        </m:e>
                        <m:sub>
                          <m:r>
                            <a:rPr lang="es-MX" sz="3200" b="1" i="1">
                              <a:latin typeface="Cambria Math" panose="02040503050406030204" pitchFamily="18" charset="0"/>
                              <a:ea typeface="Cambria Math" panose="02040503050406030204" pitchFamily="18" charset="0"/>
                            </a:rPr>
                            <m:t>𝟏</m:t>
                          </m:r>
                        </m:sub>
                      </m:sSub>
                      <m:sSubSup>
                        <m:sSubSupPr>
                          <m:ctrlPr>
                            <a:rPr lang="es-MX" sz="3200" b="1" i="1">
                              <a:latin typeface="Cambria Math" panose="02040503050406030204" pitchFamily="18" charset="0"/>
                            </a:rPr>
                          </m:ctrlPr>
                        </m:sSubSupPr>
                        <m:e>
                          <m:r>
                            <a:rPr lang="es-MX" sz="3200" b="1" i="1" smtClean="0">
                              <a:latin typeface="Cambria Math" panose="02040503050406030204" pitchFamily="18" charset="0"/>
                              <a:ea typeface="Cambria Math" panose="02040503050406030204" pitchFamily="18" charset="0"/>
                            </a:rPr>
                            <m:t>𝝈</m:t>
                          </m:r>
                        </m:e>
                        <m:sub>
                          <m:r>
                            <a:rPr lang="es-MX" sz="3200" b="1" i="1">
                              <a:latin typeface="Cambria Math" panose="02040503050406030204" pitchFamily="18" charset="0"/>
                            </a:rPr>
                            <m:t>𝒕</m:t>
                          </m:r>
                          <m:r>
                            <a:rPr lang="es-MX" sz="3200" b="1" i="1">
                              <a:latin typeface="Cambria Math" panose="02040503050406030204" pitchFamily="18" charset="0"/>
                            </a:rPr>
                            <m:t>−</m:t>
                          </m:r>
                          <m:r>
                            <a:rPr lang="es-MX" sz="3200" b="1" i="1">
                              <a:latin typeface="Cambria Math" panose="02040503050406030204" pitchFamily="18" charset="0"/>
                            </a:rPr>
                            <m:t>𝟏</m:t>
                          </m:r>
                        </m:sub>
                        <m:sup>
                          <m:r>
                            <a:rPr lang="es-MX" sz="3200" b="1" i="1">
                              <a:latin typeface="Cambria Math" panose="02040503050406030204" pitchFamily="18" charset="0"/>
                            </a:rPr>
                            <m:t>𝟐</m:t>
                          </m:r>
                        </m:sup>
                      </m:sSubSup>
                      <m:r>
                        <a:rPr lang="es-MX" sz="3200" b="1" i="1">
                          <a:latin typeface="Cambria Math" panose="02040503050406030204" pitchFamily="18" charset="0"/>
                        </a:rPr>
                        <m:t>+…+</m:t>
                      </m:r>
                      <m:sSub>
                        <m:sSubPr>
                          <m:ctrlPr>
                            <a:rPr lang="es-MX" sz="3200" b="1" i="1">
                              <a:latin typeface="Cambria Math" panose="02040503050406030204" pitchFamily="18" charset="0"/>
                            </a:rPr>
                          </m:ctrlPr>
                        </m:sSubPr>
                        <m:e>
                          <m:r>
                            <a:rPr lang="es-MX" sz="3200" b="1" i="1" smtClean="0">
                              <a:latin typeface="Cambria Math" panose="02040503050406030204" pitchFamily="18" charset="0"/>
                              <a:ea typeface="Cambria Math" panose="02040503050406030204" pitchFamily="18" charset="0"/>
                            </a:rPr>
                            <m:t>𝜷</m:t>
                          </m:r>
                        </m:e>
                        <m:sub>
                          <m:r>
                            <a:rPr lang="es-MX" sz="3200" b="1" i="1" smtClean="0">
                              <a:latin typeface="Cambria Math" panose="02040503050406030204" pitchFamily="18" charset="0"/>
                              <a:ea typeface="Cambria Math" panose="02040503050406030204" pitchFamily="18" charset="0"/>
                            </a:rPr>
                            <m:t>𝒑</m:t>
                          </m:r>
                        </m:sub>
                      </m:sSub>
                      <m:sSubSup>
                        <m:sSubSupPr>
                          <m:ctrlPr>
                            <a:rPr lang="es-MX" sz="3200" b="1" i="1">
                              <a:latin typeface="Cambria Math" panose="02040503050406030204" pitchFamily="18" charset="0"/>
                            </a:rPr>
                          </m:ctrlPr>
                        </m:sSubSupPr>
                        <m:e>
                          <m:r>
                            <a:rPr lang="es-MX" sz="3200" b="1" i="1" smtClean="0">
                              <a:latin typeface="Cambria Math" panose="02040503050406030204" pitchFamily="18" charset="0"/>
                              <a:ea typeface="Cambria Math" panose="02040503050406030204" pitchFamily="18" charset="0"/>
                            </a:rPr>
                            <m:t>𝝈</m:t>
                          </m:r>
                        </m:e>
                        <m:sub>
                          <m:r>
                            <a:rPr lang="es-MX" sz="3200" b="1" i="1">
                              <a:latin typeface="Cambria Math" panose="02040503050406030204" pitchFamily="18" charset="0"/>
                            </a:rPr>
                            <m:t>𝒕</m:t>
                          </m:r>
                          <m:r>
                            <a:rPr lang="es-MX" sz="3200" b="1" i="1">
                              <a:latin typeface="Cambria Math" panose="02040503050406030204" pitchFamily="18" charset="0"/>
                            </a:rPr>
                            <m:t>−</m:t>
                          </m:r>
                          <m:r>
                            <a:rPr lang="es-MX" sz="3200" b="1" i="1" smtClean="0">
                              <a:latin typeface="Cambria Math" panose="02040503050406030204" pitchFamily="18" charset="0"/>
                            </a:rPr>
                            <m:t>𝒑</m:t>
                          </m:r>
                        </m:sub>
                        <m:sup>
                          <m:r>
                            <a:rPr lang="es-MX" sz="3200" b="1" i="1">
                              <a:latin typeface="Cambria Math" panose="02040503050406030204" pitchFamily="18" charset="0"/>
                            </a:rPr>
                            <m:t>𝟐</m:t>
                          </m:r>
                        </m:sup>
                      </m:sSubSup>
                    </m:oMath>
                  </m:oMathPara>
                </a14:m>
                <a:endParaRPr lang="es-MX" sz="3200" i="1" dirty="0"/>
              </a:p>
              <a:p>
                <a:pPr algn="just"/>
                <a:endParaRPr lang="es-MX" sz="3200" i="1" dirty="0" smtClean="0"/>
              </a:p>
              <a:p>
                <a:pPr algn="just"/>
                <a:endParaRPr lang="es-MX" sz="3200" i="1" dirty="0"/>
              </a:p>
              <a:p>
                <a:pPr algn="just"/>
                <a:endParaRPr lang="es-MX" sz="3200" i="1" dirty="0" smtClean="0"/>
              </a:p>
              <a:p>
                <a:pPr algn="just"/>
                <a:endParaRPr lang="es-MX" sz="3200" i="1" dirty="0" smtClean="0"/>
              </a:p>
              <a:p>
                <a:pPr algn="just"/>
                <a:endParaRPr lang="es-MX" sz="3200" i="1" dirty="0"/>
              </a:p>
            </p:txBody>
          </p:sp>
        </mc:Choice>
        <mc:Fallback xmlns="">
          <p:sp>
            <p:nvSpPr>
              <p:cNvPr id="11" name="CuadroTexto 10"/>
              <p:cNvSpPr txBox="1">
                <a:spLocks noRot="1" noChangeAspect="1" noMove="1" noResize="1" noEditPoints="1" noAdjustHandles="1" noChangeArrowheads="1" noChangeShapeType="1" noTextEdit="1"/>
              </p:cNvSpPr>
              <p:nvPr/>
            </p:nvSpPr>
            <p:spPr>
              <a:xfrm flipH="1">
                <a:off x="249904" y="986743"/>
                <a:ext cx="11672735" cy="7491603"/>
              </a:xfrm>
              <a:prstGeom prst="rect">
                <a:avLst/>
              </a:prstGeom>
              <a:blipFill rotWithShape="0">
                <a:blip r:embed="rId3"/>
                <a:stretch>
                  <a:fillRect l="-1358" r="-1305"/>
                </a:stretch>
              </a:blipFill>
            </p:spPr>
            <p:txBody>
              <a:bodyPr/>
              <a:lstStyle/>
              <a:p>
                <a:r>
                  <a:rPr lang="es-MX">
                    <a:noFill/>
                  </a:rPr>
                  <a:t> </a:t>
                </a:r>
              </a:p>
            </p:txBody>
          </p:sp>
        </mc:Fallback>
      </mc:AlternateContent>
    </p:spTree>
    <p:extLst>
      <p:ext uri="{BB962C8B-B14F-4D97-AF65-F5344CB8AC3E}">
        <p14:creationId xmlns:p14="http://schemas.microsoft.com/office/powerpoint/2010/main" val="52492147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p:cNvCxnSpPr/>
          <p:nvPr/>
        </p:nvCxnSpPr>
        <p:spPr>
          <a:xfrm flipV="1">
            <a:off x="0" y="982493"/>
            <a:ext cx="10525328" cy="19456"/>
          </a:xfrm>
          <a:prstGeom prst="line">
            <a:avLst/>
          </a:prstGeom>
          <a:ln w="38100">
            <a:solidFill>
              <a:srgbClr val="3A5EA7"/>
            </a:solidFill>
          </a:ln>
        </p:spPr>
        <p:style>
          <a:lnRef idx="3">
            <a:schemeClr val="accent2"/>
          </a:lnRef>
          <a:fillRef idx="0">
            <a:schemeClr val="accent2"/>
          </a:fillRef>
          <a:effectRef idx="2">
            <a:schemeClr val="accent2"/>
          </a:effectRef>
          <a:fontRef idx="minor">
            <a:schemeClr val="tx1"/>
          </a:fontRef>
        </p:style>
      </p:cxnSp>
      <p:sp>
        <p:nvSpPr>
          <p:cNvPr id="5" name="Rectángulo 4"/>
          <p:cNvSpPr/>
          <p:nvPr/>
        </p:nvSpPr>
        <p:spPr>
          <a:xfrm>
            <a:off x="-9728" y="6536994"/>
            <a:ext cx="12192000" cy="155642"/>
          </a:xfrm>
          <a:prstGeom prst="rect">
            <a:avLst/>
          </a:prstGeom>
          <a:solidFill>
            <a:srgbClr val="8B9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6" name="Rectángulo 5"/>
          <p:cNvSpPr/>
          <p:nvPr/>
        </p:nvSpPr>
        <p:spPr>
          <a:xfrm>
            <a:off x="0" y="6692636"/>
            <a:ext cx="12192000" cy="155642"/>
          </a:xfrm>
          <a:prstGeom prst="rect">
            <a:avLst/>
          </a:prstGeom>
          <a:solidFill>
            <a:srgbClr val="3A5EA7"/>
          </a:solidFill>
          <a:ln>
            <a:solidFill>
              <a:srgbClr val="3A5E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pic>
        <p:nvPicPr>
          <p:cNvPr id="7" name="Imagen 6" descr="Imagen que contiene plato&#10;&#10;Descripción generada automáticamente">
            <a:extLst>
              <a:ext uri="{FF2B5EF4-FFF2-40B4-BE49-F238E27FC236}">
                <a16:creationId xmlns="" xmlns:a16="http://schemas.microsoft.com/office/drawing/2014/main" id="{1400270E-482D-4AAA-9CBF-6DBB210C7414}"/>
              </a:ext>
            </a:extLst>
          </p:cNvPr>
          <p:cNvPicPr>
            <a:picLocks noChangeAspect="1"/>
          </p:cNvPicPr>
          <p:nvPr/>
        </p:nvPicPr>
        <p:blipFill>
          <a:blip r:embed="rId2"/>
          <a:stretch>
            <a:fillRect/>
          </a:stretch>
        </p:blipFill>
        <p:spPr>
          <a:xfrm>
            <a:off x="10657908" y="-49655"/>
            <a:ext cx="1382959" cy="1068089"/>
          </a:xfrm>
          <a:prstGeom prst="rect">
            <a:avLst/>
          </a:prstGeom>
        </p:spPr>
      </p:pic>
      <p:sp>
        <p:nvSpPr>
          <p:cNvPr id="2" name="CuadroTexto 1"/>
          <p:cNvSpPr txBox="1"/>
          <p:nvPr/>
        </p:nvSpPr>
        <p:spPr>
          <a:xfrm flipH="1">
            <a:off x="-9728" y="181423"/>
            <a:ext cx="10968880" cy="769441"/>
          </a:xfrm>
          <a:prstGeom prst="rect">
            <a:avLst/>
          </a:prstGeom>
          <a:noFill/>
        </p:spPr>
        <p:txBody>
          <a:bodyPr wrap="square" rtlCol="0">
            <a:spAutoFit/>
          </a:bodyPr>
          <a:lstStyle/>
          <a:p>
            <a:r>
              <a:rPr lang="es-MX" sz="4400" b="1" dirty="0" smtClean="0"/>
              <a:t>MODELO GARCH( p, q)</a:t>
            </a:r>
            <a:endParaRPr lang="es-MX" sz="4400" b="1" dirty="0"/>
          </a:p>
        </p:txBody>
      </p:sp>
      <p:sp>
        <p:nvSpPr>
          <p:cNvPr id="11" name="CuadroTexto 10"/>
          <p:cNvSpPr txBox="1"/>
          <p:nvPr/>
        </p:nvSpPr>
        <p:spPr>
          <a:xfrm flipH="1">
            <a:off x="249904" y="1157591"/>
            <a:ext cx="11672735" cy="4154984"/>
          </a:xfrm>
          <a:prstGeom prst="rect">
            <a:avLst/>
          </a:prstGeom>
          <a:noFill/>
        </p:spPr>
        <p:txBody>
          <a:bodyPr wrap="square" rtlCol="0">
            <a:spAutoFit/>
          </a:bodyPr>
          <a:lstStyle/>
          <a:p>
            <a:pPr algn="just"/>
            <a:endParaRPr lang="es-MX" sz="2400" b="1" i="1" dirty="0" smtClean="0"/>
          </a:p>
          <a:p>
            <a:pPr algn="just"/>
            <a:endParaRPr lang="es-MX" sz="2400" i="1" dirty="0" smtClean="0"/>
          </a:p>
          <a:p>
            <a:pPr algn="just"/>
            <a:endParaRPr lang="es-MX" sz="2400" i="1" dirty="0"/>
          </a:p>
          <a:p>
            <a:pPr algn="just"/>
            <a:endParaRPr lang="es-MX" sz="2400" i="1" dirty="0" smtClean="0"/>
          </a:p>
          <a:p>
            <a:pPr marL="342900" indent="-342900" algn="just">
              <a:buFont typeface="Arial" panose="020B0604020202020204" pitchFamily="34" charset="0"/>
              <a:buChar char="•"/>
            </a:pPr>
            <a:r>
              <a:rPr lang="es-MX" sz="2400" i="1" dirty="0" smtClean="0"/>
              <a:t>Se ha </a:t>
            </a:r>
            <a:r>
              <a:rPr lang="es-MX" sz="2400" i="1" dirty="0"/>
              <a:t>demostrado matemáticamente que ningún modelo </a:t>
            </a:r>
            <a:r>
              <a:rPr lang="es-MX" sz="2400" i="1" dirty="0" smtClean="0"/>
              <a:t>GARCH </a:t>
            </a:r>
            <a:r>
              <a:rPr lang="es-MX" sz="2400" i="1" dirty="0"/>
              <a:t>de orden superior supera al </a:t>
            </a:r>
            <a:r>
              <a:rPr lang="es-MX" sz="2400" i="1" dirty="0" smtClean="0"/>
              <a:t>modelo </a:t>
            </a:r>
            <a:r>
              <a:rPr lang="es-MX" sz="2400" b="1" i="1" dirty="0" smtClean="0"/>
              <a:t>GARCH(1,1)</a:t>
            </a:r>
            <a:r>
              <a:rPr lang="es-MX" sz="2400" i="1" dirty="0" smtClean="0"/>
              <a:t> </a:t>
            </a:r>
            <a:r>
              <a:rPr lang="es-MX" sz="2400" i="1" dirty="0"/>
              <a:t>cuando se trata de la variación de los retornos de precios del mercado.</a:t>
            </a:r>
            <a:endParaRPr lang="es-MX" sz="2400" i="1" dirty="0" smtClean="0"/>
          </a:p>
          <a:p>
            <a:pPr marL="342900" indent="-342900" algn="just">
              <a:buFont typeface="Arial" panose="020B0604020202020204" pitchFamily="34" charset="0"/>
              <a:buChar char="•"/>
            </a:pPr>
            <a:endParaRPr lang="es-MX" sz="2400" i="1" dirty="0"/>
          </a:p>
          <a:p>
            <a:pPr marL="342900" indent="-342900" algn="just">
              <a:buFont typeface="Arial" panose="020B0604020202020204" pitchFamily="34" charset="0"/>
              <a:buChar char="•"/>
            </a:pPr>
            <a:r>
              <a:rPr lang="es-MX" sz="2400" i="1" dirty="0" smtClean="0"/>
              <a:t>Se debe </a:t>
            </a:r>
            <a:r>
              <a:rPr lang="es-MX" sz="2400" i="1" dirty="0"/>
              <a:t>a la naturaleza recursiva en la que se calculan las variaciones condicionales </a:t>
            </a:r>
            <a:r>
              <a:rPr lang="es-MX" sz="2400" i="1" dirty="0" smtClean="0"/>
              <a:t>pasadas.</a:t>
            </a:r>
          </a:p>
          <a:p>
            <a:pPr algn="just"/>
            <a:endParaRPr lang="es-MX" sz="2400" i="1" dirty="0"/>
          </a:p>
        </p:txBody>
      </p:sp>
    </p:spTree>
    <p:extLst>
      <p:ext uri="{BB962C8B-B14F-4D97-AF65-F5344CB8AC3E}">
        <p14:creationId xmlns:p14="http://schemas.microsoft.com/office/powerpoint/2010/main" val="11055595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p:cNvCxnSpPr/>
          <p:nvPr/>
        </p:nvCxnSpPr>
        <p:spPr>
          <a:xfrm flipV="1">
            <a:off x="0" y="982493"/>
            <a:ext cx="10525328" cy="19456"/>
          </a:xfrm>
          <a:prstGeom prst="line">
            <a:avLst/>
          </a:prstGeom>
          <a:ln w="38100">
            <a:solidFill>
              <a:srgbClr val="3A5EA7"/>
            </a:solidFill>
          </a:ln>
        </p:spPr>
        <p:style>
          <a:lnRef idx="3">
            <a:schemeClr val="accent2"/>
          </a:lnRef>
          <a:fillRef idx="0">
            <a:schemeClr val="accent2"/>
          </a:fillRef>
          <a:effectRef idx="2">
            <a:schemeClr val="accent2"/>
          </a:effectRef>
          <a:fontRef idx="minor">
            <a:schemeClr val="tx1"/>
          </a:fontRef>
        </p:style>
      </p:cxnSp>
      <p:sp>
        <p:nvSpPr>
          <p:cNvPr id="5" name="Rectángulo 4"/>
          <p:cNvSpPr/>
          <p:nvPr/>
        </p:nvSpPr>
        <p:spPr>
          <a:xfrm>
            <a:off x="-9728" y="6536994"/>
            <a:ext cx="12192000" cy="155642"/>
          </a:xfrm>
          <a:prstGeom prst="rect">
            <a:avLst/>
          </a:prstGeom>
          <a:solidFill>
            <a:srgbClr val="8B9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6" name="Rectángulo 5"/>
          <p:cNvSpPr/>
          <p:nvPr/>
        </p:nvSpPr>
        <p:spPr>
          <a:xfrm>
            <a:off x="0" y="6692636"/>
            <a:ext cx="12192000" cy="155642"/>
          </a:xfrm>
          <a:prstGeom prst="rect">
            <a:avLst/>
          </a:prstGeom>
          <a:solidFill>
            <a:srgbClr val="3A5EA7"/>
          </a:solidFill>
          <a:ln>
            <a:solidFill>
              <a:srgbClr val="3A5E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pic>
        <p:nvPicPr>
          <p:cNvPr id="7" name="Imagen 6" descr="Imagen que contiene plato&#10;&#10;Descripción generada automáticamente">
            <a:extLst>
              <a:ext uri="{FF2B5EF4-FFF2-40B4-BE49-F238E27FC236}">
                <a16:creationId xmlns="" xmlns:a16="http://schemas.microsoft.com/office/drawing/2014/main" id="{1400270E-482D-4AAA-9CBF-6DBB210C7414}"/>
              </a:ext>
            </a:extLst>
          </p:cNvPr>
          <p:cNvPicPr>
            <a:picLocks noChangeAspect="1"/>
          </p:cNvPicPr>
          <p:nvPr/>
        </p:nvPicPr>
        <p:blipFill>
          <a:blip r:embed="rId2"/>
          <a:stretch>
            <a:fillRect/>
          </a:stretch>
        </p:blipFill>
        <p:spPr>
          <a:xfrm>
            <a:off x="10657908" y="-49655"/>
            <a:ext cx="1382959" cy="1068089"/>
          </a:xfrm>
          <a:prstGeom prst="rect">
            <a:avLst/>
          </a:prstGeom>
        </p:spPr>
      </p:pic>
      <p:sp>
        <p:nvSpPr>
          <p:cNvPr id="2" name="CuadroTexto 1"/>
          <p:cNvSpPr txBox="1"/>
          <p:nvPr/>
        </p:nvSpPr>
        <p:spPr>
          <a:xfrm flipH="1">
            <a:off x="368132" y="135231"/>
            <a:ext cx="4162924" cy="769441"/>
          </a:xfrm>
          <a:prstGeom prst="rect">
            <a:avLst/>
          </a:prstGeom>
          <a:noFill/>
        </p:spPr>
        <p:txBody>
          <a:bodyPr wrap="square" rtlCol="0">
            <a:spAutoFit/>
          </a:bodyPr>
          <a:lstStyle/>
          <a:p>
            <a:r>
              <a:rPr lang="es-MX" sz="4400" b="1" dirty="0" smtClean="0"/>
              <a:t>COMPONENTES</a:t>
            </a:r>
            <a:endParaRPr lang="es-MX" sz="4400" b="1" dirty="0"/>
          </a:p>
        </p:txBody>
      </p:sp>
      <p:sp>
        <p:nvSpPr>
          <p:cNvPr id="11" name="CuadroTexto 10"/>
          <p:cNvSpPr txBox="1"/>
          <p:nvPr/>
        </p:nvSpPr>
        <p:spPr>
          <a:xfrm flipH="1">
            <a:off x="249904" y="1174076"/>
            <a:ext cx="11672735" cy="3416320"/>
          </a:xfrm>
          <a:prstGeom prst="rect">
            <a:avLst/>
          </a:prstGeom>
          <a:noFill/>
        </p:spPr>
        <p:txBody>
          <a:bodyPr wrap="square" rtlCol="0">
            <a:spAutoFit/>
          </a:bodyPr>
          <a:lstStyle/>
          <a:p>
            <a:pPr marL="571500" indent="-571500" algn="just">
              <a:buFont typeface="Arial" panose="020B0604020202020204" pitchFamily="34" charset="0"/>
              <a:buChar char="•"/>
            </a:pPr>
            <a:r>
              <a:rPr lang="es-MX" sz="3600" b="1" i="1" dirty="0" smtClean="0"/>
              <a:t>CÍCLICO: </a:t>
            </a:r>
            <a:r>
              <a:rPr lang="es-MX" sz="3600" i="1" dirty="0" smtClean="0"/>
              <a:t>Es la fluctuación en forma de onda alrededor de la tendencia.</a:t>
            </a:r>
          </a:p>
          <a:p>
            <a:pPr marL="571500" indent="-571500" algn="just">
              <a:buFont typeface="Arial" panose="020B0604020202020204" pitchFamily="34" charset="0"/>
              <a:buChar char="•"/>
            </a:pPr>
            <a:endParaRPr lang="es-MX" sz="3600" i="1" dirty="0"/>
          </a:p>
          <a:p>
            <a:pPr algn="just"/>
            <a:r>
              <a:rPr lang="es-MX" sz="3600" i="1" dirty="0" smtClean="0"/>
              <a:t>Se caracteriza </a:t>
            </a:r>
          </a:p>
          <a:p>
            <a:pPr algn="just"/>
            <a:r>
              <a:rPr lang="es-MX" sz="3600" i="1" dirty="0" smtClean="0"/>
              <a:t>porque su duración </a:t>
            </a:r>
          </a:p>
          <a:p>
            <a:pPr algn="just"/>
            <a:r>
              <a:rPr lang="es-MX" sz="3600" i="1" dirty="0" smtClean="0"/>
              <a:t>es irregular</a:t>
            </a:r>
          </a:p>
        </p:txBody>
      </p:sp>
      <p:pic>
        <p:nvPicPr>
          <p:cNvPr id="10" name="Imagen 9"/>
          <p:cNvPicPr>
            <a:picLocks noChangeAspect="1"/>
          </p:cNvPicPr>
          <p:nvPr/>
        </p:nvPicPr>
        <p:blipFill rotWithShape="1">
          <a:blip r:embed="rId3">
            <a:extLst>
              <a:ext uri="{28A0092B-C50C-407E-A947-70E740481C1C}">
                <a14:useLocalDpi xmlns:a14="http://schemas.microsoft.com/office/drawing/2010/main" val="0"/>
              </a:ext>
            </a:extLst>
          </a:blip>
          <a:srcRect l="22724" t="23078" r="22650" b="17146"/>
          <a:stretch/>
        </p:blipFill>
        <p:spPr>
          <a:xfrm>
            <a:off x="3997801" y="1850218"/>
            <a:ext cx="7992891" cy="4373161"/>
          </a:xfrm>
          <a:prstGeom prst="rect">
            <a:avLst/>
          </a:prstGeom>
        </p:spPr>
      </p:pic>
    </p:spTree>
    <p:extLst>
      <p:ext uri="{BB962C8B-B14F-4D97-AF65-F5344CB8AC3E}">
        <p14:creationId xmlns:p14="http://schemas.microsoft.com/office/powerpoint/2010/main" val="4418947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p:cNvCxnSpPr/>
          <p:nvPr/>
        </p:nvCxnSpPr>
        <p:spPr>
          <a:xfrm flipV="1">
            <a:off x="0" y="982493"/>
            <a:ext cx="10525328" cy="19456"/>
          </a:xfrm>
          <a:prstGeom prst="line">
            <a:avLst/>
          </a:prstGeom>
          <a:ln w="38100">
            <a:solidFill>
              <a:srgbClr val="3A5EA7"/>
            </a:solidFill>
          </a:ln>
        </p:spPr>
        <p:style>
          <a:lnRef idx="3">
            <a:schemeClr val="accent2"/>
          </a:lnRef>
          <a:fillRef idx="0">
            <a:schemeClr val="accent2"/>
          </a:fillRef>
          <a:effectRef idx="2">
            <a:schemeClr val="accent2"/>
          </a:effectRef>
          <a:fontRef idx="minor">
            <a:schemeClr val="tx1"/>
          </a:fontRef>
        </p:style>
      </p:cxnSp>
      <p:sp>
        <p:nvSpPr>
          <p:cNvPr id="5" name="Rectángulo 4"/>
          <p:cNvSpPr/>
          <p:nvPr/>
        </p:nvSpPr>
        <p:spPr>
          <a:xfrm>
            <a:off x="-9728" y="6536994"/>
            <a:ext cx="12192000" cy="155642"/>
          </a:xfrm>
          <a:prstGeom prst="rect">
            <a:avLst/>
          </a:prstGeom>
          <a:solidFill>
            <a:srgbClr val="8B9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6" name="Rectángulo 5"/>
          <p:cNvSpPr/>
          <p:nvPr/>
        </p:nvSpPr>
        <p:spPr>
          <a:xfrm>
            <a:off x="0" y="6692636"/>
            <a:ext cx="12192000" cy="155642"/>
          </a:xfrm>
          <a:prstGeom prst="rect">
            <a:avLst/>
          </a:prstGeom>
          <a:solidFill>
            <a:srgbClr val="3A5EA7"/>
          </a:solidFill>
          <a:ln>
            <a:solidFill>
              <a:srgbClr val="3A5E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pic>
        <p:nvPicPr>
          <p:cNvPr id="7" name="Imagen 6" descr="Imagen que contiene plato&#10;&#10;Descripción generada automáticamente">
            <a:extLst>
              <a:ext uri="{FF2B5EF4-FFF2-40B4-BE49-F238E27FC236}">
                <a16:creationId xmlns="" xmlns:a16="http://schemas.microsoft.com/office/drawing/2014/main" id="{1400270E-482D-4AAA-9CBF-6DBB210C7414}"/>
              </a:ext>
            </a:extLst>
          </p:cNvPr>
          <p:cNvPicPr>
            <a:picLocks noChangeAspect="1"/>
          </p:cNvPicPr>
          <p:nvPr/>
        </p:nvPicPr>
        <p:blipFill>
          <a:blip r:embed="rId2"/>
          <a:stretch>
            <a:fillRect/>
          </a:stretch>
        </p:blipFill>
        <p:spPr>
          <a:xfrm>
            <a:off x="10657908" y="-49655"/>
            <a:ext cx="1382959" cy="1068089"/>
          </a:xfrm>
          <a:prstGeom prst="rect">
            <a:avLst/>
          </a:prstGeom>
        </p:spPr>
      </p:pic>
      <p:sp>
        <p:nvSpPr>
          <p:cNvPr id="2" name="CuadroTexto 1"/>
          <p:cNvSpPr txBox="1"/>
          <p:nvPr/>
        </p:nvSpPr>
        <p:spPr>
          <a:xfrm flipH="1">
            <a:off x="368132" y="135231"/>
            <a:ext cx="4162924" cy="769441"/>
          </a:xfrm>
          <a:prstGeom prst="rect">
            <a:avLst/>
          </a:prstGeom>
          <a:noFill/>
        </p:spPr>
        <p:txBody>
          <a:bodyPr wrap="square" rtlCol="0">
            <a:spAutoFit/>
          </a:bodyPr>
          <a:lstStyle/>
          <a:p>
            <a:r>
              <a:rPr lang="es-MX" sz="4400" b="1" dirty="0" smtClean="0"/>
              <a:t>COMPONENTES</a:t>
            </a:r>
            <a:endParaRPr lang="es-MX" sz="4400" b="1" dirty="0"/>
          </a:p>
        </p:txBody>
      </p:sp>
      <p:sp>
        <p:nvSpPr>
          <p:cNvPr id="11" name="CuadroTexto 10"/>
          <p:cNvSpPr txBox="1"/>
          <p:nvPr/>
        </p:nvSpPr>
        <p:spPr>
          <a:xfrm flipH="1">
            <a:off x="249904" y="1174076"/>
            <a:ext cx="11672735" cy="1754326"/>
          </a:xfrm>
          <a:prstGeom prst="rect">
            <a:avLst/>
          </a:prstGeom>
          <a:noFill/>
        </p:spPr>
        <p:txBody>
          <a:bodyPr wrap="square" rtlCol="0">
            <a:spAutoFit/>
          </a:bodyPr>
          <a:lstStyle/>
          <a:p>
            <a:pPr marL="571500" indent="-571500" algn="just">
              <a:buFont typeface="Arial" panose="020B0604020202020204" pitchFamily="34" charset="0"/>
              <a:buChar char="•"/>
            </a:pPr>
            <a:r>
              <a:rPr lang="es-MX" sz="3600" b="1" i="1" dirty="0"/>
              <a:t>ESTACIONAL: </a:t>
            </a:r>
            <a:r>
              <a:rPr lang="es-MX" sz="3600" i="1" dirty="0" smtClean="0"/>
              <a:t>Es el comportamiento recursivo </a:t>
            </a:r>
            <a:r>
              <a:rPr lang="es-MX" sz="3600" i="1" dirty="0"/>
              <a:t>o </a:t>
            </a:r>
            <a:r>
              <a:rPr lang="es-MX" sz="3600" i="1" dirty="0" smtClean="0"/>
              <a:t>patrón  </a:t>
            </a:r>
            <a:r>
              <a:rPr lang="es-MX" sz="3600" i="1" dirty="0"/>
              <a:t>que responde a las mismas fechas </a:t>
            </a:r>
            <a:r>
              <a:rPr lang="es-MX" sz="3600" i="1" dirty="0" smtClean="0"/>
              <a:t>en </a:t>
            </a:r>
            <a:r>
              <a:rPr lang="es-MX" sz="3600" i="1" dirty="0"/>
              <a:t>el tiempo, durante  algunos periodos</a:t>
            </a:r>
            <a:r>
              <a:rPr lang="es-MX" sz="3600" i="1" dirty="0" smtClean="0"/>
              <a:t>.</a:t>
            </a:r>
            <a:endParaRPr lang="es-MX" sz="3600" i="1" dirty="0"/>
          </a:p>
        </p:txBody>
      </p:sp>
      <p:pic>
        <p:nvPicPr>
          <p:cNvPr id="8" name="Imagen 7"/>
          <p:cNvPicPr>
            <a:picLocks noChangeAspect="1"/>
          </p:cNvPicPr>
          <p:nvPr/>
        </p:nvPicPr>
        <p:blipFill rotWithShape="1">
          <a:blip r:embed="rId3">
            <a:extLst>
              <a:ext uri="{28A0092B-C50C-407E-A947-70E740481C1C}">
                <a14:useLocalDpi xmlns:a14="http://schemas.microsoft.com/office/drawing/2010/main" val="0"/>
              </a:ext>
            </a:extLst>
          </a:blip>
          <a:srcRect l="22612" t="23302" r="22425" b="18488"/>
          <a:stretch/>
        </p:blipFill>
        <p:spPr>
          <a:xfrm>
            <a:off x="4249056" y="2336106"/>
            <a:ext cx="7933216" cy="4200888"/>
          </a:xfrm>
          <a:prstGeom prst="rect">
            <a:avLst/>
          </a:prstGeom>
        </p:spPr>
      </p:pic>
    </p:spTree>
    <p:extLst>
      <p:ext uri="{BB962C8B-B14F-4D97-AF65-F5344CB8AC3E}">
        <p14:creationId xmlns:p14="http://schemas.microsoft.com/office/powerpoint/2010/main" val="24553302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p:cNvCxnSpPr/>
          <p:nvPr/>
        </p:nvCxnSpPr>
        <p:spPr>
          <a:xfrm flipV="1">
            <a:off x="0" y="982493"/>
            <a:ext cx="10525328" cy="19456"/>
          </a:xfrm>
          <a:prstGeom prst="line">
            <a:avLst/>
          </a:prstGeom>
          <a:ln w="38100">
            <a:solidFill>
              <a:srgbClr val="3A5EA7"/>
            </a:solidFill>
          </a:ln>
        </p:spPr>
        <p:style>
          <a:lnRef idx="3">
            <a:schemeClr val="accent2"/>
          </a:lnRef>
          <a:fillRef idx="0">
            <a:schemeClr val="accent2"/>
          </a:fillRef>
          <a:effectRef idx="2">
            <a:schemeClr val="accent2"/>
          </a:effectRef>
          <a:fontRef idx="minor">
            <a:schemeClr val="tx1"/>
          </a:fontRef>
        </p:style>
      </p:cxnSp>
      <p:sp>
        <p:nvSpPr>
          <p:cNvPr id="5" name="Rectángulo 4"/>
          <p:cNvSpPr/>
          <p:nvPr/>
        </p:nvSpPr>
        <p:spPr>
          <a:xfrm>
            <a:off x="-9728" y="6536994"/>
            <a:ext cx="12192000" cy="155642"/>
          </a:xfrm>
          <a:prstGeom prst="rect">
            <a:avLst/>
          </a:prstGeom>
          <a:solidFill>
            <a:srgbClr val="8B9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6" name="Rectángulo 5"/>
          <p:cNvSpPr/>
          <p:nvPr/>
        </p:nvSpPr>
        <p:spPr>
          <a:xfrm>
            <a:off x="0" y="6692636"/>
            <a:ext cx="12192000" cy="155642"/>
          </a:xfrm>
          <a:prstGeom prst="rect">
            <a:avLst/>
          </a:prstGeom>
          <a:solidFill>
            <a:srgbClr val="3A5EA7"/>
          </a:solidFill>
          <a:ln>
            <a:solidFill>
              <a:srgbClr val="3A5E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pic>
        <p:nvPicPr>
          <p:cNvPr id="7" name="Imagen 6" descr="Imagen que contiene plato&#10;&#10;Descripción generada automáticamente">
            <a:extLst>
              <a:ext uri="{FF2B5EF4-FFF2-40B4-BE49-F238E27FC236}">
                <a16:creationId xmlns="" xmlns:a16="http://schemas.microsoft.com/office/drawing/2014/main" id="{1400270E-482D-4AAA-9CBF-6DBB210C7414}"/>
              </a:ext>
            </a:extLst>
          </p:cNvPr>
          <p:cNvPicPr>
            <a:picLocks noChangeAspect="1"/>
          </p:cNvPicPr>
          <p:nvPr/>
        </p:nvPicPr>
        <p:blipFill>
          <a:blip r:embed="rId2"/>
          <a:stretch>
            <a:fillRect/>
          </a:stretch>
        </p:blipFill>
        <p:spPr>
          <a:xfrm>
            <a:off x="10657908" y="-49655"/>
            <a:ext cx="1382959" cy="1068089"/>
          </a:xfrm>
          <a:prstGeom prst="rect">
            <a:avLst/>
          </a:prstGeom>
        </p:spPr>
      </p:pic>
      <p:sp>
        <p:nvSpPr>
          <p:cNvPr id="2" name="CuadroTexto 1"/>
          <p:cNvSpPr txBox="1"/>
          <p:nvPr/>
        </p:nvSpPr>
        <p:spPr>
          <a:xfrm flipH="1">
            <a:off x="368132" y="135231"/>
            <a:ext cx="4162924" cy="769441"/>
          </a:xfrm>
          <a:prstGeom prst="rect">
            <a:avLst/>
          </a:prstGeom>
          <a:noFill/>
        </p:spPr>
        <p:txBody>
          <a:bodyPr wrap="square" rtlCol="0">
            <a:spAutoFit/>
          </a:bodyPr>
          <a:lstStyle/>
          <a:p>
            <a:r>
              <a:rPr lang="es-MX" sz="4400" b="1" dirty="0" smtClean="0"/>
              <a:t>COMPONENTES</a:t>
            </a:r>
            <a:endParaRPr lang="es-MX" sz="4400" b="1" dirty="0"/>
          </a:p>
        </p:txBody>
      </p:sp>
      <p:sp>
        <p:nvSpPr>
          <p:cNvPr id="11" name="CuadroTexto 10"/>
          <p:cNvSpPr txBox="1"/>
          <p:nvPr/>
        </p:nvSpPr>
        <p:spPr>
          <a:xfrm flipH="1">
            <a:off x="249904" y="996509"/>
            <a:ext cx="11672735" cy="6494085"/>
          </a:xfrm>
          <a:prstGeom prst="rect">
            <a:avLst/>
          </a:prstGeom>
          <a:noFill/>
        </p:spPr>
        <p:txBody>
          <a:bodyPr wrap="square" rtlCol="0">
            <a:spAutoFit/>
          </a:bodyPr>
          <a:lstStyle/>
          <a:p>
            <a:pPr marL="571500" indent="-571500" algn="just">
              <a:buFont typeface="Arial" panose="020B0604020202020204" pitchFamily="34" charset="0"/>
              <a:buChar char="•"/>
            </a:pPr>
            <a:r>
              <a:rPr lang="es-MX" sz="3600" b="1" i="1" dirty="0"/>
              <a:t>IRREGULAR: </a:t>
            </a:r>
            <a:r>
              <a:rPr lang="es-MX" sz="3600" i="1" dirty="0" smtClean="0"/>
              <a:t>Se conoce </a:t>
            </a:r>
            <a:r>
              <a:rPr lang="es-MX" sz="3600" i="1" dirty="0"/>
              <a:t>como la parte </a:t>
            </a:r>
            <a:r>
              <a:rPr lang="es-MX" sz="3600" b="1" i="1" dirty="0" smtClean="0"/>
              <a:t>Estocástica  </a:t>
            </a:r>
            <a:r>
              <a:rPr lang="es-MX" sz="3600" b="1" i="1" dirty="0"/>
              <a:t>o </a:t>
            </a:r>
            <a:r>
              <a:rPr lang="es-MX" sz="3600" b="1" i="1" dirty="0" smtClean="0"/>
              <a:t>Aleatoria</a:t>
            </a:r>
            <a:r>
              <a:rPr lang="es-MX" sz="3600" i="1" dirty="0" smtClean="0"/>
              <a:t>. </a:t>
            </a:r>
          </a:p>
          <a:p>
            <a:pPr marL="571500" indent="-571500" algn="just">
              <a:buFont typeface="Arial" panose="020B0604020202020204" pitchFamily="34" charset="0"/>
              <a:buChar char="•"/>
            </a:pPr>
            <a:endParaRPr lang="es-MX" sz="3600" i="1" dirty="0" smtClean="0"/>
          </a:p>
          <a:p>
            <a:pPr marL="571500" indent="-571500" algn="just">
              <a:buFont typeface="Arial" panose="020B0604020202020204" pitchFamily="34" charset="0"/>
              <a:buChar char="•"/>
            </a:pPr>
            <a:endParaRPr lang="es-MX" sz="3600" i="1" dirty="0"/>
          </a:p>
          <a:p>
            <a:pPr marL="571500" indent="-571500" algn="just">
              <a:buFont typeface="Arial" panose="020B0604020202020204" pitchFamily="34" charset="0"/>
              <a:buChar char="•"/>
            </a:pPr>
            <a:endParaRPr lang="es-MX" sz="3600" i="1" dirty="0" smtClean="0"/>
          </a:p>
          <a:p>
            <a:pPr marL="571500" indent="-571500" algn="just">
              <a:buFont typeface="Arial" panose="020B0604020202020204" pitchFamily="34" charset="0"/>
              <a:buChar char="•"/>
            </a:pPr>
            <a:endParaRPr lang="es-MX" sz="3600" i="1" dirty="0"/>
          </a:p>
          <a:p>
            <a:pPr marL="571500" indent="-571500" algn="just">
              <a:buFont typeface="Arial" panose="020B0604020202020204" pitchFamily="34" charset="0"/>
              <a:buChar char="•"/>
            </a:pPr>
            <a:endParaRPr lang="es-MX" sz="3600" i="1" dirty="0" smtClean="0"/>
          </a:p>
          <a:p>
            <a:pPr marL="571500" indent="-571500" algn="just">
              <a:buFont typeface="Arial" panose="020B0604020202020204" pitchFamily="34" charset="0"/>
              <a:buChar char="•"/>
            </a:pPr>
            <a:endParaRPr lang="es-MX" sz="3600" i="1" dirty="0"/>
          </a:p>
          <a:p>
            <a:pPr algn="just"/>
            <a:r>
              <a:rPr lang="es-MX" sz="2800" i="1" dirty="0"/>
              <a:t>Esta componente no </a:t>
            </a:r>
            <a:r>
              <a:rPr lang="es-MX" sz="2800" i="1" dirty="0" smtClean="0"/>
              <a:t>responde a </a:t>
            </a:r>
            <a:r>
              <a:rPr lang="es-MX" sz="2800" i="1" dirty="0"/>
              <a:t>ningún patrón o </a:t>
            </a:r>
            <a:r>
              <a:rPr lang="es-MX" sz="2800" i="1" dirty="0" smtClean="0"/>
              <a:t>comportamiento </a:t>
            </a:r>
            <a:r>
              <a:rPr lang="es-MX" sz="2800" i="1" dirty="0"/>
              <a:t>sistemático sino que es el </a:t>
            </a:r>
            <a:r>
              <a:rPr lang="es-MX" sz="2800" i="1" dirty="0" smtClean="0"/>
              <a:t>resultado </a:t>
            </a:r>
            <a:r>
              <a:rPr lang="es-MX" sz="2800" i="1" dirty="0"/>
              <a:t>de cuestiones  fortuitas </a:t>
            </a:r>
            <a:r>
              <a:rPr lang="es-MX" sz="2800" i="1" dirty="0" smtClean="0"/>
              <a:t>implícitas </a:t>
            </a:r>
            <a:r>
              <a:rPr lang="es-MX" sz="2800" i="1" dirty="0"/>
              <a:t>de la serie.</a:t>
            </a:r>
          </a:p>
          <a:p>
            <a:pPr marL="571500" indent="-571500" algn="just">
              <a:buFont typeface="Arial" panose="020B0604020202020204" pitchFamily="34" charset="0"/>
              <a:buChar char="•"/>
            </a:pPr>
            <a:endParaRPr lang="es-MX" sz="3600" i="1" dirty="0" smtClean="0"/>
          </a:p>
          <a:p>
            <a:pPr marL="571500" indent="-571500" algn="just">
              <a:buFont typeface="Arial" panose="020B0604020202020204" pitchFamily="34" charset="0"/>
              <a:buChar char="•"/>
            </a:pPr>
            <a:endParaRPr lang="es-MX" sz="3600" i="1" dirty="0"/>
          </a:p>
        </p:txBody>
      </p:sp>
      <p:pic>
        <p:nvPicPr>
          <p:cNvPr id="3" name="Imagen 2"/>
          <p:cNvPicPr>
            <a:picLocks noChangeAspect="1"/>
          </p:cNvPicPr>
          <p:nvPr/>
        </p:nvPicPr>
        <p:blipFill rotWithShape="1">
          <a:blip r:embed="rId3">
            <a:extLst>
              <a:ext uri="{28A0092B-C50C-407E-A947-70E740481C1C}">
                <a14:useLocalDpi xmlns:a14="http://schemas.microsoft.com/office/drawing/2010/main" val="0"/>
              </a:ext>
            </a:extLst>
          </a:blip>
          <a:srcRect l="22836" t="23302" r="22425" b="17369"/>
          <a:stretch/>
        </p:blipFill>
        <p:spPr>
          <a:xfrm>
            <a:off x="3193696" y="1542881"/>
            <a:ext cx="7627985" cy="3929871"/>
          </a:xfrm>
          <a:prstGeom prst="rect">
            <a:avLst/>
          </a:prstGeom>
        </p:spPr>
      </p:pic>
    </p:spTree>
    <p:extLst>
      <p:ext uri="{BB962C8B-B14F-4D97-AF65-F5344CB8AC3E}">
        <p14:creationId xmlns:p14="http://schemas.microsoft.com/office/powerpoint/2010/main" val="19366996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p:cNvCxnSpPr/>
          <p:nvPr/>
        </p:nvCxnSpPr>
        <p:spPr>
          <a:xfrm flipV="1">
            <a:off x="0" y="982493"/>
            <a:ext cx="10525328" cy="19456"/>
          </a:xfrm>
          <a:prstGeom prst="line">
            <a:avLst/>
          </a:prstGeom>
          <a:ln w="38100">
            <a:solidFill>
              <a:srgbClr val="3A5EA7"/>
            </a:solidFill>
          </a:ln>
        </p:spPr>
        <p:style>
          <a:lnRef idx="3">
            <a:schemeClr val="accent2"/>
          </a:lnRef>
          <a:fillRef idx="0">
            <a:schemeClr val="accent2"/>
          </a:fillRef>
          <a:effectRef idx="2">
            <a:schemeClr val="accent2"/>
          </a:effectRef>
          <a:fontRef idx="minor">
            <a:schemeClr val="tx1"/>
          </a:fontRef>
        </p:style>
      </p:cxnSp>
      <p:sp>
        <p:nvSpPr>
          <p:cNvPr id="5" name="Rectángulo 4"/>
          <p:cNvSpPr/>
          <p:nvPr/>
        </p:nvSpPr>
        <p:spPr>
          <a:xfrm>
            <a:off x="-9728" y="6536994"/>
            <a:ext cx="12192000" cy="155642"/>
          </a:xfrm>
          <a:prstGeom prst="rect">
            <a:avLst/>
          </a:prstGeom>
          <a:solidFill>
            <a:srgbClr val="8B9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6" name="Rectángulo 5"/>
          <p:cNvSpPr/>
          <p:nvPr/>
        </p:nvSpPr>
        <p:spPr>
          <a:xfrm>
            <a:off x="0" y="6692636"/>
            <a:ext cx="12192000" cy="155642"/>
          </a:xfrm>
          <a:prstGeom prst="rect">
            <a:avLst/>
          </a:prstGeom>
          <a:solidFill>
            <a:srgbClr val="3A5EA7"/>
          </a:solidFill>
          <a:ln>
            <a:solidFill>
              <a:srgbClr val="3A5E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pic>
        <p:nvPicPr>
          <p:cNvPr id="7" name="Imagen 6" descr="Imagen que contiene plato&#10;&#10;Descripción generada automáticamente">
            <a:extLst>
              <a:ext uri="{FF2B5EF4-FFF2-40B4-BE49-F238E27FC236}">
                <a16:creationId xmlns="" xmlns:a16="http://schemas.microsoft.com/office/drawing/2014/main" id="{1400270E-482D-4AAA-9CBF-6DBB210C7414}"/>
              </a:ext>
            </a:extLst>
          </p:cNvPr>
          <p:cNvPicPr>
            <a:picLocks noChangeAspect="1"/>
          </p:cNvPicPr>
          <p:nvPr/>
        </p:nvPicPr>
        <p:blipFill>
          <a:blip r:embed="rId2"/>
          <a:stretch>
            <a:fillRect/>
          </a:stretch>
        </p:blipFill>
        <p:spPr>
          <a:xfrm>
            <a:off x="10657908" y="-49655"/>
            <a:ext cx="1382959" cy="1068089"/>
          </a:xfrm>
          <a:prstGeom prst="rect">
            <a:avLst/>
          </a:prstGeom>
        </p:spPr>
      </p:pic>
      <p:sp>
        <p:nvSpPr>
          <p:cNvPr id="2" name="CuadroTexto 1"/>
          <p:cNvSpPr txBox="1"/>
          <p:nvPr/>
        </p:nvSpPr>
        <p:spPr>
          <a:xfrm flipH="1">
            <a:off x="368131" y="135231"/>
            <a:ext cx="7110841" cy="769441"/>
          </a:xfrm>
          <a:prstGeom prst="rect">
            <a:avLst/>
          </a:prstGeom>
          <a:noFill/>
        </p:spPr>
        <p:txBody>
          <a:bodyPr wrap="square" rtlCol="0">
            <a:spAutoFit/>
          </a:bodyPr>
          <a:lstStyle/>
          <a:p>
            <a:r>
              <a:rPr lang="es-MX" sz="4400" b="1" dirty="0"/>
              <a:t>PROCESOS ESTOCÁSTICOS</a:t>
            </a:r>
          </a:p>
        </p:txBody>
      </p:sp>
      <mc:AlternateContent xmlns:mc="http://schemas.openxmlformats.org/markup-compatibility/2006" xmlns:a14="http://schemas.microsoft.com/office/drawing/2010/main">
        <mc:Choice Requires="a14">
          <p:sp>
            <p:nvSpPr>
              <p:cNvPr id="11" name="CuadroTexto 10"/>
              <p:cNvSpPr txBox="1"/>
              <p:nvPr/>
            </p:nvSpPr>
            <p:spPr>
              <a:xfrm flipH="1">
                <a:off x="249904" y="1461312"/>
                <a:ext cx="11672735" cy="5016758"/>
              </a:xfrm>
              <a:prstGeom prst="rect">
                <a:avLst/>
              </a:prstGeom>
              <a:noFill/>
            </p:spPr>
            <p:txBody>
              <a:bodyPr wrap="square" rtlCol="0">
                <a:spAutoFit/>
              </a:bodyPr>
              <a:lstStyle/>
              <a:p>
                <a:pPr algn="just"/>
                <a:r>
                  <a:rPr lang="es-MX" sz="3200" i="1" dirty="0" smtClean="0"/>
                  <a:t>Un proceso estocástico </a:t>
                </a:r>
                <a14:m>
                  <m:oMath xmlns:m="http://schemas.openxmlformats.org/officeDocument/2006/math">
                    <m:d>
                      <m:dPr>
                        <m:ctrlPr>
                          <a:rPr lang="es-MX" sz="3200" b="1" i="1">
                            <a:latin typeface="Cambria Math" panose="02040503050406030204" pitchFamily="18" charset="0"/>
                          </a:rPr>
                        </m:ctrlPr>
                      </m:dPr>
                      <m:e>
                        <m:sSub>
                          <m:sSubPr>
                            <m:ctrlPr>
                              <a:rPr lang="es-MX" sz="3200" b="1" i="1">
                                <a:latin typeface="Cambria Math" panose="02040503050406030204" pitchFamily="18" charset="0"/>
                              </a:rPr>
                            </m:ctrlPr>
                          </m:sSubPr>
                          <m:e>
                            <m:r>
                              <a:rPr lang="es-MX" sz="3200" b="1" i="1">
                                <a:latin typeface="Cambria Math" panose="02040503050406030204" pitchFamily="18" charset="0"/>
                              </a:rPr>
                              <m:t>𝒙</m:t>
                            </m:r>
                          </m:e>
                          <m:sub>
                            <m:r>
                              <a:rPr lang="es-MX" sz="3200" b="1" i="1">
                                <a:latin typeface="Cambria Math" panose="02040503050406030204" pitchFamily="18" charset="0"/>
                              </a:rPr>
                              <m:t>𝒕</m:t>
                            </m:r>
                          </m:sub>
                        </m:sSub>
                      </m:e>
                    </m:d>
                  </m:oMath>
                </a14:m>
                <a:r>
                  <a:rPr lang="es-MX" sz="3200" i="1" dirty="0"/>
                  <a:t> </a:t>
                </a:r>
                <a:r>
                  <a:rPr lang="es-MX" sz="3200" i="1" dirty="0" smtClean="0"/>
                  <a:t>es </a:t>
                </a:r>
                <a:r>
                  <a:rPr lang="es-MX" sz="3200" i="1" dirty="0"/>
                  <a:t>una sucesión de variables  aleatorias ordenadas en el tiempo (en el caso de series temporales).</a:t>
                </a:r>
              </a:p>
              <a:p>
                <a:pPr algn="just"/>
                <a:endParaRPr lang="es-MX" sz="3200" i="1" dirty="0"/>
              </a:p>
              <a:p>
                <a:pPr algn="just"/>
                <a:r>
                  <a:rPr lang="es-MX" sz="3200" i="1" dirty="0" smtClean="0"/>
                  <a:t>Por lo que</a:t>
                </a:r>
                <a:r>
                  <a:rPr lang="es-MX" sz="3200" i="1" dirty="0"/>
                  <a:t>, </a:t>
                </a:r>
                <a:r>
                  <a:rPr lang="es-MX" sz="3200" i="1" dirty="0" smtClean="0"/>
                  <a:t>las </a:t>
                </a:r>
                <a:r>
                  <a:rPr lang="es-MX" sz="3200" i="1" dirty="0"/>
                  <a:t>series temporales se definen como un caso particular de los </a:t>
                </a:r>
                <a:r>
                  <a:rPr lang="es-MX" sz="3200" i="1" dirty="0" smtClean="0"/>
                  <a:t>procesos estocásticos.</a:t>
                </a:r>
              </a:p>
              <a:p>
                <a:pPr algn="just"/>
                <a:endParaRPr lang="es-MX" sz="3200" i="1" dirty="0"/>
              </a:p>
              <a:p>
                <a:pPr algn="just"/>
                <a:r>
                  <a:rPr lang="es-MX" sz="3200" b="1" i="1" dirty="0" smtClean="0"/>
                  <a:t>Lo </a:t>
                </a:r>
                <a:r>
                  <a:rPr lang="es-MX" sz="3200" b="1" i="1" dirty="0"/>
                  <a:t>ideal es tener una serie de tiempo </a:t>
                </a:r>
                <a:r>
                  <a:rPr lang="es-MX" sz="3200" b="1" i="1" dirty="0" smtClean="0"/>
                  <a:t>con media </a:t>
                </a:r>
                <a:r>
                  <a:rPr lang="es-MX" sz="3200" b="1" i="1" dirty="0"/>
                  <a:t>y </a:t>
                </a:r>
                <a:r>
                  <a:rPr lang="es-MX" sz="3200" b="1" i="1" dirty="0" smtClean="0"/>
                  <a:t>varianza </a:t>
                </a:r>
                <a:r>
                  <a:rPr lang="es-MX" sz="3200" b="1" i="1" dirty="0"/>
                  <a:t>(más o menos) constante.</a:t>
                </a:r>
              </a:p>
              <a:p>
                <a:pPr algn="just"/>
                <a:endParaRPr lang="es-MX" sz="3200" i="1" dirty="0" smtClean="0"/>
              </a:p>
              <a:p>
                <a:pPr algn="just"/>
                <a:endParaRPr lang="es-MX" sz="3200" i="1" dirty="0"/>
              </a:p>
            </p:txBody>
          </p:sp>
        </mc:Choice>
        <mc:Fallback xmlns="">
          <p:sp>
            <p:nvSpPr>
              <p:cNvPr id="11" name="CuadroTexto 10"/>
              <p:cNvSpPr txBox="1">
                <a:spLocks noRot="1" noChangeAspect="1" noMove="1" noResize="1" noEditPoints="1" noAdjustHandles="1" noChangeArrowheads="1" noChangeShapeType="1" noTextEdit="1"/>
              </p:cNvSpPr>
              <p:nvPr/>
            </p:nvSpPr>
            <p:spPr>
              <a:xfrm flipH="1">
                <a:off x="249904" y="1461312"/>
                <a:ext cx="11672735" cy="5016758"/>
              </a:xfrm>
              <a:prstGeom prst="rect">
                <a:avLst/>
              </a:prstGeom>
              <a:blipFill rotWithShape="0">
                <a:blip r:embed="rId3"/>
                <a:stretch>
                  <a:fillRect l="-1358" t="-1458" r="-1305"/>
                </a:stretch>
              </a:blipFill>
            </p:spPr>
            <p:txBody>
              <a:bodyPr/>
              <a:lstStyle/>
              <a:p>
                <a:r>
                  <a:rPr lang="es-MX">
                    <a:noFill/>
                  </a:rPr>
                  <a:t> </a:t>
                </a:r>
              </a:p>
            </p:txBody>
          </p:sp>
        </mc:Fallback>
      </mc:AlternateContent>
    </p:spTree>
    <p:extLst>
      <p:ext uri="{BB962C8B-B14F-4D97-AF65-F5344CB8AC3E}">
        <p14:creationId xmlns:p14="http://schemas.microsoft.com/office/powerpoint/2010/main" val="400110836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4111</TotalTime>
  <Words>2227</Words>
  <Application>Microsoft Office PowerPoint</Application>
  <PresentationFormat>Panorámica</PresentationFormat>
  <Paragraphs>423</Paragraphs>
  <Slides>56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56</vt:i4>
      </vt:variant>
    </vt:vector>
  </HeadingPairs>
  <TitlesOfParts>
    <vt:vector size="62" baseType="lpstr">
      <vt:lpstr>Akzidenz-Grotesk BQ Condensed Medium</vt:lpstr>
      <vt:lpstr>Arial</vt:lpstr>
      <vt:lpstr>Calibri</vt:lpstr>
      <vt:lpstr>Calibri Light</vt:lpstr>
      <vt:lpstr>Cambria Math</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Microsoft Office</dc:creator>
  <cp:lastModifiedBy>USER</cp:lastModifiedBy>
  <cp:revision>111</cp:revision>
  <dcterms:created xsi:type="dcterms:W3CDTF">2018-01-05T18:20:25Z</dcterms:created>
  <dcterms:modified xsi:type="dcterms:W3CDTF">2021-03-16T03:52:33Z</dcterms:modified>
</cp:coreProperties>
</file>