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A3ACC8-BBFE-491C-A38D-457A617A393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B7FCE4-E341-4C96-87D2-E0F35F10A57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63BBA0-B8DD-43CD-9E69-AE1F4A97342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F6A283-DD40-4DD5-BDA4-CA2DD1F6AE9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28847F-1D7B-4E73-B4BF-88E566C1759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5EAE3F-9EB9-4C38-85B4-E3DA302E20B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B7959B-95FF-4686-B89F-9801B05F052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442120-C8C7-443E-845C-D768E077214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398CAA-3989-4325-84C2-5F593875BDF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F10EDD-EF7D-4D50-A096-3AFD6A22920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5C31A-A967-475F-8BBF-0B7D4A9A1B9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CCF615-7B34-47A3-BB89-56AF313463A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7F397-F6C6-439D-8A97-C95FCC26A97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B5120B-F486-40D8-8C59-038DE202655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8AC4A-0D63-41E4-9577-1DCE4FE15EF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882DD-172E-4859-9121-86B6B914564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972FCC-EECF-4F01-B906-1A3A8616807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1B4D57-8AD8-4FBB-8312-D17B5B9D3CC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BB4E9-BA72-4B78-BD24-4240EE1D6CB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012623-F839-4A94-B06C-22BF5DE3453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A05179-83AE-4D4B-8976-A7A95AA7D3E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10EE76-FA83-42EE-9AA1-7E50F3C5475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67C822-6D17-4540-AB46-945A872B61A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135A1-E15B-46FF-9D33-6AE06485A93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06E22-4482-4685-829A-92BFCBC8CEA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88807D-BF85-41FB-8765-B0204688A7A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1C99D4-199C-4DC6-8636-C6E233DE9C1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6E0D43-87BE-4134-9BF6-876B9A07704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73E9C-ECB2-4F5C-987D-D10C8D68A12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B87787-B1E5-4D07-934F-4FB1E3184EB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9151B5-C978-42D1-A640-4BAA177071C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5575D53-CD99-4DA1-A929-50FF0C0ABF5F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2A8EBC-E924-4575-A74E-A662075C80C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0A1E8B-46D2-47E3-99A2-2473043C0A84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15C165-D93D-473E-9889-7765A8C6345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EB85B7-34E6-4F45-8E48-A249E523C882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23E85E-560C-4429-82C3-3EE8426269AA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23E9C2-DC1B-401C-962F-8BFCAD9ADD4A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7992E0-B3D4-4F4A-A49F-B16611B79575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53448D-C9CC-4BB8-8176-D79537DDEAEF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AAC24D-B127-4037-83B4-C957DF8886AB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4607F0-D130-4322-B174-1934B8BB4595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E3FB88-2F8B-4140-9866-C4B69818313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C3C6CB-59BB-4B44-AFA7-2EC766A3CCB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6770C7-DF77-4B6F-A266-C89B7E02650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085864-72D1-4032-9811-9F3ABA6ACD4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6D5E4E-1E18-47B8-8D0A-3FD8AEE8067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9DCB39-9D62-4F82-A100-E4074557236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54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4;p2" descr=""/>
          <p:cNvPicPr/>
          <p:nvPr/>
        </p:nvPicPr>
        <p:blipFill>
          <a:blip r:embed="rId3"/>
          <a:stretch/>
        </p:blipFill>
        <p:spPr>
          <a:xfrm>
            <a:off x="7166520" y="3879000"/>
            <a:ext cx="1481040" cy="7819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5;p2" descr=""/>
          <p:cNvPicPr/>
          <p:nvPr/>
        </p:nvPicPr>
        <p:blipFill>
          <a:blip r:embed="rId4"/>
          <a:stretch/>
        </p:blipFill>
        <p:spPr>
          <a:xfrm>
            <a:off x="77760" y="3990960"/>
            <a:ext cx="1047960" cy="1047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F6730F1-FBA2-4432-AD6D-79DBF5A09FC1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21;p3" descr=""/>
          <p:cNvPicPr/>
          <p:nvPr/>
        </p:nvPicPr>
        <p:blipFill>
          <a:blip r:embed="rId2"/>
          <a:stretch/>
        </p:blipFill>
        <p:spPr>
          <a:xfrm>
            <a:off x="0" y="0"/>
            <a:ext cx="9134280" cy="514152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24;p3"/>
          <p:cNvSpPr/>
          <p:nvPr/>
        </p:nvSpPr>
        <p:spPr>
          <a:xfrm>
            <a:off x="2925000" y="1713600"/>
            <a:ext cx="90360" cy="1714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sldNum" idx="2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339D9D-8655-4AAE-8546-8A5DEFEBFF9F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ti</a:t>
            </a:r>
            <a:r>
              <a:rPr b="0" lang="pt-BR" sz="4400" spc="-1" strike="noStrike">
                <a:latin typeface="Arial"/>
              </a:rPr>
              <a:t>tl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</a:t>
            </a:r>
            <a:r>
              <a:rPr b="0" lang="pt-BR" sz="3200" spc="-1" strike="noStrike">
                <a:latin typeface="Arial"/>
              </a:rPr>
              <a:t>the outline </a:t>
            </a:r>
            <a:r>
              <a:rPr b="0" lang="pt-BR" sz="3200" spc="-1" strike="noStrike">
                <a:latin typeface="Arial"/>
              </a:rPr>
              <a:t>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</a:t>
            </a:r>
            <a:r>
              <a:rPr b="0" lang="pt-BR" sz="2800" spc="-1" strike="noStrike">
                <a:latin typeface="Arial"/>
              </a:rPr>
              <a:t>Outline </a:t>
            </a:r>
            <a:r>
              <a:rPr b="0" lang="pt-BR" sz="2800" spc="-1" strike="noStrike">
                <a:latin typeface="Arial"/>
              </a:rPr>
              <a:t>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</a:t>
            </a:r>
            <a:r>
              <a:rPr b="0" lang="pt-BR" sz="2400" spc="-1" strike="noStrike">
                <a:latin typeface="Arial"/>
              </a:rPr>
              <a:t>Outline </a:t>
            </a:r>
            <a:r>
              <a:rPr b="0" lang="pt-BR" sz="2400" spc="-1" strike="noStrike">
                <a:latin typeface="Arial"/>
              </a:rPr>
              <a:t>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</a:t>
            </a:r>
            <a:r>
              <a:rPr b="0" lang="pt-BR" sz="2000" spc="-1" strike="noStrike">
                <a:latin typeface="Arial"/>
              </a:rPr>
              <a:t>Outline </a:t>
            </a:r>
            <a:r>
              <a:rPr b="0" lang="pt-BR" sz="2000" spc="-1" strike="noStrike">
                <a:latin typeface="Arial"/>
              </a:rPr>
              <a:t>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</a:t>
            </a:r>
            <a:r>
              <a:rPr b="0" lang="pt-BR" sz="2000" spc="-1" strike="noStrike">
                <a:latin typeface="Arial"/>
              </a:rPr>
              <a:t>Outli</a:t>
            </a:r>
            <a:r>
              <a:rPr b="0" lang="pt-BR" sz="2000" spc="-1" strike="noStrike">
                <a:latin typeface="Arial"/>
              </a:rPr>
              <a:t>ne </a:t>
            </a:r>
            <a:r>
              <a:rPr b="0" lang="pt-BR" sz="2000" spc="-1" strike="noStrike">
                <a:latin typeface="Arial"/>
              </a:rPr>
              <a:t>Leve</a:t>
            </a:r>
            <a:r>
              <a:rPr b="0" lang="pt-BR" sz="2000" spc="-1" strike="noStrike">
                <a:latin typeface="Arial"/>
              </a:rPr>
              <a:t>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x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45;p7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404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51;p7" descr=""/>
          <p:cNvPicPr/>
          <p:nvPr/>
        </p:nvPicPr>
        <p:blipFill>
          <a:blip r:embed="rId3"/>
          <a:stretch/>
        </p:blipFill>
        <p:spPr>
          <a:xfrm>
            <a:off x="8082720" y="11520"/>
            <a:ext cx="1016280" cy="10162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sldNum" idx="3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7BF9FF-279D-4156-AF43-FDCF0BBD0E69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15;p19" descr=""/>
          <p:cNvPicPr/>
          <p:nvPr/>
        </p:nvPicPr>
        <p:blipFill>
          <a:blip r:embed="rId2"/>
          <a:srcRect l="0" t="26152" r="0" b="26073"/>
          <a:stretch/>
        </p:blipFill>
        <p:spPr>
          <a:xfrm>
            <a:off x="2632680" y="3465360"/>
            <a:ext cx="3815280" cy="136476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sldNum" idx="4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DBCFFA8-5720-4F29-97F7-3FB93B9443C7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7198560" cy="613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Á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v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e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g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e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d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a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m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í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n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i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m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a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e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c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m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i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n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h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m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í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n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i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m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e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m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g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f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s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p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n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d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e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d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s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e 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d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i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n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â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m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i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c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r>
              <a:rPr b="1" lang="pt-BR" sz="2600" spc="-1" strike="noStrike">
                <a:solidFill>
                  <a:srgbClr val="212121"/>
                </a:solidFill>
                <a:latin typeface="Roboto"/>
                <a:ea typeface="Roboto"/>
              </a:rPr>
              <a:t>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157400" y="1260000"/>
            <a:ext cx="6401160" cy="3164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Pl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n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o 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d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e 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Tr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b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al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h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o 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d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e </a:t>
            </a:r>
            <a:r>
              <a:rPr b="1" lang="pt-BR" sz="1500" spc="-1" strike="noStrike">
                <a:solidFill>
                  <a:srgbClr val="212121"/>
                </a:solidFill>
                <a:latin typeface="Roboto"/>
                <a:ea typeface="Roboto"/>
              </a:rPr>
              <a:t>IC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720000" y="1875600"/>
            <a:ext cx="2909880" cy="4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pt-BR" sz="1700" spc="-1" strike="noStrike">
                <a:solidFill>
                  <a:srgbClr val="212121"/>
                </a:solidFill>
                <a:latin typeface="Roboto"/>
                <a:ea typeface="Roboto"/>
              </a:rPr>
              <a:t>Danilo Lourenço Macedo Dias</a:t>
            </a:r>
            <a:endParaRPr b="0" lang="pt-BR" sz="17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648320" y="1875600"/>
            <a:ext cx="2909880" cy="4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pt-BR" sz="1700" spc="-1" strike="noStrike">
                <a:solidFill>
                  <a:srgbClr val="212121"/>
                </a:solidFill>
                <a:latin typeface="Roboto"/>
                <a:ea typeface="Roboto"/>
              </a:rPr>
              <a:t>Prof. Hebert Coelho Da Silva</a:t>
            </a:r>
            <a:endParaRPr b="0" lang="pt-BR" sz="17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ubTitle"/>
          </p:nvPr>
        </p:nvSpPr>
        <p:spPr>
          <a:xfrm>
            <a:off x="4309200" y="3673800"/>
            <a:ext cx="1089000" cy="3164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212121"/>
                </a:solidFill>
                <a:latin typeface="Roboto"/>
                <a:ea typeface="Roboto"/>
              </a:rPr>
              <a:t>2</a:t>
            </a:r>
            <a:r>
              <a:rPr b="1" lang="pt-BR" sz="1600" spc="-1" strike="noStrike">
                <a:solidFill>
                  <a:srgbClr val="212121"/>
                </a:solidFill>
                <a:latin typeface="Roboto"/>
                <a:ea typeface="Roboto"/>
              </a:rPr>
              <a:t>0</a:t>
            </a:r>
            <a:r>
              <a:rPr b="1" lang="pt-BR" sz="1600" spc="-1" strike="noStrike">
                <a:solidFill>
                  <a:srgbClr val="212121"/>
                </a:solidFill>
                <a:latin typeface="Roboto"/>
                <a:ea typeface="Roboto"/>
              </a:rPr>
              <a:t>2</a:t>
            </a:r>
            <a:r>
              <a:rPr b="1" lang="pt-BR" sz="1600" spc="-1" strike="noStrike">
                <a:solidFill>
                  <a:srgbClr val="212121"/>
                </a:solidFill>
                <a:latin typeface="Roboto"/>
                <a:ea typeface="Roboto"/>
              </a:rPr>
              <a:t>4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2778480" y="2880000"/>
            <a:ext cx="351972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225000" indent="-121320" algn="ctr">
              <a:lnSpc>
                <a:spcPct val="115000"/>
              </a:lnSpc>
              <a:buClr>
                <a:srgbClr val="212121"/>
              </a:buClr>
              <a:buFont typeface="Roboto"/>
              <a:buAutoNum type="arabicPeriod"/>
            </a:pPr>
            <a:r>
              <a:rPr b="0" lang="pt-BR" sz="1200" spc="-1" strike="noStrike" u="sng">
                <a:solidFill>
                  <a:srgbClr val="0072b9"/>
                </a:solidFill>
                <a:uFillTx/>
                <a:latin typeface="Roboto"/>
                <a:ea typeface="Roboto"/>
              </a:rPr>
              <a:t>danilo.lourenco@discente.ufg.br</a:t>
            </a:r>
            <a:endParaRPr b="0" lang="pt-BR" sz="1200" spc="-1" strike="noStrike">
              <a:latin typeface="Arial"/>
            </a:endParaRPr>
          </a:p>
          <a:p>
            <a:pPr marL="225000" indent="-121320" algn="ctr">
              <a:lnSpc>
                <a:spcPct val="115000"/>
              </a:lnSpc>
              <a:buClr>
                <a:srgbClr val="212121"/>
              </a:buClr>
              <a:buFont typeface="Roboto"/>
              <a:buAutoNum type="arabicPeriod"/>
            </a:pPr>
            <a:r>
              <a:rPr b="0" lang="pt-BR" sz="1200" spc="-1" strike="noStrike" u="sng">
                <a:solidFill>
                  <a:srgbClr val="0072b9"/>
                </a:solidFill>
                <a:uFillTx/>
                <a:latin typeface="Roboto"/>
                <a:ea typeface="Roboto"/>
              </a:rPr>
              <a:t>hebert@ufg.br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Qual o caminho mínimo e seu peso entre os vértices A e D?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Caminho Mínimo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3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39F3F19-792C-40FA-8D05-A0A2B6B97126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10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2340360" y="216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340360" y="342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4500000" y="342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500360" y="216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2880000" y="2430000"/>
            <a:ext cx="16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2801160" y="2620800"/>
            <a:ext cx="1776960" cy="87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610360" y="2699640"/>
            <a:ext cx="3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 flipH="1">
            <a:off x="2879280" y="3690000"/>
            <a:ext cx="16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 flipH="1">
            <a:off x="4767840" y="2699640"/>
            <a:ext cx="3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600000" y="369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3493080" y="2152440"/>
            <a:ext cx="46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753080" y="293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Possíveis caminhos:</a:t>
            </a:r>
            <a:br>
              <a:rPr sz="1400"/>
            </a:br>
            <a:endParaRPr b="0" lang="pt-BR" sz="1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Caminho Mínimo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4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C12A9EC-50B1-4614-A838-908B8ADB38A7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55728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557280" y="3600720"/>
            <a:ext cx="535320" cy="49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2703240" y="3600720"/>
            <a:ext cx="535320" cy="49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270360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1093680" y="2683440"/>
            <a:ext cx="160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1015200" y="2860200"/>
            <a:ext cx="176580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825480" y="293328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 flipH="1">
            <a:off x="1092240" y="3850920"/>
            <a:ext cx="160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 flipH="1">
            <a:off x="2969280" y="293328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/>
          <p:nvPr/>
        </p:nvSpPr>
        <p:spPr>
          <a:xfrm>
            <a:off x="540360" y="310032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809000" y="385056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1809000" y="298764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2954880" y="315432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900000" y="1623240"/>
            <a:ext cx="2338920" cy="7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p1 =(A,D)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w(p1) = w(A,D) = 25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4383000" y="1482840"/>
            <a:ext cx="3570120" cy="9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p2 =(A,B,C,D)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w(p2) = w(A,B) + w(B,C) + w(C,D)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=  2 + 8 + 5 = 15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4347000" y="2410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34700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677988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6779880" y="2410920"/>
            <a:ext cx="60696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4954680" y="2675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>
            <a:off x="4865760" y="2862000"/>
            <a:ext cx="200232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>
            <a:off x="465084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flipH="1">
            <a:off x="4953960" y="3908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4327920" y="3115440"/>
            <a:ext cx="32184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5765760" y="390816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5765760" y="299628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5645160" y="2403360"/>
            <a:ext cx="5252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7065000" y="3172680"/>
            <a:ext cx="3218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 flipH="1">
            <a:off x="708156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Solução: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p3 = (A,C,D)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w(p3) = w(A,C) + w(C,D) = 7 + 5 = 12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Caminho Mínimo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5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85919B-63C0-4641-B95B-D7EF4735B17A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2540160" y="2348640"/>
            <a:ext cx="642600" cy="579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540160" y="3704760"/>
            <a:ext cx="642600" cy="579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5115960" y="3704760"/>
            <a:ext cx="642600" cy="5799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5116320" y="2348640"/>
            <a:ext cx="642600" cy="579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3183840" y="2639160"/>
            <a:ext cx="193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3089880" y="2844360"/>
            <a:ext cx="2119320" cy="9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/>
          <p:nvPr/>
        </p:nvSpPr>
        <p:spPr>
          <a:xfrm>
            <a:off x="2862000" y="2929320"/>
            <a:ext cx="36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"/>
          <p:cNvSpPr/>
          <p:nvPr/>
        </p:nvSpPr>
        <p:spPr>
          <a:xfrm flipH="1">
            <a:off x="3182400" y="3995280"/>
            <a:ext cx="193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"/>
          <p:cNvSpPr/>
          <p:nvPr/>
        </p:nvSpPr>
        <p:spPr>
          <a:xfrm flipH="1">
            <a:off x="5435640" y="2929320"/>
            <a:ext cx="36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>
            <a:off x="2520000" y="3123360"/>
            <a:ext cx="340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4042800" y="3995280"/>
            <a:ext cx="340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4042800" y="2992320"/>
            <a:ext cx="340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3915000" y="2340360"/>
            <a:ext cx="55584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5418000" y="3186000"/>
            <a:ext cx="34092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Dijkstra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Calcula o caminho mínimo de um vértice até todos os os outros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Complexidade de tempo O(V * log(V) + E)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Não admite grafos com pesos não negativos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Bellman-Ford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Calcula o caminho mínimo de um vértice até todos os os outros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Complexidade de tempo O(V * E)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Admite grafos com pesos negativos e é capaz de achar ciclos.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Floyd-Warshall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Calcula o caminho mínimo entre todos os pares de vértices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Complexidade de tempo O(V³)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Caminho Mínimo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6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D87DDD-DCB7-4EBE-BDA6-FF54EA682235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Algoritmos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140280" y="1554840"/>
            <a:ext cx="5516640" cy="211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Árvore Geradora Mínima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Num" idx="17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DB10CBD-3D6E-493F-8ACA-B5D17382D5B2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 subgrafo gerador de G é um subgrafo H com V (H) = V (G).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Uma árvore geradora de G é um subgrafo gerador de G que é uma árvore.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Uma árvore geradora mínima de um grafo ponderado é uma árvore geradora de custo mínimo, ou seja, a soma dos pesos das arestas é o mínimo possível.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Árvore Geradora Mínima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18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61032F6-1918-4BB6-BDBF-CAE5615CD2BE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Definição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Qual a árvore geradora mínima e seu custo do grafo a seguir 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Árvore Geradora Mínima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9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9E852B3-7C2D-4E02-B5AC-8502466A06C8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2340360" y="216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2340360" y="342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4500000" y="342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4500360" y="2160000"/>
            <a:ext cx="538560" cy="53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2880000" y="2430000"/>
            <a:ext cx="16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"/>
          <p:cNvSpPr/>
          <p:nvPr/>
        </p:nvSpPr>
        <p:spPr>
          <a:xfrm>
            <a:off x="2801160" y="2620800"/>
            <a:ext cx="1776960" cy="87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"/>
          <p:cNvSpPr/>
          <p:nvPr/>
        </p:nvSpPr>
        <p:spPr>
          <a:xfrm>
            <a:off x="2610360" y="2699640"/>
            <a:ext cx="3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2879280" y="3690000"/>
            <a:ext cx="16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4767840" y="2699640"/>
            <a:ext cx="3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3600000" y="369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3493080" y="2152440"/>
            <a:ext cx="46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4753080" y="293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Árvore Geradora Mínima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0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BCF650F-BF6F-4E3A-9B0C-F06DE47A7CAD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"/>
          <p:cNvSpPr/>
          <p:nvPr/>
        </p:nvSpPr>
        <p:spPr>
          <a:xfrm>
            <a:off x="55728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557280" y="3600720"/>
            <a:ext cx="535320" cy="49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2703240" y="3600720"/>
            <a:ext cx="535320" cy="49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270360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1093680" y="2683440"/>
            <a:ext cx="160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"/>
          <p:cNvSpPr/>
          <p:nvPr/>
        </p:nvSpPr>
        <p:spPr>
          <a:xfrm>
            <a:off x="1015200" y="2860200"/>
            <a:ext cx="176580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"/>
          <p:cNvSpPr/>
          <p:nvPr/>
        </p:nvSpPr>
        <p:spPr>
          <a:xfrm>
            <a:off x="825480" y="293328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"/>
          <p:cNvSpPr/>
          <p:nvPr/>
        </p:nvSpPr>
        <p:spPr>
          <a:xfrm flipH="1">
            <a:off x="1092240" y="3850920"/>
            <a:ext cx="160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"/>
          <p:cNvSpPr/>
          <p:nvPr/>
        </p:nvSpPr>
        <p:spPr>
          <a:xfrm flipH="1">
            <a:off x="2969280" y="293328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"/>
          <p:cNvSpPr/>
          <p:nvPr/>
        </p:nvSpPr>
        <p:spPr>
          <a:xfrm>
            <a:off x="540360" y="310032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1809000" y="385056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1809000" y="298764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2954880" y="315432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900000" y="1623240"/>
            <a:ext cx="2338920" cy="7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4347000" y="2410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434700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677988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6779880" y="2410920"/>
            <a:ext cx="60696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4954680" y="2675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"/>
          <p:cNvSpPr/>
          <p:nvPr/>
        </p:nvSpPr>
        <p:spPr>
          <a:xfrm>
            <a:off x="4865760" y="2862000"/>
            <a:ext cx="200232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"/>
          <p:cNvSpPr/>
          <p:nvPr/>
        </p:nvSpPr>
        <p:spPr>
          <a:xfrm>
            <a:off x="465084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"/>
          <p:cNvSpPr/>
          <p:nvPr/>
        </p:nvSpPr>
        <p:spPr>
          <a:xfrm flipH="1">
            <a:off x="4953960" y="3908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>
            <a:off x="4327920" y="3115440"/>
            <a:ext cx="32184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5765760" y="390816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5765760" y="299628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5645160" y="2403360"/>
            <a:ext cx="5252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7065000" y="3172680"/>
            <a:ext cx="3218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flipH="1">
            <a:off x="708156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/>
          <p:nvPr/>
        </p:nvSpPr>
        <p:spPr>
          <a:xfrm>
            <a:off x="719280" y="1830240"/>
            <a:ext cx="25196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é uma árvore geradora!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4813920" y="1878840"/>
            <a:ext cx="256572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é uma árvore geradora!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Árvore Geradora Mínima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21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13894F-25AB-47A9-8B2E-128D9DAD4069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"/>
          <p:cNvSpPr/>
          <p:nvPr/>
        </p:nvSpPr>
        <p:spPr>
          <a:xfrm>
            <a:off x="55728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557280" y="3600720"/>
            <a:ext cx="535320" cy="49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2703240" y="3600720"/>
            <a:ext cx="535320" cy="4989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270360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1093680" y="2683440"/>
            <a:ext cx="160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"/>
          <p:cNvSpPr/>
          <p:nvPr/>
        </p:nvSpPr>
        <p:spPr>
          <a:xfrm>
            <a:off x="1015200" y="2860200"/>
            <a:ext cx="176580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825480" y="293328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"/>
          <p:cNvSpPr/>
          <p:nvPr/>
        </p:nvSpPr>
        <p:spPr>
          <a:xfrm flipH="1">
            <a:off x="1092240" y="3850920"/>
            <a:ext cx="160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2969280" y="293364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540360" y="310032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809000" y="385056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1809000" y="298764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2954880" y="315432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900000" y="1623240"/>
            <a:ext cx="2338920" cy="7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"/>
          <p:cNvSpPr/>
          <p:nvPr/>
        </p:nvSpPr>
        <p:spPr>
          <a:xfrm>
            <a:off x="4347000" y="2410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434700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677988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6779880" y="2410920"/>
            <a:ext cx="60696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4954680" y="2675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"/>
          <p:cNvSpPr/>
          <p:nvPr/>
        </p:nvSpPr>
        <p:spPr>
          <a:xfrm>
            <a:off x="4865760" y="2862000"/>
            <a:ext cx="200232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"/>
          <p:cNvSpPr/>
          <p:nvPr/>
        </p:nvSpPr>
        <p:spPr>
          <a:xfrm>
            <a:off x="465084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"/>
          <p:cNvSpPr/>
          <p:nvPr/>
        </p:nvSpPr>
        <p:spPr>
          <a:xfrm flipH="1">
            <a:off x="4953960" y="3908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>
            <a:off x="4327920" y="3115440"/>
            <a:ext cx="32184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5765760" y="390816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5765760" y="299628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5645160" y="2403360"/>
            <a:ext cx="5252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7065000" y="3172680"/>
            <a:ext cx="3218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 flipH="1">
            <a:off x="708156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719280" y="1830240"/>
            <a:ext cx="25196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é uma árvore geradora!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4680000" y="1949760"/>
            <a:ext cx="256572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é uma árvore geradora!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Árvore Geradora Mínima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2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2785053-C357-4C3B-8EFC-98007C56C05D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"/>
          <p:cNvSpPr/>
          <p:nvPr/>
        </p:nvSpPr>
        <p:spPr>
          <a:xfrm>
            <a:off x="55728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557280" y="3600720"/>
            <a:ext cx="535320" cy="4989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2703240" y="3600720"/>
            <a:ext cx="535320" cy="4989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2703600" y="2433600"/>
            <a:ext cx="535320" cy="49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1093680" y="2683440"/>
            <a:ext cx="160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1015200" y="2860200"/>
            <a:ext cx="176580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>
            <a:off x="825480" y="293328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/>
          <p:nvPr/>
        </p:nvSpPr>
        <p:spPr>
          <a:xfrm flipH="1">
            <a:off x="1092240" y="3850920"/>
            <a:ext cx="160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 flipH="1">
            <a:off x="2969280" y="2933640"/>
            <a:ext cx="3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"/>
          <p:cNvSpPr/>
          <p:nvPr/>
        </p:nvSpPr>
        <p:spPr>
          <a:xfrm>
            <a:off x="540360" y="310032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1809000" y="385056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>
            <a:off x="1809000" y="2987640"/>
            <a:ext cx="284040" cy="27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2954880" y="3154320"/>
            <a:ext cx="28404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1702800" y="2426400"/>
            <a:ext cx="46296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900000" y="1623240"/>
            <a:ext cx="2338920" cy="7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"/>
          <p:cNvSpPr/>
          <p:nvPr/>
        </p:nvSpPr>
        <p:spPr>
          <a:xfrm>
            <a:off x="4347000" y="2410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434700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6779880" y="3643920"/>
            <a:ext cx="60660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6779880" y="2410920"/>
            <a:ext cx="606960" cy="5270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2" name=""/>
          <p:cNvSpPr/>
          <p:nvPr/>
        </p:nvSpPr>
        <p:spPr>
          <a:xfrm>
            <a:off x="4954680" y="2675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>
            <a:off x="4865760" y="2862000"/>
            <a:ext cx="200232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465084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 flipH="1">
            <a:off x="4953960" y="3908160"/>
            <a:ext cx="18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"/>
          <p:cNvSpPr/>
          <p:nvPr/>
        </p:nvSpPr>
        <p:spPr>
          <a:xfrm>
            <a:off x="4327920" y="3115440"/>
            <a:ext cx="32184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5765760" y="390816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28" name=""/>
          <p:cNvSpPr/>
          <p:nvPr/>
        </p:nvSpPr>
        <p:spPr>
          <a:xfrm>
            <a:off x="5765760" y="2996280"/>
            <a:ext cx="3222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29" name=""/>
          <p:cNvSpPr/>
          <p:nvPr/>
        </p:nvSpPr>
        <p:spPr>
          <a:xfrm>
            <a:off x="5645160" y="2403360"/>
            <a:ext cx="5252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>
            <a:off x="7065000" y="3172680"/>
            <a:ext cx="3218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 flipH="1">
            <a:off x="7081560" y="293904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"/>
          <p:cNvSpPr/>
          <p:nvPr/>
        </p:nvSpPr>
        <p:spPr>
          <a:xfrm>
            <a:off x="719280" y="1830240"/>
            <a:ext cx="25196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 uma árvore geradora com </a:t>
            </a:r>
            <a:br>
              <a:rPr sz="1400"/>
            </a:b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 = 2 + 25 + 7 = 34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4813920" y="1878840"/>
            <a:ext cx="256572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 uma árvore geradora com</a:t>
            </a:r>
            <a:br>
              <a:rPr sz="1400"/>
            </a:b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 = 2 + 8 + 5 = 15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40280" y="1554840"/>
            <a:ext cx="5516640" cy="211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G</a:t>
            </a: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r</a:t>
            </a: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a</a:t>
            </a: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f</a:t>
            </a: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5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5CAAB0-61FA-443E-BD84-1EC5E65C2C27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Solução: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Árvore Geradora Mínima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23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B902183-BE15-401B-80C1-C58EB75F679E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Exemplo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>
            <a:off x="2540160" y="2348640"/>
            <a:ext cx="642600" cy="579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2540160" y="3704760"/>
            <a:ext cx="642600" cy="5799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5115960" y="3704760"/>
            <a:ext cx="642600" cy="5799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5116320" y="2348640"/>
            <a:ext cx="642600" cy="579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3183840" y="2639160"/>
            <a:ext cx="193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>
            <a:off x="3089880" y="2844360"/>
            <a:ext cx="2119320" cy="9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62000" y="2929320"/>
            <a:ext cx="36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 flipH="1">
            <a:off x="3182400" y="3995280"/>
            <a:ext cx="193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 flipH="1">
            <a:off x="5435640" y="2929320"/>
            <a:ext cx="36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2520000" y="3123360"/>
            <a:ext cx="340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4042800" y="3995280"/>
            <a:ext cx="340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4042800" y="2992320"/>
            <a:ext cx="340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3915000" y="2340360"/>
            <a:ext cx="55584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5418000" y="3186000"/>
            <a:ext cx="34092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2700000" y="1690920"/>
            <a:ext cx="37796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 uma árvore geradora mínima com </a:t>
            </a:r>
            <a:br>
              <a:rPr sz="1400"/>
            </a:b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 = 2 + 7 + 5 = 14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/>
          </p:nvPr>
        </p:nvSpPr>
        <p:spPr>
          <a:xfrm>
            <a:off x="385560" y="957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latin typeface="Roboto"/>
                <a:ea typeface="Roboto"/>
              </a:rPr>
              <a:t>Kruskal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latin typeface="Roboto"/>
                <a:ea typeface="Roboto"/>
              </a:rPr>
              <a:t>Prim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br>
              <a:rPr sz="1400"/>
            </a:b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A ideia principal desses algoritmos é ordenar as arestas em relação ao seu peso e escolher a aresta de menor peso que conecta dois vértices que pertencem a diferentes componentes conexas.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Árvore Geradora Mínima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4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E8B1105-9CCE-4352-862D-6600A99FFD3A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Algoritmos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3140280" y="1554840"/>
            <a:ext cx="5516640" cy="211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Grafos Dinâmicos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ldNum" idx="25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B540EF7-424D-4B61-A5DF-36F9B9D953EC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 grafo dinâmico é um grafo que, ao decorrer do tempo, pode sofrer algumas modificações, como: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Adição / Remoção de um vértice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Adição / Remoção de uma aresta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- Mudança no peso de uma aresta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Grafos Dinâmicos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26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FE925E-1AF2-4F46-9A09-73D8A9CCABF9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Definição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/>
          </p:nvPr>
        </p:nvSpPr>
        <p:spPr>
          <a:xfrm>
            <a:off x="385560" y="957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latin typeface="Roboto"/>
                <a:ea typeface="Roboto"/>
              </a:rPr>
              <a:t>Ramalingan e Reps (RR)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latin typeface="Roboto"/>
                <a:ea typeface="Roboto"/>
              </a:rPr>
              <a:t>FR</a:t>
            </a: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 Frigioni, Marchetti e Nanni (FMN)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Narvaez et al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br>
              <a:rPr sz="1400"/>
            </a:b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A vantagem de algoritmos dinâmicos em relação aos algoritmos estáticos é a capacidade de atualizar a árvore de caminhos mínimos considerando apenas os vértices afetados, sem a necessidade de recalcular a árvore inteira.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Grafos Dinâmicos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7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F21A2A-2CC2-4758-A91B-81008C45D577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Algoritmos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2323440" y="288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>
            <a:off x="3600000" y="275832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Num" idx="28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83673E0-887D-4D58-8D5A-E970AD8536EA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title"/>
          </p:nvPr>
        </p:nvSpPr>
        <p:spPr>
          <a:xfrm>
            <a:off x="1799280" y="1078920"/>
            <a:ext cx="5481720" cy="74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Obrigado!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2632680" y="2307240"/>
            <a:ext cx="3815280" cy="30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Dúvidas ou sugestões: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Roboto"/>
                <a:ea typeface="Roboto"/>
              </a:rPr>
              <a:t>danilo.lourenco@discente.ufg.br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 grafo é uma estrutura matemática representada por um par ordenado </a:t>
            </a: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	</a:t>
            </a: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G = (V, E), onde V é o conjunto de vértices e E é o conjunto de arestas.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G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f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6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368DD3E-CF1C-4DF7-B1FF-294BAF9F646C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3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D</a:t>
            </a: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e</a:t>
            </a: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fi</a:t>
            </a: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n</a:t>
            </a: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iç</a:t>
            </a: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ã</a:t>
            </a: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 grafo é uma estrutura matemática representada por um par ordenado </a:t>
            </a: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	</a:t>
            </a: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G = (V, E), onde V é o conjunto de vértices e E é o conjunto de arestas.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Exemplo: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V = {A, B, C}, E = {(A, B), (A, C), (B, C)}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G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r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a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f</a:t>
            </a: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7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249ACE-7288-47B1-A178-8C737DF3311C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4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Definição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240000" y="2734920"/>
            <a:ext cx="538560" cy="503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2700000" y="3600000"/>
            <a:ext cx="538560" cy="503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780000" y="3600000"/>
            <a:ext cx="538560" cy="503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2968560" y="3166200"/>
            <a:ext cx="347760" cy="4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3701160" y="3166200"/>
            <a:ext cx="347760" cy="4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 flipH="1">
            <a:off x="3238560" y="3852720"/>
            <a:ext cx="53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40280" y="1554840"/>
            <a:ext cx="5516640" cy="211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Grafo Ponderado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 idx="8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F6D6F3-C1C7-4CF8-B565-E9372F4A4E7C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 grafo ponderado é um grafo que cada aresta possui um peso, ou seja, existe uma função w: E → ℝ. Os pesos podem representar problemas, como o custo ou a distância entre dois vértices.</a:t>
            </a:r>
            <a:br>
              <a:rPr sz="1400"/>
            </a:br>
            <a:endParaRPr b="0" lang="pt-BR" sz="1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Grafo Ponderado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9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AAEA997-2EEB-4A12-8F60-AD8CA31D3667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6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Definição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 grafo ponderado é um grafo que cada aresta possui um peso, ou seja, existe uma função w: E → ℝ. Os pesos podem representar problemas, como o custo ou a distância entre dois vértices.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w(A,B) = 4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w(A,C) = 9</a:t>
            </a:r>
            <a:br>
              <a:rPr sz="1400"/>
            </a:b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w(B,C) = 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Grafo Ponderado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0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40FB52C-6F25-4065-91D8-C9BE9CE26348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Definição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3240360" y="2734920"/>
            <a:ext cx="538560" cy="503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2700360" y="3600000"/>
            <a:ext cx="538560" cy="503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780360" y="3600000"/>
            <a:ext cx="538560" cy="503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2968920" y="3166560"/>
            <a:ext cx="347760" cy="4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 flipH="1">
            <a:off x="3238560" y="3852720"/>
            <a:ext cx="53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701520" y="3166560"/>
            <a:ext cx="347760" cy="4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3852720" y="324000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2895840" y="3229560"/>
            <a:ext cx="285840" cy="3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3420000" y="3837960"/>
            <a:ext cx="28584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40280" y="1554840"/>
            <a:ext cx="5516640" cy="211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ffffff"/>
                </a:solidFill>
                <a:latin typeface="Roboto"/>
                <a:ea typeface="Roboto"/>
              </a:rPr>
              <a:t>Caminho mínimo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1"/>
          </p:nvPr>
        </p:nvSpPr>
        <p:spPr>
          <a:xfrm>
            <a:off x="8503200" y="47037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A945BB5-A187-4175-9669-61AD8A92B609}" type="slidenum">
              <a:rPr b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8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385560" y="993600"/>
            <a:ext cx="7563960" cy="3504960"/>
          </a:xfrm>
          <a:prstGeom prst="rect">
            <a:avLst/>
          </a:prstGeom>
          <a:solidFill>
            <a:srgbClr val="f9f9f9"/>
          </a:solidFill>
          <a:ln w="0">
            <a:noFill/>
          </a:ln>
          <a:effectLst>
            <a:outerShdw dist="57240" dir="10800000" blurRad="0" rotWithShape="0">
              <a:srgbClr val="0072b9"/>
            </a:outerShdw>
          </a:effectLst>
        </p:spPr>
        <p:txBody>
          <a:bodyPr lIns="90000" rIns="90000" tIns="34200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O problema do caminho mínimo em um grafo consiste em encontrar uma rota mais curta (se exitir) entre dois vértices, considerando-se o peso das arestas.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Assim, o peso de um caminho p = (v0, v1, …, vk) é a soma dos pesos de suas arestas: w(p) = Σ w(Vi, Vi+1), para 1 &lt;= i &lt; k.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Um caminho mínimo p entre dois vértices tem peso min(w(p)), se existir ao menos um caminho, ou peso </a:t>
            </a:r>
            <a:r>
              <a:rPr b="0" lang="pt-BR" sz="1800" spc="-1" strike="noStrike">
                <a:solidFill>
                  <a:srgbClr val="212121"/>
                </a:solidFill>
                <a:latin typeface="Roboto"/>
                <a:ea typeface="Roboto"/>
              </a:rPr>
              <a:t>∞</a:t>
            </a:r>
            <a:r>
              <a:rPr b="0" lang="pt-BR" sz="1400" spc="-1" strike="noStrike">
                <a:solidFill>
                  <a:srgbClr val="212121"/>
                </a:solidFill>
                <a:latin typeface="Roboto"/>
                <a:ea typeface="Roboto"/>
              </a:rPr>
              <a:t>, caso contrário.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311760" y="215640"/>
            <a:ext cx="744516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212121"/>
                </a:solidFill>
                <a:latin typeface="Roboto"/>
                <a:ea typeface="Roboto"/>
              </a:rPr>
              <a:t>Caminho Mínimo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2"/>
          </p:nvPr>
        </p:nvSpPr>
        <p:spPr>
          <a:xfrm>
            <a:off x="8503200" y="4703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pt-BR" sz="1200" spc="-1" strike="noStrike">
                <a:solidFill>
                  <a:srgbClr val="21212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916ED9-2F0B-4E24-94F2-9D59EF037BEB}" type="slidenum">
              <a:rPr b="1" lang="pt-BR" sz="1200" spc="-1" strike="noStrike">
                <a:solidFill>
                  <a:srgbClr val="212121"/>
                </a:solidFill>
                <a:latin typeface="Arial"/>
                <a:ea typeface="Arial"/>
              </a:rPr>
              <a:t>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ubTitle"/>
          </p:nvPr>
        </p:nvSpPr>
        <p:spPr>
          <a:xfrm>
            <a:off x="385560" y="993600"/>
            <a:ext cx="729396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72b9"/>
                </a:solidFill>
                <a:latin typeface="Roboto"/>
                <a:ea typeface="Roboto"/>
              </a:rPr>
              <a:t>Definição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2024-10-16T11:18:15Z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