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8"/>
  </p:notesMasterIdLst>
  <p:handoutMasterIdLst>
    <p:handoutMasterId r:id="rId29"/>
  </p:handoutMasterIdLst>
  <p:sldIdLst>
    <p:sldId id="29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3" r:id="rId10"/>
    <p:sldId id="312" r:id="rId11"/>
    <p:sldId id="311" r:id="rId12"/>
    <p:sldId id="324" r:id="rId13"/>
    <p:sldId id="314" r:id="rId14"/>
    <p:sldId id="315" r:id="rId15"/>
    <p:sldId id="316" r:id="rId16"/>
    <p:sldId id="317" r:id="rId17"/>
    <p:sldId id="320" r:id="rId18"/>
    <p:sldId id="318" r:id="rId19"/>
    <p:sldId id="319" r:id="rId20"/>
    <p:sldId id="322" r:id="rId21"/>
    <p:sldId id="321" r:id="rId22"/>
    <p:sldId id="323" r:id="rId23"/>
    <p:sldId id="325" r:id="rId24"/>
    <p:sldId id="326" r:id="rId25"/>
    <p:sldId id="302" r:id="rId26"/>
    <p:sldId id="327" r:id="rId27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lo" initials="D" lastIdx="3" clrIdx="0">
    <p:extLst>
      <p:ext uri="{19B8F6BF-5375-455C-9EA6-DF929625EA0E}">
        <p15:presenceInfo xmlns:p15="http://schemas.microsoft.com/office/powerpoint/2012/main" userId="Dani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85D1FF"/>
    <a:srgbClr val="CCECFF"/>
    <a:srgbClr val="003399"/>
    <a:srgbClr val="336699"/>
    <a:srgbClr val="008080"/>
    <a:srgbClr val="00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4" autoAdjust="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kumimoji="0" sz="1200" baseline="0">
                <a:latin typeface="+mn-lt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741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200" baseline="0">
                <a:latin typeface="+mn-lt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741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kumimoji="0" sz="1200" baseline="0">
                <a:latin typeface="+mn-lt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741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C8963-04BB-4286-B789-59CB28AB743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56401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kumimoji="0" sz="1200" baseline="0">
                <a:latin typeface="+mn-lt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5363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200" baseline="0">
                <a:latin typeface="+mn-lt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1536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kumimoji="0" sz="1200" baseline="0">
                <a:latin typeface="+mn-lt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536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DBCB12-74F0-4B80-A8E0-2DF87CDBC1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1114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PlaceHolder 1"/>
          <p:cNvSpPr>
            <a:spLocks noGrp="1" noChangeArrowheads="1"/>
          </p:cNvSpPr>
          <p:nvPr>
            <p:ph type="body"/>
          </p:nvPr>
        </p:nvSpPr>
        <p:spPr>
          <a:xfrm>
            <a:off x="685800" y="4624388"/>
            <a:ext cx="5486400" cy="4379912"/>
          </a:xfrm>
          <a:noFill/>
        </p:spPr>
        <p:txBody>
          <a:bodyPr/>
          <a:lstStyle/>
          <a:p>
            <a:pPr eaLnBrk="1" hangingPunct="1"/>
            <a:endParaRPr lang="pt-BR" altLang="pt-BR" smtClean="0"/>
          </a:p>
        </p:txBody>
      </p:sp>
      <p:sp>
        <p:nvSpPr>
          <p:cNvPr id="14339" name="TextShape 2"/>
          <p:cNvSpPr txBox="1">
            <a:spLocks noChangeArrowheads="1"/>
          </p:cNvSpPr>
          <p:nvPr/>
        </p:nvSpPr>
        <p:spPr bwMode="auto">
          <a:xfrm>
            <a:off x="3884613" y="9245600"/>
            <a:ext cx="2971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fld id="{1C84C5B5-B5AD-4AC2-BC58-46051EC3FA4C}" type="slidenum">
              <a:rPr lang="pt-BR" altLang="pt-BR" sz="1200">
                <a:latin typeface="Chevin-Medium"/>
              </a:rPr>
              <a:pPr algn="r" eaLnBrk="1" hangingPunct="1"/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103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5987F-98CB-44A2-A0E6-57557B584EA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240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C676C-39E1-48EA-BCD0-AAD9BA21C4E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2287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221C66-402C-46F9-AB73-786CE8EDEEA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0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84A88-BD37-46A6-97E8-C012E3C6866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5696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A37CF-36FE-4147-9B2C-C23C0C56708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974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E4951-E723-46CC-B999-905AE5E5080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008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4057E-0D1B-4A60-962B-C5C38FA607B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244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45BC0-D4C1-444A-9C76-B752DCC5D3A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5229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1814B-229C-4EC0-8F4F-3DDBAA1A7F0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9596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C2816-C997-4396-9A1C-B34CA4B464D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272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A2E138-5385-423B-9178-985C44E808F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6418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Editar estilos de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D04634C-59BE-4EDA-B3DA-D42A86953225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sp.sp.gov.br/transparenciassp/Consulta.asp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jdft.jus.br/institucional/imprensa/campanhas-e-produtos/direito-facil/edicao-semanal/furto-e-roubo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sp.sp.gov.br/transparenciassp/Consulta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E-USP – Instituto de Matemática e Estatística da Universidade de São Paul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"/>
          <a:stretch/>
        </p:blipFill>
        <p:spPr bwMode="auto">
          <a:xfrm>
            <a:off x="0" y="7504"/>
            <a:ext cx="1527176" cy="187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CustomShape 4"/>
          <p:cNvSpPr>
            <a:spLocks noChangeArrowheads="1"/>
          </p:cNvSpPr>
          <p:nvPr/>
        </p:nvSpPr>
        <p:spPr bwMode="auto">
          <a:xfrm>
            <a:off x="1428748" y="2276872"/>
            <a:ext cx="626427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pt-BR" sz="2400" dirty="0"/>
              <a:t>Análise Estatística do Banco de Dados de Furtos e Roubos da Secretaria de Segurança Pública do Estado de São Paulo</a:t>
            </a:r>
            <a:endParaRPr lang="pt-BR" altLang="pt-BR" dirty="0"/>
          </a:p>
        </p:txBody>
      </p:sp>
      <p:sp>
        <p:nvSpPr>
          <p:cNvPr id="4100" name="CustomShape 5"/>
          <p:cNvSpPr>
            <a:spLocks noChangeArrowheads="1"/>
          </p:cNvSpPr>
          <p:nvPr/>
        </p:nvSpPr>
        <p:spPr bwMode="auto">
          <a:xfrm>
            <a:off x="1622422" y="4509120"/>
            <a:ext cx="58769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pt-BR" altLang="pt-BR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Discente</a:t>
            </a:r>
            <a:r>
              <a:rPr lang="pt-BR" altLang="pt-BR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 Danilo de Paula Perl</a:t>
            </a:r>
            <a:endParaRPr lang="pt-BR" altLang="pt-BR" dirty="0"/>
          </a:p>
          <a:p>
            <a:pPr algn="ctr" eaLnBrk="1" hangingPunct="1"/>
            <a:r>
              <a:rPr lang="pt-BR" altLang="pt-BR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Orientadora: Prof.ª Dr.ª Cláudia Monteiro Peixoto</a:t>
            </a:r>
            <a:endParaRPr lang="pt-BR" altLang="pt-BR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lang="pt-BR" altLang="pt-BR" sz="20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lang="pt-BR" altLang="pt-BR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lang="pt-BR" altLang="pt-BR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pt-BR" altLang="pt-BR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Novembro de 2020</a:t>
            </a:r>
            <a:endParaRPr lang="pt-BR" altLang="pt-BR" dirty="0"/>
          </a:p>
        </p:txBody>
      </p:sp>
      <p:sp>
        <p:nvSpPr>
          <p:cNvPr id="4101" name="CustomShape 6"/>
          <p:cNvSpPr>
            <a:spLocks noChangeArrowheads="1"/>
          </p:cNvSpPr>
          <p:nvPr/>
        </p:nvSpPr>
        <p:spPr bwMode="auto">
          <a:xfrm>
            <a:off x="1176510" y="769938"/>
            <a:ext cx="6768752" cy="8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pt-BR" altLang="pt-BR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Universidade de São Paulo – USP</a:t>
            </a:r>
          </a:p>
          <a:p>
            <a:pPr algn="ctr" eaLnBrk="1" hangingPunct="1"/>
            <a:r>
              <a:rPr lang="pt-BR" altLang="pt-BR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Instituto de Matemática e Estatística - IME</a:t>
            </a:r>
            <a:endParaRPr lang="pt-BR" altLang="pt-BR" dirty="0"/>
          </a:p>
          <a:p>
            <a:pPr algn="ctr" eaLnBrk="1" hangingPunct="1"/>
            <a:r>
              <a:rPr lang="pt-BR" altLang="pt-BR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Bacharelado em Matemática Aplicada e Computacional - BMAC</a:t>
            </a:r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1053523"/>
          </a:xfrm>
        </p:spPr>
        <p:txBody>
          <a:bodyPr/>
          <a:lstStyle/>
          <a:p>
            <a:pPr algn="ctr"/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Metodologia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445224"/>
          </a:xfrm>
        </p:spPr>
        <p:txBody>
          <a:bodyPr/>
          <a:lstStyle/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065"/>
          <p:cNvSpPr>
            <a:spLocks noChangeArrowheads="1"/>
          </p:cNvSpPr>
          <p:nvPr/>
        </p:nvSpPr>
        <p:spPr bwMode="auto">
          <a:xfrm>
            <a:off x="468313" y="1242163"/>
            <a:ext cx="8064500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0" algn="just"/>
            <a:r>
              <a:rPr lang="pt-BR" altLang="pt-BR" sz="1700" u="sng" dirty="0">
                <a:solidFill>
                  <a:srgbClr val="3399FF"/>
                </a:solidFill>
                <a:latin typeface="Verdana" panose="020B0604030504040204" pitchFamily="34" charset="0"/>
              </a:rPr>
              <a:t>3</a:t>
            </a:r>
            <a:r>
              <a:rPr lang="pt-BR" altLang="pt-BR" sz="1700" u="sng" dirty="0" smtClean="0">
                <a:solidFill>
                  <a:srgbClr val="3399FF"/>
                </a:solidFill>
                <a:latin typeface="Verdana" panose="020B0604030504040204" pitchFamily="34" charset="0"/>
              </a:rPr>
              <a:t>ª </a:t>
            </a:r>
            <a:r>
              <a:rPr lang="pt-BR" altLang="pt-BR" sz="1700" u="sng" dirty="0">
                <a:solidFill>
                  <a:srgbClr val="3399FF"/>
                </a:solidFill>
                <a:latin typeface="Verdana" panose="020B0604030504040204" pitchFamily="34" charset="0"/>
              </a:rPr>
              <a:t>Etapa</a:t>
            </a:r>
            <a:r>
              <a:rPr lang="pt-BR" altLang="pt-BR" sz="1700" dirty="0">
                <a:latin typeface="Verdana" panose="020B0604030504040204" pitchFamily="34" charset="0"/>
              </a:rPr>
              <a:t>: </a:t>
            </a:r>
            <a:r>
              <a:rPr lang="pt-BR" altLang="pt-BR" sz="1700" dirty="0" smtClean="0">
                <a:latin typeface="Verdana" panose="020B0604030504040204" pitchFamily="34" charset="0"/>
              </a:rPr>
              <a:t>Geração de análises descritivas e gráficos</a:t>
            </a:r>
          </a:p>
          <a:p>
            <a:pPr indent="0" algn="just"/>
            <a:endParaRPr lang="pt-BR" altLang="pt-BR" sz="1700" dirty="0" smtClean="0">
              <a:latin typeface="Verdana" panose="020B0604030504040204" pitchFamily="34" charset="0"/>
            </a:endParaRP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Para verificar a distribuição dos dados,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geramos:</a:t>
            </a:r>
          </a:p>
          <a:p>
            <a:pPr marL="742950" lvl="1" indent="-285750" algn="just">
              <a:lnSpc>
                <a:spcPct val="150000"/>
              </a:lnSpc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Boxplot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 da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quantidade de furtos de carros por dia da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semana;</a:t>
            </a:r>
          </a:p>
          <a:p>
            <a:pPr marL="742950" lvl="1" indent="-285750" algn="just">
              <a:lnSpc>
                <a:spcPct val="150000"/>
              </a:lnSpc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Histograma por dia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da semana mostrando a distribuição dos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furtos;</a:t>
            </a:r>
          </a:p>
          <a:p>
            <a:pPr marL="742950" lvl="1" indent="-285750" algn="just">
              <a:lnSpc>
                <a:spcPct val="150000"/>
              </a:lnSpc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Medidas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descritivas da quantidade de furtos por dia da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semana;</a:t>
            </a:r>
          </a:p>
          <a:p>
            <a:pPr marL="742950" lvl="1" indent="-285750" algn="just">
              <a:lnSpc>
                <a:spcPct val="150000"/>
              </a:lnSpc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Boxplot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 da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quantidade de furtos de carros por período do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dia;</a:t>
            </a:r>
          </a:p>
          <a:p>
            <a:pPr marL="742950" lvl="1" indent="-285750" algn="just">
              <a:lnSpc>
                <a:spcPct val="150000"/>
              </a:lnSpc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Medidas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descritivas para a  quantidade de furtos por período do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dia; </a:t>
            </a:r>
          </a:p>
          <a:p>
            <a:pPr marL="742950" lvl="1" indent="-285750" algn="just">
              <a:lnSpc>
                <a:spcPct val="150000"/>
              </a:lnSpc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Todas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essas análises também foram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geradas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para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roubos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Metodologia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445224"/>
          </a:xfrm>
        </p:spPr>
        <p:txBody>
          <a:bodyPr/>
          <a:lstStyle/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065"/>
          <p:cNvSpPr>
            <a:spLocks noChangeArrowheads="1"/>
          </p:cNvSpPr>
          <p:nvPr/>
        </p:nvSpPr>
        <p:spPr bwMode="auto">
          <a:xfrm>
            <a:off x="539750" y="1706762"/>
            <a:ext cx="80645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0" algn="just"/>
            <a:r>
              <a:rPr lang="pt-BR" altLang="pt-BR" sz="1700" u="sng" dirty="0">
                <a:solidFill>
                  <a:srgbClr val="3399FF"/>
                </a:solidFill>
                <a:latin typeface="Verdana" panose="020B0604030504040204" pitchFamily="34" charset="0"/>
              </a:rPr>
              <a:t>4</a:t>
            </a:r>
            <a:r>
              <a:rPr lang="pt-BR" altLang="pt-BR" sz="1700" u="sng" dirty="0" smtClean="0">
                <a:solidFill>
                  <a:srgbClr val="3399FF"/>
                </a:solidFill>
                <a:latin typeface="Verdana" panose="020B0604030504040204" pitchFamily="34" charset="0"/>
              </a:rPr>
              <a:t>ª </a:t>
            </a:r>
            <a:r>
              <a:rPr lang="pt-BR" altLang="pt-BR" sz="1700" u="sng" dirty="0">
                <a:solidFill>
                  <a:srgbClr val="3399FF"/>
                </a:solidFill>
                <a:latin typeface="Verdana" panose="020B0604030504040204" pitchFamily="34" charset="0"/>
              </a:rPr>
              <a:t>Etapa</a:t>
            </a:r>
            <a:r>
              <a:rPr lang="pt-BR" altLang="pt-BR" sz="1700" dirty="0">
                <a:latin typeface="Verdana" panose="020B0604030504040204" pitchFamily="34" charset="0"/>
              </a:rPr>
              <a:t>: </a:t>
            </a:r>
            <a:r>
              <a:rPr lang="pt-BR" alt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Teste de Aderência para verificar se as distribuições de furtos e roubos de carros na cidade de São Paulo por dia da semana no ano de 2018 podem ser aproximadas por distribuições de </a:t>
            </a:r>
            <a:r>
              <a:rPr lang="pt-BR" altLang="pt-BR" sz="17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Poisson</a:t>
            </a:r>
          </a:p>
          <a:p>
            <a:pPr indent="0" algn="just"/>
            <a:endParaRPr lang="pt-BR" altLang="pt-BR" sz="17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Agrupamos os dados de B.O. por dia da semana e contamos quantos </a:t>
            </a:r>
            <a:r>
              <a:rPr lang="pt-BR" sz="17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B.O.’s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 foram abertos em cada dia da semana em 2018;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Tendo isso, para obtermos o parâmetro λ da nossa </a:t>
            </a:r>
            <a:r>
              <a:rPr lang="pt-BR" sz="17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Poisson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, dividimos estes valores pela quantidade dos respectivos dias da semana em 2018 (53 para segunda-feira e 52 para os outros dias da semana);</a:t>
            </a: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endParaRPr lang="pt-BR" sz="17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Após isso, simulamos 53 valores aleatórios de </a:t>
            </a:r>
            <a:r>
              <a:rPr lang="pt-BR" sz="17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Poisson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 para a segunda-feira e 52 para cada um dos outros dias da semana;</a:t>
            </a:r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04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Metodologia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445224"/>
          </a:xfrm>
        </p:spPr>
        <p:txBody>
          <a:bodyPr/>
          <a:lstStyle/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065"/>
          <p:cNvSpPr>
            <a:spLocks noChangeArrowheads="1"/>
          </p:cNvSpPr>
          <p:nvPr/>
        </p:nvSpPr>
        <p:spPr bwMode="auto">
          <a:xfrm>
            <a:off x="539750" y="921931"/>
            <a:ext cx="80645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0" algn="just"/>
            <a:r>
              <a:rPr lang="pt-BR" altLang="pt-BR" sz="1700" u="sng" dirty="0">
                <a:solidFill>
                  <a:srgbClr val="3399FF"/>
                </a:solidFill>
                <a:latin typeface="Verdana" panose="020B0604030504040204" pitchFamily="34" charset="0"/>
              </a:rPr>
              <a:t>4</a:t>
            </a:r>
            <a:r>
              <a:rPr lang="pt-BR" altLang="pt-BR" sz="1700" u="sng" dirty="0" smtClean="0">
                <a:solidFill>
                  <a:srgbClr val="3399FF"/>
                </a:solidFill>
                <a:latin typeface="Verdana" panose="020B0604030504040204" pitchFamily="34" charset="0"/>
              </a:rPr>
              <a:t>ª Etapa</a:t>
            </a:r>
            <a:r>
              <a:rPr lang="pt-BR" altLang="pt-BR" sz="1700" dirty="0" smtClean="0">
                <a:solidFill>
                  <a:srgbClr val="3399FF"/>
                </a:solidFill>
                <a:latin typeface="Verdana" panose="020B0604030504040204" pitchFamily="34" charset="0"/>
              </a:rPr>
              <a:t> (cont.)</a:t>
            </a:r>
            <a:r>
              <a:rPr lang="pt-BR" altLang="pt-BR" sz="1700" dirty="0" smtClean="0">
                <a:latin typeface="Verdana" panose="020B0604030504040204" pitchFamily="34" charset="0"/>
              </a:rPr>
              <a:t>: </a:t>
            </a:r>
            <a:r>
              <a:rPr lang="pt-BR" alt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Teste de Aderência para verificar se as distribuições de furtos e roubos de carros na cidade de São Paulo por dia da semana no ano de 2018 podem ser aproximadas por distribuições de </a:t>
            </a:r>
            <a:r>
              <a:rPr lang="pt-BR" altLang="pt-BR" sz="1700" i="1" dirty="0">
                <a:latin typeface="Verdana" panose="020B0604030504040204" pitchFamily="34" charset="0"/>
                <a:ea typeface="Verdana" panose="020B0604030504040204" pitchFamily="34" charset="0"/>
              </a:rPr>
              <a:t>Poisson</a:t>
            </a:r>
          </a:p>
          <a:p>
            <a:pPr indent="0" algn="just"/>
            <a:endParaRPr lang="pt-BR" sz="17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Tendo assim os valores observados (número de </a:t>
            </a:r>
            <a:r>
              <a:rPr lang="pt-BR" sz="17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B.O.’s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 para cada dia da semana do ano) e os valores esperados (número simulado através do método aleatório </a:t>
            </a:r>
            <a:r>
              <a:rPr lang="pt-BR" sz="17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numpy.random.poisson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(λ, QTD)) realizamos um teste </a:t>
            </a:r>
            <a:r>
              <a:rPr lang="pt-BR" sz="17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Qui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-Quadrado de aderência para cada dia da semana utilizando as seguintes hipóteses:</a:t>
            </a:r>
          </a:p>
          <a:p>
            <a:pPr marL="742950" lvl="1" indent="-285750" algn="just">
              <a:lnSpc>
                <a:spcPct val="150000"/>
              </a:lnSpc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H₀: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a distribuição da quantidade de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furtos/roubos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para cada dia da semana durante o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ano de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2018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se aproxima de uma </a:t>
            </a:r>
            <a:r>
              <a:rPr lang="pt-BR" sz="17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Poisson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742950" lvl="1" indent="-285750" algn="just">
              <a:lnSpc>
                <a:spcPct val="150000"/>
              </a:lnSpc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H₁: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a distribuição da quantidade de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furtos/roubos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para cada dia da semana durante o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ano de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2018 não se aproxima de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uma </a:t>
            </a:r>
            <a:r>
              <a:rPr lang="pt-BR" sz="17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Poisson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pt-BR" sz="17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445224"/>
          </a:xfrm>
        </p:spPr>
        <p:txBody>
          <a:bodyPr/>
          <a:lstStyle/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065"/>
          <p:cNvSpPr>
            <a:spLocks noChangeArrowheads="1"/>
          </p:cNvSpPr>
          <p:nvPr/>
        </p:nvSpPr>
        <p:spPr bwMode="auto">
          <a:xfrm>
            <a:off x="539750" y="994127"/>
            <a:ext cx="80645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0"/>
            <a:r>
              <a:rPr lang="pt-BR" altLang="pt-BR" sz="1700" u="sng" dirty="0">
                <a:solidFill>
                  <a:srgbClr val="3399FF"/>
                </a:solidFill>
                <a:latin typeface="Verdana" panose="020B0604030504040204" pitchFamily="34" charset="0"/>
              </a:rPr>
              <a:t>1° Resultado</a:t>
            </a:r>
            <a:r>
              <a:rPr lang="pt-BR" alt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Mapa de calor de furtos e roubos para o cidade de São Paulo:</a:t>
            </a:r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186199"/>
              </p:ext>
            </p:extLst>
          </p:nvPr>
        </p:nvGraphicFramePr>
        <p:xfrm>
          <a:off x="3657600" y="2060848"/>
          <a:ext cx="1828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Objeto de Shell de Gerenciador" showAsIcon="1" r:id="rId3" imgW="1829520" imgH="571320" progId="Package">
                  <p:embed/>
                </p:oleObj>
              </mc:Choice>
              <mc:Fallback>
                <p:oleObj name="Objeto de Shell de Gerenciador" showAsIcon="1" r:id="rId3" imgW="1829520" imgH="57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2060848"/>
                        <a:ext cx="18288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286017"/>
              </p:ext>
            </p:extLst>
          </p:nvPr>
        </p:nvGraphicFramePr>
        <p:xfrm>
          <a:off x="3609975" y="3496087"/>
          <a:ext cx="19240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Objeto de Shell de Gerenciador" showAsIcon="1" r:id="rId5" imgW="1924560" imgH="571320" progId="Package">
                  <p:embed/>
                </p:oleObj>
              </mc:Choice>
              <mc:Fallback>
                <p:oleObj name="Objeto de Shell de Gerenciador" showAsIcon="1" r:id="rId5" imgW="1924560" imgH="57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9975" y="3496087"/>
                        <a:ext cx="192405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5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445224"/>
          </a:xfrm>
        </p:spPr>
        <p:txBody>
          <a:bodyPr/>
          <a:lstStyle/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065"/>
          <p:cNvSpPr>
            <a:spLocks noChangeArrowheads="1"/>
          </p:cNvSpPr>
          <p:nvPr/>
        </p:nvSpPr>
        <p:spPr bwMode="auto">
          <a:xfrm>
            <a:off x="539750" y="994127"/>
            <a:ext cx="80645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0"/>
            <a:r>
              <a:rPr lang="pt-BR" altLang="pt-BR" sz="1700" u="sng" dirty="0" smtClean="0">
                <a:solidFill>
                  <a:srgbClr val="3399FF"/>
                </a:solidFill>
                <a:latin typeface="Verdana" panose="020B0604030504040204" pitchFamily="34" charset="0"/>
              </a:rPr>
              <a:t>2° </a:t>
            </a:r>
            <a:r>
              <a:rPr lang="pt-BR" altLang="pt-BR" sz="1700" u="sng" dirty="0">
                <a:solidFill>
                  <a:srgbClr val="3399FF"/>
                </a:solidFill>
                <a:latin typeface="Verdana" panose="020B0604030504040204" pitchFamily="34" charset="0"/>
              </a:rPr>
              <a:t>Resultado</a:t>
            </a:r>
            <a:r>
              <a:rPr lang="pt-BR" alt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: Análise descritiva para furtos e roubos por dia da semana:</a:t>
            </a:r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m 2" title="Estatísticas para a quantidade de furtos por dia da semana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" t="1017" r="5323" b="-1"/>
          <a:stretch/>
        </p:blipFill>
        <p:spPr>
          <a:xfrm>
            <a:off x="35495" y="1628800"/>
            <a:ext cx="9073009" cy="18612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2" r="6912"/>
          <a:stretch/>
        </p:blipFill>
        <p:spPr>
          <a:xfrm>
            <a:off x="35495" y="4014829"/>
            <a:ext cx="9073009" cy="193445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835696" y="3198441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Estatísticas para a quantidade de furtos por dia da semana.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907704" y="5764615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Estatísticas para a quantidade de </a:t>
            </a:r>
            <a:r>
              <a:rPr lang="pt-BR" dirty="0" smtClean="0"/>
              <a:t>roubos </a:t>
            </a:r>
            <a:r>
              <a:rPr lang="pt-BR" dirty="0"/>
              <a:t>por dia da semana.</a:t>
            </a:r>
          </a:p>
        </p:txBody>
      </p:sp>
    </p:spTree>
    <p:extLst>
      <p:ext uri="{BB962C8B-B14F-4D97-AF65-F5344CB8AC3E}">
        <p14:creationId xmlns:p14="http://schemas.microsoft.com/office/powerpoint/2010/main" val="3039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445224"/>
          </a:xfrm>
        </p:spPr>
        <p:txBody>
          <a:bodyPr/>
          <a:lstStyle/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065"/>
          <p:cNvSpPr>
            <a:spLocks noChangeArrowheads="1"/>
          </p:cNvSpPr>
          <p:nvPr/>
        </p:nvSpPr>
        <p:spPr bwMode="auto">
          <a:xfrm>
            <a:off x="539750" y="994127"/>
            <a:ext cx="80645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0"/>
            <a:r>
              <a:rPr lang="pt-BR" altLang="pt-BR" sz="1700" u="sng" dirty="0" smtClean="0">
                <a:solidFill>
                  <a:srgbClr val="3399FF"/>
                </a:solidFill>
                <a:latin typeface="Verdana" panose="020B0604030504040204" pitchFamily="34" charset="0"/>
              </a:rPr>
              <a:t>2° </a:t>
            </a:r>
            <a:r>
              <a:rPr lang="pt-BR" altLang="pt-BR" sz="1700" u="sng" dirty="0">
                <a:solidFill>
                  <a:srgbClr val="3399FF"/>
                </a:solidFill>
                <a:latin typeface="Verdana" panose="020B0604030504040204" pitchFamily="34" charset="0"/>
              </a:rPr>
              <a:t>Resultado</a:t>
            </a:r>
            <a:r>
              <a:rPr lang="pt-BR" alt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: Análise descritiva para furtos e roubos por dia da semana:</a:t>
            </a:r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09680"/>
            <a:ext cx="7488832" cy="499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445224"/>
          </a:xfrm>
        </p:spPr>
        <p:txBody>
          <a:bodyPr/>
          <a:lstStyle/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065"/>
          <p:cNvSpPr>
            <a:spLocks noChangeArrowheads="1"/>
          </p:cNvSpPr>
          <p:nvPr/>
        </p:nvSpPr>
        <p:spPr bwMode="auto">
          <a:xfrm>
            <a:off x="539750" y="994127"/>
            <a:ext cx="80645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0"/>
            <a:r>
              <a:rPr lang="pt-BR" altLang="pt-BR" sz="1700" u="sng" dirty="0" smtClean="0">
                <a:solidFill>
                  <a:srgbClr val="3399FF"/>
                </a:solidFill>
                <a:latin typeface="Verdana" panose="020B0604030504040204" pitchFamily="34" charset="0"/>
              </a:rPr>
              <a:t>2° </a:t>
            </a:r>
            <a:r>
              <a:rPr lang="pt-BR" altLang="pt-BR" sz="1700" u="sng" dirty="0">
                <a:solidFill>
                  <a:srgbClr val="3399FF"/>
                </a:solidFill>
                <a:latin typeface="Verdana" panose="020B0604030504040204" pitchFamily="34" charset="0"/>
              </a:rPr>
              <a:t>Resultado</a:t>
            </a:r>
            <a:r>
              <a:rPr lang="pt-BR" alt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: Análise descritiva para furtos e roubos por dia da semana:</a:t>
            </a:r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09680"/>
            <a:ext cx="7488832" cy="499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  <a:endParaRPr lang="pt-BR" sz="2800" dirty="0"/>
          </a:p>
        </p:txBody>
      </p:sp>
      <p:sp>
        <p:nvSpPr>
          <p:cNvPr id="5" name="Rectangle 1065"/>
          <p:cNvSpPr>
            <a:spLocks noChangeArrowheads="1"/>
          </p:cNvSpPr>
          <p:nvPr/>
        </p:nvSpPr>
        <p:spPr bwMode="auto">
          <a:xfrm>
            <a:off x="539750" y="961470"/>
            <a:ext cx="8064500" cy="349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0"/>
            <a:r>
              <a:rPr lang="pt-BR" altLang="pt-BR" sz="1700" u="sng" dirty="0" smtClean="0">
                <a:solidFill>
                  <a:srgbClr val="3399FF"/>
                </a:solidFill>
                <a:latin typeface="Verdana" panose="020B0604030504040204" pitchFamily="34" charset="0"/>
              </a:rPr>
              <a:t>Discussão 2° resultado</a:t>
            </a:r>
            <a:r>
              <a:rPr lang="pt-BR" alt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indent="0"/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Pelas tabelas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temos:</a:t>
            </a:r>
          </a:p>
          <a:p>
            <a:pPr marL="742950" lvl="1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em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média, mais roubos por dia da semana do que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furtos;</a:t>
            </a:r>
          </a:p>
          <a:p>
            <a:pPr marL="742950" lvl="1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o número mínimo de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roubos por dia da semana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é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maior que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o número mínimo de furtos;</a:t>
            </a:r>
          </a:p>
          <a:p>
            <a:pPr marL="742950" lvl="1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o mesmo ocorre com o número máximo de roubos e furtos;</a:t>
            </a:r>
            <a:endParaRPr 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Clr>
                <a:srgbClr val="85D1FF"/>
              </a:buClr>
            </a:pPr>
            <a:endParaRPr 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Pelos gráficos de </a:t>
            </a:r>
            <a:r>
              <a:rPr lang="pt-BR" sz="17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boxplot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vemos também que em furtos, temos uma tendência de aumento de ocorrências na terça e na quarta, decaindo nos outros dias da semana, vemos também que temos mais </a:t>
            </a:r>
            <a:r>
              <a:rPr lang="pt-BR" sz="1700" i="1" dirty="0" err="1">
                <a:latin typeface="Verdana" panose="020B0604030504040204" pitchFamily="34" charset="0"/>
                <a:ea typeface="Verdana" panose="020B0604030504040204" pitchFamily="34" charset="0"/>
              </a:rPr>
              <a:t>outliers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 em furtos do que em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roubos.</a:t>
            </a:r>
            <a:endParaRPr 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0"/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445224"/>
          </a:xfrm>
        </p:spPr>
        <p:txBody>
          <a:bodyPr/>
          <a:lstStyle/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065"/>
          <p:cNvSpPr>
            <a:spLocks noChangeArrowheads="1"/>
          </p:cNvSpPr>
          <p:nvPr/>
        </p:nvSpPr>
        <p:spPr bwMode="auto">
          <a:xfrm>
            <a:off x="539750" y="994127"/>
            <a:ext cx="80645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0"/>
            <a:r>
              <a:rPr lang="pt-BR" altLang="pt-BR" sz="1700" u="sng" dirty="0">
                <a:solidFill>
                  <a:srgbClr val="3399FF"/>
                </a:solidFill>
                <a:latin typeface="Verdana" panose="020B0604030504040204" pitchFamily="34" charset="0"/>
              </a:rPr>
              <a:t>3</a:t>
            </a:r>
            <a:r>
              <a:rPr lang="pt-BR" altLang="pt-BR" sz="1700" u="sng" dirty="0" smtClean="0">
                <a:solidFill>
                  <a:srgbClr val="3399FF"/>
                </a:solidFill>
                <a:latin typeface="Verdana" panose="020B0604030504040204" pitchFamily="34" charset="0"/>
              </a:rPr>
              <a:t>° </a:t>
            </a:r>
            <a:r>
              <a:rPr lang="pt-BR" altLang="pt-BR" sz="1700" u="sng" dirty="0">
                <a:solidFill>
                  <a:srgbClr val="3399FF"/>
                </a:solidFill>
                <a:latin typeface="Verdana" panose="020B0604030504040204" pitchFamily="34" charset="0"/>
              </a:rPr>
              <a:t>Resultado</a:t>
            </a:r>
            <a:r>
              <a:rPr lang="pt-BR" alt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: Análise descritiva para furtos e roubos por período do dia:</a:t>
            </a:r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3" r="8893"/>
          <a:stretch/>
        </p:blipFill>
        <p:spPr>
          <a:xfrm>
            <a:off x="35496" y="1776525"/>
            <a:ext cx="9073008" cy="1277284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907704" y="2851322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Estatísticas para a quantidade de </a:t>
            </a:r>
            <a:r>
              <a:rPr lang="pt-BR" dirty="0" smtClean="0"/>
              <a:t>furtos </a:t>
            </a:r>
            <a:r>
              <a:rPr lang="pt-BR" dirty="0"/>
              <a:t>por </a:t>
            </a:r>
            <a:r>
              <a:rPr lang="pt-BR" dirty="0" smtClean="0"/>
              <a:t>período do dia.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6" r="8896"/>
          <a:stretch/>
        </p:blipFill>
        <p:spPr>
          <a:xfrm>
            <a:off x="35496" y="3788042"/>
            <a:ext cx="9073008" cy="127739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907704" y="4880768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Estatísticas para a quantidade de </a:t>
            </a:r>
            <a:r>
              <a:rPr lang="pt-BR" dirty="0" smtClean="0"/>
              <a:t>roubos </a:t>
            </a:r>
            <a:r>
              <a:rPr lang="pt-BR" dirty="0"/>
              <a:t>por </a:t>
            </a:r>
            <a:r>
              <a:rPr lang="pt-BR" dirty="0" smtClean="0"/>
              <a:t>período do dia.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7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445224"/>
          </a:xfrm>
        </p:spPr>
        <p:txBody>
          <a:bodyPr/>
          <a:lstStyle/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065"/>
          <p:cNvSpPr>
            <a:spLocks noChangeArrowheads="1"/>
          </p:cNvSpPr>
          <p:nvPr/>
        </p:nvSpPr>
        <p:spPr bwMode="auto">
          <a:xfrm>
            <a:off x="539750" y="994127"/>
            <a:ext cx="80645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0"/>
            <a:r>
              <a:rPr lang="pt-BR" altLang="pt-BR" sz="1700" u="sng" dirty="0">
                <a:solidFill>
                  <a:srgbClr val="3399FF"/>
                </a:solidFill>
                <a:latin typeface="Verdana" panose="020B0604030504040204" pitchFamily="34" charset="0"/>
              </a:rPr>
              <a:t>3</a:t>
            </a:r>
            <a:r>
              <a:rPr lang="pt-BR" altLang="pt-BR" sz="1700" u="sng" dirty="0" smtClean="0">
                <a:solidFill>
                  <a:srgbClr val="3399FF"/>
                </a:solidFill>
                <a:latin typeface="Verdana" panose="020B0604030504040204" pitchFamily="34" charset="0"/>
              </a:rPr>
              <a:t>° </a:t>
            </a:r>
            <a:r>
              <a:rPr lang="pt-BR" altLang="pt-BR" sz="1700" u="sng" dirty="0">
                <a:solidFill>
                  <a:srgbClr val="3399FF"/>
                </a:solidFill>
                <a:latin typeface="Verdana" panose="020B0604030504040204" pitchFamily="34" charset="0"/>
              </a:rPr>
              <a:t>Resultado</a:t>
            </a:r>
            <a:r>
              <a:rPr lang="pt-BR" alt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: Análise descritiva para furtos e roubos por período do dia:</a:t>
            </a:r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6" y="1543100"/>
            <a:ext cx="777686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395288" y="1124745"/>
            <a:ext cx="8308975" cy="539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pt-BR" altLang="pt-BR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Organização Estudada e Metodologia</a:t>
            </a:r>
          </a:p>
          <a:p>
            <a:pPr lvl="1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Verdana" panose="020B0604030504040204" pitchFamily="34" charset="0"/>
              </a:rPr>
              <a:t>Download das bases mensais do ano de 2018 da </a:t>
            </a:r>
            <a:r>
              <a:rPr lang="pt-BR" altLang="pt-BR" sz="1700" dirty="0" smtClean="0">
                <a:latin typeface="Verdana" panose="020B0604030504040204" pitchFamily="34" charset="0"/>
                <a:hlinkClick r:id="rId2"/>
              </a:rPr>
              <a:t>Secretaria de Segurança Pública - SSP</a:t>
            </a:r>
            <a:r>
              <a:rPr lang="pt-BR" altLang="pt-BR" sz="1700" dirty="0" smtClean="0">
                <a:latin typeface="Verdana" panose="020B0604030504040204" pitchFamily="34" charset="0"/>
              </a:rPr>
              <a:t> via </a:t>
            </a:r>
            <a:r>
              <a:rPr lang="pt-BR" altLang="pt-BR" sz="1700" i="1" dirty="0" err="1" smtClean="0">
                <a:latin typeface="Verdana" panose="020B0604030504040204" pitchFamily="34" charset="0"/>
              </a:rPr>
              <a:t>scrapper</a:t>
            </a:r>
            <a:r>
              <a:rPr lang="pt-BR" altLang="pt-BR" sz="1700" dirty="0" smtClean="0">
                <a:latin typeface="Verdana" panose="020B0604030504040204" pitchFamily="34" charset="0"/>
              </a:rPr>
              <a:t>; Tratamento das bases; </a:t>
            </a:r>
            <a:r>
              <a:rPr lang="pt-BR" altLang="pt-BR" sz="1700" dirty="0">
                <a:latin typeface="Verdana" panose="020B0604030504040204" pitchFamily="34" charset="0"/>
              </a:rPr>
              <a:t>Análises </a:t>
            </a:r>
            <a:r>
              <a:rPr lang="pt-BR" altLang="pt-BR" sz="1700" dirty="0" smtClean="0">
                <a:latin typeface="Verdana" panose="020B0604030504040204" pitchFamily="34" charset="0"/>
              </a:rPr>
              <a:t>Estatísticas; Criação de mapas de calor; Teste </a:t>
            </a:r>
            <a:r>
              <a:rPr lang="pt-BR" altLang="pt-BR" sz="1700" dirty="0" err="1" smtClean="0">
                <a:latin typeface="Verdana" panose="020B0604030504040204" pitchFamily="34" charset="0"/>
              </a:rPr>
              <a:t>Qui</a:t>
            </a:r>
            <a:r>
              <a:rPr lang="pt-BR" altLang="pt-BR" sz="1700" dirty="0" smtClean="0">
                <a:latin typeface="Verdana" panose="020B0604030504040204" pitchFamily="34" charset="0"/>
              </a:rPr>
              <a:t>-Quadrado para Aderência.</a:t>
            </a:r>
            <a:endParaRPr lang="pt-BR" altLang="pt-BR" sz="1700" dirty="0">
              <a:latin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Objetivos</a:t>
            </a:r>
          </a:p>
          <a:p>
            <a:pPr lvl="1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Testar se as distribuições de furtos e roubos de carros na cidade de São Paulo por dia da semana no ano de 2018 podem ser aproximadas por distribuições de </a:t>
            </a:r>
            <a:r>
              <a:rPr lang="pt-BR" altLang="pt-BR" sz="17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Poisson</a:t>
            </a:r>
            <a:r>
              <a:rPr lang="pt-BR" altLang="pt-BR" sz="1700" dirty="0" smtClean="0">
                <a:latin typeface="Verdana" panose="020B0604030504040204" pitchFamily="34" charset="0"/>
              </a:rPr>
              <a:t>;</a:t>
            </a:r>
            <a:endParaRPr lang="pt-BR" altLang="pt-BR" sz="1700" dirty="0">
              <a:latin typeface="Verdana" panose="020B0604030504040204" pitchFamily="34" charset="0"/>
            </a:endParaRPr>
          </a:p>
          <a:p>
            <a:pPr lvl="1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Verdana" panose="020B0604030504040204" pitchFamily="34" charset="0"/>
              </a:rPr>
              <a:t>Analisar estatisticamente a base de dados da SSP; </a:t>
            </a:r>
            <a:endParaRPr lang="pt-BR" altLang="pt-BR" sz="1700" dirty="0">
              <a:latin typeface="Verdana" panose="020B0604030504040204" pitchFamily="34" charset="0"/>
            </a:endParaRPr>
          </a:p>
          <a:p>
            <a:pPr lvl="1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Verdana" panose="020B0604030504040204" pitchFamily="34" charset="0"/>
              </a:rPr>
              <a:t>Utilizar as variáveis de latitude e longitude para desenvolver mapas de calor.</a:t>
            </a:r>
            <a:endParaRPr lang="pt-BR" altLang="pt-BR" sz="1700" dirty="0">
              <a:latin typeface="Verdan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 sz="1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Principais Resultados</a:t>
            </a:r>
          </a:p>
          <a:p>
            <a:pPr lvl="1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As distribuições </a:t>
            </a:r>
            <a:r>
              <a:rPr lang="pt-BR" alt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de furtos e roubos de carros na cidade de São Paulo por dia da semana </a:t>
            </a:r>
            <a:r>
              <a:rPr lang="pt-BR" alt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não </a:t>
            </a:r>
            <a:r>
              <a:rPr lang="pt-BR" alt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podem ser aproximadas por distribuições de </a:t>
            </a:r>
            <a:r>
              <a:rPr lang="pt-BR" altLang="pt-BR" sz="1700" i="1" dirty="0">
                <a:latin typeface="Verdana" panose="020B0604030504040204" pitchFamily="34" charset="0"/>
                <a:ea typeface="Verdana" panose="020B0604030504040204" pitchFamily="34" charset="0"/>
              </a:rPr>
              <a:t>Poisson</a:t>
            </a:r>
            <a:r>
              <a:rPr lang="pt-BR" altLang="pt-BR" sz="1700" dirty="0" smtClean="0">
                <a:latin typeface="Verdana" panose="020B0604030504040204" pitchFamily="34" charset="0"/>
              </a:rPr>
              <a:t>;</a:t>
            </a:r>
            <a:endParaRPr lang="pt-BR" altLang="pt-BR" sz="1700" dirty="0">
              <a:latin typeface="Verdana" panose="020B0604030504040204" pitchFamily="34" charset="0"/>
            </a:endParaRPr>
          </a:p>
          <a:p>
            <a:pPr lvl="1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Verdana" panose="020B0604030504040204" pitchFamily="34" charset="0"/>
              </a:rPr>
              <a:t>No ano de 2018 ocorreu, em média, mais roubos do que furtos por dia da semana;</a:t>
            </a:r>
          </a:p>
          <a:p>
            <a:pPr lvl="1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Verdana" panose="020B0604030504040204" pitchFamily="34" charset="0"/>
              </a:rPr>
              <a:t>No ano de 2018 ocorreu, em média, mais roubos do que furtos nos períodos da noite e da madrugada.</a:t>
            </a:r>
            <a:endParaRPr lang="pt-BR" altLang="pt-BR" sz="1700" dirty="0">
              <a:latin typeface="Verdana" panose="020B0604030504040204" pitchFamily="34" charset="0"/>
            </a:endParaRPr>
          </a:p>
          <a:p>
            <a:pPr lvl="1">
              <a:buClr>
                <a:srgbClr val="3399FF"/>
              </a:buClr>
              <a:buFont typeface="Wingdings" panose="05000000000000000000" pitchFamily="2" charset="2"/>
              <a:buChar char="§"/>
            </a:pPr>
            <a:endParaRPr lang="pt-BR" altLang="pt-BR" sz="1700" dirty="0">
              <a:latin typeface="Verdana" panose="020B0604030504040204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3568" y="10563"/>
            <a:ext cx="7886700" cy="1114182"/>
          </a:xfrm>
        </p:spPr>
        <p:txBody>
          <a:bodyPr/>
          <a:lstStyle/>
          <a:p>
            <a:pPr algn="ctr"/>
            <a:r>
              <a:rPr lang="pt-BR" altLang="pt-BR" sz="3600" dirty="0">
                <a:latin typeface="Verdana" panose="020B0604030504040204" pitchFamily="34" charset="0"/>
              </a:rPr>
              <a:t>Resumo </a:t>
            </a:r>
            <a:r>
              <a:rPr lang="pt-BR" altLang="pt-BR" sz="3600" dirty="0" smtClean="0">
                <a:latin typeface="Verdana" panose="020B0604030504040204" pitchFamily="34" charset="0"/>
              </a:rPr>
              <a:t>Geral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7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445224"/>
          </a:xfrm>
        </p:spPr>
        <p:txBody>
          <a:bodyPr/>
          <a:lstStyle/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065"/>
          <p:cNvSpPr>
            <a:spLocks noChangeArrowheads="1"/>
          </p:cNvSpPr>
          <p:nvPr/>
        </p:nvSpPr>
        <p:spPr bwMode="auto">
          <a:xfrm>
            <a:off x="539750" y="994127"/>
            <a:ext cx="80645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0"/>
            <a:r>
              <a:rPr lang="pt-BR" altLang="pt-BR" sz="1700" u="sng" dirty="0">
                <a:solidFill>
                  <a:srgbClr val="3399FF"/>
                </a:solidFill>
                <a:latin typeface="Verdana" panose="020B0604030504040204" pitchFamily="34" charset="0"/>
              </a:rPr>
              <a:t>3</a:t>
            </a:r>
            <a:r>
              <a:rPr lang="pt-BR" altLang="pt-BR" sz="1700" u="sng" dirty="0" smtClean="0">
                <a:solidFill>
                  <a:srgbClr val="3399FF"/>
                </a:solidFill>
                <a:latin typeface="Verdana" panose="020B0604030504040204" pitchFamily="34" charset="0"/>
              </a:rPr>
              <a:t>° </a:t>
            </a:r>
            <a:r>
              <a:rPr lang="pt-BR" altLang="pt-BR" sz="1700" u="sng" dirty="0">
                <a:solidFill>
                  <a:srgbClr val="3399FF"/>
                </a:solidFill>
                <a:latin typeface="Verdana" panose="020B0604030504040204" pitchFamily="34" charset="0"/>
              </a:rPr>
              <a:t>Resultado</a:t>
            </a:r>
            <a:r>
              <a:rPr lang="pt-BR" alt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: Análise descritiva para furtos e roubos por período do dia:</a:t>
            </a:r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9" y="1529407"/>
            <a:ext cx="7817942" cy="521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  <a:endParaRPr lang="pt-BR" sz="2800" dirty="0"/>
          </a:p>
        </p:txBody>
      </p:sp>
      <p:sp>
        <p:nvSpPr>
          <p:cNvPr id="5" name="Rectangle 1065"/>
          <p:cNvSpPr>
            <a:spLocks noChangeArrowheads="1"/>
          </p:cNvSpPr>
          <p:nvPr/>
        </p:nvSpPr>
        <p:spPr bwMode="auto">
          <a:xfrm>
            <a:off x="539750" y="1215385"/>
            <a:ext cx="806450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0"/>
            <a:r>
              <a:rPr lang="pt-BR" altLang="pt-BR" sz="1700" u="sng" dirty="0" smtClean="0">
                <a:solidFill>
                  <a:srgbClr val="3399FF"/>
                </a:solidFill>
                <a:latin typeface="Verdana" panose="020B0604030504040204" pitchFamily="34" charset="0"/>
              </a:rPr>
              <a:t>Discussão 3° resultado</a:t>
            </a:r>
            <a:r>
              <a:rPr lang="pt-BR" alt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indent="0"/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Vemos, inicialmente, que em média ocorre mais roubos do que furtos de noite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e de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madrugada. Vemos também que a mediana acompanha o crescimento da média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. Além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disso, vemos claramente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que, temos mais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roubos do que furtos de noite e de madrugada;</a:t>
            </a:r>
          </a:p>
          <a:p>
            <a:pPr algn="just">
              <a:buClr>
                <a:srgbClr val="85D1FF"/>
              </a:buClr>
            </a:pPr>
            <a:endParaRPr 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Vemos que, no geral, os dados para roubos tem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menor dispersão porém tem mais </a:t>
            </a:r>
            <a:r>
              <a:rPr lang="pt-BR" sz="1700" i="1" dirty="0" err="1">
                <a:latin typeface="Verdana" panose="020B0604030504040204" pitchFamily="34" charset="0"/>
                <a:ea typeface="Verdana" panose="020B0604030504040204" pitchFamily="34" charset="0"/>
              </a:rPr>
              <a:t>outliers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. Vemos também que para furtos, temos uma maior dispersão no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período da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manhã e para roubos temos uma maior dispersão no período da noite.</a:t>
            </a:r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445224"/>
          </a:xfrm>
        </p:spPr>
        <p:txBody>
          <a:bodyPr/>
          <a:lstStyle/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065"/>
          <p:cNvSpPr>
            <a:spLocks noChangeArrowheads="1"/>
          </p:cNvSpPr>
          <p:nvPr/>
        </p:nvSpPr>
        <p:spPr bwMode="auto">
          <a:xfrm>
            <a:off x="539750" y="1124932"/>
            <a:ext cx="8064500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0"/>
            <a:r>
              <a:rPr lang="pt-BR" altLang="pt-BR" sz="1700" u="sng" dirty="0" smtClean="0">
                <a:solidFill>
                  <a:srgbClr val="3399FF"/>
                </a:solidFill>
                <a:latin typeface="Verdana" panose="020B0604030504040204" pitchFamily="34" charset="0"/>
              </a:rPr>
              <a:t>4° </a:t>
            </a:r>
            <a:r>
              <a:rPr lang="pt-BR" altLang="pt-BR" sz="1700" u="sng" dirty="0">
                <a:solidFill>
                  <a:srgbClr val="3399FF"/>
                </a:solidFill>
                <a:latin typeface="Verdana" panose="020B0604030504040204" pitchFamily="34" charset="0"/>
              </a:rPr>
              <a:t>Resultado</a:t>
            </a:r>
            <a:r>
              <a:rPr lang="pt-BR" alt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: Teste de Aderência para furtos:</a:t>
            </a:r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44116" y="3755435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Tabela </a:t>
            </a:r>
            <a:r>
              <a:rPr lang="pt-BR" dirty="0"/>
              <a:t>de resultados do teste de Aderência </a:t>
            </a:r>
            <a:r>
              <a:rPr lang="pt-BR" dirty="0" err="1"/>
              <a:t>Qui</a:t>
            </a:r>
            <a:r>
              <a:rPr lang="pt-BR" dirty="0"/>
              <a:t>-Quadrado para a </a:t>
            </a:r>
            <a:r>
              <a:rPr lang="pt-BR" dirty="0" smtClean="0"/>
              <a:t>quantidade de </a:t>
            </a:r>
            <a:r>
              <a:rPr lang="pt-BR" dirty="0"/>
              <a:t>furtos por dia da semana.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2" r="9492"/>
          <a:stretch/>
        </p:blipFill>
        <p:spPr>
          <a:xfrm>
            <a:off x="35496" y="1422319"/>
            <a:ext cx="9073008" cy="233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445224"/>
          </a:xfrm>
        </p:spPr>
        <p:txBody>
          <a:bodyPr/>
          <a:lstStyle/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065"/>
          <p:cNvSpPr>
            <a:spLocks noChangeArrowheads="1"/>
          </p:cNvSpPr>
          <p:nvPr/>
        </p:nvSpPr>
        <p:spPr bwMode="auto">
          <a:xfrm>
            <a:off x="539750" y="1124932"/>
            <a:ext cx="8064500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0"/>
            <a:r>
              <a:rPr lang="pt-BR" altLang="pt-BR" sz="1700" u="sng" dirty="0" smtClean="0">
                <a:solidFill>
                  <a:srgbClr val="3399FF"/>
                </a:solidFill>
                <a:latin typeface="Verdana" panose="020B0604030504040204" pitchFamily="34" charset="0"/>
              </a:rPr>
              <a:t>4° </a:t>
            </a:r>
            <a:r>
              <a:rPr lang="pt-BR" altLang="pt-BR" sz="1700" u="sng" dirty="0">
                <a:solidFill>
                  <a:srgbClr val="3399FF"/>
                </a:solidFill>
                <a:latin typeface="Verdana" panose="020B0604030504040204" pitchFamily="34" charset="0"/>
              </a:rPr>
              <a:t>Resultado</a:t>
            </a:r>
            <a:r>
              <a:rPr lang="pt-BR" alt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: Teste de Aderência para roubos:</a:t>
            </a:r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76773" y="3812222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Tabela </a:t>
            </a:r>
            <a:r>
              <a:rPr lang="pt-BR" dirty="0"/>
              <a:t>de resultados do teste de Aderência </a:t>
            </a:r>
            <a:r>
              <a:rPr lang="pt-BR" dirty="0" err="1"/>
              <a:t>Qui</a:t>
            </a:r>
            <a:r>
              <a:rPr lang="pt-BR" dirty="0"/>
              <a:t>-Quadrado para a </a:t>
            </a:r>
            <a:r>
              <a:rPr lang="pt-BR" dirty="0" smtClean="0"/>
              <a:t>quantidade de roubos </a:t>
            </a:r>
            <a:r>
              <a:rPr lang="pt-BR" dirty="0"/>
              <a:t>por dia da semana.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7" r="9697"/>
          <a:stretch/>
        </p:blipFill>
        <p:spPr>
          <a:xfrm>
            <a:off x="32657" y="1431516"/>
            <a:ext cx="9073008" cy="234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Resultados</a:t>
            </a:r>
            <a:endParaRPr lang="pt-BR" sz="2800" dirty="0"/>
          </a:p>
        </p:txBody>
      </p:sp>
      <p:sp>
        <p:nvSpPr>
          <p:cNvPr id="5" name="Rectangle 1065"/>
          <p:cNvSpPr>
            <a:spLocks noChangeArrowheads="1"/>
          </p:cNvSpPr>
          <p:nvPr/>
        </p:nvSpPr>
        <p:spPr bwMode="auto">
          <a:xfrm>
            <a:off x="539750" y="2007910"/>
            <a:ext cx="80645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0"/>
            <a:r>
              <a:rPr lang="pt-BR" altLang="pt-BR" sz="1700" u="sng" dirty="0" smtClean="0">
                <a:solidFill>
                  <a:srgbClr val="3399FF"/>
                </a:solidFill>
                <a:latin typeface="Verdana" panose="020B0604030504040204" pitchFamily="34" charset="0"/>
              </a:rPr>
              <a:t>Discussão 4° resultado</a:t>
            </a:r>
            <a:r>
              <a:rPr lang="pt-BR" alt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indent="0"/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Para todos os testes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realizados, vemos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que o nosso p-valor é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demasiadamente pequeno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ou seja, há evidências para rejeitar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hipótese </a:t>
            </a:r>
            <a:r>
              <a:rPr lang="pt-BR" sz="17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H₀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400" b="1" dirty="0"/>
              <a:t/>
            </a:r>
            <a:br>
              <a:rPr lang="pt-BR" sz="4400" b="1" dirty="0"/>
            </a:b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</a:rPr>
              <a:t>Limitações </a:t>
            </a: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</a:rPr>
              <a:t>do trabalho</a:t>
            </a:r>
            <a:r>
              <a:rPr lang="pt-BR" sz="4000" b="1" dirty="0"/>
              <a:t/>
            </a:r>
            <a:br>
              <a:rPr lang="pt-BR" sz="4000" b="1" dirty="0"/>
            </a:br>
            <a:endParaRPr lang="pt-BR" sz="4400" b="1" dirty="0"/>
          </a:p>
        </p:txBody>
      </p:sp>
      <p:sp>
        <p:nvSpPr>
          <p:cNvPr id="3" name="Espaço Reservado para Conteúdo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Clr>
                <a:srgbClr val="85D1FF"/>
              </a:buClr>
              <a:defRPr/>
            </a:pPr>
            <a:r>
              <a:rPr lang="pt-BR" alt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Falta de acesso a mapas específicos da cidade de São Paulo, como por exemplo mapas de distritos e bairros;</a:t>
            </a:r>
          </a:p>
          <a:p>
            <a:pPr algn="just" eaLnBrk="1" fontAlgn="auto" hangingPunct="1">
              <a:spcAft>
                <a:spcPts val="0"/>
              </a:spcAft>
              <a:buClr>
                <a:srgbClr val="85D1FF"/>
              </a:buClr>
              <a:defRPr/>
            </a:pPr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eaLnBrk="1" fontAlgn="auto" hangingPunct="1">
              <a:spcAft>
                <a:spcPts val="0"/>
              </a:spcAft>
              <a:buClr>
                <a:srgbClr val="85D1FF"/>
              </a:buClr>
              <a:defRPr/>
            </a:pPr>
            <a:r>
              <a:rPr lang="pt-BR" alt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Ausência de dados detalhados das seguradoras, como período do dia, horário, data do sinistro para realizar o estudo da ruína das mesmas. Além disso, não foi possível cruzar com a base de dados da SSP pois não possuía informações completas em ambas as bases sobre a placa do veículo (chave de cruzamento).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altLang="pt-BR" sz="28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pt-BR" alt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400" b="1" dirty="0"/>
              <a:t/>
            </a:r>
            <a:br>
              <a:rPr lang="pt-BR" sz="4400" b="1" dirty="0"/>
            </a:b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</a:rPr>
              <a:t>Conclusões</a:t>
            </a:r>
            <a:r>
              <a:rPr lang="pt-BR" sz="4000" b="1" dirty="0"/>
              <a:t/>
            </a:r>
            <a:br>
              <a:rPr lang="pt-BR" sz="4000" b="1" dirty="0"/>
            </a:br>
            <a:endParaRPr lang="pt-BR" sz="4400" b="1" dirty="0"/>
          </a:p>
        </p:txBody>
      </p:sp>
      <p:sp>
        <p:nvSpPr>
          <p:cNvPr id="3" name="Espaço Reservado para Conteúdo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Clr>
                <a:srgbClr val="85D1FF"/>
              </a:buClr>
              <a:defRPr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No presente trabalho, observamos que a base de dados da Secretaria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de Segurança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Pública do Estado de São Paulo, além de ser de fácil acesso, é de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fácil interpretação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. Isso se mostrou de muito valor para o desenvolvimento das análises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. Com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isso, conseguimos rapidamente estudar e analisar os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dados.</a:t>
            </a:r>
          </a:p>
          <a:p>
            <a:pPr algn="just" eaLnBrk="1" fontAlgn="auto" hangingPunct="1">
              <a:spcAft>
                <a:spcPts val="0"/>
              </a:spcAft>
              <a:buClr>
                <a:srgbClr val="85D1FF"/>
              </a:buClr>
              <a:defRPr/>
            </a:pPr>
            <a:endParaRPr lang="pt-BR" sz="17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eaLnBrk="1" fontAlgn="auto" hangingPunct="1">
              <a:spcAft>
                <a:spcPts val="0"/>
              </a:spcAft>
              <a:buClr>
                <a:srgbClr val="85D1FF"/>
              </a:buClr>
              <a:defRPr/>
            </a:pP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Um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fato importante a ressaltar é que apesar das análises estatísticas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mostrarem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uma ocorrência maior de roubos do que de furtos da cidade de São Paulo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, de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uma forma geral os mapas mostraram o contrário. Indicando que existe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outras regiões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da cidade que possuem focos maiores de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roubos.</a:t>
            </a:r>
          </a:p>
          <a:p>
            <a:pPr algn="just" eaLnBrk="1" fontAlgn="auto" hangingPunct="1">
              <a:spcAft>
                <a:spcPts val="0"/>
              </a:spcAft>
              <a:buClr>
                <a:srgbClr val="85D1FF"/>
              </a:buClr>
              <a:defRPr/>
            </a:pPr>
            <a:endParaRPr lang="pt-BR" sz="17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eaLnBrk="1" fontAlgn="auto" hangingPunct="1">
              <a:spcAft>
                <a:spcPts val="0"/>
              </a:spcAft>
              <a:buClr>
                <a:srgbClr val="85D1FF"/>
              </a:buClr>
              <a:defRPr/>
            </a:pP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Por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fim, concluímos que na cidade de São Paulo no ano de 2018 ocorreu,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em média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, mais roubos do que furtos por dia da semana e mais roubos do que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furtos de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noite e de madrugada. Além desses resultados iniciais, vimos que a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distribuição de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roubos e furtos por dia da semana não se aproxima de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uma </a:t>
            </a:r>
            <a:r>
              <a:rPr lang="pt-BR" sz="17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Poisson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. Este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último resultado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nos faz refletir sobre a utilização da distribuição de </a:t>
            </a:r>
            <a:r>
              <a:rPr lang="pt-BR" sz="1700" i="1" dirty="0">
                <a:latin typeface="Verdana" panose="020B0604030504040204" pitchFamily="34" charset="0"/>
                <a:ea typeface="Verdana" panose="020B0604030504040204" pitchFamily="34" charset="0"/>
              </a:rPr>
              <a:t>Poisson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 nos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modelos de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seguradoras o que pode ser de interesse de estudo num futuro próximo.</a:t>
            </a:r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altLang="pt-BR" sz="2800" dirty="0" smtClean="0">
                <a:latin typeface="Verdana" panose="020B0604030504040204" pitchFamily="34" charset="0"/>
              </a:rPr>
              <a:t>Apresentação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445224"/>
          </a:xfrm>
        </p:spPr>
        <p:txBody>
          <a:bodyPr/>
          <a:lstStyle/>
          <a:p>
            <a:pPr>
              <a:buClr>
                <a:srgbClr val="85D1FF"/>
              </a:buClr>
            </a:pPr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Contextualização;</a:t>
            </a:r>
          </a:p>
          <a:p>
            <a:pPr>
              <a:buClr>
                <a:srgbClr val="85D1FF"/>
              </a:buClr>
            </a:pPr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Objetivos;</a:t>
            </a:r>
          </a:p>
          <a:p>
            <a:pPr>
              <a:buClr>
                <a:srgbClr val="85D1FF"/>
              </a:buClr>
            </a:pPr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Metodologia;</a:t>
            </a:r>
          </a:p>
          <a:p>
            <a:pPr>
              <a:buClr>
                <a:srgbClr val="85D1FF"/>
              </a:buClr>
            </a:pPr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Resultados e Discussão;</a:t>
            </a:r>
          </a:p>
          <a:p>
            <a:pPr>
              <a:buClr>
                <a:srgbClr val="85D1FF"/>
              </a:buClr>
            </a:pPr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Limitações da pesquisa;</a:t>
            </a:r>
          </a:p>
          <a:p>
            <a:pPr>
              <a:buClr>
                <a:srgbClr val="85D1FF"/>
              </a:buClr>
            </a:pPr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Considerações finais.</a:t>
            </a:r>
          </a:p>
          <a:p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Contextualização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445224"/>
          </a:xfrm>
        </p:spPr>
        <p:txBody>
          <a:bodyPr/>
          <a:lstStyle/>
          <a:p>
            <a:pPr algn="just">
              <a:buClr>
                <a:srgbClr val="85D1FF"/>
              </a:buClr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Desde 2003 a SSP libera informações de caráter público;</a:t>
            </a:r>
          </a:p>
          <a:p>
            <a:pPr lvl="1" algn="just">
              <a:buClr>
                <a:srgbClr val="85D1FF"/>
              </a:buClr>
            </a:pP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Dentre todas as variáveis contidas na base de dados, as principais utilizadas foram: data do registro, cidade do furto/roubo, latitude, longitude, período do dia em que ocorreu o evento e tipo do veículo. </a:t>
            </a:r>
          </a:p>
          <a:p>
            <a:pPr algn="just">
              <a:buClr>
                <a:srgbClr val="85D1FF"/>
              </a:buClr>
            </a:pP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Clr>
                <a:srgbClr val="85D1FF"/>
              </a:buClr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Processo do número de indenizações é de </a:t>
            </a:r>
            <a:r>
              <a:rPr lang="pt-BR" sz="20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Poisson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pt-BR" sz="2000" dirty="0"/>
              <a:t>FEIJÓ, 2015</a:t>
            </a: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pPr algn="just">
              <a:buClr>
                <a:srgbClr val="85D1FF"/>
              </a:buClr>
            </a:pP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Clr>
                <a:srgbClr val="85D1FF"/>
              </a:buClr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O número de indenizações é um subconjunto do número de furtos e roubos de carros.</a:t>
            </a: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Contextualização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39552" y="1196752"/>
            <a:ext cx="7886700" cy="5445224"/>
          </a:xfrm>
        </p:spPr>
        <p:txBody>
          <a:bodyPr/>
          <a:lstStyle/>
          <a:p>
            <a:pPr marL="0" indent="0">
              <a:buNone/>
            </a:pP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1187624" y="1196752"/>
            <a:ext cx="6840784" cy="3009190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3095874" y="1367770"/>
            <a:ext cx="2880220" cy="3927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pt-BR" altLang="pt-BR" sz="1800" b="1" dirty="0" smtClean="0">
                <a:solidFill>
                  <a:srgbClr val="3399FF"/>
                </a:solidFill>
                <a:latin typeface="Verdana" panose="020B0604030504040204" pitchFamily="34" charset="0"/>
              </a:rPr>
              <a:t># de roubos e furtos de carros</a:t>
            </a:r>
            <a:endParaRPr lang="pt-BR" altLang="pt-BR" sz="1800" dirty="0">
              <a:solidFill>
                <a:srgbClr val="3399FF"/>
              </a:solidFill>
              <a:latin typeface="Verdana" panose="020B0604030504040204" pitchFamily="34" charset="0"/>
            </a:endParaRP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555752" y="2036455"/>
            <a:ext cx="3960464" cy="1620898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2663602" y="2587505"/>
            <a:ext cx="3744764" cy="472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pt-BR" altLang="pt-BR" sz="1800" b="1" dirty="0" smtClean="0">
                <a:solidFill>
                  <a:srgbClr val="3399FF"/>
                </a:solidFill>
                <a:latin typeface="Verdana" panose="020B0604030504040204" pitchFamily="34" charset="0"/>
              </a:rPr>
              <a:t># roubos e furtos de carros segurados</a:t>
            </a:r>
            <a:endParaRPr lang="pt-BR" altLang="pt-BR" sz="1800" b="1" dirty="0">
              <a:solidFill>
                <a:srgbClr val="3399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 Box 70"/>
          <p:cNvSpPr txBox="1">
            <a:spLocks noChangeArrowheads="1"/>
          </p:cNvSpPr>
          <p:nvPr/>
        </p:nvSpPr>
        <p:spPr bwMode="auto">
          <a:xfrm>
            <a:off x="628650" y="4653136"/>
            <a:ext cx="813593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3399FF"/>
              </a:buClr>
              <a:buFont typeface="Wingdings" panose="05000000000000000000" pitchFamily="2" charset="2"/>
              <a:buChar char="§"/>
            </a:pPr>
            <a:r>
              <a:rPr lang="pt-BR" altLang="pt-BR" sz="1800" dirty="0">
                <a:latin typeface="Verdana" panose="020B0604030504040204" pitchFamily="34" charset="0"/>
              </a:rPr>
              <a:t> </a:t>
            </a:r>
            <a:r>
              <a:rPr lang="pt-BR" altLang="pt-BR" sz="2000" dirty="0" smtClean="0">
                <a:latin typeface="Verdana" panose="020B0604030504040204" pitchFamily="34" charset="0"/>
              </a:rPr>
              <a:t>Se </a:t>
            </a:r>
            <a:r>
              <a:rPr lang="pt-BR" altLang="pt-BR" sz="2000" dirty="0">
                <a:latin typeface="Verdana" panose="020B0604030504040204" pitchFamily="34" charset="0"/>
              </a:rPr>
              <a:t>tivermos uma distribuição de </a:t>
            </a:r>
            <a:r>
              <a:rPr lang="pt-BR" altLang="pt-BR" sz="2000" i="1" dirty="0" smtClean="0">
                <a:latin typeface="Verdana" panose="020B0604030504040204" pitchFamily="34" charset="0"/>
              </a:rPr>
              <a:t>Poisson</a:t>
            </a:r>
            <a:r>
              <a:rPr lang="pt-BR" altLang="pt-BR" sz="2000" dirty="0" smtClean="0">
                <a:latin typeface="Verdana" panose="020B0604030504040204" pitchFamily="34" charset="0"/>
              </a:rPr>
              <a:t> para o número </a:t>
            </a:r>
            <a:r>
              <a:rPr lang="pt-BR" altLang="pt-BR" sz="2000" dirty="0">
                <a:latin typeface="Verdana" panose="020B0604030504040204" pitchFamily="34" charset="0"/>
              </a:rPr>
              <a:t>de roubos e furtos, </a:t>
            </a:r>
            <a:r>
              <a:rPr lang="pt-BR" altLang="pt-BR" sz="2000" dirty="0" smtClean="0">
                <a:latin typeface="Verdana" panose="020B0604030504040204" pitchFamily="34" charset="0"/>
              </a:rPr>
              <a:t>será </a:t>
            </a:r>
            <a:r>
              <a:rPr lang="pt-BR" altLang="pt-BR" sz="2000" dirty="0">
                <a:latin typeface="Verdana" panose="020B0604030504040204" pitchFamily="34" charset="0"/>
              </a:rPr>
              <a:t>mais crível que o número de indenizações também </a:t>
            </a:r>
            <a:r>
              <a:rPr lang="pt-BR" altLang="pt-BR" sz="2000" dirty="0" smtClean="0">
                <a:latin typeface="Verdana" panose="020B0604030504040204" pitchFamily="34" charset="0"/>
              </a:rPr>
              <a:t>terá </a:t>
            </a:r>
            <a:r>
              <a:rPr lang="pt-BR" altLang="pt-BR" sz="2000" dirty="0">
                <a:latin typeface="Verdana" panose="020B0604030504040204" pitchFamily="34" charset="0"/>
              </a:rPr>
              <a:t>uma distribuição de </a:t>
            </a:r>
            <a:r>
              <a:rPr lang="pt-BR" altLang="pt-BR" sz="2000" i="1" dirty="0" smtClean="0">
                <a:latin typeface="Verdana" panose="020B0604030504040204" pitchFamily="34" charset="0"/>
              </a:rPr>
              <a:t>Poisson</a:t>
            </a:r>
            <a:r>
              <a:rPr lang="pt-BR" altLang="pt-BR" sz="2000" dirty="0" smtClean="0">
                <a:latin typeface="Verdana" panose="020B0604030504040204" pitchFamily="34" charset="0"/>
              </a:rPr>
              <a:t>.</a:t>
            </a:r>
            <a:endParaRPr lang="pt-BR" altLang="pt-BR" sz="20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Contextualização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445224"/>
          </a:xfrm>
        </p:spPr>
        <p:txBody>
          <a:bodyPr/>
          <a:lstStyle/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 bwMode="auto">
          <a:xfrm>
            <a:off x="762272" y="1264568"/>
            <a:ext cx="7886700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85D1FF"/>
              </a:buClr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Diferenças entre furto e roubo:</a:t>
            </a:r>
          </a:p>
          <a:p>
            <a:pPr lvl="1" algn="just">
              <a:buClr>
                <a:srgbClr val="85D1FF"/>
              </a:buClr>
            </a:pPr>
            <a:r>
              <a:rPr lang="pt-BR" dirty="0"/>
              <a:t>O crime de furto é descrito como subtração, ou seja, diminuição do patrimônio de outra pessoa, sem que haja </a:t>
            </a:r>
            <a:r>
              <a:rPr lang="pt-BR" dirty="0" smtClean="0"/>
              <a:t>violência;</a:t>
            </a:r>
          </a:p>
          <a:p>
            <a:pPr lvl="1" algn="just">
              <a:buClr>
                <a:srgbClr val="85D1FF"/>
              </a:buClr>
            </a:pPr>
            <a:r>
              <a:rPr lang="pt-BR" dirty="0"/>
              <a:t>O roubo é crime mais grave, descrito na lei como subtração mediante grave ameaça ou violência</a:t>
            </a:r>
            <a:r>
              <a:rPr lang="pt-BR" dirty="0" smtClean="0"/>
              <a:t>.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Clr>
                <a:srgbClr val="85D1FF"/>
              </a:buClr>
            </a:pPr>
            <a:r>
              <a:rPr 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Exemplos:</a:t>
            </a:r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1" indent="0">
              <a:buNone/>
            </a:pPr>
            <a:endParaRPr lang="pt-B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0" name="Picture 2" descr="https://www.tjdft.jus.br/institucional/imprensa/campanhas-e-produtos/direito-facil/edicao-semanal/furto-e-roubo/@@images/aef7b5c0-fcff-493d-9af9-303864bceb2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24" y="3068960"/>
            <a:ext cx="3377952" cy="337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717290" y="6393686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>
                <a:hlinkClick r:id="rId3"/>
              </a:rPr>
              <a:t>Tribunal de Justiça do Distrito Federal e dos Territórios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618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Objetivos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445224"/>
          </a:xfrm>
        </p:spPr>
        <p:txBody>
          <a:bodyPr/>
          <a:lstStyle/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065"/>
          <p:cNvSpPr>
            <a:spLocks noChangeArrowheads="1"/>
          </p:cNvSpPr>
          <p:nvPr/>
        </p:nvSpPr>
        <p:spPr bwMode="auto">
          <a:xfrm>
            <a:off x="539552" y="1395379"/>
            <a:ext cx="8064698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508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pt-BR" altLang="pt-BR" sz="2000" b="1" i="1" u="sng" dirty="0" smtClean="0">
                <a:solidFill>
                  <a:srgbClr val="3399FF"/>
                </a:solidFill>
                <a:latin typeface="Verdana" panose="020B0604030504040204" pitchFamily="34" charset="0"/>
              </a:rPr>
              <a:t>Objetivo </a:t>
            </a:r>
            <a:r>
              <a:rPr lang="pt-BR" altLang="pt-BR" sz="2000" b="1" i="1" u="sng" dirty="0">
                <a:solidFill>
                  <a:srgbClr val="3399FF"/>
                </a:solidFill>
                <a:latin typeface="Verdana" panose="020B0604030504040204" pitchFamily="34" charset="0"/>
              </a:rPr>
              <a:t>1</a:t>
            </a:r>
            <a:r>
              <a:rPr lang="pt-BR" altLang="pt-BR" sz="2000" b="1" dirty="0">
                <a:latin typeface="Verdana" panose="020B0604030504040204" pitchFamily="34" charset="0"/>
              </a:rPr>
              <a:t> </a:t>
            </a:r>
            <a:r>
              <a:rPr lang="pt-BR" altLang="pt-BR" sz="2000" dirty="0">
                <a:latin typeface="Verdana" panose="020B0604030504040204" pitchFamily="34" charset="0"/>
              </a:rPr>
              <a:t>- </a:t>
            </a:r>
            <a:r>
              <a:rPr lang="pt-BR" alt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Testar se as distribuições de furtos e roubos de carros na cidade de São Paulo por dia da semana no ano de </a:t>
            </a:r>
            <a:r>
              <a:rPr lang="pt-BR" altLang="pt-BR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2018¹ </a:t>
            </a:r>
            <a:r>
              <a:rPr lang="pt-BR" altLang="pt-BR" sz="2000" dirty="0">
                <a:latin typeface="Verdana" panose="020B0604030504040204" pitchFamily="34" charset="0"/>
                <a:ea typeface="Verdana" panose="020B0604030504040204" pitchFamily="34" charset="0"/>
              </a:rPr>
              <a:t>podem ser aproximadas por distribuições de </a:t>
            </a:r>
            <a:r>
              <a:rPr lang="pt-BR" altLang="pt-BR" sz="2000" i="1" dirty="0">
                <a:latin typeface="Verdana" panose="020B0604030504040204" pitchFamily="34" charset="0"/>
                <a:ea typeface="Verdana" panose="020B0604030504040204" pitchFamily="34" charset="0"/>
              </a:rPr>
              <a:t>Poisson</a:t>
            </a:r>
            <a:r>
              <a:rPr lang="pt-BR" altLang="pt-BR" sz="2000" dirty="0" smtClean="0">
                <a:latin typeface="Verdana" panose="020B0604030504040204" pitchFamily="34" charset="0"/>
              </a:rPr>
              <a:t>;</a:t>
            </a:r>
            <a:endParaRPr lang="pt-BR" altLang="pt-BR" sz="2000" dirty="0">
              <a:latin typeface="Verdana" panose="020B0604030504040204" pitchFamily="34" charset="0"/>
            </a:endParaRPr>
          </a:p>
          <a:p>
            <a:pPr algn="just"/>
            <a:endParaRPr lang="pt-BR" altLang="pt-BR" sz="2000" dirty="0">
              <a:latin typeface="Verdana" panose="020B0604030504040204" pitchFamily="34" charset="0"/>
            </a:endParaRPr>
          </a:p>
          <a:p>
            <a:pPr algn="just"/>
            <a:r>
              <a:rPr lang="pt-BR" altLang="pt-BR" sz="2000" b="1" i="1" u="sng" dirty="0">
                <a:solidFill>
                  <a:srgbClr val="3399FF"/>
                </a:solidFill>
                <a:latin typeface="Verdana" panose="020B0604030504040204" pitchFamily="34" charset="0"/>
              </a:rPr>
              <a:t>Objetivo </a:t>
            </a:r>
            <a:r>
              <a:rPr lang="pt-BR" altLang="pt-BR" sz="2000" b="1" i="1" u="sng" dirty="0" smtClean="0">
                <a:solidFill>
                  <a:srgbClr val="3399FF"/>
                </a:solidFill>
                <a:latin typeface="Verdana" panose="020B0604030504040204" pitchFamily="34" charset="0"/>
              </a:rPr>
              <a:t>2</a:t>
            </a:r>
            <a:r>
              <a:rPr lang="pt-BR" altLang="pt-BR" sz="2000" b="1" dirty="0" smtClean="0">
                <a:latin typeface="Verdana" panose="020B0604030504040204" pitchFamily="34" charset="0"/>
              </a:rPr>
              <a:t> </a:t>
            </a:r>
            <a:r>
              <a:rPr lang="pt-BR" altLang="pt-BR" sz="2000" dirty="0">
                <a:latin typeface="Verdana" panose="020B0604030504040204" pitchFamily="34" charset="0"/>
              </a:rPr>
              <a:t>- Analisar estatisticamente a base de dados da SSP</a:t>
            </a:r>
            <a:r>
              <a:rPr lang="pt-BR" altLang="pt-BR" sz="2000" dirty="0" smtClean="0">
                <a:latin typeface="Verdana" panose="020B0604030504040204" pitchFamily="34" charset="0"/>
              </a:rPr>
              <a:t>;</a:t>
            </a:r>
            <a:endParaRPr lang="pt-BR" altLang="pt-BR" sz="2000" dirty="0">
              <a:latin typeface="Verdana" panose="020B0604030504040204" pitchFamily="34" charset="0"/>
            </a:endParaRPr>
          </a:p>
          <a:p>
            <a:pPr algn="just"/>
            <a:endParaRPr lang="pt-BR" altLang="pt-BR" sz="2000" dirty="0">
              <a:latin typeface="Verdana" panose="020B0604030504040204" pitchFamily="34" charset="0"/>
            </a:endParaRPr>
          </a:p>
          <a:p>
            <a:pPr algn="just"/>
            <a:r>
              <a:rPr lang="pt-BR" altLang="pt-BR" sz="2000" b="1" i="1" u="sng" dirty="0" smtClean="0">
                <a:solidFill>
                  <a:srgbClr val="3399FF"/>
                </a:solidFill>
                <a:latin typeface="Verdana" panose="020B0604030504040204" pitchFamily="34" charset="0"/>
              </a:rPr>
              <a:t>Objetivo 3</a:t>
            </a:r>
            <a:r>
              <a:rPr lang="pt-BR" altLang="pt-BR" sz="2000" b="1" dirty="0" smtClean="0">
                <a:latin typeface="Verdana" panose="020B0604030504040204" pitchFamily="34" charset="0"/>
              </a:rPr>
              <a:t> </a:t>
            </a:r>
            <a:r>
              <a:rPr lang="pt-BR" altLang="pt-BR" sz="2000" dirty="0">
                <a:latin typeface="Verdana" panose="020B0604030504040204" pitchFamily="34" charset="0"/>
              </a:rPr>
              <a:t>– Utilizar as variáveis de latitude e longitude para desenvolver mapas de </a:t>
            </a:r>
            <a:r>
              <a:rPr lang="pt-BR" altLang="pt-BR" sz="2000" dirty="0" smtClean="0">
                <a:latin typeface="Verdana" panose="020B0604030504040204" pitchFamily="34" charset="0"/>
              </a:rPr>
              <a:t>geolocalização.</a:t>
            </a:r>
          </a:p>
          <a:p>
            <a:pPr algn="just"/>
            <a:endParaRPr lang="pt-BR" altLang="pt-BR" sz="2000" dirty="0">
              <a:solidFill>
                <a:srgbClr val="0000FF"/>
              </a:solidFill>
              <a:latin typeface="Verdana" panose="020B0604030504040204" pitchFamily="34" charset="0"/>
            </a:endParaRPr>
          </a:p>
          <a:p>
            <a:pPr algn="just"/>
            <a:endParaRPr lang="pt-BR" altLang="pt-BR" sz="2000" dirty="0" smtClean="0">
              <a:solidFill>
                <a:srgbClr val="0000FF"/>
              </a:solidFill>
              <a:latin typeface="Verdana" panose="020B0604030504040204" pitchFamily="34" charset="0"/>
            </a:endParaRPr>
          </a:p>
          <a:p>
            <a:pPr algn="just"/>
            <a:endParaRPr lang="pt-BR" altLang="pt-BR" sz="2000" dirty="0">
              <a:solidFill>
                <a:srgbClr val="0000FF"/>
              </a:solidFill>
              <a:latin typeface="Verdana" panose="020B0604030504040204" pitchFamily="34" charset="0"/>
            </a:endParaRPr>
          </a:p>
          <a:p>
            <a:pPr algn="just"/>
            <a:endParaRPr lang="pt-BR" altLang="pt-BR" sz="1800" dirty="0" smtClean="0">
              <a:solidFill>
                <a:srgbClr val="0000FF"/>
              </a:solidFill>
              <a:latin typeface="Verdana" panose="020B0604030504040204" pitchFamily="34" charset="0"/>
            </a:endParaRPr>
          </a:p>
          <a:p>
            <a:pPr algn="just"/>
            <a:endParaRPr lang="pt-BR" altLang="pt-BR" sz="1800" dirty="0">
              <a:solidFill>
                <a:srgbClr val="0000FF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altLang="pt-BR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¹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No </a:t>
            </a:r>
            <a:r>
              <a:rPr lang="pt-BR" sz="1200" dirty="0">
                <a:latin typeface="Verdana" panose="020B0604030504040204" pitchFamily="34" charset="0"/>
                <a:ea typeface="Verdana" panose="020B0604030504040204" pitchFamily="34" charset="0"/>
              </a:rPr>
              <a:t>momento em que foi feito o download das bases, o ano de 2019 só tinha informações até o </a:t>
            </a:r>
            <a:r>
              <a:rPr lang="pt-BR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mês de </a:t>
            </a:r>
            <a:r>
              <a:rPr lang="pt-BR" sz="1200" dirty="0">
                <a:latin typeface="Verdana" panose="020B0604030504040204" pitchFamily="34" charset="0"/>
                <a:ea typeface="Verdana" panose="020B0604030504040204" pitchFamily="34" charset="0"/>
              </a:rPr>
              <a:t>setembro.</a:t>
            </a:r>
            <a:endParaRPr lang="pt-BR" altLang="pt-BR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Metodologia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445224"/>
          </a:xfrm>
        </p:spPr>
        <p:txBody>
          <a:bodyPr/>
          <a:lstStyle/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065"/>
          <p:cNvSpPr>
            <a:spLocks noChangeArrowheads="1"/>
          </p:cNvSpPr>
          <p:nvPr/>
        </p:nvSpPr>
        <p:spPr bwMode="auto">
          <a:xfrm>
            <a:off x="468313" y="1634578"/>
            <a:ext cx="80645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0" algn="just"/>
            <a:r>
              <a:rPr lang="pt-BR" altLang="pt-BR" sz="1700" u="sng" dirty="0" smtClean="0">
                <a:solidFill>
                  <a:srgbClr val="3399FF"/>
                </a:solidFill>
                <a:latin typeface="Verdana" panose="020B0604030504040204" pitchFamily="34" charset="0"/>
              </a:rPr>
              <a:t>1ª </a:t>
            </a:r>
            <a:r>
              <a:rPr lang="pt-BR" altLang="pt-BR" sz="1700" u="sng" dirty="0">
                <a:solidFill>
                  <a:srgbClr val="3399FF"/>
                </a:solidFill>
                <a:latin typeface="Verdana" panose="020B0604030504040204" pitchFamily="34" charset="0"/>
              </a:rPr>
              <a:t>Etapa</a:t>
            </a:r>
            <a:r>
              <a:rPr lang="pt-BR" altLang="pt-BR" sz="1700" dirty="0">
                <a:latin typeface="Verdana" panose="020B0604030504040204" pitchFamily="34" charset="0"/>
              </a:rPr>
              <a:t>: </a:t>
            </a:r>
            <a:r>
              <a:rPr lang="pt-BR" altLang="pt-BR" sz="1700" dirty="0" smtClean="0">
                <a:latin typeface="Verdana" panose="020B0604030504040204" pitchFamily="34" charset="0"/>
              </a:rPr>
              <a:t>Download e tratamento da base de dados da SSP</a:t>
            </a:r>
          </a:p>
          <a:p>
            <a:pPr indent="0" algn="just"/>
            <a:endParaRPr lang="pt-BR" altLang="pt-BR" sz="1700" dirty="0" smtClean="0">
              <a:latin typeface="Verdana" panose="020B0604030504040204" pitchFamily="34" charset="0"/>
            </a:endParaRP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Download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dos arquivos em Excel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do site </a:t>
            </a:r>
            <a:r>
              <a:rPr lang="pt-BR" altLang="pt-BR" sz="1700" dirty="0">
                <a:latin typeface="Verdana" panose="020B0604030504040204" pitchFamily="34" charset="0"/>
                <a:hlinkClick r:id="rId2"/>
              </a:rPr>
              <a:t>Secretaria de Segurança Pública - SSP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através de um </a:t>
            </a:r>
            <a:r>
              <a:rPr lang="pt-BR" sz="17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scrapper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endParaRPr 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Na SSP há, por mês, arquivos em Excel separados por furto e roubo. Devido a isto, concatenamos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cada arquivo para formar um arquivo completo de furtos e outro de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roubos para o ano de 2018;</a:t>
            </a: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endParaRPr lang="pt-BR" sz="17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Com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as bases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criadas, adicionamos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a variável de dia da semana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em que ocorreu o evento,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que chamamos de ’DIASEMANA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’.</a:t>
            </a:r>
            <a:endParaRPr lang="pt-BR" altLang="pt-BR" sz="17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altLang="pt-BR" sz="17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5"/>
          </a:xfrm>
        </p:spPr>
        <p:txBody>
          <a:bodyPr/>
          <a:lstStyle/>
          <a:p>
            <a:pPr algn="ctr"/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Metodologia</a:t>
            </a:r>
            <a:endParaRPr lang="pt-BR" sz="28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5445224"/>
          </a:xfrm>
        </p:spPr>
        <p:txBody>
          <a:bodyPr/>
          <a:lstStyle/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1065"/>
          <p:cNvSpPr>
            <a:spLocks noChangeArrowheads="1"/>
          </p:cNvSpPr>
          <p:nvPr/>
        </p:nvSpPr>
        <p:spPr bwMode="auto">
          <a:xfrm>
            <a:off x="468313" y="1372969"/>
            <a:ext cx="80645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0" algn="just"/>
            <a:r>
              <a:rPr lang="pt-BR" altLang="pt-BR" sz="1700" u="sng" dirty="0">
                <a:solidFill>
                  <a:srgbClr val="3399FF"/>
                </a:solidFill>
                <a:latin typeface="Verdana" panose="020B0604030504040204" pitchFamily="34" charset="0"/>
              </a:rPr>
              <a:t>2</a:t>
            </a:r>
            <a:r>
              <a:rPr lang="pt-BR" altLang="pt-BR" sz="1700" u="sng" dirty="0" smtClean="0">
                <a:solidFill>
                  <a:srgbClr val="3399FF"/>
                </a:solidFill>
                <a:latin typeface="Verdana" panose="020B0604030504040204" pitchFamily="34" charset="0"/>
              </a:rPr>
              <a:t>ª </a:t>
            </a:r>
            <a:r>
              <a:rPr lang="pt-BR" altLang="pt-BR" sz="1700" u="sng" dirty="0">
                <a:solidFill>
                  <a:srgbClr val="3399FF"/>
                </a:solidFill>
                <a:latin typeface="Verdana" panose="020B0604030504040204" pitchFamily="34" charset="0"/>
              </a:rPr>
              <a:t>Etapa</a:t>
            </a:r>
            <a:r>
              <a:rPr lang="pt-BR" altLang="pt-BR" sz="1700" dirty="0">
                <a:latin typeface="Verdana" panose="020B0604030504040204" pitchFamily="34" charset="0"/>
              </a:rPr>
              <a:t>: </a:t>
            </a:r>
            <a:r>
              <a:rPr lang="pt-BR" altLang="pt-BR" sz="1700" dirty="0" smtClean="0">
                <a:latin typeface="Verdana" panose="020B0604030504040204" pitchFamily="34" charset="0"/>
              </a:rPr>
              <a:t>Criação dos mapas de calor com os dados da SSP</a:t>
            </a:r>
          </a:p>
          <a:p>
            <a:pPr indent="0" algn="just"/>
            <a:endParaRPr lang="pt-BR" altLang="pt-BR" sz="1700" dirty="0" smtClean="0">
              <a:latin typeface="Verdana" panose="020B0604030504040204" pitchFamily="34" charset="0"/>
            </a:endParaRP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Com as bases descritas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no slide anterior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, removemos as linhas que não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contém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valores nos campos de latitude,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longitude e cidade;</a:t>
            </a: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Utilizando o pacote </a:t>
            </a:r>
            <a:r>
              <a:rPr lang="pt-BR" sz="1700" i="1" dirty="0" err="1">
                <a:latin typeface="Verdana" panose="020B0604030504040204" pitchFamily="34" charset="0"/>
                <a:ea typeface="Verdana" panose="020B0604030504040204" pitchFamily="34" charset="0"/>
              </a:rPr>
              <a:t>Folium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, iniciamos um mapa com as coordenadas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centrais da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cidade de São Paulo: [-23.5475, -46.63611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];</a:t>
            </a: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A fim de que o </a:t>
            </a:r>
            <a:r>
              <a:rPr lang="pt-BR" sz="1700" i="1" dirty="0" err="1">
                <a:latin typeface="Verdana" panose="020B0604030504040204" pitchFamily="34" charset="0"/>
                <a:ea typeface="Verdana" panose="020B0604030504040204" pitchFamily="34" charset="0"/>
              </a:rPr>
              <a:t>Folium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 possa identificar corretamente os valores de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geolocalização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, atribuímos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as 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colunas de latitude e de longitude a uma estrutura </a:t>
            </a:r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</a:rPr>
              <a:t>de lista</a:t>
            </a: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pt-BR" altLang="pt-BR" sz="17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indent="0" algn="just"/>
            <a:endParaRPr lang="pt-BR" altLang="pt-BR" sz="1700" dirty="0" smtClean="0">
              <a:latin typeface="Verdana" panose="020B0604030504040204" pitchFamily="34" charset="0"/>
            </a:endParaRPr>
          </a:p>
          <a:p>
            <a:pPr marL="285750" indent="-285750" algn="just">
              <a:buClr>
                <a:srgbClr val="85D1FF"/>
              </a:buClr>
              <a:buFont typeface="Arial" panose="020B0604020202020204" pitchFamily="34" charset="0"/>
              <a:buChar char="•"/>
            </a:pPr>
            <a:r>
              <a:rPr lang="pt-BR" sz="1700" dirty="0">
                <a:latin typeface="Verdana" panose="020B0604030504040204" pitchFamily="34" charset="0"/>
                <a:ea typeface="Verdana" panose="020B0604030504040204" pitchFamily="34" charset="0"/>
              </a:rPr>
              <a:t>Adicionamos essa lista a um mapa de calor e o salvamos no formato HTML.</a:t>
            </a:r>
            <a:endParaRPr lang="pt-BR" altLang="pt-BR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6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2490</TotalTime>
  <Words>1790</Words>
  <Application>Microsoft Office PowerPoint</Application>
  <PresentationFormat>Apresentação na tela (4:3)</PresentationFormat>
  <Paragraphs>192</Paragraphs>
  <Slides>26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Chevin-Medium</vt:lpstr>
      <vt:lpstr>Times New Roman</vt:lpstr>
      <vt:lpstr>Verdana</vt:lpstr>
      <vt:lpstr>Wingdings</vt:lpstr>
      <vt:lpstr>Tema do Office</vt:lpstr>
      <vt:lpstr>Pacote</vt:lpstr>
      <vt:lpstr>Apresentação do PowerPoint</vt:lpstr>
      <vt:lpstr>Resumo Geral</vt:lpstr>
      <vt:lpstr>Apresentação</vt:lpstr>
      <vt:lpstr>Contextualização</vt:lpstr>
      <vt:lpstr>Contextualização</vt:lpstr>
      <vt:lpstr>Contextualização</vt:lpstr>
      <vt:lpstr>Objetivos</vt:lpstr>
      <vt:lpstr>Metodologia</vt:lpstr>
      <vt:lpstr>Metodologia</vt:lpstr>
      <vt:lpstr>Metodologia</vt:lpstr>
      <vt:lpstr>Metodologia</vt:lpstr>
      <vt:lpstr>Metodologia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 Limitações do trabalho </vt:lpstr>
      <vt:lpstr> Conclusões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</dc:creator>
  <cp:lastModifiedBy>Danilo</cp:lastModifiedBy>
  <cp:revision>9</cp:revision>
  <cp:lastPrinted>1601-01-01T00:00:00Z</cp:lastPrinted>
  <dcterms:created xsi:type="dcterms:W3CDTF">2003-04-16T22:25:58Z</dcterms:created>
  <dcterms:modified xsi:type="dcterms:W3CDTF">2020-11-16T21:04:21Z</dcterms:modified>
</cp:coreProperties>
</file>